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0%B2%D1%81%D1%82%D1%80%D0%B8%D1%8F" TargetMode="External"/><Relationship Id="rId3" Type="http://schemas.openxmlformats.org/officeDocument/2006/relationships/hyperlink" Target="http://ru.wikipedia.org/wiki/19_%D0%BD%D0%BE%D1%8F%D0%B1%D1%80%D1%8F" TargetMode="External"/><Relationship Id="rId7" Type="http://schemas.openxmlformats.org/officeDocument/2006/relationships/hyperlink" Target="http://ru.wikipedia.org/wiki/2005" TargetMode="External"/><Relationship Id="rId2" Type="http://schemas.openxmlformats.org/officeDocument/2006/relationships/hyperlink" Target="http://ru.wikipedia.org/wiki/%D0%9D%D0%B5%D0%BC%D0%B5%D1%86%D0%BA%D0%B8%D0%B9_%D1%8F%D0%B7%D1%8B%D0%BA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ipedia.org/wiki/11_%D0%BD%D0%BE%D1%8F%D0%B1%D1%80%D1%8F" TargetMode="External"/><Relationship Id="rId5" Type="http://schemas.openxmlformats.org/officeDocument/2006/relationships/hyperlink" Target="http://ru.wikipedia.org/wiki/%D0%92%D0%B5%D0%BD%D0%B0_(%D0%B3%D0%BE%D1%80%D0%BE%D0%B4)" TargetMode="External"/><Relationship Id="rId10" Type="http://schemas.openxmlformats.org/officeDocument/2006/relationships/image" Target="../media/image3.jpeg"/><Relationship Id="rId4" Type="http://schemas.openxmlformats.org/officeDocument/2006/relationships/hyperlink" Target="http://ru.wikipedia.org/wiki/1909" TargetMode="External"/><Relationship Id="rId9" Type="http://schemas.openxmlformats.org/officeDocument/2006/relationships/hyperlink" Target="http://ru.wikipedia.org/wiki/XX_%D0%B2%D0%B5%D0%BA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19" TargetMode="External"/><Relationship Id="rId2" Type="http://schemas.openxmlformats.org/officeDocument/2006/relationships/hyperlink" Target="http://ru.wikipedia.org/wiki/12_%D1%84%D0%B5%D0%B2%D1%80%D0%B0%D0%BB%D1%8F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hyperlink" Target="http://ru.wikipedia.org/wiki/2009" TargetMode="External"/><Relationship Id="rId4" Type="http://schemas.openxmlformats.org/officeDocument/2006/relationships/hyperlink" Target="http://ru.wikipedia.org/wiki/29_%D0%BE%D0%BA%D1%82%D1%8F%D0%B1%D1%80%D1%8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системы управления персоналом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Исторические этапы становления функции управления персоналом.  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школы и подходы к управлению на основе отдельных школ, концепция управления персоналом.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и методы управления персоналом.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История управления персоналом берет начало </a:t>
            </a:r>
            <a:r>
              <a:rPr lang="ru-RU" b="1" dirty="0" smtClean="0">
                <a:solidFill>
                  <a:srgbClr val="C00000"/>
                </a:solidFill>
              </a:rPr>
              <a:t>в Англии</a:t>
            </a:r>
          </a:p>
          <a:p>
            <a:pPr>
              <a:buNone/>
            </a:pPr>
            <a:r>
              <a:rPr lang="ru-RU" b="1" dirty="0" smtClean="0"/>
              <a:t>  -Эти начинания существенно продвинулись с приходом промышленной революции во второй половине </a:t>
            </a:r>
            <a:r>
              <a:rPr lang="en-US" b="1" dirty="0" smtClean="0"/>
              <a:t>XVIII</a:t>
            </a:r>
            <a:r>
              <a:rPr lang="ru-RU" b="1" dirty="0" smtClean="0"/>
              <a:t> в., которая заложила </a:t>
            </a:r>
            <a:r>
              <a:rPr lang="ru-RU" b="1" u="sng" dirty="0" smtClean="0"/>
              <a:t>основы нового сложного индустриального общества</a:t>
            </a:r>
            <a:r>
              <a:rPr lang="ru-RU" b="1" dirty="0" smtClean="0"/>
              <a:t>, заменила малопроизводительный ручной труд властью пара и машин</a:t>
            </a:r>
          </a:p>
          <a:p>
            <a:pPr>
              <a:buNone/>
            </a:pPr>
            <a:r>
              <a:rPr lang="ru-RU" b="1" dirty="0" smtClean="0"/>
              <a:t>-Изменения в технологии, рост предприятий, развитие профсоюзов, вмешательство государства в дела работающих — все это по­служило толчком к появлению и развитию структур </a:t>
            </a:r>
            <a:r>
              <a:rPr lang="ru-RU" b="1" dirty="0" smtClean="0">
                <a:solidFill>
                  <a:srgbClr val="C00000"/>
                </a:solidFill>
              </a:rPr>
              <a:t>(отделов, служб), </a:t>
            </a:r>
            <a:r>
              <a:rPr lang="ru-RU" b="1" dirty="0" smtClean="0"/>
              <a:t>занимающихся персоналом.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r>
              <a:rPr lang="ru-RU" b="1" dirty="0" smtClean="0"/>
              <a:t>Первые администраторы по персоналу именовались </a:t>
            </a:r>
            <a:r>
              <a:rPr lang="ru-RU" b="1" u="sng" dirty="0" smtClean="0">
                <a:solidFill>
                  <a:srgbClr val="C00000"/>
                </a:solidFill>
              </a:rPr>
              <a:t>секретарями по благосостоянию. </a:t>
            </a:r>
            <a:r>
              <a:rPr lang="ru-RU" b="1" dirty="0" smtClean="0"/>
              <a:t>Они были </a:t>
            </a:r>
            <a:r>
              <a:rPr lang="ru-RU" b="1" i="1" dirty="0" smtClean="0"/>
              <a:t>посредниками между администрацией</a:t>
            </a:r>
            <a:r>
              <a:rPr lang="ru-RU" b="1" dirty="0" smtClean="0"/>
              <a:t> </a:t>
            </a:r>
            <a:r>
              <a:rPr lang="ru-RU" b="1" i="1" dirty="0" smtClean="0"/>
              <a:t>и рабочими </a:t>
            </a:r>
            <a:r>
              <a:rPr lang="ru-RU" b="1" dirty="0" smtClean="0"/>
              <a:t>другими словами, вступали с ними в переговоры, а затем давали управляющим рекомендации, как добиться от рабочих наилучших результатов.</a:t>
            </a:r>
            <a:endParaRPr lang="ru-RU" dirty="0" smtClean="0"/>
          </a:p>
          <a:p>
            <a:r>
              <a:rPr lang="ru-RU" b="1" dirty="0" smtClean="0"/>
              <a:t>До 60-х годов </a:t>
            </a:r>
            <a:r>
              <a:rPr lang="en-US" b="1" dirty="0" smtClean="0"/>
              <a:t>XX</a:t>
            </a:r>
            <a:r>
              <a:rPr lang="ru-RU" b="1" dirty="0" smtClean="0"/>
              <a:t> в. </a:t>
            </a:r>
            <a:r>
              <a:rPr lang="ru-RU" b="1" i="1" dirty="0" smtClean="0"/>
              <a:t>функции этих служб сосредоточивались главным образом на </a:t>
            </a:r>
            <a:r>
              <a:rPr lang="ru-RU" b="1" i="1" u="sng" dirty="0" smtClean="0">
                <a:solidFill>
                  <a:srgbClr val="C00000"/>
                </a:solidFill>
              </a:rPr>
              <a:t>проблемах рабочих</a:t>
            </a:r>
            <a:r>
              <a:rPr lang="ru-RU" b="1" u="sng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/>
              <a:t>(так называемых «синих воротничков»).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Питер Фердинанд </a:t>
            </a:r>
            <a:r>
              <a:rPr lang="ru-RU" b="1" dirty="0" err="1" smtClean="0">
                <a:solidFill>
                  <a:schemeClr val="tx1"/>
                </a:solidFill>
              </a:rPr>
              <a:t>Друкер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smtClean="0">
                <a:solidFill>
                  <a:schemeClr val="tx1"/>
                </a:solidFill>
                <a:hlinkClick r:id="rId2" action="ppaction://hlinkfile" tooltip="Немецкий язык"/>
              </a:rPr>
              <a:t>нем.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i="1" dirty="0" err="1" smtClean="0">
                <a:solidFill>
                  <a:schemeClr val="tx1"/>
                </a:solidFill>
              </a:rPr>
              <a:t>Peter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Ferdinand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Drucker</a:t>
            </a:r>
            <a:r>
              <a:rPr lang="ru-RU" dirty="0" smtClean="0">
                <a:solidFill>
                  <a:schemeClr val="tx1"/>
                </a:solidFill>
              </a:rPr>
              <a:t>; по-немецки его имя звучит как Петер; </a:t>
            </a:r>
            <a:r>
              <a:rPr lang="ru-RU" dirty="0" smtClean="0">
                <a:solidFill>
                  <a:schemeClr val="tx1"/>
                </a:solidFill>
                <a:hlinkClick r:id="rId3" action="ppaction://hlinkfile" tooltip="19 ноября"/>
              </a:rPr>
              <a:t>19 ноября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  <a:hlinkClick r:id="rId4" action="ppaction://hlinkfile" tooltip="1909"/>
              </a:rPr>
              <a:t>1909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  <a:hlinkClick r:id="rId5" action="ppaction://hlinkfile" tooltip="Вена (город)"/>
              </a:rPr>
              <a:t>Вена</a:t>
            </a:r>
            <a:r>
              <a:rPr lang="ru-RU" dirty="0" smtClean="0">
                <a:solidFill>
                  <a:schemeClr val="tx1"/>
                </a:solidFill>
              </a:rPr>
              <a:t> — </a:t>
            </a:r>
            <a:r>
              <a:rPr lang="ru-RU" dirty="0" smtClean="0">
                <a:solidFill>
                  <a:schemeClr val="tx1"/>
                </a:solidFill>
                <a:hlinkClick r:id="rId6" action="ppaction://hlinkfile" tooltip="11 ноября"/>
              </a:rPr>
              <a:t>11 ноября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  <a:hlinkClick r:id="rId7" action="ppaction://hlinkfile" tooltip="2005"/>
              </a:rPr>
              <a:t>2005</a:t>
            </a:r>
            <a:r>
              <a:rPr lang="ru-RU" dirty="0" smtClean="0">
                <a:solidFill>
                  <a:schemeClr val="tx1"/>
                </a:solidFill>
              </a:rPr>
              <a:t>) — американский учёный </a:t>
            </a:r>
            <a:r>
              <a:rPr lang="ru-RU" dirty="0" smtClean="0">
                <a:solidFill>
                  <a:schemeClr val="tx1"/>
                </a:solidFill>
                <a:hlinkClick r:id="rId8" action="ppaction://hlinkfile" tooltip="Австрия"/>
              </a:rPr>
              <a:t>австрийского</a:t>
            </a:r>
            <a:r>
              <a:rPr lang="ru-RU" dirty="0" smtClean="0">
                <a:solidFill>
                  <a:schemeClr val="tx1"/>
                </a:solidFill>
              </a:rPr>
              <a:t> происхождения; экономист, публицист, педагог, один из самых влиятельных теоретиков менеджмента </a:t>
            </a:r>
            <a:r>
              <a:rPr lang="ru-RU" dirty="0" smtClean="0">
                <a:solidFill>
                  <a:schemeClr val="tx1"/>
                </a:solidFill>
                <a:hlinkClick r:id="rId9" action="ppaction://hlinkfile" tooltip="XX век"/>
              </a:rPr>
              <a:t>XX века</a:t>
            </a:r>
            <a:r>
              <a:rPr lang="ru-RU" dirty="0" smtClean="0">
                <a:solidFill>
                  <a:schemeClr val="tx1"/>
                </a:solidFill>
              </a:rPr>
              <a:t>. Отец менеджмента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П. </a:t>
            </a:r>
            <a:r>
              <a:rPr lang="ru-RU" b="1" dirty="0" err="1" smtClean="0">
                <a:solidFill>
                  <a:schemeClr val="tx1"/>
                </a:solidFill>
              </a:rPr>
              <a:t>Друкеру</a:t>
            </a:r>
            <a:r>
              <a:rPr lang="ru-RU" b="1" dirty="0" smtClean="0">
                <a:solidFill>
                  <a:schemeClr val="tx1"/>
                </a:solidFill>
              </a:rPr>
              <a:t> принадлежит определение о направленности </a:t>
            </a:r>
            <a:r>
              <a:rPr lang="ru-RU" b="1" i="1" dirty="0" smtClean="0">
                <a:solidFill>
                  <a:schemeClr val="tx1"/>
                </a:solidFill>
              </a:rPr>
              <a:t>управления персоналом  </a:t>
            </a:r>
            <a:r>
              <a:rPr lang="ru-RU" b="1" dirty="0" smtClean="0">
                <a:solidFill>
                  <a:schemeClr val="tx1"/>
                </a:solidFill>
              </a:rPr>
              <a:t>того времени как </a:t>
            </a:r>
            <a:r>
              <a:rPr lang="ru-RU" b="1" i="1" dirty="0" smtClean="0">
                <a:solidFill>
                  <a:schemeClr val="tx1"/>
                </a:solidFill>
              </a:rPr>
              <a:t>«</a:t>
            </a:r>
            <a:r>
              <a:rPr lang="ru-RU" b="1" i="1" dirty="0" err="1" smtClean="0">
                <a:solidFill>
                  <a:schemeClr val="tx1"/>
                </a:solidFill>
              </a:rPr>
              <a:t>синеворотничковой</a:t>
            </a:r>
            <a:r>
              <a:rPr lang="ru-RU" b="1" i="1" dirty="0" smtClean="0">
                <a:solidFill>
                  <a:schemeClr val="tx1"/>
                </a:solidFill>
              </a:rPr>
              <a:t>».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User\Pictures\untitled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34" y="928670"/>
            <a:ext cx="3071834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/>
          <a:lstStyle/>
          <a:p>
            <a:r>
              <a:rPr lang="ru-RU" b="1" dirty="0" smtClean="0"/>
              <a:t>История развития кадровых служб России, то есть подразделений, занимающихся комплектованием и учетом персонала, теряется в глубине веков</a:t>
            </a:r>
          </a:p>
          <a:p>
            <a:r>
              <a:rPr lang="ru-RU" b="1" dirty="0" smtClean="0"/>
              <a:t>Первое упоминание о разрядном</a:t>
            </a:r>
            <a:r>
              <a:rPr lang="ru-RU" b="1" baseline="30000" dirty="0" smtClean="0"/>
              <a:t> </a:t>
            </a:r>
            <a:r>
              <a:rPr lang="ru-RU" b="1" dirty="0" smtClean="0"/>
              <a:t>приказе, </a:t>
            </a:r>
            <a:r>
              <a:rPr lang="ru-RU" b="1" i="1" dirty="0" smtClean="0"/>
              <a:t>ведавшем личным составом армии Русского государства</a:t>
            </a:r>
            <a:r>
              <a:rPr lang="ru-RU" b="1" dirty="0" smtClean="0"/>
              <a:t> (его комплектованием, учетом, денежным и поместным окладами</a:t>
            </a:r>
            <a:r>
              <a:rPr lang="ru-RU" b="1" i="1" dirty="0" smtClean="0"/>
              <a:t>), </a:t>
            </a:r>
          </a:p>
          <a:p>
            <a:pPr>
              <a:buNone/>
            </a:pPr>
            <a:r>
              <a:rPr lang="ru-RU" b="1" i="1" dirty="0" smtClean="0"/>
              <a:t>    датируется </a:t>
            </a:r>
            <a:r>
              <a:rPr lang="ru-RU" b="1" i="1" u="sng" dirty="0" smtClean="0">
                <a:solidFill>
                  <a:srgbClr val="C00000"/>
                </a:solidFill>
              </a:rPr>
              <a:t>1478 г</a:t>
            </a:r>
            <a:endParaRPr lang="ru-RU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0"/>
            <a:ext cx="8363272" cy="685800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-История развития кадровых служб тесно связана с развитием </a:t>
            </a:r>
            <a:r>
              <a:rPr lang="ru-RU" b="1" i="1" u="sng" dirty="0" smtClean="0">
                <a:solidFill>
                  <a:srgbClr val="FF0000"/>
                </a:solidFill>
              </a:rPr>
              <a:t>организованного трудоустройства населения</a:t>
            </a:r>
            <a:r>
              <a:rPr lang="ru-RU" b="1" i="1" dirty="0" smtClean="0">
                <a:solidFill>
                  <a:srgbClr val="FF0000"/>
                </a:solidFill>
              </a:rPr>
              <a:t>. 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-Возникновение служб организованного трудоустройства в странах Западной Европы было обусловлено </a:t>
            </a:r>
            <a:r>
              <a:rPr lang="ru-RU" b="1" u="sng" dirty="0" smtClean="0">
                <a:solidFill>
                  <a:srgbClr val="C00000"/>
                </a:solidFill>
              </a:rPr>
              <a:t>массовой безработицей</a:t>
            </a:r>
            <a:r>
              <a:rPr lang="ru-RU" dirty="0" smtClean="0"/>
              <a:t>. </a:t>
            </a:r>
          </a:p>
          <a:p>
            <a:r>
              <a:rPr lang="ru-RU" b="1" i="1" dirty="0" smtClean="0"/>
              <a:t>  На первых порах они представляли собой </a:t>
            </a:r>
            <a:r>
              <a:rPr lang="ru-RU" b="1" i="1" u="sng" dirty="0" smtClean="0">
                <a:solidFill>
                  <a:srgbClr val="C00000"/>
                </a:solidFill>
              </a:rPr>
              <a:t>совокупность органов трудового посредничества</a:t>
            </a:r>
            <a:r>
              <a:rPr lang="ru-RU" b="1" i="1" dirty="0" smtClean="0"/>
              <a:t>, осуществляемого профессиональными союзами и союзами предпринимателей. </a:t>
            </a:r>
            <a:endParaRPr lang="ru-RU" dirty="0" smtClean="0"/>
          </a:p>
          <a:p>
            <a:r>
              <a:rPr lang="ru-RU" b="1" i="1" dirty="0" smtClean="0"/>
              <a:t>  Позднее возникли государственные органы трудоустройства — </a:t>
            </a:r>
            <a:r>
              <a:rPr lang="ru-RU" b="1" i="1" u="sng" dirty="0" smtClean="0">
                <a:solidFill>
                  <a:srgbClr val="C00000"/>
                </a:solidFill>
              </a:rPr>
              <a:t>биржи труда, агентства, конторы по трудоустройству</a:t>
            </a:r>
            <a:r>
              <a:rPr lang="ru-RU" b="1" i="1" dirty="0" smtClean="0"/>
              <a:t>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669360"/>
          </a:xfrm>
        </p:spPr>
        <p:txBody>
          <a:bodyPr/>
          <a:lstStyle/>
          <a:p>
            <a:r>
              <a:rPr lang="ru-RU" b="1" dirty="0" smtClean="0"/>
              <a:t>-</a:t>
            </a:r>
            <a:r>
              <a:rPr lang="ru-RU" b="1" dirty="0" smtClean="0">
                <a:solidFill>
                  <a:srgbClr val="C00000"/>
                </a:solidFill>
              </a:rPr>
              <a:t>Во Франции</a:t>
            </a:r>
            <a:r>
              <a:rPr lang="ru-RU" b="1" dirty="0" smtClean="0"/>
              <a:t>,  первая государственная биржа труда была создана </a:t>
            </a:r>
            <a:r>
              <a:rPr lang="ru-RU" b="1" dirty="0" smtClean="0">
                <a:solidFill>
                  <a:srgbClr val="C00000"/>
                </a:solidFill>
              </a:rPr>
              <a:t>в 1897 г. 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dirty="0" smtClean="0"/>
              <a:t>-</a:t>
            </a:r>
            <a:r>
              <a:rPr lang="ru-RU" b="1" dirty="0" smtClean="0">
                <a:solidFill>
                  <a:srgbClr val="C00000"/>
                </a:solidFill>
              </a:rPr>
              <a:t>В Англии </a:t>
            </a:r>
            <a:r>
              <a:rPr lang="ru-RU" b="1" dirty="0" smtClean="0"/>
              <a:t>закон об организации правительственных бирж труда в городах с числом жителей 25 тыс. и более был принят </a:t>
            </a:r>
            <a:r>
              <a:rPr lang="ru-RU" b="1" dirty="0" smtClean="0">
                <a:solidFill>
                  <a:srgbClr val="C00000"/>
                </a:solidFill>
              </a:rPr>
              <a:t>в 1909 г.,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dirty="0" smtClean="0"/>
              <a:t>- </a:t>
            </a:r>
            <a:r>
              <a:rPr lang="ru-RU" b="1" dirty="0" smtClean="0">
                <a:solidFill>
                  <a:srgbClr val="C00000"/>
                </a:solidFill>
              </a:rPr>
              <a:t>в России </a:t>
            </a:r>
            <a:r>
              <a:rPr lang="ru-RU" b="1" dirty="0" smtClean="0"/>
              <a:t>— </a:t>
            </a:r>
            <a:r>
              <a:rPr lang="ru-RU" b="1" dirty="0" smtClean="0">
                <a:solidFill>
                  <a:srgbClr val="C00000"/>
                </a:solidFill>
              </a:rPr>
              <a:t>1917 г.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66936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Организация государственного распределения рабочей силы в годы советской власти началась </a:t>
            </a:r>
            <a:r>
              <a:rPr lang="ru-RU" b="1" u="sng" dirty="0" smtClean="0">
                <a:solidFill>
                  <a:srgbClr val="C00000"/>
                </a:solidFill>
              </a:rPr>
              <a:t>с создания службы трудоустройства, основными звеньями которой были биржи труда</a:t>
            </a:r>
            <a:r>
              <a:rPr lang="ru-RU" u="sng" dirty="0" smtClean="0">
                <a:solidFill>
                  <a:srgbClr val="C00000"/>
                </a:solidFill>
              </a:rPr>
              <a:t>. </a:t>
            </a:r>
          </a:p>
          <a:p>
            <a:r>
              <a:rPr lang="ru-RU" b="1" i="1" dirty="0" smtClean="0"/>
              <a:t>-Они регистрировали всех граждан, ищущих работу, и все свободные рабочие места; </a:t>
            </a:r>
            <a:endParaRPr lang="ru-RU" dirty="0" smtClean="0"/>
          </a:p>
          <a:p>
            <a:r>
              <a:rPr lang="ru-RU" b="1" i="1" dirty="0" smtClean="0"/>
              <a:t>-Занимались социальным страхованием и выплатами пособий по безработице; </a:t>
            </a:r>
          </a:p>
          <a:p>
            <a:r>
              <a:rPr lang="ru-RU" b="1" i="1" dirty="0" smtClean="0"/>
              <a:t>-оказывали посреднические услуги по найму; вели статистику трудовой конъюнктуры; </a:t>
            </a:r>
            <a:endParaRPr lang="ru-RU" dirty="0" smtClean="0"/>
          </a:p>
          <a:p>
            <a:r>
              <a:rPr lang="ru-RU" b="1" i="1" dirty="0" smtClean="0"/>
              <a:t>-Издавали бюллетени о состоянии местного рынка труда и пр. </a:t>
            </a:r>
            <a:endParaRPr lang="ru-RU" dirty="0" smtClean="0"/>
          </a:p>
          <a:p>
            <a:r>
              <a:rPr lang="ru-RU" b="1" i="1" dirty="0" smtClean="0"/>
              <a:t>Услуги бирж были бесплатными как для населения, так и для хозяйственных органов.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48072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Основные даты и периоды истории развития государственной службы трудоустройства в нашей стране:</a:t>
            </a:r>
            <a:endParaRPr lang="ru-RU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1918 г. </a:t>
            </a:r>
            <a:r>
              <a:rPr lang="ru-RU" b="1" dirty="0" smtClean="0"/>
              <a:t>— введение трудовой повинности, закрепленной в первом Кодексе законов о труде.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1921—1925 гг</a:t>
            </a:r>
            <a:r>
              <a:rPr lang="ru-RU" b="1" dirty="0" smtClean="0"/>
              <a:t>. — массовый приток в города демобилизованных рабочих и крестьян, рост безработицы (например, в 1922 г. насчитывалось 160 тыс. безработных, в 1925 — 980 тыс.).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659735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1926— 1932 гг</a:t>
            </a:r>
            <a:r>
              <a:rPr lang="ru-RU" b="1" dirty="0" smtClean="0"/>
              <a:t>. — расширение сети бирж труда (в 1927 г. их чис­ло достигло 281). С 1929 г. при биржах создают общеобразовательные курсы для подростков, а внутри бирж — секции по найму подростков</a:t>
            </a:r>
            <a:r>
              <a:rPr lang="ru-RU" dirty="0" smtClean="0"/>
              <a:t>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1930 г.</a:t>
            </a:r>
            <a:r>
              <a:rPr lang="ru-RU" b="1" dirty="0" smtClean="0"/>
              <a:t> — полная ликвидация безработицы в СССР, бирж труда и создание первых отделов и управлений кадров</a:t>
            </a:r>
          </a:p>
          <a:p>
            <a:pPr>
              <a:buNone/>
            </a:pPr>
            <a:r>
              <a:rPr lang="ru-RU" b="1" dirty="0" smtClean="0"/>
              <a:t>  Структура управления кадров включала следующие подразделения (секции): </a:t>
            </a:r>
            <a:endParaRPr lang="ru-RU" dirty="0" smtClean="0"/>
          </a:p>
          <a:p>
            <a:pPr lvl="0"/>
            <a:r>
              <a:rPr lang="ru-RU" b="1" dirty="0" smtClean="0"/>
              <a:t>планирования кадров; </a:t>
            </a:r>
            <a:endParaRPr lang="ru-RU" dirty="0" smtClean="0"/>
          </a:p>
          <a:p>
            <a:pPr lvl="0"/>
            <a:r>
              <a:rPr lang="ru-RU" b="1" dirty="0" smtClean="0"/>
              <a:t>городского рынка труда; </a:t>
            </a:r>
            <a:endParaRPr lang="ru-RU" dirty="0" smtClean="0"/>
          </a:p>
          <a:p>
            <a:pPr lvl="0"/>
            <a:r>
              <a:rPr lang="ru-RU" b="1" dirty="0" smtClean="0"/>
              <a:t>сезонного рынка труда; </a:t>
            </a:r>
            <a:endParaRPr lang="ru-RU" dirty="0" smtClean="0"/>
          </a:p>
          <a:p>
            <a:pPr lvl="0"/>
            <a:r>
              <a:rPr lang="ru-RU" b="1" dirty="0" smtClean="0"/>
              <a:t>подготовки рабочей силы; </a:t>
            </a:r>
            <a:endParaRPr lang="ru-RU" dirty="0" smtClean="0"/>
          </a:p>
          <a:p>
            <a:pPr lvl="0"/>
            <a:r>
              <a:rPr lang="ru-RU" b="1" dirty="0" smtClean="0"/>
              <a:t>профотбора, </a:t>
            </a:r>
            <a:r>
              <a:rPr lang="ru-RU" b="1" dirty="0" err="1" smtClean="0"/>
              <a:t>профконсультации</a:t>
            </a:r>
            <a:r>
              <a:rPr lang="ru-RU" b="1" dirty="0" smtClean="0"/>
              <a:t> и проверки квалификации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8507288" cy="68580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1933 г. </a:t>
            </a:r>
            <a:r>
              <a:rPr lang="ru-RU" b="1" dirty="0" smtClean="0"/>
              <a:t>— в соответствии с решением ЦИК, СНК и ВЦСПС специальные государственные органы по управлению трудоустройством устраняются. Наркомат труда СССР сливается с аппаратом ВЦСПС, и его обязанности возлагаются на профсоюзные органы.</a:t>
            </a:r>
            <a:r>
              <a:rPr lang="ru-RU" dirty="0" smtClean="0"/>
              <a:t>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1941—1943 гг. </a:t>
            </a:r>
            <a:r>
              <a:rPr lang="ru-RU" b="1" dirty="0" smtClean="0"/>
              <a:t>— нарастание международной напряженности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 1941 </a:t>
            </a:r>
            <a:r>
              <a:rPr lang="ru-RU" b="1" dirty="0" smtClean="0"/>
              <a:t>г. вновь </a:t>
            </a:r>
            <a:r>
              <a:rPr lang="ru-RU" b="1" i="1" dirty="0" smtClean="0"/>
              <a:t>вводят трудовую повинность, а затем мобилизацию трудоспособного населения для работы в оборонных отраслях промышленности</a:t>
            </a:r>
            <a:r>
              <a:rPr lang="ru-RU" b="1" dirty="0" smtClean="0"/>
              <a:t>. Для этого создаются </a:t>
            </a:r>
            <a:r>
              <a:rPr lang="ru-RU" b="1" u="sng" dirty="0" smtClean="0"/>
              <a:t>Комитеты по учету и распределению рабочей силы при СНК СССР </a:t>
            </a:r>
            <a:r>
              <a:rPr lang="ru-RU" b="1" dirty="0" smtClean="0"/>
              <a:t>и </a:t>
            </a:r>
            <a:r>
              <a:rPr lang="ru-RU" b="1" u="sng" dirty="0" smtClean="0"/>
              <a:t>подчиненные ему бюро при Советах народных депутатов</a:t>
            </a:r>
            <a:endParaRPr lang="ru-RU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0"/>
            <a:ext cx="8435280" cy="666936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1946— 1953 г</a:t>
            </a:r>
            <a:r>
              <a:rPr lang="ru-RU" b="1" dirty="0" smtClean="0"/>
              <a:t>. — вопросами подготовки рабочих, руководством организованного набора рабочей силы и трудоустройства населения занимается </a:t>
            </a:r>
            <a:r>
              <a:rPr lang="ru-RU" b="1" u="sng" dirty="0" smtClean="0"/>
              <a:t>Министерство трудовых ресурсов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Основная задача Министерства </a:t>
            </a:r>
            <a:r>
              <a:rPr lang="ru-RU" b="1" dirty="0" smtClean="0"/>
              <a:t>— трудоустройство демобилизованных фронтовиков, а также населения, которое возвращалось в места своего довоенного проживания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40871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В 1953 г. </a:t>
            </a:r>
            <a:r>
              <a:rPr lang="ru-RU" b="1" dirty="0" smtClean="0"/>
              <a:t>после ликвидации этого министерства вопросами перераспределения рабочей силы занимаются различные центральные, в частности </a:t>
            </a:r>
            <a:r>
              <a:rPr lang="ru-RU" b="1" dirty="0" smtClean="0">
                <a:solidFill>
                  <a:srgbClr val="C00000"/>
                </a:solidFill>
              </a:rPr>
              <a:t>Государственный комитет Совета Министров СССР по вопросам труда и заработной платы, и республиканские органы государственного управления.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1969—1970 гг. </a:t>
            </a:r>
            <a:r>
              <a:rPr lang="ru-RU" b="1" dirty="0" smtClean="0"/>
              <a:t>— в городах организуют бюро по трудоустройству и информации населения.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rgbClr val="C00000"/>
                </a:solidFill>
              </a:rPr>
              <a:t>Государственный комитет Совета Министров СССР по вопросам труда и заработной платы </a:t>
            </a:r>
            <a:r>
              <a:rPr lang="ru-RU" b="1" dirty="0" smtClean="0"/>
              <a:t>(создан в 1955 г.) преобразовывают во второй половине </a:t>
            </a:r>
            <a:r>
              <a:rPr lang="ru-RU" b="1" dirty="0" smtClean="0">
                <a:solidFill>
                  <a:srgbClr val="C00000"/>
                </a:solidFill>
              </a:rPr>
              <a:t>70-х годов </a:t>
            </a:r>
            <a:r>
              <a:rPr lang="ru-RU" b="1" dirty="0" smtClean="0"/>
              <a:t>в </a:t>
            </a:r>
            <a:r>
              <a:rPr lang="ru-RU" b="1" i="1" u="sng" dirty="0" smtClean="0">
                <a:solidFill>
                  <a:srgbClr val="C00000"/>
                </a:solidFill>
              </a:rPr>
              <a:t>союзно-республиканский Государственный комитет по труду и социальным вопросам.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  <a:endParaRPr lang="ru-RU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48072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• 1987 г</a:t>
            </a:r>
            <a:r>
              <a:rPr lang="ru-RU" b="1" dirty="0" smtClean="0"/>
              <a:t>. — </a:t>
            </a:r>
            <a:r>
              <a:rPr lang="ru-RU" b="1" u="sng" dirty="0" smtClean="0">
                <a:solidFill>
                  <a:srgbClr val="C00000"/>
                </a:solidFill>
              </a:rPr>
              <a:t>создание государственной службы по трудоустройству, переобучению и профориентации населения, </a:t>
            </a:r>
            <a:r>
              <a:rPr lang="ru-RU" b="1" dirty="0" smtClean="0"/>
              <a:t>подразделения которой (центры в республиках, областях, крупных городах и бюро в районах) действуют за счет отчислений исполкомов местных Советов народных депутатов и средств, поступающих от предприятий по договорам.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Органы по трудоустройству населения и кадровые службы предприятий и организаций на протяжении всей истории социалистического государства</a:t>
            </a:r>
            <a:r>
              <a:rPr lang="ru-RU" b="1" dirty="0" smtClean="0"/>
              <a:t>, сменяя и дополняя друг друга, занимались решением единой государственной задачи — обеспечением отраслей народного хозяйства </a:t>
            </a:r>
            <a:r>
              <a:rPr lang="ru-RU" b="1" dirty="0" smtClean="0">
                <a:solidFill>
                  <a:srgbClr val="C00000"/>
                </a:solidFill>
              </a:rPr>
              <a:t>необходимыми кадрами, а также реализацией права граждан на труд.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С развитием рыночных отношений в крупных городах, областных и районных центрах </a:t>
            </a:r>
            <a:r>
              <a:rPr lang="ru-RU" b="1" smtClean="0"/>
              <a:t>создаются :</a:t>
            </a: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биржи труда,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службы (бюро) занятости населения, которые трудоустраивают и организуют переподготовку персонала.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dirty="0" smtClean="0"/>
              <a:t> широкое распространение получили </a:t>
            </a:r>
            <a:r>
              <a:rPr lang="ru-RU" b="1" i="1" dirty="0" smtClean="0">
                <a:solidFill>
                  <a:srgbClr val="C00000"/>
                </a:solidFill>
              </a:rPr>
              <a:t>различные организации, специализирующиеся на подборе персонала и других видах услуг. </a:t>
            </a:r>
          </a:p>
          <a:p>
            <a:pPr>
              <a:buNone/>
            </a:pPr>
            <a:r>
              <a:rPr lang="ru-RU" b="1" i="1" dirty="0" smtClean="0"/>
              <a:t>Все это существенно </a:t>
            </a:r>
            <a:r>
              <a:rPr lang="ru-RU" b="1" i="1" dirty="0" smtClean="0">
                <a:solidFill>
                  <a:srgbClr val="C00000"/>
                </a:solidFill>
              </a:rPr>
              <a:t>влияет на развитие кадровых служб, позволяет им совершенствовать свою деятельность</a:t>
            </a:r>
            <a:r>
              <a:rPr lang="ru-RU" b="1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0"/>
            <a:ext cx="3008313" cy="61261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chemeClr val="tx1"/>
                </a:solidFill>
              </a:rPr>
              <a:t>Ф </a:t>
            </a:r>
            <a:r>
              <a:rPr lang="ru-RU" sz="2400" dirty="0" err="1" smtClean="0">
                <a:solidFill>
                  <a:schemeClr val="tx1"/>
                </a:solidFill>
              </a:rPr>
              <a:t>Тэйлор-американский</a:t>
            </a:r>
            <a:r>
              <a:rPr lang="ru-RU" sz="2400" dirty="0" smtClean="0">
                <a:solidFill>
                  <a:schemeClr val="tx1"/>
                </a:solidFill>
              </a:rPr>
              <a:t> инженер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1856-1915гг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658495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Создатель книги« Принципы научного управления(1911г.)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Создал систему капиталистической организации производства, цель которой получение прибыли путем максимального повышения интенсивности труда, основана на глубоком разделении труда, рационализации трудовых движений.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Создатель школы научного управления</a:t>
            </a:r>
          </a:p>
          <a:p>
            <a:endParaRPr lang="ru-RU" sz="2800" b="1" dirty="0" smtClean="0"/>
          </a:p>
          <a:p>
            <a:endParaRPr lang="ru-RU" sz="2800" dirty="0" smtClean="0"/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Тэйлор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2958206" cy="400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260648"/>
            <a:ext cx="3008313" cy="5865515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Анри </a:t>
            </a:r>
            <a:r>
              <a:rPr lang="ru-RU" sz="2400" b="1" dirty="0" err="1" smtClean="0"/>
              <a:t>Файоль</a:t>
            </a:r>
            <a:endParaRPr lang="ru-RU" sz="2400" b="1" dirty="0" smtClean="0"/>
          </a:p>
          <a:p>
            <a:r>
              <a:rPr lang="ru-RU" sz="2400" b="1" dirty="0" smtClean="0"/>
              <a:t>1920-1950гг.</a:t>
            </a:r>
          </a:p>
          <a:p>
            <a:r>
              <a:rPr lang="ru-RU" sz="2400" b="1" dirty="0" smtClean="0"/>
              <a:t>Французский горный инженер</a:t>
            </a:r>
          </a:p>
          <a:p>
            <a:r>
              <a:rPr lang="ru-RU" sz="2400" b="1" u="sng" dirty="0" smtClean="0"/>
              <a:t>Создатель Административной школы управления</a:t>
            </a:r>
            <a:endParaRPr lang="ru-RU" sz="2400" dirty="0" smtClean="0"/>
          </a:p>
          <a:p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 </a:t>
            </a:r>
            <a:r>
              <a:rPr lang="ru-RU" sz="3300" dirty="0" smtClean="0"/>
              <a:t>Рассмотрел управление как универсальный процесс, состоящий из нескольких взаимосвязанных функций, таких, как </a:t>
            </a:r>
            <a:r>
              <a:rPr lang="ru-RU" sz="3300" dirty="0" smtClean="0">
                <a:solidFill>
                  <a:srgbClr val="C00000"/>
                </a:solidFill>
              </a:rPr>
              <a:t>планирование, организация, контроль</a:t>
            </a:r>
            <a:r>
              <a:rPr lang="ru-RU" sz="3300" dirty="0" smtClean="0"/>
              <a:t>. </a:t>
            </a:r>
          </a:p>
          <a:p>
            <a:pPr lvl="0"/>
            <a:r>
              <a:rPr lang="ru-RU" sz="3300" dirty="0" smtClean="0"/>
              <a:t> Сформулировал 14 принципов управления, многие из которых до сих пор практически полезны(разделение труда, полномочия и ответственность, дисциплина, единоначалие, справедливое вознаграждение и т.д.)</a:t>
            </a:r>
          </a:p>
          <a:p>
            <a:endParaRPr lang="ru-RU" dirty="0"/>
          </a:p>
        </p:txBody>
      </p:sp>
      <p:pic>
        <p:nvPicPr>
          <p:cNvPr id="2050" name="Picture 2" descr="E:\Анри Файоль француский горный инженер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952328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51521" y="332656"/>
            <a:ext cx="2808312" cy="6336704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400" b="1" dirty="0" err="1" smtClean="0"/>
              <a:t>Элтон</a:t>
            </a:r>
            <a:r>
              <a:rPr lang="ru-RU" sz="2400" b="1" dirty="0" smtClean="0"/>
              <a:t> Мэйо</a:t>
            </a:r>
            <a:r>
              <a:rPr lang="ru-RU" sz="2400" dirty="0" smtClean="0"/>
              <a:t>,1840-1949гг.- американский психолог и социолог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03848" y="273050"/>
            <a:ext cx="5482952" cy="632430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Основатель </a:t>
            </a:r>
            <a:r>
              <a:rPr lang="ru-RU" sz="2800" b="1" dirty="0" smtClean="0"/>
              <a:t>школы человеческих отношений</a:t>
            </a:r>
            <a:r>
              <a:rPr lang="ru-RU" sz="2800" b="1" u="sng" dirty="0" smtClean="0"/>
              <a:t>(</a:t>
            </a:r>
            <a:r>
              <a:rPr lang="ru-RU" sz="2800" b="1" dirty="0" smtClean="0"/>
              <a:t>1930-1950) гг. основание -поведенческие науки</a:t>
            </a:r>
          </a:p>
          <a:p>
            <a:r>
              <a:rPr lang="ru-RU" sz="2800" dirty="0" smtClean="0"/>
              <a:t>Внес значительный вклад в развитие социологии управления с помощью </a:t>
            </a:r>
            <a:r>
              <a:rPr lang="ru-RU" sz="2800" dirty="0" err="1" smtClean="0"/>
              <a:t>Хоторнских</a:t>
            </a:r>
            <a:r>
              <a:rPr lang="ru-RU" sz="2800" dirty="0" smtClean="0"/>
              <a:t>  экспериментов </a:t>
            </a:r>
            <a:r>
              <a:rPr lang="ru-RU" sz="2800" dirty="0" err="1" smtClean="0"/>
              <a:t>Мэйо</a:t>
            </a:r>
            <a:endParaRPr lang="ru-RU" sz="2800" dirty="0" smtClean="0"/>
          </a:p>
          <a:p>
            <a:r>
              <a:rPr lang="ru-RU" sz="2800" dirty="0" err="1" smtClean="0"/>
              <a:t>Мэйо</a:t>
            </a:r>
            <a:r>
              <a:rPr lang="ru-RU" sz="2800" dirty="0" smtClean="0"/>
              <a:t> доказал особую роль </a:t>
            </a:r>
            <a:r>
              <a:rPr lang="ru-RU" sz="2800" b="1" u="sng" dirty="0" smtClean="0"/>
              <a:t>человеческого и группового фактора</a:t>
            </a:r>
          </a:p>
          <a:p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Изучал  влияние условий и организации труда, заработной платы, межличностных отношений, стиль руководства </a:t>
            </a:r>
            <a:r>
              <a:rPr lang="ru-RU" sz="2800" dirty="0" smtClean="0"/>
              <a:t>на повышение производительности труда</a:t>
            </a:r>
          </a:p>
          <a:p>
            <a:endParaRPr lang="ru-RU" sz="2800" dirty="0"/>
          </a:p>
        </p:txBody>
      </p:sp>
      <p:pic>
        <p:nvPicPr>
          <p:cNvPr id="3074" name="Picture 2" descr="E:\Джордж Элтон Мэйо 1880-194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2736304" cy="2780928"/>
          </a:xfrm>
          <a:prstGeom prst="rect">
            <a:avLst/>
          </a:prstGeom>
          <a:noFill/>
        </p:spPr>
      </p:pic>
      <p:pic>
        <p:nvPicPr>
          <p:cNvPr id="3075" name="Picture 3" descr="E:\Мэйо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80928"/>
            <a:ext cx="2592288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273050"/>
            <a:ext cx="8291264" cy="618028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Открытый в ходе исследований , </a:t>
            </a:r>
            <a:r>
              <a:rPr lang="ru-RU" b="1" u="sng" dirty="0" err="1" smtClean="0">
                <a:solidFill>
                  <a:srgbClr val="C00000"/>
                </a:solidFill>
              </a:rPr>
              <a:t>Хоторнский</a:t>
            </a:r>
            <a:r>
              <a:rPr lang="ru-RU" b="1" u="sng" dirty="0" smtClean="0">
                <a:solidFill>
                  <a:srgbClr val="C00000"/>
                </a:solidFill>
              </a:rPr>
              <a:t> эффект </a:t>
            </a:r>
            <a:r>
              <a:rPr lang="ru-RU" dirty="0" smtClean="0"/>
              <a:t>заключался в том: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Первоначальный рост </a:t>
            </a:r>
            <a:r>
              <a:rPr lang="ru-RU" dirty="0" smtClean="0"/>
              <a:t>производительности труда объясняли социальными факторами: 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smtClean="0">
                <a:solidFill>
                  <a:srgbClr val="C00000"/>
                </a:solidFill>
              </a:rPr>
              <a:t>интересом</a:t>
            </a:r>
            <a:r>
              <a:rPr lang="ru-RU" dirty="0" smtClean="0"/>
              <a:t> к процессу работы и работникам со стороны руководства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социально-психологические факторы </a:t>
            </a:r>
            <a:r>
              <a:rPr lang="ru-RU" dirty="0" smtClean="0"/>
              <a:t>оказывают на производительность труда более сильное влияние, чем физические, при условии, что сама организация работ уже достаточно эффективна</a:t>
            </a:r>
          </a:p>
          <a:p>
            <a:r>
              <a:rPr lang="ru-RU" dirty="0" smtClean="0"/>
              <a:t>Послужил </a:t>
            </a:r>
            <a:r>
              <a:rPr lang="ru-RU" dirty="0" smtClean="0"/>
              <a:t>началом «школы человеческих отношений» в менеджменте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188640"/>
            <a:ext cx="3465513" cy="6669360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r>
              <a:rPr lang="ru-RU" sz="3600" b="1" dirty="0" smtClean="0"/>
              <a:t>Рассел Линкольн </a:t>
            </a:r>
            <a:r>
              <a:rPr lang="ru-RU" sz="3600" b="1" dirty="0" err="1" smtClean="0"/>
              <a:t>Акофф</a:t>
            </a:r>
            <a:r>
              <a:rPr lang="ru-RU" sz="3600" dirty="0" smtClean="0"/>
              <a:t> (</a:t>
            </a:r>
            <a:r>
              <a:rPr lang="ru-RU" sz="3600" dirty="0" smtClean="0">
                <a:hlinkClick r:id="rId2" action="ppaction://hlinkfile" tooltip="12 февраля"/>
              </a:rPr>
              <a:t>12 февраля</a:t>
            </a:r>
            <a:r>
              <a:rPr lang="ru-RU" sz="3600" dirty="0" smtClean="0"/>
              <a:t> </a:t>
            </a:r>
            <a:r>
              <a:rPr lang="ru-RU" sz="3600" dirty="0" smtClean="0">
                <a:hlinkClick r:id="rId3" action="ppaction://hlinkfile" tooltip="1919"/>
              </a:rPr>
              <a:t>1919</a:t>
            </a:r>
            <a:r>
              <a:rPr lang="ru-RU" sz="3600" dirty="0" smtClean="0"/>
              <a:t> — </a:t>
            </a:r>
            <a:r>
              <a:rPr lang="ru-RU" sz="3600" dirty="0" smtClean="0">
                <a:hlinkClick r:id="rId4" action="ppaction://hlinkfile" tooltip="29 октября"/>
              </a:rPr>
              <a:t>29 октября</a:t>
            </a:r>
            <a:r>
              <a:rPr lang="ru-RU" sz="3600" dirty="0" smtClean="0"/>
              <a:t> </a:t>
            </a:r>
            <a:r>
              <a:rPr lang="ru-RU" sz="3600" dirty="0" smtClean="0">
                <a:hlinkClick r:id="rId5" action="ppaction://hlinkfile" tooltip="2009"/>
              </a:rPr>
              <a:t>2009</a:t>
            </a:r>
            <a:r>
              <a:rPr lang="ru-RU" sz="3600" dirty="0" smtClean="0"/>
              <a:t>) — известный учёный в области «системного подхода»,распространённого направления в теории организации и управления.</a:t>
            </a:r>
          </a:p>
          <a:p>
            <a:r>
              <a:rPr lang="ru-RU" sz="3600" dirty="0" smtClean="0"/>
              <a:t> Автор 22 книг (а также более 150 статей), многие из которых переведены на русский язык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389438" cy="6584950"/>
          </a:xfrm>
        </p:spPr>
        <p:txBody>
          <a:bodyPr>
            <a:noAutofit/>
          </a:bodyPr>
          <a:lstStyle/>
          <a:p>
            <a:pPr lvl="0"/>
            <a:r>
              <a:rPr lang="ru-RU" sz="2400" b="1" dirty="0" smtClean="0"/>
              <a:t>Становление </a:t>
            </a:r>
            <a:r>
              <a:rPr lang="ru-RU" sz="2400" b="1" u="sng" dirty="0" smtClean="0"/>
              <a:t>школы науки управления </a:t>
            </a:r>
            <a:r>
              <a:rPr lang="ru-RU" sz="2400" b="1" dirty="0" smtClean="0"/>
              <a:t>связано с развитием математики, статистики, инженерных наук и других смежных с ними областей знаний. </a:t>
            </a:r>
          </a:p>
          <a:p>
            <a:pPr lvl="0"/>
            <a:r>
              <a:rPr lang="ru-RU" sz="2400" b="1" dirty="0" smtClean="0"/>
              <a:t>В ней различают </a:t>
            </a:r>
            <a:r>
              <a:rPr lang="ru-RU" sz="2400" b="1" u="sng" dirty="0" smtClean="0"/>
              <a:t>два главных </a:t>
            </a:r>
            <a:r>
              <a:rPr lang="ru-RU" sz="2400" b="1" dirty="0" smtClean="0"/>
              <a:t>направления: </a:t>
            </a:r>
          </a:p>
          <a:p>
            <a:pPr lvl="0"/>
            <a:r>
              <a:rPr lang="ru-RU" sz="2400" b="1" dirty="0" smtClean="0"/>
              <a:t>рассмотрение производства как «социальной системы» с использованием </a:t>
            </a:r>
            <a:r>
              <a:rPr lang="ru-RU" sz="2400" b="1" i="1" u="sng" dirty="0" smtClean="0"/>
              <a:t>системного, процессного и ситуационного подходов; </a:t>
            </a:r>
          </a:p>
          <a:p>
            <a:pPr lvl="0"/>
            <a:r>
              <a:rPr lang="ru-RU" sz="2400" b="1" dirty="0" smtClean="0"/>
              <a:t>исследование проблем управления на основе </a:t>
            </a:r>
            <a:r>
              <a:rPr lang="ru-RU" sz="2400" b="1" i="1" u="sng" dirty="0" smtClean="0"/>
              <a:t>системного анализа </a:t>
            </a:r>
            <a:r>
              <a:rPr lang="ru-RU" sz="2400" b="1" dirty="0" smtClean="0"/>
              <a:t>и использования кибернетического подхода, включая применение математических методов и ЭВМ.</a:t>
            </a:r>
          </a:p>
          <a:p>
            <a:endParaRPr lang="ru-RU" sz="2400" dirty="0"/>
          </a:p>
        </p:txBody>
      </p:sp>
      <p:pic>
        <p:nvPicPr>
          <p:cNvPr id="4098" name="Picture 2" descr="E:\Р.Акофф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3168352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8686800" cy="6858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Появление такой научной дисциплины как </a:t>
            </a:r>
            <a:r>
              <a:rPr lang="ru-RU" b="1" i="1" u="sng" dirty="0" smtClean="0">
                <a:solidFill>
                  <a:srgbClr val="C00000"/>
                </a:solidFill>
              </a:rPr>
              <a:t>управление</a:t>
            </a:r>
            <a:r>
              <a:rPr lang="ru-RU" dirty="0" smtClean="0"/>
              <a:t>, послужило </a:t>
            </a:r>
            <a:r>
              <a:rPr lang="ru-RU" b="1" dirty="0" smtClean="0">
                <a:solidFill>
                  <a:srgbClr val="C00000"/>
                </a:solidFill>
              </a:rPr>
              <a:t>существенному изменению современной организации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b="1" u="sng" dirty="0" smtClean="0">
                <a:solidFill>
                  <a:srgbClr val="C00000"/>
                </a:solidFill>
              </a:rPr>
              <a:t>Парадигмы управления персоналом </a:t>
            </a:r>
            <a:r>
              <a:rPr lang="ru-RU" b="1" dirty="0" smtClean="0"/>
              <a:t>- </a:t>
            </a:r>
            <a:r>
              <a:rPr lang="ru-RU" dirty="0" smtClean="0"/>
              <a:t>правила, нормы мышления и деятельности, образцы поведения, определяющие стиль взаимоотношений, которые складываются в организации между работодателями, менеджерами и рядовыми работниками.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Основные положения старой и новой парадигмы управления организацией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836713"/>
            <a:ext cx="4040188" cy="8640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положения старой парадигмы управления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980729"/>
            <a:ext cx="4041775" cy="79208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положения новой парадигмы управления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1772816"/>
            <a:ext cx="4040188" cy="475252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Централизация управления единым народнохозяйственным комплексом</a:t>
            </a:r>
          </a:p>
          <a:p>
            <a:pPr lvl="0"/>
            <a:r>
              <a:rPr lang="ru-RU" dirty="0" smtClean="0"/>
              <a:t>Прямое государственное управление производственно-хозяйственной деятельностью организаций</a:t>
            </a:r>
          </a:p>
          <a:p>
            <a:pPr lvl="0"/>
            <a:r>
              <a:rPr lang="ru-RU" dirty="0" smtClean="0"/>
              <a:t>Ограниченная хозяйственная самостоятельность организаций, жесткая система распределения и связей между ними</a:t>
            </a:r>
          </a:p>
          <a:p>
            <a:pPr lvl="0"/>
            <a:r>
              <a:rPr lang="ru-RU" dirty="0" smtClean="0"/>
              <a:t>Жесткие, административные методы воздействия на работников, рационализация социально-производственных связей за счет механизмов контроля и вознаграждения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7984" y="1772816"/>
            <a:ext cx="4716015" cy="4752528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.Децентрализация на базе сочетания рыночного и государственного регулирования</a:t>
            </a:r>
          </a:p>
          <a:p>
            <a:pPr>
              <a:buNone/>
            </a:pPr>
            <a:r>
              <a:rPr lang="ru-RU" sz="1600" b="1" dirty="0" smtClean="0"/>
              <a:t>        социально-экономических процессов</a:t>
            </a:r>
          </a:p>
          <a:p>
            <a:r>
              <a:rPr lang="ru-RU" sz="1600" b="1" dirty="0" smtClean="0"/>
              <a:t> Управление деятельностью организаций государственного сектора на основе сочетания рыночных и административных методов</a:t>
            </a:r>
          </a:p>
          <a:p>
            <a:r>
              <a:rPr lang="ru-RU" sz="1600" b="1" dirty="0" smtClean="0"/>
              <a:t>.Самоуправление организаций негосударственного сектора как открытых, социально ориентированных систем</a:t>
            </a:r>
          </a:p>
          <a:p>
            <a:r>
              <a:rPr lang="ru-RU" sz="1600" b="1" dirty="0" smtClean="0"/>
              <a:t> Управление, ориентированное на повышение роли организационной культуры и нововведений, мотивацию работников и стиль руководства.  </a:t>
            </a:r>
            <a:r>
              <a:rPr lang="ru-RU" sz="1600" b="1" u="sng" dirty="0" smtClean="0"/>
              <a:t>Главный источник прибыли- люди</a:t>
            </a:r>
            <a:r>
              <a:rPr lang="ru-RU" sz="1600" b="1" dirty="0" smtClean="0"/>
              <a:t>, обладающие знаниями, и условиями для реализации их человеческого ресурса. Переход от управления персоналом к управлению человеческими ресурсами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66936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Современная парадигма управления в основу концепции управления персоналом ставит </a:t>
            </a:r>
            <a:r>
              <a:rPr lang="ru-RU" b="1" u="sng" dirty="0" smtClean="0">
                <a:solidFill>
                  <a:srgbClr val="C00000"/>
                </a:solidFill>
              </a:rPr>
              <a:t>деятельность человека </a:t>
            </a:r>
            <a:r>
              <a:rPr lang="ru-RU" b="1" u="sng" dirty="0" smtClean="0"/>
              <a:t>и все факторы ее осуществления</a:t>
            </a:r>
            <a:r>
              <a:rPr lang="ru-RU" b="1" dirty="0" smtClean="0"/>
              <a:t>, </a:t>
            </a:r>
            <a:r>
              <a:rPr lang="ru-RU" b="1" u="sng" dirty="0" smtClean="0"/>
              <a:t>то есть роль личности работника</a:t>
            </a:r>
            <a:r>
              <a:rPr lang="ru-RU" b="1" dirty="0" smtClean="0"/>
              <a:t>  </a:t>
            </a:r>
            <a:r>
              <a:rPr lang="ru-RU" b="1" u="sng" dirty="0" smtClean="0"/>
              <a:t>решающую роль играют такие качества поведения человека и его деятельность, как </a:t>
            </a:r>
            <a:endParaRPr lang="ru-RU" dirty="0" smtClean="0"/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Мотивы;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Потребности;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Ценности;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Стимулы;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Поведение</a:t>
            </a:r>
            <a:r>
              <a:rPr lang="ru-RU" b="1" dirty="0" smtClean="0"/>
              <a:t>.</a:t>
            </a:r>
            <a:endParaRPr lang="ru-RU" dirty="0" smtClean="0"/>
          </a:p>
          <a:p>
            <a:r>
              <a:rPr lang="ru-RU" b="1" dirty="0" smtClean="0"/>
              <a:t>Эту парадигму можно назвать </a:t>
            </a:r>
            <a:r>
              <a:rPr lang="ru-RU" b="1" i="1" dirty="0" smtClean="0">
                <a:solidFill>
                  <a:srgbClr val="C00000"/>
                </a:solidFill>
              </a:rPr>
              <a:t>парадигмой управления человеческими ресурсами</a:t>
            </a:r>
            <a:r>
              <a:rPr lang="ru-RU" b="1" i="1" dirty="0" smtClean="0"/>
              <a:t>.</a:t>
            </a:r>
            <a:r>
              <a:rPr lang="ru-RU" b="1" dirty="0" smtClean="0"/>
              <a:t> Она определяет всю совокупность концептуальных положений стратегического управления организацией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892480" cy="64807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u="sng" dirty="0" smtClean="0"/>
              <a:t>    </a:t>
            </a:r>
            <a:r>
              <a:rPr lang="ru-RU" b="1" u="sng" dirty="0" smtClean="0">
                <a:solidFill>
                  <a:srgbClr val="C00000"/>
                </a:solidFill>
              </a:rPr>
              <a:t>Основные принципы этой парадигмы:</a:t>
            </a:r>
            <a:endParaRPr lang="ru-RU" u="sng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/>
              <a:t>Опора на фундаментальные основы современного менеджмента- качество, нововведения, персонал, сервис;</a:t>
            </a:r>
            <a:endParaRPr lang="ru-RU" dirty="0" smtClean="0"/>
          </a:p>
          <a:p>
            <a:pPr lvl="0"/>
            <a:r>
              <a:rPr lang="ru-RU" b="1" dirty="0" smtClean="0"/>
              <a:t>Этика бизнеса;</a:t>
            </a:r>
            <a:endParaRPr lang="ru-RU" dirty="0" smtClean="0"/>
          </a:p>
          <a:p>
            <a:pPr lvl="0"/>
            <a:r>
              <a:rPr lang="ru-RU" b="1" dirty="0" smtClean="0"/>
              <a:t>Честность и доверие к работникам;</a:t>
            </a:r>
            <a:endParaRPr lang="ru-RU" dirty="0" smtClean="0"/>
          </a:p>
          <a:p>
            <a:pPr lvl="0"/>
            <a:r>
              <a:rPr lang="ru-RU" b="1" dirty="0" smtClean="0"/>
              <a:t>Методы работы с людьми, обеспечивающие их удовлетворенность работой;</a:t>
            </a:r>
            <a:endParaRPr lang="ru-RU" dirty="0" smtClean="0"/>
          </a:p>
          <a:p>
            <a:pPr lvl="0"/>
            <a:r>
              <a:rPr lang="ru-RU" b="1" dirty="0" smtClean="0"/>
              <a:t>Атмосфера в организации, содействующая раскрытию способностей работающих;</a:t>
            </a:r>
            <a:endParaRPr lang="ru-RU" dirty="0" smtClean="0"/>
          </a:p>
          <a:p>
            <a:pPr lvl="0"/>
            <a:r>
              <a:rPr lang="ru-RU" b="1" dirty="0" smtClean="0"/>
              <a:t>Долевое участие каждого работника в общих результатах;</a:t>
            </a:r>
            <a:endParaRPr lang="ru-RU" dirty="0" smtClean="0"/>
          </a:p>
          <a:p>
            <a:pPr lvl="0"/>
            <a:r>
              <a:rPr lang="ru-RU" b="1" dirty="0" smtClean="0"/>
              <a:t>Качество личной работы и ее постоянное улучшение;</a:t>
            </a:r>
            <a:endParaRPr lang="ru-RU" dirty="0" smtClean="0"/>
          </a:p>
          <a:p>
            <a:pPr lvl="0"/>
            <a:r>
              <a:rPr lang="ru-RU" b="1" dirty="0" smtClean="0"/>
              <a:t>Активный поиск менеджером обратной связи с подчиненными;</a:t>
            </a:r>
            <a:endParaRPr lang="ru-RU" dirty="0" smtClean="0"/>
          </a:p>
          <a:p>
            <a:pPr lvl="0"/>
            <a:r>
              <a:rPr lang="ru-RU" b="1" dirty="0" smtClean="0"/>
              <a:t>Открытое обсуждение уровня компетентности работников, имеющихся вакансий и путей их замещения;</a:t>
            </a:r>
            <a:endParaRPr lang="ru-RU" dirty="0" smtClean="0"/>
          </a:p>
          <a:p>
            <a:pPr lvl="0"/>
            <a:r>
              <a:rPr lang="ru-RU" b="1" dirty="0" smtClean="0"/>
              <a:t>Создание возможностей для всестороннего профессионального роста каждого работника;</a:t>
            </a:r>
            <a:endParaRPr lang="ru-RU" dirty="0" smtClean="0"/>
          </a:p>
          <a:p>
            <a:pPr lvl="0"/>
            <a:r>
              <a:rPr lang="ru-RU" b="1" dirty="0" smtClean="0"/>
              <a:t>Ответственность работника за собственное развитие.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336704"/>
          </a:xfrm>
        </p:spPr>
        <p:txBody>
          <a:bodyPr>
            <a:normAutofit fontScale="70000" lnSpcReduction="20000"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Методы управления персоналом и факторы оказывающие влияние на персонал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Все методы воздействия на персонал можно разделить на три группы: </a:t>
            </a: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Административные;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Экономические;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Социально-психологические</a:t>
            </a:r>
            <a:r>
              <a:rPr lang="ru-RU" b="1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u="sng" dirty="0" smtClean="0">
                <a:solidFill>
                  <a:srgbClr val="C00000"/>
                </a:solidFill>
              </a:rPr>
              <a:t>К административным (распорядительным) методам </a:t>
            </a:r>
            <a:r>
              <a:rPr lang="ru-RU" b="1" u="sng" dirty="0" smtClean="0"/>
              <a:t>относятся</a:t>
            </a:r>
            <a:r>
              <a:rPr lang="ru-RU" b="1" dirty="0" smtClean="0"/>
              <a:t>:</a:t>
            </a:r>
            <a:endParaRPr lang="ru-RU" dirty="0" smtClean="0"/>
          </a:p>
          <a:p>
            <a:pPr lvl="0"/>
            <a:r>
              <a:rPr lang="ru-RU" sz="3400" b="1" i="1" dirty="0" smtClean="0"/>
              <a:t>Формирование организационных структур органов управления;</a:t>
            </a:r>
          </a:p>
          <a:p>
            <a:pPr lvl="0"/>
            <a:r>
              <a:rPr lang="ru-RU" sz="3400" b="1" i="1" dirty="0" smtClean="0"/>
              <a:t>Утверждение административных норм и нормативов;</a:t>
            </a:r>
          </a:p>
          <a:p>
            <a:pPr lvl="0"/>
            <a:r>
              <a:rPr lang="ru-RU" sz="3400" b="1" i="1" dirty="0" smtClean="0"/>
              <a:t>Издание приказов и распоряжений;</a:t>
            </a:r>
          </a:p>
          <a:p>
            <a:pPr lvl="0"/>
            <a:r>
              <a:rPr lang="ru-RU" sz="3400" b="1" i="1" dirty="0" smtClean="0"/>
              <a:t>Разработка положений, должностных инструкций, контроль за их исполнением;</a:t>
            </a:r>
          </a:p>
          <a:p>
            <a:r>
              <a:rPr lang="ru-RU" sz="3400" b="1" i="1" dirty="0" smtClean="0"/>
              <a:t>Эти методы отличает прямой характер воздействия-любой регламентирующий и административный акт подлежит безусловному исполнению.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669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u="sng" dirty="0" smtClean="0">
                <a:solidFill>
                  <a:srgbClr val="C00000"/>
                </a:solidFill>
              </a:rPr>
              <a:t>Экономические методы включают:</a:t>
            </a:r>
            <a:endParaRPr lang="ru-RU" u="sng" dirty="0" smtClean="0">
              <a:solidFill>
                <a:srgbClr val="C00000"/>
              </a:solidFill>
            </a:endParaRPr>
          </a:p>
          <a:p>
            <a:pPr lvl="0"/>
            <a:r>
              <a:rPr lang="ru-RU" dirty="0" smtClean="0"/>
              <a:t>Технико-экономический анализ;</a:t>
            </a:r>
          </a:p>
          <a:p>
            <a:pPr lvl="0"/>
            <a:r>
              <a:rPr lang="ru-RU" dirty="0" smtClean="0"/>
              <a:t>Технико-экономическое обоснование и планирование;</a:t>
            </a:r>
          </a:p>
          <a:p>
            <a:pPr lvl="0"/>
            <a:r>
              <a:rPr lang="ru-RU" dirty="0" smtClean="0"/>
              <a:t>Материальное стимулирование;</a:t>
            </a:r>
          </a:p>
          <a:p>
            <a:pPr lvl="0"/>
            <a:r>
              <a:rPr lang="ru-RU" dirty="0" smtClean="0"/>
              <a:t>Ценообразование;</a:t>
            </a:r>
          </a:p>
          <a:p>
            <a:pPr lvl="0"/>
            <a:r>
              <a:rPr lang="ru-RU" dirty="0" smtClean="0"/>
              <a:t>Налоговую систему;</a:t>
            </a:r>
          </a:p>
          <a:p>
            <a:pPr lvl="0"/>
            <a:r>
              <a:rPr lang="ru-RU" dirty="0" smtClean="0"/>
              <a:t>Утверждение экономических норм и нормативов.</a:t>
            </a:r>
          </a:p>
          <a:p>
            <a:r>
              <a:rPr lang="ru-RU" dirty="0" smtClean="0"/>
              <a:t>С помощью экономических методов осуществляется материальное стимулирование коллективов и отдельных сотрудников.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4807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u="sng" dirty="0" smtClean="0"/>
              <a:t>   </a:t>
            </a:r>
            <a:r>
              <a:rPr lang="ru-RU" b="1" u="sng" dirty="0" smtClean="0">
                <a:solidFill>
                  <a:srgbClr val="C00000"/>
                </a:solidFill>
              </a:rPr>
              <a:t>Социально-психологические методы:</a:t>
            </a:r>
            <a:endParaRPr lang="ru-RU" u="sng" dirty="0" smtClean="0">
              <a:solidFill>
                <a:srgbClr val="C00000"/>
              </a:solidFill>
            </a:endParaRPr>
          </a:p>
          <a:p>
            <a:pPr lvl="0"/>
            <a:r>
              <a:rPr lang="ru-RU" dirty="0" smtClean="0"/>
              <a:t>Социальный анализ коллектива;</a:t>
            </a:r>
          </a:p>
          <a:p>
            <a:pPr lvl="0"/>
            <a:r>
              <a:rPr lang="ru-RU" dirty="0" smtClean="0"/>
              <a:t>Социальное планирование;</a:t>
            </a:r>
          </a:p>
          <a:p>
            <a:pPr lvl="0"/>
            <a:r>
              <a:rPr lang="ru-RU" dirty="0" smtClean="0"/>
              <a:t>Участие персонала в управлении;</a:t>
            </a:r>
          </a:p>
          <a:p>
            <a:pPr lvl="0"/>
            <a:r>
              <a:rPr lang="ru-RU" dirty="0" smtClean="0"/>
              <a:t>Социальное развитие коллектива;</a:t>
            </a:r>
          </a:p>
          <a:p>
            <a:pPr lvl="0"/>
            <a:r>
              <a:rPr lang="ru-RU" dirty="0" smtClean="0"/>
              <a:t>Психологическое воздействие на работников(формирование групп, создание нормального психологического климата);</a:t>
            </a:r>
          </a:p>
          <a:p>
            <a:pPr lvl="0"/>
            <a:r>
              <a:rPr lang="ru-RU" dirty="0" smtClean="0"/>
              <a:t>Моральное стимулирование;</a:t>
            </a:r>
          </a:p>
          <a:p>
            <a:pPr lvl="0"/>
            <a:r>
              <a:rPr lang="ru-RU" dirty="0" smtClean="0"/>
              <a:t>Развитие у работников инициативы и ответственности.</a:t>
            </a:r>
          </a:p>
          <a:p>
            <a:r>
              <a:rPr lang="ru-RU" dirty="0" smtClean="0"/>
              <a:t>Социально- психологические методы управления основаны на использовании социальных механизмов, таких как система взаимоотношений в коллективе, социальные потребности и др.</a:t>
            </a:r>
          </a:p>
          <a:p>
            <a:r>
              <a:rPr lang="ru-RU" dirty="0" smtClean="0"/>
              <a:t>Экономические и социально-психологические методы имеют косвенный характер управляющего воздействия на персонал.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3367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Учеными выделяются </a:t>
            </a:r>
            <a:r>
              <a:rPr lang="ru-RU" b="1" dirty="0" smtClean="0">
                <a:solidFill>
                  <a:srgbClr val="C00000"/>
                </a:solidFill>
              </a:rPr>
              <a:t>три фактора, оказывающих управляющее воздействие на персонал организации. 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Первый фактор- </a:t>
            </a:r>
            <a:r>
              <a:rPr lang="ru-RU" b="1" i="1" dirty="0" smtClean="0">
                <a:solidFill>
                  <a:srgbClr val="C00000"/>
                </a:solidFill>
              </a:rPr>
              <a:t>иерархическая структура управления людьми</a:t>
            </a:r>
          </a:p>
          <a:p>
            <a:r>
              <a:rPr lang="ru-RU" b="1" dirty="0" smtClean="0"/>
              <a:t>Второй фактор-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культура</a:t>
            </a:r>
          </a:p>
          <a:p>
            <a:r>
              <a:rPr lang="ru-RU" b="1" dirty="0" smtClean="0"/>
              <a:t>Третий фактор-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это </a:t>
            </a:r>
            <a:r>
              <a:rPr lang="ru-RU" b="1" i="1" dirty="0" smtClean="0">
                <a:solidFill>
                  <a:srgbClr val="C00000"/>
                </a:solidFill>
              </a:rPr>
              <a:t>рынок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/>
              <a:t>  Характерной особенностью перехода к рынку, является </a:t>
            </a:r>
            <a:r>
              <a:rPr lang="ru-RU" b="1" u="sng" dirty="0" smtClean="0">
                <a:solidFill>
                  <a:srgbClr val="C00000"/>
                </a:solidFill>
              </a:rPr>
              <a:t>постепенный отход от </a:t>
            </a:r>
            <a:r>
              <a:rPr lang="ru-RU" b="1" u="sng" dirty="0" err="1" smtClean="0">
                <a:solidFill>
                  <a:srgbClr val="C00000"/>
                </a:solidFill>
              </a:rPr>
              <a:t>жестской</a:t>
            </a:r>
            <a:r>
              <a:rPr lang="ru-RU" b="1" u="sng" dirty="0" smtClean="0">
                <a:solidFill>
                  <a:srgbClr val="C00000"/>
                </a:solidFill>
              </a:rPr>
              <a:t> иерархической системы административного воздействия на персонал организаций </a:t>
            </a:r>
            <a:r>
              <a:rPr lang="ru-RU" b="1" dirty="0" smtClean="0"/>
              <a:t>и предприятий рыночным взаимосвязям, отношениям собственности, базирующимся на экономических методах.</a:t>
            </a:r>
            <a:endParaRPr lang="ru-RU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В новых условиях необходимо осознание и переход к принципиальным приоритетам: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Главная ценность в организации- работники(персонал), а за пределами организации- потребители продукции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229</TotalTime>
  <Words>1837</Words>
  <Application>Microsoft Office PowerPoint</Application>
  <PresentationFormat>Экран (4:3)</PresentationFormat>
  <Paragraphs>222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 Основные положения старой и новой парадигмы управления организацией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Tatyana</dc:creator>
  <cp:lastModifiedBy>Tatyana</cp:lastModifiedBy>
  <cp:revision>25</cp:revision>
  <dcterms:created xsi:type="dcterms:W3CDTF">2011-02-19T16:04:12Z</dcterms:created>
  <dcterms:modified xsi:type="dcterms:W3CDTF">2012-02-14T14:34:54Z</dcterms:modified>
</cp:coreProperties>
</file>