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0%D0%B8%D0%B1%D1%8B%D0%BB%D1%8C" TargetMode="External"/><Relationship Id="rId2" Type="http://schemas.openxmlformats.org/officeDocument/2006/relationships/hyperlink" Target="http://ru.wikipedia.org/wiki/%D0%9B%D0%B5%D0%B2%D0%B5%D1%80%D0%B8%D0%B4%D0%B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8%D0%BD%D0%B0%D0%BD%D1%81%D0%BE%D0%B2%D0%B0%D1%8F_%D1%83%D1%81%D1%82%D0%BE%D0%B9%D1%87%D0%B8%D0%B2%D0%BE%D1%81%D1%82%D1%8C" TargetMode="External"/><Relationship Id="rId5" Type="http://schemas.openxmlformats.org/officeDocument/2006/relationships/hyperlink" Target="http://ru.wikipedia.org/wiki/%D0%A0%D0%B8%D1%81%D0%BA" TargetMode="External"/><Relationship Id="rId4" Type="http://schemas.openxmlformats.org/officeDocument/2006/relationships/hyperlink" Target="http://ru.wikipedia.org/wiki/%D0%9A%D0%B0%D0%BF%D0%B8%D1%82%D0%B0%D0%BB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    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Базовые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категории финансового менеджмента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/>
              <a:t>1. Стоимость и капитал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b="1" i="1" dirty="0" smtClean="0"/>
              <a:t>Стоимость</a:t>
            </a:r>
            <a:r>
              <a:rPr lang="ru-RU" dirty="0" smtClean="0"/>
              <a:t> - это способность блага быть обмененным на деньги (трансформироваться в денежную форму). </a:t>
            </a:r>
            <a:endParaRPr lang="ru-RU" dirty="0" smtClean="0"/>
          </a:p>
          <a:p>
            <a:r>
              <a:rPr lang="ru-RU" dirty="0" smtClean="0"/>
              <a:t>Совокупность благ, принадлежащих конкретному человеку, называется </a:t>
            </a:r>
            <a:r>
              <a:rPr lang="ru-RU" b="1" dirty="0" smtClean="0"/>
              <a:t>его </a:t>
            </a:r>
            <a:r>
              <a:rPr lang="ru-RU" b="1" dirty="0" smtClean="0"/>
              <a:t>имуществом</a:t>
            </a:r>
          </a:p>
          <a:p>
            <a:r>
              <a:rPr lang="ru-RU" dirty="0" smtClean="0"/>
              <a:t>Стоимость имущества, вложенного (инвестированного) собственником в предприятие, </a:t>
            </a:r>
            <a:r>
              <a:rPr lang="ru-RU" b="1" i="1" u="sng" dirty="0" smtClean="0"/>
              <a:t>формирует собственный капитал этого предприятия</a:t>
            </a:r>
            <a:endParaRPr lang="ru-RU" b="1" i="1" u="sn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Чтобы </a:t>
            </a:r>
            <a:r>
              <a:rPr lang="ru-RU" dirty="0" smtClean="0"/>
              <a:t>превратить свое имущество (или его часть) в капитал (капитализировать его), владелец данного имущества должен </a:t>
            </a:r>
            <a:r>
              <a:rPr lang="ru-RU" dirty="0" smtClean="0"/>
              <a:t> выполнить </a:t>
            </a:r>
            <a:r>
              <a:rPr lang="ru-RU" dirty="0" smtClean="0"/>
              <a:t>следующие условия: 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 капитализируемое </a:t>
            </a:r>
            <a:r>
              <a:rPr lang="ru-RU" dirty="0" smtClean="0"/>
              <a:t>имущество должно быть отделено от другого личного имущества владельца на длительное время (возможно – навсегда</a:t>
            </a:r>
            <a:r>
              <a:rPr lang="ru-RU" dirty="0" smtClean="0"/>
              <a:t>).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с момента капитализации право на пользование и распоряжение инвестированным имуществом должно быть передано другому экономическому субъекту – </a:t>
            </a:r>
            <a:r>
              <a:rPr lang="ru-RU" b="1" i="1" dirty="0" smtClean="0"/>
              <a:t>предприятию</a:t>
            </a:r>
            <a:r>
              <a:rPr lang="ru-RU" b="1" i="1" dirty="0" smtClean="0"/>
              <a:t> </a:t>
            </a:r>
            <a:endParaRPr lang="ru-RU" b="1" i="1" dirty="0" smtClean="0"/>
          </a:p>
          <a:p>
            <a:endParaRPr lang="ru-RU" b="1" i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Прирост собственного капитала, обусловленный деятельностью предприятия, нацеленной на увеличение стоимости его активов, называется </a:t>
            </a:r>
            <a:r>
              <a:rPr lang="ru-RU" b="1" i="1" dirty="0" smtClean="0"/>
              <a:t>прибылью</a:t>
            </a:r>
            <a:r>
              <a:rPr lang="ru-RU" dirty="0" smtClean="0"/>
              <a:t> предприятия</a:t>
            </a:r>
          </a:p>
          <a:p>
            <a:pPr>
              <a:buNone/>
            </a:pPr>
            <a:r>
              <a:rPr lang="ru-RU" dirty="0" smtClean="0"/>
              <a:t>Часть прибыли, остающаяся после уплаты предприятием налога на прибыль, принадлежит владельцам предприятия. Эту часть называют </a:t>
            </a:r>
            <a:r>
              <a:rPr lang="ru-RU" b="1" i="1" dirty="0" smtClean="0"/>
              <a:t>чистой прибылью</a:t>
            </a:r>
            <a:r>
              <a:rPr lang="ru-RU" dirty="0" smtClean="0"/>
              <a:t>. </a:t>
            </a:r>
          </a:p>
          <a:p>
            <a:pPr>
              <a:buNone/>
            </a:pPr>
            <a:endParaRPr lang="ru-RU" b="1" i="1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6"/>
          <p:cNvGrpSpPr/>
          <p:nvPr/>
        </p:nvGrpSpPr>
        <p:grpSpPr>
          <a:xfrm>
            <a:off x="467544" y="404664"/>
            <a:ext cx="8352928" cy="5935547"/>
            <a:chOff x="971600" y="692696"/>
            <a:chExt cx="7272808" cy="3603212"/>
          </a:xfrm>
        </p:grpSpPr>
        <p:grpSp>
          <p:nvGrpSpPr>
            <p:cNvPr id="3" name="Группа 28"/>
            <p:cNvGrpSpPr/>
            <p:nvPr/>
          </p:nvGrpSpPr>
          <p:grpSpPr>
            <a:xfrm>
              <a:off x="971600" y="1583630"/>
              <a:ext cx="1028700" cy="1200395"/>
              <a:chOff x="1115616" y="1583630"/>
              <a:chExt cx="1028700" cy="1200395"/>
            </a:xfrm>
          </p:grpSpPr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1429941" y="1583630"/>
                <a:ext cx="714375" cy="1200395"/>
              </a:xfrm>
              <a:prstGeom prst="rect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Капитализированное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имущество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>
                <a:off x="1115616" y="1583630"/>
                <a:ext cx="314325" cy="12003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2763441" y="1583630"/>
              <a:ext cx="676275" cy="1200395"/>
            </a:xfrm>
            <a:prstGeom prst="rect">
              <a:avLst/>
            </a:prstGeom>
            <a:solidFill>
              <a:srgbClr val="9BBB59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Собственный </a:t>
              </a: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капи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тал предприятия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3392091" y="1583630"/>
              <a:ext cx="666750" cy="120039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Акти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предприятия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Группа 30"/>
            <p:cNvGrpSpPr/>
            <p:nvPr/>
          </p:nvGrpSpPr>
          <p:grpSpPr>
            <a:xfrm>
              <a:off x="4871442" y="1583630"/>
              <a:ext cx="1428750" cy="1200395"/>
              <a:chOff x="4668441" y="1583630"/>
              <a:chExt cx="1428750" cy="1200395"/>
            </a:xfrm>
          </p:grpSpPr>
          <p:sp>
            <p:nvSpPr>
              <p:cNvPr id="1048" name="Rectangle 24"/>
              <p:cNvSpPr>
                <a:spLocks noChangeArrowheads="1"/>
              </p:cNvSpPr>
              <p:nvPr/>
            </p:nvSpPr>
            <p:spPr bwMode="auto">
              <a:xfrm>
                <a:off x="4668441" y="1583630"/>
                <a:ext cx="733425" cy="1200395"/>
              </a:xfrm>
              <a:prstGeom prst="rect">
                <a:avLst/>
              </a:prstGeom>
              <a:solidFill>
                <a:srgbClr val="C0504D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Активы предприятия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>
                <a:off x="5325666" y="1583630"/>
                <a:ext cx="771525" cy="1200395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Собственный капитал предприятия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Группа 29"/>
            <p:cNvGrpSpPr/>
            <p:nvPr/>
          </p:nvGrpSpPr>
          <p:grpSpPr>
            <a:xfrm>
              <a:off x="7124650" y="1583630"/>
              <a:ext cx="1047750" cy="1200395"/>
              <a:chOff x="6554391" y="1583630"/>
              <a:chExt cx="1047750" cy="1200395"/>
            </a:xfrm>
          </p:grpSpPr>
          <p:sp>
            <p:nvSpPr>
              <p:cNvPr id="1050" name="Rectangle 26"/>
              <p:cNvSpPr>
                <a:spLocks noChangeArrowheads="1"/>
              </p:cNvSpPr>
              <p:nvPr/>
            </p:nvSpPr>
            <p:spPr bwMode="auto">
              <a:xfrm>
                <a:off x="6554391" y="1583630"/>
                <a:ext cx="361950" cy="12003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051" name="Rectangle 27"/>
              <p:cNvSpPr>
                <a:spLocks noChangeArrowheads="1"/>
              </p:cNvSpPr>
              <p:nvPr/>
            </p:nvSpPr>
            <p:spPr bwMode="auto">
              <a:xfrm>
                <a:off x="6916341" y="1583630"/>
                <a:ext cx="685800" cy="1200395"/>
              </a:xfrm>
              <a:prstGeom prst="rect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Капитализированное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имущество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Группа 33"/>
            <p:cNvGrpSpPr/>
            <p:nvPr/>
          </p:nvGrpSpPr>
          <p:grpSpPr>
            <a:xfrm>
              <a:off x="4871442" y="2845633"/>
              <a:ext cx="1428750" cy="295335"/>
              <a:chOff x="4668441" y="2845633"/>
              <a:chExt cx="1428750" cy="295335"/>
            </a:xfrm>
          </p:grpSpPr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>
                <a:off x="4668441" y="2845633"/>
                <a:ext cx="657225" cy="295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>
                <a:off x="5325666" y="2845633"/>
                <a:ext cx="771525" cy="295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7162378" y="2855160"/>
              <a:ext cx="361950" cy="285808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C0504D"/>
              </a:solidFill>
              <a:miter lim="800000"/>
              <a:headEnd/>
              <a:tailEnd/>
            </a:ln>
            <a:effectLst/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endParaRPr lang="ru-RU" sz="1600"/>
            </a:p>
          </p:txBody>
        </p:sp>
        <p:cxnSp>
          <p:nvCxnSpPr>
            <p:cNvPr id="1055" name="AutoShape 31"/>
            <p:cNvCxnSpPr>
              <a:cxnSpLocks noChangeShapeType="1"/>
            </p:cNvCxnSpPr>
            <p:nvPr/>
          </p:nvCxnSpPr>
          <p:spPr bwMode="auto">
            <a:xfrm flipV="1">
              <a:off x="4029075" y="2867025"/>
              <a:ext cx="84772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>
              <a:off x="6275040" y="2855160"/>
              <a:ext cx="916335" cy="23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7" name="AutoShape 33"/>
            <p:cNvCxnSpPr>
              <a:cxnSpLocks noChangeShapeType="1"/>
            </p:cNvCxnSpPr>
            <p:nvPr/>
          </p:nvCxnSpPr>
          <p:spPr bwMode="auto">
            <a:xfrm>
              <a:off x="6283771" y="3068960"/>
              <a:ext cx="879029" cy="7615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58" name="AutoShape 34"/>
            <p:cNvCxnSpPr>
              <a:cxnSpLocks noChangeShapeType="1"/>
            </p:cNvCxnSpPr>
            <p:nvPr/>
          </p:nvCxnSpPr>
          <p:spPr bwMode="auto">
            <a:xfrm flipV="1">
              <a:off x="1979712" y="2635405"/>
              <a:ext cx="783729" cy="1507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>
              <a:off x="4058841" y="2635405"/>
              <a:ext cx="801191" cy="1507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59" name="TextBox 58"/>
            <p:cNvSpPr txBox="1"/>
            <p:nvPr/>
          </p:nvSpPr>
          <p:spPr>
            <a:xfrm>
              <a:off x="971600" y="692696"/>
              <a:ext cx="1656184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Личное имущество собственника</a:t>
              </a:r>
              <a:endParaRPr lang="ru-RU" sz="1600" i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15816" y="692696"/>
              <a:ext cx="1296144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Имущество предприятия </a:t>
              </a:r>
              <a:endParaRPr lang="ru-RU" sz="1600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99992" y="692696"/>
              <a:ext cx="194421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Наращенное имущество предприятия после уплаты налогов  </a:t>
              </a:r>
              <a:endParaRPr lang="ru-RU" sz="1600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88224" y="692696"/>
              <a:ext cx="1656184" cy="50446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Личное имущество собственника по окончании года</a:t>
              </a:r>
              <a:endParaRPr lang="ru-RU" sz="1600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00192" y="2910774"/>
              <a:ext cx="878373" cy="49254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Выплата </a:t>
              </a:r>
              <a:r>
                <a:rPr lang="ru-RU" sz="1600" i="1" dirty="0" smtClean="0"/>
                <a:t>дивидендов</a:t>
              </a:r>
              <a:endParaRPr lang="ru-RU" sz="1600" i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79712" y="1844824"/>
              <a:ext cx="86409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Капитализация имущества</a:t>
              </a:r>
              <a:endParaRPr lang="ru-RU" sz="1600" b="1" i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67944" y="1844824"/>
              <a:ext cx="86409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Деятельность предприятия</a:t>
              </a:r>
              <a:endParaRPr lang="ru-RU" sz="1600" b="1" i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64288" y="3096907"/>
              <a:ext cx="648072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дивиденды</a:t>
              </a:r>
              <a:endParaRPr lang="ru-RU" sz="1600" b="1" i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19914" y="3096907"/>
              <a:ext cx="1376222" cy="80340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Удорожание активов </a:t>
              </a:r>
              <a:r>
                <a:rPr lang="ru-RU" sz="1600" i="1" dirty="0" err="1" smtClean="0"/>
                <a:t>вследствии</a:t>
              </a:r>
              <a:r>
                <a:rPr lang="ru-RU" sz="1600" i="1" dirty="0" smtClean="0"/>
                <a:t> деятельности предприятия</a:t>
              </a:r>
              <a:endParaRPr lang="ru-RU" sz="1600" i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508104" y="3140620"/>
              <a:ext cx="864096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Чистая прибыль</a:t>
              </a:r>
              <a:endParaRPr lang="ru-RU" sz="1600" b="1" i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159690" y="4102303"/>
              <a:ext cx="6645842" cy="193605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1600" b="1" dirty="0" smtClean="0"/>
                <a:t>Рис.10. Изменение имущественного состояния предприятия и собственников </a:t>
              </a:r>
              <a:endParaRPr lang="ru-RU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6"/>
          <p:cNvGrpSpPr/>
          <p:nvPr/>
        </p:nvGrpSpPr>
        <p:grpSpPr>
          <a:xfrm>
            <a:off x="395536" y="157749"/>
            <a:ext cx="8424936" cy="6254474"/>
            <a:chOff x="908904" y="300446"/>
            <a:chExt cx="7335504" cy="4041999"/>
          </a:xfrm>
        </p:grpSpPr>
        <p:grpSp>
          <p:nvGrpSpPr>
            <p:cNvPr id="3" name="Группа 28"/>
            <p:cNvGrpSpPr/>
            <p:nvPr/>
          </p:nvGrpSpPr>
          <p:grpSpPr>
            <a:xfrm>
              <a:off x="971600" y="1583630"/>
              <a:ext cx="1028700" cy="1200395"/>
              <a:chOff x="1115616" y="1583630"/>
              <a:chExt cx="1028700" cy="1200395"/>
            </a:xfrm>
          </p:grpSpPr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1429941" y="1583630"/>
                <a:ext cx="714375" cy="1200395"/>
              </a:xfrm>
              <a:prstGeom prst="rect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Капитализированное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имущество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>
                <a:off x="1115616" y="1583630"/>
                <a:ext cx="314325" cy="12003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2763441" y="1583630"/>
              <a:ext cx="676275" cy="1200395"/>
            </a:xfrm>
            <a:prstGeom prst="rect">
              <a:avLst/>
            </a:prstGeom>
            <a:solidFill>
              <a:srgbClr val="9BBB59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Собственный </a:t>
              </a: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капи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тал предприятия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3392091" y="1583630"/>
              <a:ext cx="666750" cy="120039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Акти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предприятия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Группа 30"/>
            <p:cNvGrpSpPr/>
            <p:nvPr/>
          </p:nvGrpSpPr>
          <p:grpSpPr>
            <a:xfrm>
              <a:off x="4871442" y="1583630"/>
              <a:ext cx="1428750" cy="1200395"/>
              <a:chOff x="4668441" y="1583630"/>
              <a:chExt cx="1428750" cy="1200395"/>
            </a:xfrm>
          </p:grpSpPr>
          <p:sp>
            <p:nvSpPr>
              <p:cNvPr id="1048" name="Rectangle 24"/>
              <p:cNvSpPr>
                <a:spLocks noChangeArrowheads="1"/>
              </p:cNvSpPr>
              <p:nvPr/>
            </p:nvSpPr>
            <p:spPr bwMode="auto">
              <a:xfrm>
                <a:off x="4668441" y="1583630"/>
                <a:ext cx="733425" cy="1200395"/>
              </a:xfrm>
              <a:prstGeom prst="rect">
                <a:avLst/>
              </a:prstGeom>
              <a:solidFill>
                <a:srgbClr val="C0504D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Активы предприятия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>
                <a:off x="5325666" y="1583630"/>
                <a:ext cx="771525" cy="1200395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Собственный капитал предприятия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Группа 29"/>
            <p:cNvGrpSpPr/>
            <p:nvPr/>
          </p:nvGrpSpPr>
          <p:grpSpPr>
            <a:xfrm>
              <a:off x="7124650" y="1583630"/>
              <a:ext cx="1047750" cy="1200395"/>
              <a:chOff x="6554391" y="1583630"/>
              <a:chExt cx="1047750" cy="1200395"/>
            </a:xfrm>
          </p:grpSpPr>
          <p:sp>
            <p:nvSpPr>
              <p:cNvPr id="1050" name="Rectangle 26"/>
              <p:cNvSpPr>
                <a:spLocks noChangeArrowheads="1"/>
              </p:cNvSpPr>
              <p:nvPr/>
            </p:nvSpPr>
            <p:spPr bwMode="auto">
              <a:xfrm>
                <a:off x="6554391" y="1583630"/>
                <a:ext cx="361950" cy="12003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051" name="Rectangle 27"/>
              <p:cNvSpPr>
                <a:spLocks noChangeArrowheads="1"/>
              </p:cNvSpPr>
              <p:nvPr/>
            </p:nvSpPr>
            <p:spPr bwMode="auto">
              <a:xfrm>
                <a:off x="6916341" y="1583630"/>
                <a:ext cx="685800" cy="1200395"/>
              </a:xfrm>
              <a:prstGeom prst="rect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Капитализированное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имущество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Группа 33"/>
            <p:cNvGrpSpPr/>
            <p:nvPr/>
          </p:nvGrpSpPr>
          <p:grpSpPr>
            <a:xfrm>
              <a:off x="4871442" y="2845633"/>
              <a:ext cx="1428750" cy="295335"/>
              <a:chOff x="4668441" y="2845633"/>
              <a:chExt cx="1428750" cy="295335"/>
            </a:xfrm>
          </p:grpSpPr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>
                <a:off x="4668441" y="2845633"/>
                <a:ext cx="657225" cy="295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>
                <a:off x="5325666" y="2845633"/>
                <a:ext cx="771525" cy="295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3600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7241262" y="2855159"/>
              <a:ext cx="361950" cy="285808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C0504D"/>
              </a:solidFill>
              <a:miter lim="800000"/>
              <a:headEnd/>
              <a:tailEnd/>
            </a:ln>
            <a:effectLst/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endParaRPr lang="ru-RU" sz="1600"/>
            </a:p>
          </p:txBody>
        </p:sp>
        <p:cxnSp>
          <p:nvCxnSpPr>
            <p:cNvPr id="1055" name="AutoShape 31"/>
            <p:cNvCxnSpPr>
              <a:cxnSpLocks noChangeShapeType="1"/>
            </p:cNvCxnSpPr>
            <p:nvPr/>
          </p:nvCxnSpPr>
          <p:spPr bwMode="auto">
            <a:xfrm flipV="1">
              <a:off x="4029075" y="2867025"/>
              <a:ext cx="84772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>
              <a:off x="6275040" y="2855160"/>
              <a:ext cx="916335" cy="23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7" name="AutoShape 33"/>
            <p:cNvCxnSpPr>
              <a:cxnSpLocks noChangeShapeType="1"/>
            </p:cNvCxnSpPr>
            <p:nvPr/>
          </p:nvCxnSpPr>
          <p:spPr bwMode="auto">
            <a:xfrm>
              <a:off x="6283771" y="3068960"/>
              <a:ext cx="879029" cy="7615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58" name="AutoShape 34"/>
            <p:cNvCxnSpPr>
              <a:cxnSpLocks noChangeShapeType="1"/>
            </p:cNvCxnSpPr>
            <p:nvPr/>
          </p:nvCxnSpPr>
          <p:spPr bwMode="auto">
            <a:xfrm flipV="1">
              <a:off x="1979712" y="2635405"/>
              <a:ext cx="783729" cy="1507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>
              <a:off x="4058841" y="2635405"/>
              <a:ext cx="801191" cy="1507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59" name="TextBox 58"/>
            <p:cNvSpPr txBox="1"/>
            <p:nvPr/>
          </p:nvSpPr>
          <p:spPr>
            <a:xfrm>
              <a:off x="971600" y="692696"/>
              <a:ext cx="1656184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Личное имущество собственника</a:t>
              </a:r>
              <a:endParaRPr lang="ru-RU" sz="1600" i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15816" y="692696"/>
              <a:ext cx="1296144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Имущество предприятия </a:t>
              </a:r>
              <a:endParaRPr lang="ru-RU" sz="1600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99992" y="692696"/>
              <a:ext cx="194421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Наращенное имущество предприятия после уплаты налогов  </a:t>
              </a:r>
              <a:endParaRPr lang="ru-RU" sz="1600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88224" y="692696"/>
              <a:ext cx="1656184" cy="50446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Личное имущество собственника по окончании года</a:t>
              </a:r>
              <a:endParaRPr lang="ru-RU" sz="1600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00192" y="2910773"/>
              <a:ext cx="1003768" cy="52435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Реинвестированная прибыль</a:t>
              </a:r>
              <a:endParaRPr lang="ru-RU" sz="1600" b="1" i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79712" y="1844824"/>
              <a:ext cx="86409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Капитализация имущества</a:t>
              </a:r>
              <a:endParaRPr lang="ru-RU" sz="1600" b="1" i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67944" y="1844824"/>
              <a:ext cx="864096" cy="65393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Деятельность предприятия</a:t>
              </a:r>
              <a:endParaRPr lang="ru-RU" sz="1600" b="1" i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19914" y="3096907"/>
              <a:ext cx="1376222" cy="803402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i="1" dirty="0" smtClean="0"/>
                <a:t>Удорожание активов </a:t>
              </a:r>
              <a:r>
                <a:rPr lang="ru-RU" sz="1600" i="1" dirty="0" err="1" smtClean="0"/>
                <a:t>вследствии</a:t>
              </a:r>
              <a:r>
                <a:rPr lang="ru-RU" sz="1600" i="1" dirty="0" smtClean="0"/>
                <a:t> деятельности предприятия</a:t>
              </a:r>
              <a:endParaRPr lang="ru-RU" sz="1600" i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508104" y="3140620"/>
              <a:ext cx="864096" cy="354991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r>
                <a:rPr lang="ru-RU" sz="1600" b="1" i="1" dirty="0" smtClean="0"/>
                <a:t>Чистая прибыль</a:t>
              </a:r>
              <a:endParaRPr lang="ru-RU" sz="1600" b="1" i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8904" y="300446"/>
              <a:ext cx="7272807" cy="206107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1600" dirty="0" smtClean="0"/>
                <a:t>Б) Реинвестирование прибыли</a:t>
              </a:r>
              <a:endParaRPr lang="ru-RU" sz="1600" i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59690" y="4136338"/>
              <a:ext cx="6645842" cy="206107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1600" b="1" dirty="0" smtClean="0"/>
                <a:t>Рис.10. Изменение имущественного </a:t>
              </a:r>
              <a:r>
                <a:rPr lang="ru-RU" sz="1600" b="1" dirty="0" smtClean="0"/>
                <a:t>состояния </a:t>
              </a:r>
              <a:r>
                <a:rPr lang="ru-RU" sz="1600" b="1" dirty="0" smtClean="0"/>
                <a:t>предприятия и собственников </a:t>
              </a:r>
              <a:endParaRPr lang="ru-RU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83567" y="5301208"/>
            <a:ext cx="7632849" cy="31892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Рис 11. Структура имущества предприятия при его создании </a:t>
            </a:r>
            <a:endParaRPr lang="ru-RU" sz="1600" dirty="0"/>
          </a:p>
        </p:txBody>
      </p:sp>
      <p:grpSp>
        <p:nvGrpSpPr>
          <p:cNvPr id="2" name="Группа 44"/>
          <p:cNvGrpSpPr/>
          <p:nvPr/>
        </p:nvGrpSpPr>
        <p:grpSpPr>
          <a:xfrm>
            <a:off x="467544" y="754718"/>
            <a:ext cx="7992888" cy="3826410"/>
            <a:chOff x="1835696" y="1895357"/>
            <a:chExt cx="5305391" cy="1763781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1945229" y="2420888"/>
              <a:ext cx="2049963" cy="123825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4932783" y="2420888"/>
              <a:ext cx="2160508" cy="1238250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35696" y="1895357"/>
              <a:ext cx="2483767" cy="20375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2400" i="1" dirty="0" smtClean="0">
                  <a:solidFill>
                    <a:srgbClr val="FF0000"/>
                  </a:solidFill>
                </a:rPr>
                <a:t>А</a:t>
              </a:r>
              <a:r>
                <a:rPr lang="ru-RU" sz="2400" i="1" dirty="0" smtClean="0">
                  <a:solidFill>
                    <a:srgbClr val="FF0000"/>
                  </a:solidFill>
                </a:rPr>
                <a:t>ктивы</a:t>
              </a:r>
              <a:endParaRPr lang="ru-RU" sz="2400" i="1" dirty="0">
                <a:solidFill>
                  <a:srgbClr val="FF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57320" y="1895357"/>
              <a:ext cx="2483767" cy="20375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2400" i="1" dirty="0" smtClean="0">
                  <a:solidFill>
                    <a:srgbClr val="002060"/>
                  </a:solidFill>
                </a:rPr>
                <a:t>Собственный капитал</a:t>
              </a:r>
              <a:endParaRPr lang="ru-RU" sz="2400" i="1" dirty="0">
                <a:solidFill>
                  <a:srgbClr val="002060"/>
                </a:solidFill>
              </a:endParaRPr>
            </a:p>
          </p:txBody>
        </p:sp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4139952" y="2780928"/>
              <a:ext cx="720080" cy="2475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5400" dirty="0" smtClean="0"/>
                <a:t>=</a:t>
              </a:r>
              <a:endParaRPr lang="ru-RU" sz="5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Стоимость активов всегда равна с</a:t>
            </a:r>
            <a:r>
              <a:rPr lang="ru-RU" b="1" i="1" dirty="0" smtClean="0"/>
              <a:t>тоимости вложенного в них капитала. </a:t>
            </a:r>
          </a:p>
          <a:p>
            <a:r>
              <a:rPr lang="ru-RU" dirty="0" smtClean="0"/>
              <a:t>Главное предназначение активов предприятия – </a:t>
            </a:r>
            <a:r>
              <a:rPr lang="ru-RU" b="1" i="1" dirty="0" smtClean="0"/>
              <a:t>приносить ему доход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В финансовом менеджменте исключается возможность случайного приобретения предприятием каких-либо активов. Любая закупка должна иметь </a:t>
            </a:r>
            <a:r>
              <a:rPr lang="ru-RU" b="1" i="1" dirty="0" smtClean="0"/>
              <a:t>предварительное финансовое обоснование</a:t>
            </a:r>
            <a:r>
              <a:rPr lang="ru-RU" dirty="0" smtClean="0"/>
              <a:t>, основным </a:t>
            </a:r>
            <a:r>
              <a:rPr lang="ru-RU" b="1" dirty="0" smtClean="0"/>
              <a:t>критерием</a:t>
            </a:r>
            <a:r>
              <a:rPr lang="ru-RU" dirty="0" smtClean="0"/>
              <a:t> которого является </a:t>
            </a:r>
            <a:r>
              <a:rPr lang="ru-RU" b="1" dirty="0" smtClean="0"/>
              <a:t>максимизация дохода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Специфика деятельности большинства отраслей бизнеса обусловливает необходимость разделения </a:t>
            </a:r>
            <a:r>
              <a:rPr lang="ru-RU" b="1" dirty="0" smtClean="0"/>
              <a:t>совокупных активов предприятия на две части</a:t>
            </a:r>
            <a:r>
              <a:rPr lang="ru-RU" dirty="0" smtClean="0"/>
              <a:t>: </a:t>
            </a:r>
          </a:p>
          <a:p>
            <a:pPr lvl="0"/>
            <a:r>
              <a:rPr lang="ru-RU" dirty="0" smtClean="0"/>
              <a:t>длительно эксплуатируемые (свыше 1 года) </a:t>
            </a:r>
          </a:p>
          <a:p>
            <a:pPr lvl="0"/>
            <a:r>
              <a:rPr lang="ru-RU" dirty="0" smtClean="0"/>
              <a:t>приобретаемые на срок до 1 года.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 первом случае говорят о </a:t>
            </a:r>
            <a:r>
              <a:rPr lang="ru-RU" b="1" i="1" dirty="0" err="1" smtClean="0"/>
              <a:t>внеоборотных</a:t>
            </a:r>
            <a:r>
              <a:rPr lang="ru-RU" b="1" i="1" dirty="0" smtClean="0"/>
              <a:t> активах </a:t>
            </a:r>
            <a:r>
              <a:rPr lang="ru-RU" dirty="0" smtClean="0"/>
              <a:t>или </a:t>
            </a:r>
            <a:r>
              <a:rPr lang="ru-RU" b="1" i="1" dirty="0" smtClean="0"/>
              <a:t>основном капитале</a:t>
            </a:r>
            <a:r>
              <a:rPr lang="ru-RU" dirty="0" smtClean="0"/>
              <a:t> предприятия (в его состав входят – основные средства, незавершенное строительство, долгосрочные финансовые вложения). 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Другой вид активов называется </a:t>
            </a:r>
            <a:r>
              <a:rPr lang="ru-RU" b="1" i="1" dirty="0" smtClean="0"/>
              <a:t>оборотными средствами </a:t>
            </a:r>
            <a:r>
              <a:rPr lang="ru-RU" dirty="0" smtClean="0"/>
              <a:t>или </a:t>
            </a:r>
            <a:r>
              <a:rPr lang="ru-RU" b="1" i="1" dirty="0" smtClean="0"/>
              <a:t>оборотными активами</a:t>
            </a:r>
            <a:r>
              <a:rPr lang="ru-RU" dirty="0" smtClean="0"/>
              <a:t> (синонимы – </a:t>
            </a:r>
            <a:r>
              <a:rPr lang="ru-RU" b="1" i="1" dirty="0" smtClean="0"/>
              <a:t>текущие активы, оборотный капитал</a:t>
            </a:r>
            <a:r>
              <a:rPr lang="ru-RU" dirty="0" smtClean="0"/>
              <a:t>). 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83567" y="5301208"/>
            <a:ext cx="7632849" cy="31892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Рис. 12. Структура активов предприятия </a:t>
            </a:r>
            <a:endParaRPr lang="ru-RU" sz="1600" dirty="0"/>
          </a:p>
        </p:txBody>
      </p:sp>
      <p:grpSp>
        <p:nvGrpSpPr>
          <p:cNvPr id="2" name="Группа 44"/>
          <p:cNvGrpSpPr/>
          <p:nvPr/>
        </p:nvGrpSpPr>
        <p:grpSpPr>
          <a:xfrm>
            <a:off x="467544" y="754718"/>
            <a:ext cx="7992888" cy="3920425"/>
            <a:chOff x="1835696" y="1895357"/>
            <a:chExt cx="5305391" cy="1807117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1945229" y="2420888"/>
              <a:ext cx="2049963" cy="64079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4932783" y="2420888"/>
              <a:ext cx="2160508" cy="1238250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35696" y="1895357"/>
              <a:ext cx="2483767" cy="20375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2400" i="1" dirty="0" smtClean="0">
                  <a:solidFill>
                    <a:srgbClr val="FF0000"/>
                  </a:solidFill>
                </a:rPr>
                <a:t>А</a:t>
              </a:r>
              <a:r>
                <a:rPr lang="ru-RU" sz="2400" i="1" dirty="0" smtClean="0">
                  <a:solidFill>
                    <a:srgbClr val="FF0000"/>
                  </a:solidFill>
                </a:rPr>
                <a:t>ктивы</a:t>
              </a:r>
              <a:endParaRPr lang="ru-RU" sz="2400" i="1" dirty="0">
                <a:solidFill>
                  <a:srgbClr val="FF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57320" y="1895357"/>
              <a:ext cx="2483767" cy="20375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 anchor="t" anchorCtr="0">
              <a:spAutoFit/>
            </a:bodyPr>
            <a:lstStyle/>
            <a:p>
              <a:pPr algn="ctr"/>
              <a:r>
                <a:rPr lang="ru-RU" sz="2400" i="1" dirty="0" smtClean="0">
                  <a:solidFill>
                    <a:srgbClr val="002060"/>
                  </a:solidFill>
                </a:rPr>
                <a:t>Собственный капитал</a:t>
              </a:r>
              <a:endParaRPr lang="ru-RU" sz="2400" i="1" dirty="0">
                <a:solidFill>
                  <a:srgbClr val="002060"/>
                </a:solidFill>
              </a:endParaRPr>
            </a:p>
          </p:txBody>
        </p:sp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4139952" y="2780928"/>
              <a:ext cx="720080" cy="2475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5400" dirty="0" smtClean="0"/>
                <a:t>=</a:t>
              </a:r>
              <a:endParaRPr lang="ru-RU" sz="5400" dirty="0"/>
            </a:p>
          </p:txBody>
        </p:sp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1931289" y="3061681"/>
              <a:ext cx="2049963" cy="64079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347695" y="2132856"/>
            <a:ext cx="1640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/>
              <a:t>Внеоборотные</a:t>
            </a:r>
            <a:endParaRPr lang="ru-RU" dirty="0" smtClean="0"/>
          </a:p>
          <a:p>
            <a:pPr algn="ctr"/>
            <a:r>
              <a:rPr lang="ru-RU" dirty="0" smtClean="0"/>
              <a:t>активы</a:t>
            </a:r>
          </a:p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547664" y="3429000"/>
            <a:ext cx="13067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Оборотные</a:t>
            </a:r>
          </a:p>
          <a:p>
            <a:r>
              <a:rPr lang="ru-RU" dirty="0" smtClean="0"/>
              <a:t>активы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Эффект от использования заемных источников называют </a:t>
            </a:r>
            <a:r>
              <a:rPr lang="ru-RU" b="1" i="1" dirty="0" smtClean="0"/>
              <a:t>эффектом финансового рычага</a:t>
            </a:r>
            <a:r>
              <a:rPr lang="ru-RU" dirty="0" smtClean="0"/>
              <a:t> или </a:t>
            </a:r>
            <a:r>
              <a:rPr lang="ru-RU" b="1" i="1" dirty="0" smtClean="0"/>
              <a:t>финансовым </a:t>
            </a:r>
            <a:r>
              <a:rPr lang="ru-RU" b="1" i="1" dirty="0" err="1" smtClean="0"/>
              <a:t>левериджем</a:t>
            </a:r>
            <a:r>
              <a:rPr lang="ru-RU" dirty="0" smtClean="0"/>
              <a:t>. </a:t>
            </a:r>
            <a:endParaRPr lang="ru-RU" dirty="0" smtClean="0"/>
          </a:p>
          <a:p>
            <a:pPr lvl="0">
              <a:buNone/>
            </a:pPr>
            <a:r>
              <a:rPr lang="ru-RU" b="1" dirty="0" smtClean="0"/>
              <a:t>   Финансовый </a:t>
            </a:r>
            <a:r>
              <a:rPr lang="ru-RU" b="1" dirty="0" smtClean="0"/>
              <a:t>рычаг</a:t>
            </a:r>
            <a:r>
              <a:rPr lang="ru-RU" dirty="0" smtClean="0"/>
              <a:t> (плечо финансового рычага, кредитный рычаг, кредитное плечо, финансовый </a:t>
            </a:r>
            <a:r>
              <a:rPr lang="ru-RU" dirty="0" err="1" smtClean="0">
                <a:hlinkClick r:id="rId2" tooltip="Леверидж"/>
              </a:rPr>
              <a:t>леверидж</a:t>
            </a:r>
            <a:r>
              <a:rPr lang="ru-RU" dirty="0" smtClean="0"/>
              <a:t>) — </a:t>
            </a:r>
            <a:r>
              <a:rPr lang="ru-RU" b="1" dirty="0" smtClean="0"/>
              <a:t>это отношение заёмного капитала к собственным средствам (иначе говоря, соотношение между заёмным и собственным капиталом)</a:t>
            </a:r>
            <a:r>
              <a:rPr lang="ru-RU" dirty="0" smtClean="0"/>
              <a:t>. Также финансовым рычагом или эффектом финансового рычага называют </a:t>
            </a:r>
            <a:r>
              <a:rPr lang="ru-RU" b="1" dirty="0" smtClean="0"/>
              <a:t>эффект от использования заёмных средств с целью увеличить размер операций и </a:t>
            </a:r>
            <a:r>
              <a:rPr lang="ru-RU" b="1" dirty="0" smtClean="0">
                <a:hlinkClick r:id="rId3" tooltip="Прибыль"/>
              </a:rPr>
              <a:t>прибыль</a:t>
            </a:r>
            <a:r>
              <a:rPr lang="ru-RU" b="1" dirty="0" smtClean="0"/>
              <a:t>,</a:t>
            </a:r>
            <a:r>
              <a:rPr lang="ru-RU" dirty="0" smtClean="0"/>
              <a:t> не имея достаточного для этого </a:t>
            </a:r>
            <a:r>
              <a:rPr lang="ru-RU" dirty="0" smtClean="0">
                <a:hlinkClick r:id="rId4" tooltip="Капитал"/>
              </a:rPr>
              <a:t>капитала</a:t>
            </a:r>
            <a:r>
              <a:rPr lang="ru-RU" dirty="0" smtClean="0"/>
              <a:t>. Размер отношения заёмного капитала к собственному характеризует степень </a:t>
            </a:r>
            <a:r>
              <a:rPr lang="ru-RU" dirty="0" smtClean="0">
                <a:hlinkClick r:id="rId5" tooltip="Риск"/>
              </a:rPr>
              <a:t>риска</a:t>
            </a:r>
            <a:r>
              <a:rPr lang="ru-RU" dirty="0" smtClean="0"/>
              <a:t>, </a:t>
            </a:r>
            <a:r>
              <a:rPr lang="ru-RU" dirty="0" smtClean="0">
                <a:hlinkClick r:id="rId6" tooltip="Финансовая устойчивость"/>
              </a:rPr>
              <a:t>финансовую устойчивость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dirty="0" smtClean="0"/>
              <a:t>   Долгосрочные </a:t>
            </a:r>
            <a:r>
              <a:rPr lang="ru-RU" b="1" dirty="0" smtClean="0"/>
              <a:t>займы и кредиты</a:t>
            </a:r>
            <a:r>
              <a:rPr lang="ru-RU" dirty="0" smtClean="0"/>
              <a:t>, к которым в российской практике относятся обязательства со сроком погашения свыше 1 </a:t>
            </a:r>
            <a:r>
              <a:rPr lang="ru-RU" dirty="0" smtClean="0"/>
              <a:t>года .В </a:t>
            </a:r>
            <a:r>
              <a:rPr lang="ru-RU" dirty="0" smtClean="0"/>
              <a:t>финансовой практике они называются </a:t>
            </a:r>
            <a:r>
              <a:rPr lang="ru-RU" b="1" i="1" dirty="0" smtClean="0"/>
              <a:t>долгосрочным заемным капиталом</a:t>
            </a:r>
            <a:r>
              <a:rPr lang="ru-RU" dirty="0" smtClean="0"/>
              <a:t> или </a:t>
            </a:r>
            <a:r>
              <a:rPr lang="ru-RU" b="1" i="1" dirty="0" smtClean="0"/>
              <a:t>долгосрочными </a:t>
            </a:r>
            <a:r>
              <a:rPr lang="ru-RU" b="1" i="1" dirty="0" smtClean="0"/>
              <a:t>пассивами</a:t>
            </a:r>
            <a:endParaRPr lang="ru-RU" b="1" i="1" dirty="0" smtClean="0"/>
          </a:p>
          <a:p>
            <a:pPr lvl="0">
              <a:buFont typeface="Wingdings" pitchFamily="2" charset="2"/>
              <a:buChar char="Ø"/>
            </a:pPr>
            <a:r>
              <a:rPr lang="ru-RU" b="1" dirty="0" smtClean="0"/>
              <a:t>Краткосрочные обязательства </a:t>
            </a:r>
            <a:r>
              <a:rPr lang="ru-RU" dirty="0" smtClean="0"/>
              <a:t>(со сроком погашения до 1 года) обычно привлекаются для покрытия дополнительной потребности в оборотных средствах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Краткосрочные заимствования подразделяются на:</a:t>
            </a:r>
          </a:p>
          <a:p>
            <a:pPr lvl="0"/>
            <a:r>
              <a:rPr lang="ru-RU" i="1" dirty="0" smtClean="0"/>
              <a:t>процентные</a:t>
            </a:r>
            <a:r>
              <a:rPr lang="ru-RU" dirty="0" smtClean="0"/>
              <a:t> (например, банковские ссуды) </a:t>
            </a:r>
          </a:p>
          <a:p>
            <a:pPr lvl="0"/>
            <a:r>
              <a:rPr lang="ru-RU" i="1" dirty="0" smtClean="0"/>
              <a:t>беспроцентные (</a:t>
            </a:r>
            <a:r>
              <a:rPr lang="ru-RU" dirty="0" smtClean="0"/>
              <a:t>кредиторская задолженность поставщикам, рабочим и служащим, бюджету и т.п.). </a:t>
            </a:r>
          </a:p>
          <a:p>
            <a:pPr>
              <a:buNone/>
            </a:pPr>
            <a:r>
              <a:rPr lang="ru-RU" dirty="0" smtClean="0"/>
              <a:t>Общая сумма краткосрочных обязательств называется </a:t>
            </a:r>
            <a:r>
              <a:rPr lang="ru-RU" b="1" i="1" dirty="0" smtClean="0"/>
              <a:t>краткосрочными пассивами</a:t>
            </a:r>
            <a:r>
              <a:rPr lang="ru-RU" dirty="0" smtClean="0"/>
              <a:t>, </a:t>
            </a:r>
            <a:r>
              <a:rPr lang="ru-RU" b="1" i="1" dirty="0" smtClean="0"/>
              <a:t>краткосрочным заемным капиталом </a:t>
            </a:r>
            <a:r>
              <a:rPr lang="ru-RU" dirty="0" smtClean="0"/>
              <a:t>или просто </a:t>
            </a:r>
            <a:r>
              <a:rPr lang="ru-RU" b="1" i="1" dirty="0" smtClean="0"/>
              <a:t>краткосрочным капиталом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83567" y="5630356"/>
            <a:ext cx="7632849" cy="31892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Рис. 13. Схема основного балансового уравнения </a:t>
            </a:r>
            <a:endParaRPr lang="ru-RU" sz="1600" dirty="0"/>
          </a:p>
        </p:txBody>
      </p:sp>
      <p:grpSp>
        <p:nvGrpSpPr>
          <p:cNvPr id="2" name="Группа 24"/>
          <p:cNvGrpSpPr/>
          <p:nvPr/>
        </p:nvGrpSpPr>
        <p:grpSpPr>
          <a:xfrm>
            <a:off x="539552" y="688106"/>
            <a:ext cx="8136904" cy="4541093"/>
            <a:chOff x="1907704" y="688107"/>
            <a:chExt cx="4791075" cy="2414414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1907704" y="692696"/>
              <a:ext cx="1104900" cy="885825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Внеоборот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ные</a:t>
              </a: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активы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auto">
            <a:xfrm>
              <a:off x="1907704" y="1578521"/>
              <a:ext cx="1104900" cy="152400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Оборотные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активы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3012604" y="692696"/>
              <a:ext cx="485775" cy="2409825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А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8" name="Rectangle 6"/>
            <p:cNvSpPr>
              <a:spLocks noChangeArrowheads="1"/>
            </p:cNvSpPr>
            <p:nvPr/>
          </p:nvSpPr>
          <p:spPr bwMode="auto">
            <a:xfrm>
              <a:off x="4546129" y="688107"/>
              <a:ext cx="1238250" cy="1228725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Собственный</a:t>
              </a:r>
              <a:r>
                <a:rPr kumimoji="0" lang="ru-RU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капитал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4546129" y="1873796"/>
              <a:ext cx="1238250" cy="561975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Долгосрочные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пассивы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4546129" y="2435771"/>
              <a:ext cx="1238250" cy="666750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Краткосрочные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пассивы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3942851" y="692696"/>
              <a:ext cx="555653" cy="2409825"/>
            </a:xfrm>
            <a:prstGeom prst="rect">
              <a:avLst/>
            </a:prstGeom>
            <a:solidFill>
              <a:srgbClr val="9BBB59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СК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ru-RU" sz="1600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082" name="AutoShape 10"/>
            <p:cNvCxnSpPr>
              <a:cxnSpLocks noChangeShapeType="1"/>
            </p:cNvCxnSpPr>
            <p:nvPr/>
          </p:nvCxnSpPr>
          <p:spPr bwMode="auto">
            <a:xfrm>
              <a:off x="3940197" y="1873365"/>
              <a:ext cx="605932" cy="4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5784379" y="692696"/>
              <a:ext cx="914400" cy="174307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Постоянный (долгосрочный капитал)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5784379" y="2435771"/>
              <a:ext cx="914400" cy="666750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Краткосрочный капитал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83567" y="5846380"/>
            <a:ext cx="7632849" cy="31892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Рис. 14. Схема формирования собственного оборотного капитала </a:t>
            </a:r>
            <a:endParaRPr lang="ru-RU" sz="1600" dirty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1520" y="548680"/>
            <a:ext cx="8208912" cy="4968552"/>
            <a:chOff x="2089" y="13236"/>
            <a:chExt cx="5685" cy="3540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2839" y="13236"/>
              <a:ext cx="1950" cy="1215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Внеоборотные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активы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2839" y="14451"/>
              <a:ext cx="1950" cy="1095"/>
            </a:xfrm>
            <a:prstGeom prst="rect">
              <a:avLst/>
            </a:prstGeom>
            <a:solidFill>
              <a:srgbClr val="C0504D"/>
            </a:solidFill>
            <a:ln w="127000" cmpd="dbl">
              <a:solidFill>
                <a:srgbClr val="C0504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СОС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839" y="15546"/>
              <a:ext cx="1950" cy="1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1600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089" y="14451"/>
              <a:ext cx="750" cy="23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0504D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Оборотные активы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4789" y="13236"/>
              <a:ext cx="1695" cy="1800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Собственный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капитал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4789" y="14811"/>
              <a:ext cx="1695" cy="735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Долгосрочные  пассивы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па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4789" y="15546"/>
              <a:ext cx="1695" cy="1230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Краткосрочные пассивы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6484" y="13236"/>
              <a:ext cx="1290" cy="23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9BBB5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Постоянный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долгосрочный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капитал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6484" y="15546"/>
              <a:ext cx="1290" cy="123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9BBB5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Краткосрочный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капитал</a:t>
              </a:r>
              <a:endPara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755576" y="404664"/>
            <a:ext cx="7632849" cy="31892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r"/>
            <a:r>
              <a:rPr lang="ru-RU" sz="1600" b="1" dirty="0" smtClean="0"/>
              <a:t>Таблица 1</a:t>
            </a:r>
            <a:endParaRPr lang="ru-RU" sz="16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95536" y="1556792"/>
          <a:ext cx="8208912" cy="4635714"/>
        </p:xfrm>
        <a:graphic>
          <a:graphicData uri="http://schemas.openxmlformats.org/drawingml/2006/table">
            <a:tbl>
              <a:tblPr/>
              <a:tblGrid>
                <a:gridCol w="1872208"/>
                <a:gridCol w="864096"/>
                <a:gridCol w="1224136"/>
                <a:gridCol w="2088232"/>
                <a:gridCol w="1080120"/>
                <a:gridCol w="1080120"/>
              </a:tblGrid>
              <a:tr h="1368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Статьи актива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начало года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конец года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Статьи собственного капитала и пассива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начало года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конец года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6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Внеоборотные активы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Собственный капитал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5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Оборотные средства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Долгосрочные пассивы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685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Баланс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Краткосрочные пассивы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86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Баланс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0" marR="26950" marT="26950" marB="269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23728" y="692696"/>
            <a:ext cx="2016224" cy="576064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Аналитический баланс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508104" y="836712"/>
            <a:ext cx="2016224" cy="565146"/>
          </a:xfrm>
          <a:prstGeom prst="rect">
            <a:avLst/>
          </a:prstGeom>
          <a:noFill/>
        </p:spPr>
        <p:txBody>
          <a:bodyPr vert="horz" wrap="square" lIns="36000" tIns="36000" rIns="36000" bIns="36000" rtlCol="0" anchor="t" anchorCtr="0">
            <a:spAutoFit/>
          </a:bodyPr>
          <a:lstStyle/>
          <a:p>
            <a:pPr algn="ctr"/>
            <a:r>
              <a:rPr lang="ru-RU" sz="1600" b="1" dirty="0" smtClean="0"/>
              <a:t>Млн. руб.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i="1" dirty="0" smtClean="0"/>
              <a:t>на начало года – </a:t>
            </a:r>
            <a:endParaRPr lang="ru-RU" dirty="0" smtClean="0"/>
          </a:p>
          <a:p>
            <a:r>
              <a:rPr lang="ru-RU" dirty="0" smtClean="0"/>
              <a:t>1 способ (80 – 40) = 40 млн. рублей;</a:t>
            </a:r>
          </a:p>
          <a:p>
            <a:r>
              <a:rPr lang="ru-RU" dirty="0" smtClean="0"/>
              <a:t>2 способ (60 + 30 – 50) = 40 млн. рублей. </a:t>
            </a:r>
          </a:p>
          <a:p>
            <a:r>
              <a:rPr lang="ru-RU" b="1" i="1" dirty="0" smtClean="0"/>
              <a:t>на конец года – </a:t>
            </a:r>
            <a:endParaRPr lang="ru-RU" dirty="0" smtClean="0"/>
          </a:p>
          <a:p>
            <a:r>
              <a:rPr lang="ru-RU" dirty="0" smtClean="0"/>
              <a:t>1 способ (92 – 49) = 43 млн. рублей;</a:t>
            </a:r>
          </a:p>
          <a:p>
            <a:r>
              <a:rPr lang="ru-RU" dirty="0" smtClean="0"/>
              <a:t>2 способ (60 + 40 – 57) = 43 млн. рублей.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Показатель </a:t>
            </a:r>
            <a:r>
              <a:rPr lang="ru-RU" b="1" dirty="0" smtClean="0"/>
              <a:t>СОС </a:t>
            </a:r>
            <a:r>
              <a:rPr lang="ru-RU" dirty="0" smtClean="0"/>
              <a:t>заключается в том, что в нем находят отражение два важнейших финансовых понятия – </a:t>
            </a:r>
            <a:r>
              <a:rPr lang="ru-RU" b="1" i="1" dirty="0" smtClean="0"/>
              <a:t>доходность и риск. </a:t>
            </a:r>
            <a:endParaRPr lang="ru-RU" b="1" i="1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Увеличивая размер </a:t>
            </a:r>
            <a:r>
              <a:rPr lang="ru-RU" b="1" dirty="0" smtClean="0"/>
              <a:t>собственного оборотного капитала</a:t>
            </a:r>
            <a:r>
              <a:rPr lang="ru-RU" dirty="0" smtClean="0"/>
              <a:t>, предприятие </a:t>
            </a:r>
            <a:r>
              <a:rPr lang="ru-RU" b="1" dirty="0" smtClean="0"/>
              <a:t>снижает риск потери </a:t>
            </a:r>
            <a:r>
              <a:rPr lang="ru-RU" b="1" dirty="0" smtClean="0"/>
              <a:t>платежеспособности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Поддерживая </a:t>
            </a:r>
            <a:r>
              <a:rPr lang="ru-RU" dirty="0" smtClean="0"/>
              <a:t>значительные размеры </a:t>
            </a:r>
            <a:r>
              <a:rPr lang="ru-RU" b="1" dirty="0" smtClean="0"/>
              <a:t>СОС </a:t>
            </a:r>
            <a:r>
              <a:rPr lang="ru-RU" dirty="0" smtClean="0"/>
              <a:t>в течение длительного времени, предприятие лишает себя возможности </a:t>
            </a:r>
            <a:r>
              <a:rPr lang="ru-RU" b="1" dirty="0" smtClean="0"/>
              <a:t>доходного вложения своего долгосрочного капитала.</a:t>
            </a:r>
            <a:endParaRPr lang="ru-RU" b="1" i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Снижение наличия </a:t>
            </a:r>
            <a:r>
              <a:rPr lang="ru-RU" b="1" dirty="0" smtClean="0"/>
              <a:t>СОС</a:t>
            </a:r>
            <a:r>
              <a:rPr lang="ru-RU" dirty="0" smtClean="0"/>
              <a:t> может означать вложение чистых оборотных активов в инвестиционную деятельность, направление их на реализацию масштабных проектов с высоким уровнем ожидаемого дохода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Отрицательная величина </a:t>
            </a:r>
            <a:r>
              <a:rPr lang="ru-RU" b="1" dirty="0" smtClean="0"/>
              <a:t>СОС </a:t>
            </a:r>
            <a:r>
              <a:rPr lang="ru-RU" dirty="0" smtClean="0"/>
              <a:t>свидетельствует о финансовой неустойчивости предприятия, так как имеющихся в его распоряжении текущих активов уже недостаточно для покрытия срочных обязательств.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807</Words>
  <Application>Microsoft Office PowerPoint</Application>
  <PresentationFormat>Экран (4:3)</PresentationFormat>
  <Paragraphs>169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Tatyana</dc:creator>
  <cp:lastModifiedBy>Tatyana</cp:lastModifiedBy>
  <cp:revision>17</cp:revision>
  <dcterms:created xsi:type="dcterms:W3CDTF">2013-09-15T12:12:07Z</dcterms:created>
  <dcterms:modified xsi:type="dcterms:W3CDTF">2013-09-15T14:56:54Z</dcterms:modified>
</cp:coreProperties>
</file>