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93" r:id="rId10"/>
    <p:sldId id="266" r:id="rId11"/>
    <p:sldId id="267" r:id="rId12"/>
    <p:sldId id="268" r:id="rId13"/>
    <p:sldId id="269" r:id="rId14"/>
    <p:sldId id="299" r:id="rId15"/>
    <p:sldId id="273" r:id="rId16"/>
    <p:sldId id="274" r:id="rId17"/>
    <p:sldId id="275" r:id="rId18"/>
    <p:sldId id="276" r:id="rId19"/>
    <p:sldId id="280" r:id="rId20"/>
    <p:sldId id="300" r:id="rId21"/>
    <p:sldId id="281" r:id="rId22"/>
    <p:sldId id="282" r:id="rId23"/>
    <p:sldId id="283" r:id="rId24"/>
    <p:sldId id="284" r:id="rId25"/>
    <p:sldId id="285" r:id="rId26"/>
    <p:sldId id="286" r:id="rId27"/>
    <p:sldId id="294" r:id="rId28"/>
    <p:sldId id="287" r:id="rId29"/>
    <p:sldId id="298" r:id="rId30"/>
    <p:sldId id="303" r:id="rId31"/>
    <p:sldId id="301" r:id="rId32"/>
    <p:sldId id="302" r:id="rId33"/>
    <p:sldId id="288" r:id="rId34"/>
    <p:sldId id="289" r:id="rId35"/>
    <p:sldId id="296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без заголовка" id="{D5B00E34-2D4F-46EC-88E3-6B1B757C3763}">
          <p14:sldIdLst>
            <p14:sldId id="256"/>
            <p14:sldId id="259"/>
            <p14:sldId id="260"/>
            <p14:sldId id="261"/>
            <p14:sldId id="262"/>
            <p14:sldId id="263"/>
            <p14:sldId id="264"/>
            <p14:sldId id="265"/>
            <p14:sldId id="293"/>
            <p14:sldId id="266"/>
            <p14:sldId id="267"/>
            <p14:sldId id="268"/>
            <p14:sldId id="269"/>
            <p14:sldId id="299"/>
            <p14:sldId id="273"/>
            <p14:sldId id="274"/>
            <p14:sldId id="275"/>
            <p14:sldId id="276"/>
            <p14:sldId id="280"/>
            <p14:sldId id="300"/>
            <p14:sldId id="281"/>
            <p14:sldId id="282"/>
            <p14:sldId id="283"/>
            <p14:sldId id="284"/>
            <p14:sldId id="285"/>
            <p14:sldId id="286"/>
            <p14:sldId id="294"/>
            <p14:sldId id="287"/>
            <p14:sldId id="298"/>
            <p14:sldId id="303"/>
            <p14:sldId id="301"/>
            <p14:sldId id="302"/>
            <p14:sldId id="288"/>
            <p14:sldId id="289"/>
            <p14:sldId id="29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5E5"/>
    <a:srgbClr val="FFD5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829" autoAdjust="0"/>
  </p:normalViewPr>
  <p:slideViewPr>
    <p:cSldViewPr>
      <p:cViewPr>
        <p:scale>
          <a:sx n="70" d="100"/>
          <a:sy n="70" d="100"/>
        </p:scale>
        <p:origin x="-116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8673835125448036E-2"/>
          <c:y val="9.9408146569573086E-2"/>
          <c:w val="0.5337288215317173"/>
          <c:h val="0.801183706860853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dPt>
            <c:idx val="0"/>
            <c:explosion val="30"/>
          </c:dPt>
          <c:dPt>
            <c:idx val="1"/>
            <c:explosion val="17"/>
          </c:dPt>
          <c:dPt>
            <c:idx val="2"/>
            <c:explosion val="16"/>
          </c:dPt>
          <c:dPt>
            <c:idx val="3"/>
            <c:explosion val="38"/>
          </c:dPt>
          <c:dPt>
            <c:idx val="4"/>
            <c:explosion val="24"/>
          </c:dPt>
          <c:dPt>
            <c:idx val="5"/>
            <c:explosion val="22"/>
          </c:dPt>
          <c:dPt>
            <c:idx val="6"/>
            <c:explosion val="29"/>
          </c:dPt>
          <c:cat>
            <c:strRef>
              <c:f>Лист1!$A$2:$A$9</c:f>
              <c:strCache>
                <c:ptCount val="8"/>
                <c:pt idx="0">
                  <c:v>Выбрал Вас случайным образом 5%</c:v>
                </c:pt>
                <c:pt idx="1">
                  <c:v>Информация в Интернет-ресурсах 15%</c:v>
                </c:pt>
                <c:pt idx="2">
                  <c:v>Рекомендации друзей, знакомых 20%</c:v>
                </c:pt>
                <c:pt idx="3">
                  <c:v>Удобное месторасположение 13%</c:v>
                </c:pt>
                <c:pt idx="4">
                  <c:v>Высокий уровень обслуживания 15%</c:v>
                </c:pt>
                <c:pt idx="5">
                  <c:v>Широкий спектр услуг 19%</c:v>
                </c:pt>
                <c:pt idx="6">
                  <c:v>Хорошая репутация4%</c:v>
                </c:pt>
                <c:pt idx="7">
                  <c:v>Другое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</c:v>
                </c:pt>
                <c:pt idx="1">
                  <c:v>15</c:v>
                </c:pt>
                <c:pt idx="2">
                  <c:v>20</c:v>
                </c:pt>
                <c:pt idx="3">
                  <c:v>13</c:v>
                </c:pt>
                <c:pt idx="4">
                  <c:v>15</c:v>
                </c:pt>
                <c:pt idx="5">
                  <c:v>19</c:v>
                </c:pt>
                <c:pt idx="6">
                  <c:v>4</c:v>
                </c:pt>
              </c:numCache>
            </c:numRef>
          </c:val>
        </c:ser>
        <c:dLbls/>
      </c:pie3DChart>
    </c:plotArea>
    <c:legend>
      <c:legendPos val="r"/>
      <c:layout>
        <c:manualLayout>
          <c:xMode val="edge"/>
          <c:yMode val="edge"/>
          <c:x val="0.56644502770487049"/>
          <c:y val="5.1635676843987601E-4"/>
          <c:w val="0.4196662245176343"/>
          <c:h val="0.99948364323156003"/>
        </c:manualLayout>
      </c:layout>
      <c:txPr>
        <a:bodyPr/>
        <a:lstStyle/>
        <a:p>
          <a:pPr>
            <a:defRPr sz="1600" b="1">
              <a:effectLst/>
            </a:defRPr>
          </a:pPr>
          <a:endParaRPr lang="ru-RU"/>
        </a:p>
      </c:txPr>
    </c:legend>
    <c:plotVisOnly val="1"/>
    <c:dispBlanksAs val="zero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5103281617176077E-3"/>
          <c:y val="8.5972248294250847E-2"/>
          <c:w val="0.51990470851484438"/>
          <c:h val="0.775905646499048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explosion val="1"/>
          <c:dPt>
            <c:idx val="0"/>
            <c:explosion val="6"/>
          </c:dPt>
          <c:dPt>
            <c:idx val="1"/>
            <c:explosion val="18"/>
          </c:dPt>
          <c:dPt>
            <c:idx val="2"/>
            <c:explosion val="20"/>
          </c:dPt>
          <c:dPt>
            <c:idx val="3"/>
            <c:explosion val="17"/>
          </c:dPt>
          <c:dPt>
            <c:idx val="4"/>
            <c:explosion val="12"/>
          </c:dPt>
          <c:cat>
            <c:strRef>
              <c:f>Лист1!$A$2:$A$6</c:f>
              <c:strCache>
                <c:ptCount val="5"/>
                <c:pt idx="0">
                  <c:v>Удовлетворен в высшей степени 63%</c:v>
                </c:pt>
                <c:pt idx="1">
                  <c:v>В целом удовлетворен 12%</c:v>
                </c:pt>
                <c:pt idx="2">
                  <c:v>Удовлетворен частично 10%</c:v>
                </c:pt>
                <c:pt idx="3">
                  <c:v>Совершенно не удовлетворен 7%</c:v>
                </c:pt>
                <c:pt idx="4">
                  <c:v>Затрудняюсь ответить 8%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63</c:v>
                </c:pt>
                <c:pt idx="1">
                  <c:v>12</c:v>
                </c:pt>
                <c:pt idx="2">
                  <c:v>10</c:v>
                </c:pt>
                <c:pt idx="3">
                  <c:v>7</c:v>
                </c:pt>
                <c:pt idx="4">
                  <c:v>8</c:v>
                </c:pt>
              </c:numCache>
            </c:numRef>
          </c:val>
        </c:ser>
        <c:dLbls/>
      </c:pie3DChart>
    </c:plotArea>
    <c:legend>
      <c:legendPos val="r"/>
      <c:layout>
        <c:manualLayout>
          <c:xMode val="edge"/>
          <c:yMode val="edge"/>
          <c:x val="0.5247201074361052"/>
          <c:y val="3.3489334518386836E-2"/>
          <c:w val="0.46077487624575164"/>
          <c:h val="0.9482255802995071"/>
        </c:manualLayout>
      </c:layout>
      <c:txPr>
        <a:bodyPr/>
        <a:lstStyle/>
        <a:p>
          <a:pPr>
            <a:defRPr sz="2000" b="1" i="0">
              <a:effectLst/>
              <a:latin typeface="+mn-lt"/>
            </a:defRPr>
          </a:pPr>
          <a:endParaRPr lang="ru-RU"/>
        </a:p>
      </c:txPr>
    </c:legend>
    <c:plotVisOnly val="1"/>
    <c:dispBlanksAs val="zero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3024536535629023E-4"/>
          <c:y val="0.19351996316029302"/>
          <c:w val="0.45000824323500566"/>
          <c:h val="0.666131162194099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explosion val="24"/>
          <c:dPt>
            <c:idx val="0"/>
            <c:explosion val="11"/>
          </c:dPt>
          <c:dPt>
            <c:idx val="1"/>
            <c:explosion val="0"/>
          </c:dPt>
          <c:dPt>
            <c:idx val="2"/>
            <c:explosion val="17"/>
          </c:dPt>
          <c:dPt>
            <c:idx val="3"/>
            <c:explosion val="14"/>
          </c:dPt>
          <c:dPt>
            <c:idx val="4"/>
            <c:explosion val="12"/>
          </c:dPt>
          <c:cat>
            <c:strRef>
              <c:f>Лист1!$A$2:$A$7</c:f>
              <c:strCache>
                <c:ptCount val="6"/>
                <c:pt idx="0">
                  <c:v>Некомпетентность персонала 11%</c:v>
                </c:pt>
                <c:pt idx="1">
                  <c:v>Высокая стоимость услуг 60%</c:v>
                </c:pt>
                <c:pt idx="2">
                  <c:v>Некачественное исполнение непосредственных обязанностей 9%</c:v>
                </c:pt>
                <c:pt idx="3">
                  <c:v>Отсутствие оперативности в оказании услуг 16%</c:v>
                </c:pt>
                <c:pt idx="4">
                  <c:v>Недоброжелательное отношение персонала 4%</c:v>
                </c:pt>
                <c:pt idx="5">
                  <c:v>Другое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11</c:v>
                </c:pt>
                <c:pt idx="1">
                  <c:v>60</c:v>
                </c:pt>
                <c:pt idx="2">
                  <c:v>9</c:v>
                </c:pt>
                <c:pt idx="3">
                  <c:v>16</c:v>
                </c:pt>
                <c:pt idx="4">
                  <c:v>4</c:v>
                </c:pt>
              </c:numCache>
            </c:numRef>
          </c:val>
        </c:ser>
        <c:dLbls/>
      </c:pie3DChart>
    </c:plotArea>
    <c:legend>
      <c:legendPos val="r"/>
      <c:layout>
        <c:manualLayout>
          <c:xMode val="edge"/>
          <c:yMode val="edge"/>
          <c:x val="0.40653534954700682"/>
          <c:y val="0.12269168160059511"/>
          <c:w val="0.59346465045299301"/>
          <c:h val="0.87730831839940504"/>
        </c:manualLayout>
      </c:layout>
      <c:txPr>
        <a:bodyPr/>
        <a:lstStyle/>
        <a:p>
          <a:pPr>
            <a:defRPr sz="1800" b="1" spc="-150" baseline="0">
              <a:effectLst/>
            </a:defRPr>
          </a:pPr>
          <a:endParaRPr lang="ru-RU"/>
        </a:p>
      </c:txPr>
    </c:legend>
    <c:plotVisOnly val="1"/>
    <c:dispBlanksAs val="zero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2628624124687117E-2"/>
          <c:y val="0.11982872901127749"/>
          <c:w val="0.46075844108051495"/>
          <c:h val="0.71113143737324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dPt>
            <c:idx val="0"/>
            <c:explosion val="3"/>
          </c:dPt>
          <c:dPt>
            <c:idx val="1"/>
            <c:explosion val="12"/>
          </c:dPt>
          <c:dPt>
            <c:idx val="2"/>
            <c:explosion val="15"/>
          </c:dPt>
          <c:dPt>
            <c:idx val="3"/>
            <c:explosion val="14"/>
          </c:dPt>
          <c:dPt>
            <c:idx val="4"/>
            <c:explosion val="19"/>
          </c:dPt>
          <c:cat>
            <c:strRef>
              <c:f>Лист1!$A$2:$A$7</c:f>
              <c:strCache>
                <c:ptCount val="6"/>
                <c:pt idx="1">
                  <c:v>Многообразие услуг 33%                    </c:v>
                </c:pt>
                <c:pt idx="2">
                  <c:v>Квалификация и обслуживание персонала 28%</c:v>
                </c:pt>
                <c:pt idx="3">
                  <c:v>Качественное оборудование центра 12%</c:v>
                </c:pt>
                <c:pt idx="4">
                  <c:v>Удобное месторасположение 27%</c:v>
                </c:pt>
                <c:pt idx="5">
                  <c:v>Другое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33</c:v>
                </c:pt>
                <c:pt idx="2">
                  <c:v>28</c:v>
                </c:pt>
                <c:pt idx="3">
                  <c:v>12</c:v>
                </c:pt>
                <c:pt idx="4">
                  <c:v>25</c:v>
                </c:pt>
              </c:numCache>
            </c:numRef>
          </c:val>
        </c:ser>
        <c:dLbls/>
      </c:pie3D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49602503131568337"/>
          <c:y val="1.9611409959893313E-4"/>
          <c:w val="0.48758147385405842"/>
          <c:h val="0.99980397926516551"/>
        </c:manualLayout>
      </c:layout>
      <c:txPr>
        <a:bodyPr/>
        <a:lstStyle/>
        <a:p>
          <a:pPr>
            <a:defRPr sz="1600" b="1">
              <a:effectLst/>
            </a:defRPr>
          </a:pPr>
          <a:endParaRPr lang="ru-RU"/>
        </a:p>
      </c:txPr>
    </c:legend>
    <c:plotVisOnly val="1"/>
    <c:dispBlanksAs val="zero"/>
  </c:chart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E7A59F-6AFB-478E-B660-0A114288DCA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65540D-64F1-4F19-828E-80A4029EE6F6}">
      <dgm:prSet/>
      <dgm:spPr>
        <a:solidFill>
          <a:schemeClr val="bg1"/>
        </a:solidFill>
        <a:ln w="28575"/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Амбулаторно-поликлиническая помощь</a:t>
          </a:r>
          <a:endParaRPr lang="ru-RU" dirty="0">
            <a:solidFill>
              <a:schemeClr val="tx1"/>
            </a:solidFill>
          </a:endParaRPr>
        </a:p>
      </dgm:t>
    </dgm:pt>
    <dgm:pt modelId="{27605339-1056-4795-BF55-964E3CA629F5}" type="parTrans" cxnId="{767C800E-47A9-4E03-B25C-E6EED6A6ECA5}">
      <dgm:prSet/>
      <dgm:spPr/>
      <dgm:t>
        <a:bodyPr/>
        <a:lstStyle/>
        <a:p>
          <a:endParaRPr lang="ru-RU"/>
        </a:p>
      </dgm:t>
    </dgm:pt>
    <dgm:pt modelId="{13C1C630-1D37-4EE0-8863-D274E2095AC8}" type="sibTrans" cxnId="{767C800E-47A9-4E03-B25C-E6EED6A6ECA5}">
      <dgm:prSet/>
      <dgm:spPr/>
      <dgm:t>
        <a:bodyPr/>
        <a:lstStyle/>
        <a:p>
          <a:endParaRPr lang="ru-RU"/>
        </a:p>
      </dgm:t>
    </dgm:pt>
    <dgm:pt modelId="{EA90DF91-5155-40EB-9ABE-251EE342E65C}">
      <dgm:prSet/>
      <dgm:spPr>
        <a:solidFill>
          <a:schemeClr val="bg1"/>
        </a:solidFill>
        <a:ln w="28575">
          <a:solidFill>
            <a:schemeClr val="tx1"/>
          </a:solidFill>
        </a:ln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Диагностика</a:t>
          </a:r>
          <a:endParaRPr lang="ru-RU" dirty="0">
            <a:solidFill>
              <a:schemeClr val="tx1"/>
            </a:solidFill>
          </a:endParaRPr>
        </a:p>
      </dgm:t>
    </dgm:pt>
    <dgm:pt modelId="{72F2451B-6524-47FA-9BB8-1917BAB2D5E0}" type="parTrans" cxnId="{7EEA9C47-C65A-4CAE-9404-6AB3CEA4A1BF}">
      <dgm:prSet/>
      <dgm:spPr/>
      <dgm:t>
        <a:bodyPr/>
        <a:lstStyle/>
        <a:p>
          <a:endParaRPr lang="ru-RU"/>
        </a:p>
      </dgm:t>
    </dgm:pt>
    <dgm:pt modelId="{058D8540-875A-43D9-990C-FB15D8A5D1AA}" type="sibTrans" cxnId="{7EEA9C47-C65A-4CAE-9404-6AB3CEA4A1BF}">
      <dgm:prSet/>
      <dgm:spPr/>
      <dgm:t>
        <a:bodyPr/>
        <a:lstStyle/>
        <a:p>
          <a:endParaRPr lang="ru-RU"/>
        </a:p>
      </dgm:t>
    </dgm:pt>
    <dgm:pt modelId="{562F1C57-8A4A-40C2-B466-FF75858F1243}">
      <dgm:prSet/>
      <dgm:spPr>
        <a:solidFill>
          <a:schemeClr val="bg1"/>
        </a:solidFill>
        <a:ln w="28575">
          <a:solidFill>
            <a:schemeClr val="tx1"/>
          </a:solidFill>
        </a:ln>
      </dgm:spPr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Лечение</a:t>
          </a:r>
          <a:endParaRPr lang="ru-RU">
            <a:solidFill>
              <a:schemeClr val="tx1"/>
            </a:solidFill>
          </a:endParaRPr>
        </a:p>
      </dgm:t>
    </dgm:pt>
    <dgm:pt modelId="{DF74894F-8355-42B6-90C8-77D149EFFF55}" type="parTrans" cxnId="{FB4CDB7D-6F67-41D6-868E-EE25A9C798AC}">
      <dgm:prSet/>
      <dgm:spPr/>
      <dgm:t>
        <a:bodyPr/>
        <a:lstStyle/>
        <a:p>
          <a:endParaRPr lang="ru-RU"/>
        </a:p>
      </dgm:t>
    </dgm:pt>
    <dgm:pt modelId="{38658599-EA28-4CBE-BB24-8A587F6A198B}" type="sibTrans" cxnId="{FB4CDB7D-6F67-41D6-868E-EE25A9C798AC}">
      <dgm:prSet/>
      <dgm:spPr/>
      <dgm:t>
        <a:bodyPr/>
        <a:lstStyle/>
        <a:p>
          <a:endParaRPr lang="ru-RU"/>
        </a:p>
      </dgm:t>
    </dgm:pt>
    <dgm:pt modelId="{2D1927FC-72DC-43DA-B742-738ED94501AB}">
      <dgm:prSet/>
      <dgm:spPr>
        <a:solidFill>
          <a:schemeClr val="bg1"/>
        </a:solidFill>
        <a:ln w="28575">
          <a:solidFill>
            <a:schemeClr val="tx1"/>
          </a:solidFill>
        </a:ln>
      </dgm:spPr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Реабилитация</a:t>
          </a:r>
          <a:endParaRPr lang="ru-RU">
            <a:solidFill>
              <a:schemeClr val="tx1"/>
            </a:solidFill>
          </a:endParaRPr>
        </a:p>
      </dgm:t>
    </dgm:pt>
    <dgm:pt modelId="{87ADF7B2-BF3B-4C11-99A8-030F137415F6}" type="parTrans" cxnId="{8A564870-2098-426F-8A96-650707C8C44D}">
      <dgm:prSet/>
      <dgm:spPr/>
      <dgm:t>
        <a:bodyPr/>
        <a:lstStyle/>
        <a:p>
          <a:endParaRPr lang="ru-RU"/>
        </a:p>
      </dgm:t>
    </dgm:pt>
    <dgm:pt modelId="{C9295754-5A4D-47ED-9FE1-8EFDC424EE33}" type="sibTrans" cxnId="{8A564870-2098-426F-8A96-650707C8C44D}">
      <dgm:prSet/>
      <dgm:spPr/>
      <dgm:t>
        <a:bodyPr/>
        <a:lstStyle/>
        <a:p>
          <a:endParaRPr lang="ru-RU"/>
        </a:p>
      </dgm:t>
    </dgm:pt>
    <dgm:pt modelId="{F3C5EFF4-EE18-41DD-BB14-DFE00C2BEF5C}">
      <dgm:prSet/>
      <dgm:spPr>
        <a:solidFill>
          <a:schemeClr val="bg1"/>
        </a:solidFill>
        <a:ln w="28575">
          <a:solidFill>
            <a:schemeClr val="tx1"/>
          </a:solidFill>
        </a:ln>
      </dgm:spPr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Профилактика</a:t>
          </a:r>
          <a:endParaRPr lang="ru-RU" dirty="0">
            <a:solidFill>
              <a:schemeClr val="tx1"/>
            </a:solidFill>
          </a:endParaRPr>
        </a:p>
      </dgm:t>
    </dgm:pt>
    <dgm:pt modelId="{0858728C-AD7C-4459-8A5A-C1975DC095A5}" type="parTrans" cxnId="{BB0CA6CA-D3CF-4914-8543-BBA50A9E4737}">
      <dgm:prSet/>
      <dgm:spPr/>
      <dgm:t>
        <a:bodyPr/>
        <a:lstStyle/>
        <a:p>
          <a:endParaRPr lang="ru-RU"/>
        </a:p>
      </dgm:t>
    </dgm:pt>
    <dgm:pt modelId="{FB52DD59-756A-410E-BC41-8D856766898D}" type="sibTrans" cxnId="{BB0CA6CA-D3CF-4914-8543-BBA50A9E4737}">
      <dgm:prSet/>
      <dgm:spPr/>
      <dgm:t>
        <a:bodyPr/>
        <a:lstStyle/>
        <a:p>
          <a:endParaRPr lang="ru-RU"/>
        </a:p>
      </dgm:t>
    </dgm:pt>
    <dgm:pt modelId="{AB0441FA-4E36-4E80-8925-DB17B8CF002F}">
      <dgm:prSet/>
      <dgm:spPr>
        <a:solidFill>
          <a:schemeClr val="bg1"/>
        </a:solidFill>
        <a:ln w="28575">
          <a:solidFill>
            <a:schemeClr val="tx1"/>
          </a:solidFill>
        </a:ln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Сопутствующие медицинские услуги</a:t>
          </a:r>
          <a:endParaRPr lang="ru-RU" dirty="0">
            <a:solidFill>
              <a:schemeClr val="tx1"/>
            </a:solidFill>
          </a:endParaRPr>
        </a:p>
      </dgm:t>
    </dgm:pt>
    <dgm:pt modelId="{DD26AD77-C430-4739-9225-B508F59F822B}" type="parTrans" cxnId="{9F2B969B-E728-4637-A378-C4CBD8DC1CE9}">
      <dgm:prSet/>
      <dgm:spPr/>
      <dgm:t>
        <a:bodyPr/>
        <a:lstStyle/>
        <a:p>
          <a:endParaRPr lang="ru-RU"/>
        </a:p>
      </dgm:t>
    </dgm:pt>
    <dgm:pt modelId="{49FC20C8-700A-4F9B-B2FC-F84D435160AA}" type="sibTrans" cxnId="{9F2B969B-E728-4637-A378-C4CBD8DC1CE9}">
      <dgm:prSet/>
      <dgm:spPr/>
      <dgm:t>
        <a:bodyPr/>
        <a:lstStyle/>
        <a:p>
          <a:endParaRPr lang="ru-RU"/>
        </a:p>
      </dgm:t>
    </dgm:pt>
    <dgm:pt modelId="{1C4AFD79-722A-4181-AD0E-7F94BF376E2A}" type="pres">
      <dgm:prSet presAssocID="{92E7A59F-6AFB-478E-B660-0A114288DC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6B5D65-5A1E-4D8E-9623-07BBA96D8BE5}" type="pres">
      <dgm:prSet presAssocID="{C065540D-64F1-4F19-828E-80A4029EE6F6}" presName="linNode" presStyleCnt="0"/>
      <dgm:spPr/>
    </dgm:pt>
    <dgm:pt modelId="{A4CDD205-CB3A-4A3C-877F-7708A9622162}" type="pres">
      <dgm:prSet presAssocID="{C065540D-64F1-4F19-828E-80A4029EE6F6}" presName="parentText" presStyleLbl="node1" presStyleIdx="0" presStyleCnt="6" custScaleX="2502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B989B9-1D3E-4240-BAE3-6B2C283F770A}" type="pres">
      <dgm:prSet presAssocID="{13C1C630-1D37-4EE0-8863-D274E2095AC8}" presName="sp" presStyleCnt="0"/>
      <dgm:spPr/>
    </dgm:pt>
    <dgm:pt modelId="{5DFA53F2-3757-419E-8407-BC23EDD5744D}" type="pres">
      <dgm:prSet presAssocID="{EA90DF91-5155-40EB-9ABE-251EE342E65C}" presName="linNode" presStyleCnt="0"/>
      <dgm:spPr/>
    </dgm:pt>
    <dgm:pt modelId="{4CC50D82-4295-42F9-9CA5-3B6560C4DA20}" type="pres">
      <dgm:prSet presAssocID="{EA90DF91-5155-40EB-9ABE-251EE342E65C}" presName="parentText" presStyleLbl="node1" presStyleIdx="1" presStyleCnt="6" custScaleX="2502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700C86-7810-4C24-A44B-BF6C2AEC294E}" type="pres">
      <dgm:prSet presAssocID="{058D8540-875A-43D9-990C-FB15D8A5D1AA}" presName="sp" presStyleCnt="0"/>
      <dgm:spPr/>
    </dgm:pt>
    <dgm:pt modelId="{4791D435-F983-40B7-A3BC-EC5DD75272D4}" type="pres">
      <dgm:prSet presAssocID="{562F1C57-8A4A-40C2-B466-FF75858F1243}" presName="linNode" presStyleCnt="0"/>
      <dgm:spPr/>
    </dgm:pt>
    <dgm:pt modelId="{F620F205-B9DC-4B10-94BF-E9FEB7C8124A}" type="pres">
      <dgm:prSet presAssocID="{562F1C57-8A4A-40C2-B466-FF75858F1243}" presName="parentText" presStyleLbl="node1" presStyleIdx="2" presStyleCnt="6" custScaleX="2502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072141-4D20-4872-A39E-D2B24D1EFBA2}" type="pres">
      <dgm:prSet presAssocID="{38658599-EA28-4CBE-BB24-8A587F6A198B}" presName="sp" presStyleCnt="0"/>
      <dgm:spPr/>
    </dgm:pt>
    <dgm:pt modelId="{FD4DF6E9-432C-4831-A63E-F81FDFD9608F}" type="pres">
      <dgm:prSet presAssocID="{2D1927FC-72DC-43DA-B742-738ED94501AB}" presName="linNode" presStyleCnt="0"/>
      <dgm:spPr/>
    </dgm:pt>
    <dgm:pt modelId="{69ED1F8D-8ABD-48F9-8297-BDD463F26BFC}" type="pres">
      <dgm:prSet presAssocID="{2D1927FC-72DC-43DA-B742-738ED94501AB}" presName="parentText" presStyleLbl="node1" presStyleIdx="3" presStyleCnt="6" custScaleX="2502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3F1F18-51C4-4763-9E38-E6F2882FFBFF}" type="pres">
      <dgm:prSet presAssocID="{C9295754-5A4D-47ED-9FE1-8EFDC424EE33}" presName="sp" presStyleCnt="0"/>
      <dgm:spPr/>
    </dgm:pt>
    <dgm:pt modelId="{97359E16-2353-4B70-AC92-7154BF6886D7}" type="pres">
      <dgm:prSet presAssocID="{F3C5EFF4-EE18-41DD-BB14-DFE00C2BEF5C}" presName="linNode" presStyleCnt="0"/>
      <dgm:spPr/>
    </dgm:pt>
    <dgm:pt modelId="{E678CBE0-E018-4857-AC33-7FD014B084E9}" type="pres">
      <dgm:prSet presAssocID="{F3C5EFF4-EE18-41DD-BB14-DFE00C2BEF5C}" presName="parentText" presStyleLbl="node1" presStyleIdx="4" presStyleCnt="6" custScaleX="2502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915A79-7E89-4ACC-9F48-B76A423B9B0C}" type="pres">
      <dgm:prSet presAssocID="{FB52DD59-756A-410E-BC41-8D856766898D}" presName="sp" presStyleCnt="0"/>
      <dgm:spPr/>
    </dgm:pt>
    <dgm:pt modelId="{44BC07ED-C222-495A-AB3D-BABCA224C9ED}" type="pres">
      <dgm:prSet presAssocID="{AB0441FA-4E36-4E80-8925-DB17B8CF002F}" presName="linNode" presStyleCnt="0"/>
      <dgm:spPr/>
    </dgm:pt>
    <dgm:pt modelId="{956A8A64-D732-4E21-A121-965CD96A719D}" type="pres">
      <dgm:prSet presAssocID="{AB0441FA-4E36-4E80-8925-DB17B8CF002F}" presName="parentText" presStyleLbl="node1" presStyleIdx="5" presStyleCnt="6" custScaleX="25022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7C800E-47A9-4E03-B25C-E6EED6A6ECA5}" srcId="{92E7A59F-6AFB-478E-B660-0A114288DCA2}" destId="{C065540D-64F1-4F19-828E-80A4029EE6F6}" srcOrd="0" destOrd="0" parTransId="{27605339-1056-4795-BF55-964E3CA629F5}" sibTransId="{13C1C630-1D37-4EE0-8863-D274E2095AC8}"/>
    <dgm:cxn modelId="{44D332EA-9F51-4B04-A3E1-D4D014EC336F}" type="presOf" srcId="{C065540D-64F1-4F19-828E-80A4029EE6F6}" destId="{A4CDD205-CB3A-4A3C-877F-7708A9622162}" srcOrd="0" destOrd="0" presId="urn:microsoft.com/office/officeart/2005/8/layout/vList5"/>
    <dgm:cxn modelId="{F140858F-10D4-4E87-8D56-2DE4F00B0FE7}" type="presOf" srcId="{AB0441FA-4E36-4E80-8925-DB17B8CF002F}" destId="{956A8A64-D732-4E21-A121-965CD96A719D}" srcOrd="0" destOrd="0" presId="urn:microsoft.com/office/officeart/2005/8/layout/vList5"/>
    <dgm:cxn modelId="{F4D6B6E3-C2F7-4B1F-9184-9D9CF915BBA1}" type="presOf" srcId="{562F1C57-8A4A-40C2-B466-FF75858F1243}" destId="{F620F205-B9DC-4B10-94BF-E9FEB7C8124A}" srcOrd="0" destOrd="0" presId="urn:microsoft.com/office/officeart/2005/8/layout/vList5"/>
    <dgm:cxn modelId="{9F2B969B-E728-4637-A378-C4CBD8DC1CE9}" srcId="{92E7A59F-6AFB-478E-B660-0A114288DCA2}" destId="{AB0441FA-4E36-4E80-8925-DB17B8CF002F}" srcOrd="5" destOrd="0" parTransId="{DD26AD77-C430-4739-9225-B508F59F822B}" sibTransId="{49FC20C8-700A-4F9B-B2FC-F84D435160AA}"/>
    <dgm:cxn modelId="{3B5B33F3-33B1-4ABA-9B69-87E671856890}" type="presOf" srcId="{2D1927FC-72DC-43DA-B742-738ED94501AB}" destId="{69ED1F8D-8ABD-48F9-8297-BDD463F26BFC}" srcOrd="0" destOrd="0" presId="urn:microsoft.com/office/officeart/2005/8/layout/vList5"/>
    <dgm:cxn modelId="{497C721D-002D-4756-9E68-A540333DEEE7}" type="presOf" srcId="{F3C5EFF4-EE18-41DD-BB14-DFE00C2BEF5C}" destId="{E678CBE0-E018-4857-AC33-7FD014B084E9}" srcOrd="0" destOrd="0" presId="urn:microsoft.com/office/officeart/2005/8/layout/vList5"/>
    <dgm:cxn modelId="{7ABD1A41-AE51-4400-88D1-2780B4D90A9B}" type="presOf" srcId="{EA90DF91-5155-40EB-9ABE-251EE342E65C}" destId="{4CC50D82-4295-42F9-9CA5-3B6560C4DA20}" srcOrd="0" destOrd="0" presId="urn:microsoft.com/office/officeart/2005/8/layout/vList5"/>
    <dgm:cxn modelId="{BB0CA6CA-D3CF-4914-8543-BBA50A9E4737}" srcId="{92E7A59F-6AFB-478E-B660-0A114288DCA2}" destId="{F3C5EFF4-EE18-41DD-BB14-DFE00C2BEF5C}" srcOrd="4" destOrd="0" parTransId="{0858728C-AD7C-4459-8A5A-C1975DC095A5}" sibTransId="{FB52DD59-756A-410E-BC41-8D856766898D}"/>
    <dgm:cxn modelId="{7EEA9C47-C65A-4CAE-9404-6AB3CEA4A1BF}" srcId="{92E7A59F-6AFB-478E-B660-0A114288DCA2}" destId="{EA90DF91-5155-40EB-9ABE-251EE342E65C}" srcOrd="1" destOrd="0" parTransId="{72F2451B-6524-47FA-9BB8-1917BAB2D5E0}" sibTransId="{058D8540-875A-43D9-990C-FB15D8A5D1AA}"/>
    <dgm:cxn modelId="{FB4CDB7D-6F67-41D6-868E-EE25A9C798AC}" srcId="{92E7A59F-6AFB-478E-B660-0A114288DCA2}" destId="{562F1C57-8A4A-40C2-B466-FF75858F1243}" srcOrd="2" destOrd="0" parTransId="{DF74894F-8355-42B6-90C8-77D149EFFF55}" sibTransId="{38658599-EA28-4CBE-BB24-8A587F6A198B}"/>
    <dgm:cxn modelId="{8A564870-2098-426F-8A96-650707C8C44D}" srcId="{92E7A59F-6AFB-478E-B660-0A114288DCA2}" destId="{2D1927FC-72DC-43DA-B742-738ED94501AB}" srcOrd="3" destOrd="0" parTransId="{87ADF7B2-BF3B-4C11-99A8-030F137415F6}" sibTransId="{C9295754-5A4D-47ED-9FE1-8EFDC424EE33}"/>
    <dgm:cxn modelId="{60B8AE0C-5527-47F7-BB15-D76AAC8AB6B5}" type="presOf" srcId="{92E7A59F-6AFB-478E-B660-0A114288DCA2}" destId="{1C4AFD79-722A-4181-AD0E-7F94BF376E2A}" srcOrd="0" destOrd="0" presId="urn:microsoft.com/office/officeart/2005/8/layout/vList5"/>
    <dgm:cxn modelId="{1C460E4F-92B4-4A2E-A599-A6E3B14F908A}" type="presParOf" srcId="{1C4AFD79-722A-4181-AD0E-7F94BF376E2A}" destId="{306B5D65-5A1E-4D8E-9623-07BBA96D8BE5}" srcOrd="0" destOrd="0" presId="urn:microsoft.com/office/officeart/2005/8/layout/vList5"/>
    <dgm:cxn modelId="{98679AA4-463D-4E64-BF7B-DF27FAAC574F}" type="presParOf" srcId="{306B5D65-5A1E-4D8E-9623-07BBA96D8BE5}" destId="{A4CDD205-CB3A-4A3C-877F-7708A9622162}" srcOrd="0" destOrd="0" presId="urn:microsoft.com/office/officeart/2005/8/layout/vList5"/>
    <dgm:cxn modelId="{E02CCC3F-6F6E-45C5-88BA-B1B778619445}" type="presParOf" srcId="{1C4AFD79-722A-4181-AD0E-7F94BF376E2A}" destId="{C4B989B9-1D3E-4240-BAE3-6B2C283F770A}" srcOrd="1" destOrd="0" presId="urn:microsoft.com/office/officeart/2005/8/layout/vList5"/>
    <dgm:cxn modelId="{140A9733-27DB-4E7D-9304-841560E6E63D}" type="presParOf" srcId="{1C4AFD79-722A-4181-AD0E-7F94BF376E2A}" destId="{5DFA53F2-3757-419E-8407-BC23EDD5744D}" srcOrd="2" destOrd="0" presId="urn:microsoft.com/office/officeart/2005/8/layout/vList5"/>
    <dgm:cxn modelId="{FCA65E2D-03B1-4235-85B8-827B1DDF4834}" type="presParOf" srcId="{5DFA53F2-3757-419E-8407-BC23EDD5744D}" destId="{4CC50D82-4295-42F9-9CA5-3B6560C4DA20}" srcOrd="0" destOrd="0" presId="urn:microsoft.com/office/officeart/2005/8/layout/vList5"/>
    <dgm:cxn modelId="{7F0A5259-16ED-4E53-B5F5-660F29C95B6F}" type="presParOf" srcId="{1C4AFD79-722A-4181-AD0E-7F94BF376E2A}" destId="{1C700C86-7810-4C24-A44B-BF6C2AEC294E}" srcOrd="3" destOrd="0" presId="urn:microsoft.com/office/officeart/2005/8/layout/vList5"/>
    <dgm:cxn modelId="{60A4E134-D71C-4B26-85BF-B683CDED8311}" type="presParOf" srcId="{1C4AFD79-722A-4181-AD0E-7F94BF376E2A}" destId="{4791D435-F983-40B7-A3BC-EC5DD75272D4}" srcOrd="4" destOrd="0" presId="urn:microsoft.com/office/officeart/2005/8/layout/vList5"/>
    <dgm:cxn modelId="{53B797C4-E4CF-4B97-B9BB-A48CD7F21F4F}" type="presParOf" srcId="{4791D435-F983-40B7-A3BC-EC5DD75272D4}" destId="{F620F205-B9DC-4B10-94BF-E9FEB7C8124A}" srcOrd="0" destOrd="0" presId="urn:microsoft.com/office/officeart/2005/8/layout/vList5"/>
    <dgm:cxn modelId="{0D1244CD-9C19-4356-B2D8-EE183470FC14}" type="presParOf" srcId="{1C4AFD79-722A-4181-AD0E-7F94BF376E2A}" destId="{70072141-4D20-4872-A39E-D2B24D1EFBA2}" srcOrd="5" destOrd="0" presId="urn:microsoft.com/office/officeart/2005/8/layout/vList5"/>
    <dgm:cxn modelId="{B3B6C8FB-413D-481B-9243-877405C193B2}" type="presParOf" srcId="{1C4AFD79-722A-4181-AD0E-7F94BF376E2A}" destId="{FD4DF6E9-432C-4831-A63E-F81FDFD9608F}" srcOrd="6" destOrd="0" presId="urn:microsoft.com/office/officeart/2005/8/layout/vList5"/>
    <dgm:cxn modelId="{04F66A56-FA08-43E2-9D8A-DFF378B7FB69}" type="presParOf" srcId="{FD4DF6E9-432C-4831-A63E-F81FDFD9608F}" destId="{69ED1F8D-8ABD-48F9-8297-BDD463F26BFC}" srcOrd="0" destOrd="0" presId="urn:microsoft.com/office/officeart/2005/8/layout/vList5"/>
    <dgm:cxn modelId="{AA71B3B8-6707-4139-B0D6-45460262DE49}" type="presParOf" srcId="{1C4AFD79-722A-4181-AD0E-7F94BF376E2A}" destId="{C83F1F18-51C4-4763-9E38-E6F2882FFBFF}" srcOrd="7" destOrd="0" presId="urn:microsoft.com/office/officeart/2005/8/layout/vList5"/>
    <dgm:cxn modelId="{A6A93EB3-BF2F-4446-B144-4F2C56F63ACC}" type="presParOf" srcId="{1C4AFD79-722A-4181-AD0E-7F94BF376E2A}" destId="{97359E16-2353-4B70-AC92-7154BF6886D7}" srcOrd="8" destOrd="0" presId="urn:microsoft.com/office/officeart/2005/8/layout/vList5"/>
    <dgm:cxn modelId="{612F4156-7202-441F-8D08-3808AE0414C7}" type="presParOf" srcId="{97359E16-2353-4B70-AC92-7154BF6886D7}" destId="{E678CBE0-E018-4857-AC33-7FD014B084E9}" srcOrd="0" destOrd="0" presId="urn:microsoft.com/office/officeart/2005/8/layout/vList5"/>
    <dgm:cxn modelId="{DA92E37F-38B5-414C-9E70-076FF4D58724}" type="presParOf" srcId="{1C4AFD79-722A-4181-AD0E-7F94BF376E2A}" destId="{21915A79-7E89-4ACC-9F48-B76A423B9B0C}" srcOrd="9" destOrd="0" presId="urn:microsoft.com/office/officeart/2005/8/layout/vList5"/>
    <dgm:cxn modelId="{EE990403-CCA9-40A4-B898-CA4EAA27FEB4}" type="presParOf" srcId="{1C4AFD79-722A-4181-AD0E-7F94BF376E2A}" destId="{44BC07ED-C222-495A-AB3D-BABCA224C9ED}" srcOrd="10" destOrd="0" presId="urn:microsoft.com/office/officeart/2005/8/layout/vList5"/>
    <dgm:cxn modelId="{49C7B5AE-7954-40DB-A979-24BE1052BF4B}" type="presParOf" srcId="{44BC07ED-C222-495A-AB3D-BABCA224C9ED}" destId="{956A8A64-D732-4E21-A121-965CD96A719D}" srcOrd="0" destOrd="0" presId="urn:microsoft.com/office/officeart/2005/8/layout/vList5"/>
  </dgm:cxnLst>
  <dgm:bg>
    <a:solidFill>
      <a:srgbClr val="FFE5E5"/>
    </a:solidFill>
  </dgm:bg>
  <dgm:whole>
    <a:ln>
      <a:solidFill>
        <a:srgbClr val="C00000"/>
      </a:solidFill>
    </a:ln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F6F2F8-F219-4B31-991C-D7AC7AB0157C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292468B-CE7C-4DD0-A3EC-B2A065635916}">
      <dgm:prSet custT="1"/>
      <dgm:spPr>
        <a:ln w="28575">
          <a:solidFill>
            <a:schemeClr val="tx1"/>
          </a:solidFill>
        </a:ln>
      </dgm:spPr>
      <dgm:t>
        <a:bodyPr/>
        <a:lstStyle/>
        <a:p>
          <a:pPr rtl="0"/>
          <a:r>
            <a:rPr lang="ru-RU" sz="3200" u="sng" dirty="0" smtClean="0"/>
            <a:t>Интернет сайт </a:t>
          </a:r>
          <a:r>
            <a:rPr lang="en-US" sz="3200" u="sng" dirty="0" smtClean="0"/>
            <a:t>http://ldc.tom.ru/</a:t>
          </a:r>
          <a:endParaRPr lang="ru-RU" sz="3200" u="sng" dirty="0"/>
        </a:p>
      </dgm:t>
    </dgm:pt>
    <dgm:pt modelId="{C02E0281-D1D6-4E05-B183-616A9141A354}" type="parTrans" cxnId="{E860B6FA-4957-44A7-BAF2-71BEBD9B2983}">
      <dgm:prSet/>
      <dgm:spPr/>
      <dgm:t>
        <a:bodyPr/>
        <a:lstStyle/>
        <a:p>
          <a:endParaRPr lang="ru-RU"/>
        </a:p>
      </dgm:t>
    </dgm:pt>
    <dgm:pt modelId="{BCD9D96F-F738-4DA8-9139-762F99E98ECB}" type="sibTrans" cxnId="{E860B6FA-4957-44A7-BAF2-71BEBD9B2983}">
      <dgm:prSet/>
      <dgm:spPr/>
      <dgm:t>
        <a:bodyPr/>
        <a:lstStyle/>
        <a:p>
          <a:endParaRPr lang="ru-RU"/>
        </a:p>
      </dgm:t>
    </dgm:pt>
    <dgm:pt modelId="{77F8B5C1-5DD6-4787-9C15-BA50F288B500}">
      <dgm:prSet custT="1"/>
      <dgm:spPr>
        <a:ln w="28575"/>
      </dgm:spPr>
      <dgm:t>
        <a:bodyPr/>
        <a:lstStyle/>
        <a:p>
          <a:pPr rtl="0"/>
          <a:r>
            <a:rPr lang="ru-RU" sz="3200" dirty="0" smtClean="0"/>
            <a:t>Социальные сети (</a:t>
          </a:r>
          <a:r>
            <a:rPr lang="en-US" sz="3200" dirty="0" smtClean="0"/>
            <a:t>http://vk.com/ldctomsk</a:t>
          </a:r>
          <a:r>
            <a:rPr lang="ru-RU" sz="3200" dirty="0" smtClean="0"/>
            <a:t>; </a:t>
          </a:r>
          <a:r>
            <a:rPr lang="en-US" sz="3200" dirty="0" smtClean="0"/>
            <a:t>http://www.odnoklassniki.ru/ldctomsk</a:t>
          </a:r>
          <a:r>
            <a:rPr lang="ru-RU" sz="3200" dirty="0" smtClean="0"/>
            <a:t>)</a:t>
          </a:r>
          <a:endParaRPr lang="ru-RU" sz="3200" dirty="0"/>
        </a:p>
      </dgm:t>
    </dgm:pt>
    <dgm:pt modelId="{68E1C3D8-A4C7-4B27-A66D-D528B12DC681}" type="parTrans" cxnId="{DDFB8051-1E19-40A1-B613-240F9A4FEFEA}">
      <dgm:prSet/>
      <dgm:spPr/>
      <dgm:t>
        <a:bodyPr/>
        <a:lstStyle/>
        <a:p>
          <a:endParaRPr lang="ru-RU"/>
        </a:p>
      </dgm:t>
    </dgm:pt>
    <dgm:pt modelId="{99C72DE9-F3F9-4169-BF4F-FB15D6E6730D}" type="sibTrans" cxnId="{DDFB8051-1E19-40A1-B613-240F9A4FEFEA}">
      <dgm:prSet/>
      <dgm:spPr/>
      <dgm:t>
        <a:bodyPr/>
        <a:lstStyle/>
        <a:p>
          <a:endParaRPr lang="ru-RU"/>
        </a:p>
      </dgm:t>
    </dgm:pt>
    <dgm:pt modelId="{EBDD316E-DD51-4843-B84F-BEBDFCAB6B51}">
      <dgm:prSet custT="1"/>
      <dgm:spPr>
        <a:ln w="28575"/>
      </dgm:spPr>
      <dgm:t>
        <a:bodyPr/>
        <a:lstStyle/>
        <a:p>
          <a:pPr rtl="0"/>
          <a:r>
            <a:rPr lang="ru-RU" sz="3200" smtClean="0"/>
            <a:t>Рекламные брошюры, листовки</a:t>
          </a:r>
          <a:endParaRPr lang="ru-RU" sz="3200"/>
        </a:p>
      </dgm:t>
    </dgm:pt>
    <dgm:pt modelId="{208EB7B5-8FAD-49A2-864E-B687472E8189}" type="parTrans" cxnId="{A31512B9-B650-48EF-B4B6-834EFB5470F4}">
      <dgm:prSet/>
      <dgm:spPr/>
      <dgm:t>
        <a:bodyPr/>
        <a:lstStyle/>
        <a:p>
          <a:endParaRPr lang="ru-RU"/>
        </a:p>
      </dgm:t>
    </dgm:pt>
    <dgm:pt modelId="{71584139-6391-456E-8473-FDC83D418642}" type="sibTrans" cxnId="{A31512B9-B650-48EF-B4B6-834EFB5470F4}">
      <dgm:prSet/>
      <dgm:spPr/>
      <dgm:t>
        <a:bodyPr/>
        <a:lstStyle/>
        <a:p>
          <a:endParaRPr lang="ru-RU"/>
        </a:p>
      </dgm:t>
    </dgm:pt>
    <dgm:pt modelId="{2B1366E6-485C-416C-AD16-81FA9DC79C3D}">
      <dgm:prSet custT="1"/>
      <dgm:spPr>
        <a:ln w="28575"/>
      </dgm:spPr>
      <dgm:t>
        <a:bodyPr/>
        <a:lstStyle/>
        <a:p>
          <a:pPr rtl="0"/>
          <a:r>
            <a:rPr lang="ru-RU" sz="3200" dirty="0" smtClean="0"/>
            <a:t>Рекламно-подарочная продукция</a:t>
          </a:r>
          <a:endParaRPr lang="ru-RU" sz="3200" dirty="0"/>
        </a:p>
      </dgm:t>
    </dgm:pt>
    <dgm:pt modelId="{EE5F2A5A-C3CC-4EC8-B08D-F22BFA050715}" type="parTrans" cxnId="{0FCA1086-18E4-4369-AC7D-7C6B01ACE046}">
      <dgm:prSet/>
      <dgm:spPr/>
      <dgm:t>
        <a:bodyPr/>
        <a:lstStyle/>
        <a:p>
          <a:endParaRPr lang="ru-RU"/>
        </a:p>
      </dgm:t>
    </dgm:pt>
    <dgm:pt modelId="{03D88A46-0913-4F9C-B197-EE58B55F4D92}" type="sibTrans" cxnId="{0FCA1086-18E4-4369-AC7D-7C6B01ACE046}">
      <dgm:prSet/>
      <dgm:spPr/>
      <dgm:t>
        <a:bodyPr/>
        <a:lstStyle/>
        <a:p>
          <a:endParaRPr lang="ru-RU"/>
        </a:p>
      </dgm:t>
    </dgm:pt>
    <dgm:pt modelId="{C773D97D-4FE7-4BEA-8A95-8723EA8B2B2F}">
      <dgm:prSet/>
      <dgm:spPr>
        <a:ln w="28575"/>
      </dgm:spPr>
      <dgm:t>
        <a:bodyPr/>
        <a:lstStyle/>
        <a:p>
          <a:pPr rtl="0"/>
          <a:r>
            <a:rPr lang="ru-RU" u="sng" dirty="0" smtClean="0"/>
            <a:t>Корпоративная газета «Вестник здоровья»</a:t>
          </a:r>
          <a:endParaRPr lang="ru-RU" u="sng" dirty="0"/>
        </a:p>
      </dgm:t>
    </dgm:pt>
    <dgm:pt modelId="{DABF4167-ADDA-4E12-864E-B4B1BEF4BAB5}" type="parTrans" cxnId="{94D3BF57-17A5-4674-A27B-DC31C0798E0E}">
      <dgm:prSet/>
      <dgm:spPr/>
      <dgm:t>
        <a:bodyPr/>
        <a:lstStyle/>
        <a:p>
          <a:endParaRPr lang="ru-RU"/>
        </a:p>
      </dgm:t>
    </dgm:pt>
    <dgm:pt modelId="{5CE960A8-DFA7-4A3D-AE30-38868BE3FCF7}" type="sibTrans" cxnId="{94D3BF57-17A5-4674-A27B-DC31C0798E0E}">
      <dgm:prSet/>
      <dgm:spPr/>
      <dgm:t>
        <a:bodyPr/>
        <a:lstStyle/>
        <a:p>
          <a:endParaRPr lang="ru-RU"/>
        </a:p>
      </dgm:t>
    </dgm:pt>
    <dgm:pt modelId="{062A008C-497B-4975-8338-EEFB3291E282}" type="pres">
      <dgm:prSet presAssocID="{88F6F2F8-F219-4B31-991C-D7AC7AB015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640A4B-9DC7-48D8-86E4-0529FDD55500}" type="pres">
      <dgm:prSet presAssocID="{E292468B-CE7C-4DD0-A3EC-B2A065635916}" presName="linNode" presStyleCnt="0"/>
      <dgm:spPr/>
    </dgm:pt>
    <dgm:pt modelId="{9176EC99-E209-491F-B740-64876BD0F17C}" type="pres">
      <dgm:prSet presAssocID="{E292468B-CE7C-4DD0-A3EC-B2A065635916}" presName="parentText" presStyleLbl="node1" presStyleIdx="0" presStyleCnt="5" custScaleX="25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293E14-322F-4085-BD89-93E40731B306}" type="pres">
      <dgm:prSet presAssocID="{BCD9D96F-F738-4DA8-9139-762F99E98ECB}" presName="sp" presStyleCnt="0"/>
      <dgm:spPr/>
    </dgm:pt>
    <dgm:pt modelId="{79FB3EB1-2FD7-4113-BB94-C2843894A60F}" type="pres">
      <dgm:prSet presAssocID="{77F8B5C1-5DD6-4787-9C15-BA50F288B500}" presName="linNode" presStyleCnt="0"/>
      <dgm:spPr/>
    </dgm:pt>
    <dgm:pt modelId="{E333B93D-A724-4B9B-8D9D-03364F8E5AC1}" type="pres">
      <dgm:prSet presAssocID="{77F8B5C1-5DD6-4787-9C15-BA50F288B500}" presName="parentText" presStyleLbl="node1" presStyleIdx="1" presStyleCnt="5" custScaleX="25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9FCEA8-A690-4DFE-89DA-45E858A2018D}" type="pres">
      <dgm:prSet presAssocID="{99C72DE9-F3F9-4169-BF4F-FB15D6E6730D}" presName="sp" presStyleCnt="0"/>
      <dgm:spPr/>
    </dgm:pt>
    <dgm:pt modelId="{ED6925FB-A4B8-4263-921A-8D480A4C8865}" type="pres">
      <dgm:prSet presAssocID="{EBDD316E-DD51-4843-B84F-BEBDFCAB6B51}" presName="linNode" presStyleCnt="0"/>
      <dgm:spPr/>
    </dgm:pt>
    <dgm:pt modelId="{FD0A6D16-892A-4415-BE17-6F7154AFBE3E}" type="pres">
      <dgm:prSet presAssocID="{EBDD316E-DD51-4843-B84F-BEBDFCAB6B51}" presName="parentText" presStyleLbl="node1" presStyleIdx="2" presStyleCnt="5" custScaleX="25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3AE584-1E13-46E6-8F39-793750BF2094}" type="pres">
      <dgm:prSet presAssocID="{71584139-6391-456E-8473-FDC83D418642}" presName="sp" presStyleCnt="0"/>
      <dgm:spPr/>
    </dgm:pt>
    <dgm:pt modelId="{BB018237-7864-40C2-8405-8CF420F10CCF}" type="pres">
      <dgm:prSet presAssocID="{2B1366E6-485C-416C-AD16-81FA9DC79C3D}" presName="linNode" presStyleCnt="0"/>
      <dgm:spPr/>
    </dgm:pt>
    <dgm:pt modelId="{47446F6A-E254-45E6-A019-241787FC6497}" type="pres">
      <dgm:prSet presAssocID="{2B1366E6-485C-416C-AD16-81FA9DC79C3D}" presName="parentText" presStyleLbl="node1" presStyleIdx="3" presStyleCnt="5" custScaleX="25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E0808C-33AE-4898-9497-0380CEF7854E}" type="pres">
      <dgm:prSet presAssocID="{03D88A46-0913-4F9C-B197-EE58B55F4D92}" presName="sp" presStyleCnt="0"/>
      <dgm:spPr/>
    </dgm:pt>
    <dgm:pt modelId="{BB6CD698-A907-48A5-AC13-71347BB946C8}" type="pres">
      <dgm:prSet presAssocID="{C773D97D-4FE7-4BEA-8A95-8723EA8B2B2F}" presName="linNode" presStyleCnt="0"/>
      <dgm:spPr/>
    </dgm:pt>
    <dgm:pt modelId="{4AC6B503-3A36-4DDC-8633-6715167BFA97}" type="pres">
      <dgm:prSet presAssocID="{C773D97D-4FE7-4BEA-8A95-8723EA8B2B2F}" presName="parentText" presStyleLbl="node1" presStyleIdx="4" presStyleCnt="5" custScaleX="25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D3BF57-17A5-4674-A27B-DC31C0798E0E}" srcId="{88F6F2F8-F219-4B31-991C-D7AC7AB0157C}" destId="{C773D97D-4FE7-4BEA-8A95-8723EA8B2B2F}" srcOrd="4" destOrd="0" parTransId="{DABF4167-ADDA-4E12-864E-B4B1BEF4BAB5}" sibTransId="{5CE960A8-DFA7-4A3D-AE30-38868BE3FCF7}"/>
    <dgm:cxn modelId="{C28A0FC5-24F8-4CF8-B2C7-F1F081CD0D7D}" type="presOf" srcId="{E292468B-CE7C-4DD0-A3EC-B2A065635916}" destId="{9176EC99-E209-491F-B740-64876BD0F17C}" srcOrd="0" destOrd="0" presId="urn:microsoft.com/office/officeart/2005/8/layout/vList5"/>
    <dgm:cxn modelId="{C4607213-29FC-4962-94A6-5D0754D5B2D7}" type="presOf" srcId="{2B1366E6-485C-416C-AD16-81FA9DC79C3D}" destId="{47446F6A-E254-45E6-A019-241787FC6497}" srcOrd="0" destOrd="0" presId="urn:microsoft.com/office/officeart/2005/8/layout/vList5"/>
    <dgm:cxn modelId="{B765F23A-0D2E-4D53-8E32-10B3A2B435B9}" type="presOf" srcId="{77F8B5C1-5DD6-4787-9C15-BA50F288B500}" destId="{E333B93D-A724-4B9B-8D9D-03364F8E5AC1}" srcOrd="0" destOrd="0" presId="urn:microsoft.com/office/officeart/2005/8/layout/vList5"/>
    <dgm:cxn modelId="{E860B6FA-4957-44A7-BAF2-71BEBD9B2983}" srcId="{88F6F2F8-F219-4B31-991C-D7AC7AB0157C}" destId="{E292468B-CE7C-4DD0-A3EC-B2A065635916}" srcOrd="0" destOrd="0" parTransId="{C02E0281-D1D6-4E05-B183-616A9141A354}" sibTransId="{BCD9D96F-F738-4DA8-9139-762F99E98ECB}"/>
    <dgm:cxn modelId="{0FCA1086-18E4-4369-AC7D-7C6B01ACE046}" srcId="{88F6F2F8-F219-4B31-991C-D7AC7AB0157C}" destId="{2B1366E6-485C-416C-AD16-81FA9DC79C3D}" srcOrd="3" destOrd="0" parTransId="{EE5F2A5A-C3CC-4EC8-B08D-F22BFA050715}" sibTransId="{03D88A46-0913-4F9C-B197-EE58B55F4D92}"/>
    <dgm:cxn modelId="{2CDAEEF4-192C-45D5-B436-52624886468E}" type="presOf" srcId="{C773D97D-4FE7-4BEA-8A95-8723EA8B2B2F}" destId="{4AC6B503-3A36-4DDC-8633-6715167BFA97}" srcOrd="0" destOrd="0" presId="urn:microsoft.com/office/officeart/2005/8/layout/vList5"/>
    <dgm:cxn modelId="{DDFB8051-1E19-40A1-B613-240F9A4FEFEA}" srcId="{88F6F2F8-F219-4B31-991C-D7AC7AB0157C}" destId="{77F8B5C1-5DD6-4787-9C15-BA50F288B500}" srcOrd="1" destOrd="0" parTransId="{68E1C3D8-A4C7-4B27-A66D-D528B12DC681}" sibTransId="{99C72DE9-F3F9-4169-BF4F-FB15D6E6730D}"/>
    <dgm:cxn modelId="{A31512B9-B650-48EF-B4B6-834EFB5470F4}" srcId="{88F6F2F8-F219-4B31-991C-D7AC7AB0157C}" destId="{EBDD316E-DD51-4843-B84F-BEBDFCAB6B51}" srcOrd="2" destOrd="0" parTransId="{208EB7B5-8FAD-49A2-864E-B687472E8189}" sibTransId="{71584139-6391-456E-8473-FDC83D418642}"/>
    <dgm:cxn modelId="{9518A90E-8080-4C75-BFB4-1E6E2D8B000F}" type="presOf" srcId="{EBDD316E-DD51-4843-B84F-BEBDFCAB6B51}" destId="{FD0A6D16-892A-4415-BE17-6F7154AFBE3E}" srcOrd="0" destOrd="0" presId="urn:microsoft.com/office/officeart/2005/8/layout/vList5"/>
    <dgm:cxn modelId="{8DC84110-8206-4D7F-8C9D-791D0396B2E2}" type="presOf" srcId="{88F6F2F8-F219-4B31-991C-D7AC7AB0157C}" destId="{062A008C-497B-4975-8338-EEFB3291E282}" srcOrd="0" destOrd="0" presId="urn:microsoft.com/office/officeart/2005/8/layout/vList5"/>
    <dgm:cxn modelId="{50A2D2BC-99A4-43E9-9D90-07BB0DD136D5}" type="presParOf" srcId="{062A008C-497B-4975-8338-EEFB3291E282}" destId="{FB640A4B-9DC7-48D8-86E4-0529FDD55500}" srcOrd="0" destOrd="0" presId="urn:microsoft.com/office/officeart/2005/8/layout/vList5"/>
    <dgm:cxn modelId="{4A254E6F-6290-4DDF-A538-18E8671FB7FE}" type="presParOf" srcId="{FB640A4B-9DC7-48D8-86E4-0529FDD55500}" destId="{9176EC99-E209-491F-B740-64876BD0F17C}" srcOrd="0" destOrd="0" presId="urn:microsoft.com/office/officeart/2005/8/layout/vList5"/>
    <dgm:cxn modelId="{9DEA5EE4-C979-49F0-A8FB-D8DEBE6B830E}" type="presParOf" srcId="{062A008C-497B-4975-8338-EEFB3291E282}" destId="{7A293E14-322F-4085-BD89-93E40731B306}" srcOrd="1" destOrd="0" presId="urn:microsoft.com/office/officeart/2005/8/layout/vList5"/>
    <dgm:cxn modelId="{2C8F3E19-CFE9-4921-832A-E34A9E4051BE}" type="presParOf" srcId="{062A008C-497B-4975-8338-EEFB3291E282}" destId="{79FB3EB1-2FD7-4113-BB94-C2843894A60F}" srcOrd="2" destOrd="0" presId="urn:microsoft.com/office/officeart/2005/8/layout/vList5"/>
    <dgm:cxn modelId="{790F39BE-6E5A-4C89-9AE2-C2835D0FF655}" type="presParOf" srcId="{79FB3EB1-2FD7-4113-BB94-C2843894A60F}" destId="{E333B93D-A724-4B9B-8D9D-03364F8E5AC1}" srcOrd="0" destOrd="0" presId="urn:microsoft.com/office/officeart/2005/8/layout/vList5"/>
    <dgm:cxn modelId="{F68D77E5-88B9-4866-9487-434BE77D9D50}" type="presParOf" srcId="{062A008C-497B-4975-8338-EEFB3291E282}" destId="{7A9FCEA8-A690-4DFE-89DA-45E858A2018D}" srcOrd="3" destOrd="0" presId="urn:microsoft.com/office/officeart/2005/8/layout/vList5"/>
    <dgm:cxn modelId="{84031DF5-7EAA-411B-B7C4-77BDA0C2B62F}" type="presParOf" srcId="{062A008C-497B-4975-8338-EEFB3291E282}" destId="{ED6925FB-A4B8-4263-921A-8D480A4C8865}" srcOrd="4" destOrd="0" presId="urn:microsoft.com/office/officeart/2005/8/layout/vList5"/>
    <dgm:cxn modelId="{33BD483E-E4BF-4840-8141-0C60FDD91F86}" type="presParOf" srcId="{ED6925FB-A4B8-4263-921A-8D480A4C8865}" destId="{FD0A6D16-892A-4415-BE17-6F7154AFBE3E}" srcOrd="0" destOrd="0" presId="urn:microsoft.com/office/officeart/2005/8/layout/vList5"/>
    <dgm:cxn modelId="{9DD73DC0-E041-4A9A-BBA3-DAE9AF842439}" type="presParOf" srcId="{062A008C-497B-4975-8338-EEFB3291E282}" destId="{A13AE584-1E13-46E6-8F39-793750BF2094}" srcOrd="5" destOrd="0" presId="urn:microsoft.com/office/officeart/2005/8/layout/vList5"/>
    <dgm:cxn modelId="{F7BAC3F6-F7F3-4DDD-B5E9-DCCF8A7EB404}" type="presParOf" srcId="{062A008C-497B-4975-8338-EEFB3291E282}" destId="{BB018237-7864-40C2-8405-8CF420F10CCF}" srcOrd="6" destOrd="0" presId="urn:microsoft.com/office/officeart/2005/8/layout/vList5"/>
    <dgm:cxn modelId="{46544268-8BA7-41A2-9173-FBB577B58B6C}" type="presParOf" srcId="{BB018237-7864-40C2-8405-8CF420F10CCF}" destId="{47446F6A-E254-45E6-A019-241787FC6497}" srcOrd="0" destOrd="0" presId="urn:microsoft.com/office/officeart/2005/8/layout/vList5"/>
    <dgm:cxn modelId="{0EB4815E-9852-41B8-8A8C-EE5CE16F9FD2}" type="presParOf" srcId="{062A008C-497B-4975-8338-EEFB3291E282}" destId="{E6E0808C-33AE-4898-9497-0380CEF7854E}" srcOrd="7" destOrd="0" presId="urn:microsoft.com/office/officeart/2005/8/layout/vList5"/>
    <dgm:cxn modelId="{AC8C0604-9DB7-40AB-B1CA-627447161B1D}" type="presParOf" srcId="{062A008C-497B-4975-8338-EEFB3291E282}" destId="{BB6CD698-A907-48A5-AC13-71347BB946C8}" srcOrd="8" destOrd="0" presId="urn:microsoft.com/office/officeart/2005/8/layout/vList5"/>
    <dgm:cxn modelId="{0FFE07DA-94AE-4FBE-828C-E0A0C6B5D9D6}" type="presParOf" srcId="{BB6CD698-A907-48A5-AC13-71347BB946C8}" destId="{4AC6B503-3A36-4DDC-8633-6715167BFA97}" srcOrd="0" destOrd="0" presId="urn:microsoft.com/office/officeart/2005/8/layout/vList5"/>
  </dgm:cxnLst>
  <dgm:bg>
    <a:solidFill>
      <a:srgbClr val="FFE5E5"/>
    </a:solidFill>
  </dgm:bg>
  <dgm:whole>
    <a:ln>
      <a:solidFill>
        <a:srgbClr val="C00000"/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BE114A-F574-496E-88B5-0F205257DB9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D58269-F0C8-4AF1-B2FD-DD09570F287C}">
      <dgm:prSet/>
      <dgm:spPr>
        <a:solidFill>
          <a:schemeClr val="bg1"/>
        </a:solidFill>
        <a:ln w="28575"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дальнейшее расширение спектра услуг </a:t>
          </a:r>
          <a:endParaRPr lang="ru-RU" dirty="0">
            <a:solidFill>
              <a:schemeClr val="tx1"/>
            </a:solidFill>
          </a:endParaRPr>
        </a:p>
      </dgm:t>
    </dgm:pt>
    <dgm:pt modelId="{02A43EDE-B6C8-4C68-9E92-484A6DB8929E}" type="parTrans" cxnId="{C938E94D-C219-4BF4-AA21-FCB816D6C18F}">
      <dgm:prSet/>
      <dgm:spPr/>
      <dgm:t>
        <a:bodyPr/>
        <a:lstStyle/>
        <a:p>
          <a:endParaRPr lang="ru-RU"/>
        </a:p>
      </dgm:t>
    </dgm:pt>
    <dgm:pt modelId="{5DE444A6-8817-4951-96DD-11F721441D24}" type="sibTrans" cxnId="{C938E94D-C219-4BF4-AA21-FCB816D6C18F}">
      <dgm:prSet/>
      <dgm:spPr/>
      <dgm:t>
        <a:bodyPr/>
        <a:lstStyle/>
        <a:p>
          <a:endParaRPr lang="ru-RU"/>
        </a:p>
      </dgm:t>
    </dgm:pt>
    <dgm:pt modelId="{094DC0F2-684F-414A-BAB9-A1FCF4D1089A}">
      <dgm:prSet/>
      <dgm:spPr>
        <a:solidFill>
          <a:schemeClr val="bg1"/>
        </a:solidFill>
        <a:ln w="28575"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появление новых методик лечения и профилактики</a:t>
          </a:r>
          <a:endParaRPr lang="ru-RU" dirty="0">
            <a:solidFill>
              <a:schemeClr val="tx1"/>
            </a:solidFill>
          </a:endParaRPr>
        </a:p>
      </dgm:t>
    </dgm:pt>
    <dgm:pt modelId="{46063BCB-0B9F-4054-AF6C-0D8CA512D1EB}" type="parTrans" cxnId="{7FB39634-758B-425F-8B6E-01C5BB783D2B}">
      <dgm:prSet/>
      <dgm:spPr/>
      <dgm:t>
        <a:bodyPr/>
        <a:lstStyle/>
        <a:p>
          <a:endParaRPr lang="ru-RU"/>
        </a:p>
      </dgm:t>
    </dgm:pt>
    <dgm:pt modelId="{D760277C-4E01-42F1-B51E-0D05EE1B6CCE}" type="sibTrans" cxnId="{7FB39634-758B-425F-8B6E-01C5BB783D2B}">
      <dgm:prSet/>
      <dgm:spPr/>
      <dgm:t>
        <a:bodyPr/>
        <a:lstStyle/>
        <a:p>
          <a:endParaRPr lang="ru-RU"/>
        </a:p>
      </dgm:t>
    </dgm:pt>
    <dgm:pt modelId="{D05332E1-55C3-4E18-BE2C-CC6098F588CB}">
      <dgm:prSet/>
      <dgm:spPr>
        <a:solidFill>
          <a:schemeClr val="bg1"/>
        </a:solidFill>
        <a:ln w="28575"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проведение акций для клиентов</a:t>
          </a:r>
          <a:endParaRPr lang="ru-RU" dirty="0">
            <a:solidFill>
              <a:schemeClr val="tx1"/>
            </a:solidFill>
          </a:endParaRPr>
        </a:p>
      </dgm:t>
    </dgm:pt>
    <dgm:pt modelId="{A0ECD08D-22C4-4052-B977-20A21B7DD7BC}" type="parTrans" cxnId="{A5778C0A-5BD7-47AD-850F-09A764AEE7A6}">
      <dgm:prSet/>
      <dgm:spPr/>
      <dgm:t>
        <a:bodyPr/>
        <a:lstStyle/>
        <a:p>
          <a:endParaRPr lang="ru-RU"/>
        </a:p>
      </dgm:t>
    </dgm:pt>
    <dgm:pt modelId="{D429AA0F-77BB-48EA-B503-192E9025491E}" type="sibTrans" cxnId="{A5778C0A-5BD7-47AD-850F-09A764AEE7A6}">
      <dgm:prSet/>
      <dgm:spPr/>
      <dgm:t>
        <a:bodyPr/>
        <a:lstStyle/>
        <a:p>
          <a:endParaRPr lang="ru-RU"/>
        </a:p>
      </dgm:t>
    </dgm:pt>
    <dgm:pt modelId="{E9B5D257-20A2-4C50-970A-2A1B42475196}" type="pres">
      <dgm:prSet presAssocID="{C7BE114A-F574-496E-88B5-0F205257DB9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E56E8D-52AF-42A0-B77B-9FE2162D6480}" type="pres">
      <dgm:prSet presAssocID="{AFD58269-F0C8-4AF1-B2FD-DD09570F287C}" presName="linNode" presStyleCnt="0"/>
      <dgm:spPr/>
    </dgm:pt>
    <dgm:pt modelId="{E9DCF9EB-B530-4B50-A5CA-CB01E95D6372}" type="pres">
      <dgm:prSet presAssocID="{AFD58269-F0C8-4AF1-B2FD-DD09570F287C}" presName="parentText" presStyleLbl="node1" presStyleIdx="0" presStyleCnt="3" custScaleX="252160" custScaleY="1907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06552-E37B-46D9-9FF8-8C2FE3E9AF21}" type="pres">
      <dgm:prSet presAssocID="{5DE444A6-8817-4951-96DD-11F721441D24}" presName="sp" presStyleCnt="0"/>
      <dgm:spPr/>
    </dgm:pt>
    <dgm:pt modelId="{C981EC1B-9482-4979-B716-1C9FC4D3CE36}" type="pres">
      <dgm:prSet presAssocID="{094DC0F2-684F-414A-BAB9-A1FCF4D1089A}" presName="linNode" presStyleCnt="0"/>
      <dgm:spPr/>
    </dgm:pt>
    <dgm:pt modelId="{8D8CF21C-2B91-4FE8-85D4-628C798361AF}" type="pres">
      <dgm:prSet presAssocID="{094DC0F2-684F-414A-BAB9-A1FCF4D1089A}" presName="parentText" presStyleLbl="node1" presStyleIdx="1" presStyleCnt="3" custScaleX="251892" custScaleY="214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2D131-016D-4138-856A-24C11323A7B2}" type="pres">
      <dgm:prSet presAssocID="{D760277C-4E01-42F1-B51E-0D05EE1B6CCE}" presName="sp" presStyleCnt="0"/>
      <dgm:spPr/>
    </dgm:pt>
    <dgm:pt modelId="{70F86DE5-E65C-457A-8096-B819389DDF62}" type="pres">
      <dgm:prSet presAssocID="{D05332E1-55C3-4E18-BE2C-CC6098F588CB}" presName="linNode" presStyleCnt="0"/>
      <dgm:spPr/>
    </dgm:pt>
    <dgm:pt modelId="{28AF4BE0-08AB-43F8-BB83-69C8774259F2}" type="pres">
      <dgm:prSet presAssocID="{D05332E1-55C3-4E18-BE2C-CC6098F588CB}" presName="parentText" presStyleLbl="node1" presStyleIdx="2" presStyleCnt="3" custScaleX="252571" custScaleY="200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20F75B-0B36-4664-8451-57AFFAF7CEBC}" type="presOf" srcId="{AFD58269-F0C8-4AF1-B2FD-DD09570F287C}" destId="{E9DCF9EB-B530-4B50-A5CA-CB01E95D6372}" srcOrd="0" destOrd="0" presId="urn:microsoft.com/office/officeart/2005/8/layout/vList5"/>
    <dgm:cxn modelId="{05FCC563-1A64-4A68-B0F4-A6F5C5F838AF}" type="presOf" srcId="{D05332E1-55C3-4E18-BE2C-CC6098F588CB}" destId="{28AF4BE0-08AB-43F8-BB83-69C8774259F2}" srcOrd="0" destOrd="0" presId="urn:microsoft.com/office/officeart/2005/8/layout/vList5"/>
    <dgm:cxn modelId="{B35DC043-86A8-40F1-91E9-67269165B526}" type="presOf" srcId="{094DC0F2-684F-414A-BAB9-A1FCF4D1089A}" destId="{8D8CF21C-2B91-4FE8-85D4-628C798361AF}" srcOrd="0" destOrd="0" presId="urn:microsoft.com/office/officeart/2005/8/layout/vList5"/>
    <dgm:cxn modelId="{2EB56BCB-6AA4-4682-AAC1-29CF7D9CB2A4}" type="presOf" srcId="{C7BE114A-F574-496E-88B5-0F205257DB92}" destId="{E9B5D257-20A2-4C50-970A-2A1B42475196}" srcOrd="0" destOrd="0" presId="urn:microsoft.com/office/officeart/2005/8/layout/vList5"/>
    <dgm:cxn modelId="{C938E94D-C219-4BF4-AA21-FCB816D6C18F}" srcId="{C7BE114A-F574-496E-88B5-0F205257DB92}" destId="{AFD58269-F0C8-4AF1-B2FD-DD09570F287C}" srcOrd="0" destOrd="0" parTransId="{02A43EDE-B6C8-4C68-9E92-484A6DB8929E}" sibTransId="{5DE444A6-8817-4951-96DD-11F721441D24}"/>
    <dgm:cxn modelId="{A5778C0A-5BD7-47AD-850F-09A764AEE7A6}" srcId="{C7BE114A-F574-496E-88B5-0F205257DB92}" destId="{D05332E1-55C3-4E18-BE2C-CC6098F588CB}" srcOrd="2" destOrd="0" parTransId="{A0ECD08D-22C4-4052-B977-20A21B7DD7BC}" sibTransId="{D429AA0F-77BB-48EA-B503-192E9025491E}"/>
    <dgm:cxn modelId="{7FB39634-758B-425F-8B6E-01C5BB783D2B}" srcId="{C7BE114A-F574-496E-88B5-0F205257DB92}" destId="{094DC0F2-684F-414A-BAB9-A1FCF4D1089A}" srcOrd="1" destOrd="0" parTransId="{46063BCB-0B9F-4054-AF6C-0D8CA512D1EB}" sibTransId="{D760277C-4E01-42F1-B51E-0D05EE1B6CCE}"/>
    <dgm:cxn modelId="{5A5AAC5A-A0E8-4E54-93A3-0D4FF1732347}" type="presParOf" srcId="{E9B5D257-20A2-4C50-970A-2A1B42475196}" destId="{6BE56E8D-52AF-42A0-B77B-9FE2162D6480}" srcOrd="0" destOrd="0" presId="urn:microsoft.com/office/officeart/2005/8/layout/vList5"/>
    <dgm:cxn modelId="{0D2B2B86-73D5-4C9F-888F-F561CC99E9A9}" type="presParOf" srcId="{6BE56E8D-52AF-42A0-B77B-9FE2162D6480}" destId="{E9DCF9EB-B530-4B50-A5CA-CB01E95D6372}" srcOrd="0" destOrd="0" presId="urn:microsoft.com/office/officeart/2005/8/layout/vList5"/>
    <dgm:cxn modelId="{887F339C-899A-4202-9159-1AC33CC073DC}" type="presParOf" srcId="{E9B5D257-20A2-4C50-970A-2A1B42475196}" destId="{68C06552-E37B-46D9-9FF8-8C2FE3E9AF21}" srcOrd="1" destOrd="0" presId="urn:microsoft.com/office/officeart/2005/8/layout/vList5"/>
    <dgm:cxn modelId="{509B886C-9A8A-44F3-B6DE-C489331DB6A3}" type="presParOf" srcId="{E9B5D257-20A2-4C50-970A-2A1B42475196}" destId="{C981EC1B-9482-4979-B716-1C9FC4D3CE36}" srcOrd="2" destOrd="0" presId="urn:microsoft.com/office/officeart/2005/8/layout/vList5"/>
    <dgm:cxn modelId="{E50D0B08-D855-4477-B732-16664A6478A0}" type="presParOf" srcId="{C981EC1B-9482-4979-B716-1C9FC4D3CE36}" destId="{8D8CF21C-2B91-4FE8-85D4-628C798361AF}" srcOrd="0" destOrd="0" presId="urn:microsoft.com/office/officeart/2005/8/layout/vList5"/>
    <dgm:cxn modelId="{4EAAA809-4DF5-471C-9EA2-9D68E03EF9FE}" type="presParOf" srcId="{E9B5D257-20A2-4C50-970A-2A1B42475196}" destId="{3742D131-016D-4138-856A-24C11323A7B2}" srcOrd="3" destOrd="0" presId="urn:microsoft.com/office/officeart/2005/8/layout/vList5"/>
    <dgm:cxn modelId="{7979C0DD-B463-48A3-A5FB-285F2CFE7A0E}" type="presParOf" srcId="{E9B5D257-20A2-4C50-970A-2A1B42475196}" destId="{70F86DE5-E65C-457A-8096-B819389DDF62}" srcOrd="4" destOrd="0" presId="urn:microsoft.com/office/officeart/2005/8/layout/vList5"/>
    <dgm:cxn modelId="{840DFCBC-EE5F-4E34-98D0-C48B7BB49827}" type="presParOf" srcId="{70F86DE5-E65C-457A-8096-B819389DDF62}" destId="{28AF4BE0-08AB-43F8-BB83-69C8774259F2}" srcOrd="0" destOrd="0" presId="urn:microsoft.com/office/officeart/2005/8/layout/vList5"/>
  </dgm:cxnLst>
  <dgm:bg>
    <a:solidFill>
      <a:schemeClr val="accent3">
        <a:lumMod val="60000"/>
        <a:lumOff val="40000"/>
      </a:schemeClr>
    </a:solidFill>
  </dgm:bg>
  <dgm:whole>
    <a:ln>
      <a:solidFill>
        <a:srgbClr val="C00000"/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BFEB03-C35A-498A-A726-AD8250911D1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290157-DFA6-4AD6-A9D9-2D0391A438F7}">
      <dgm:prSet/>
      <dgm:spPr>
        <a:solidFill>
          <a:schemeClr val="bg1"/>
        </a:solidFill>
        <a:ln w="38100"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Связи </a:t>
          </a:r>
          <a:r>
            <a:rPr lang="ru-RU" dirty="0" smtClean="0">
              <a:solidFill>
                <a:schemeClr val="tx1"/>
              </a:solidFill>
            </a:rPr>
            <a:t>с общественностью</a:t>
          </a:r>
          <a:endParaRPr lang="ru-RU" dirty="0">
            <a:solidFill>
              <a:schemeClr val="tx1"/>
            </a:solidFill>
          </a:endParaRPr>
        </a:p>
      </dgm:t>
    </dgm:pt>
    <dgm:pt modelId="{9392FCFA-E7D8-450B-BB76-B8168DC8974F}" type="parTrans" cxnId="{A912F4AD-8FE0-4C1E-B7F6-95B37D8C2A60}">
      <dgm:prSet/>
      <dgm:spPr/>
      <dgm:t>
        <a:bodyPr/>
        <a:lstStyle/>
        <a:p>
          <a:endParaRPr lang="ru-RU"/>
        </a:p>
      </dgm:t>
    </dgm:pt>
    <dgm:pt modelId="{66D85862-B5E4-4331-B3C1-7034EAB005E6}" type="sibTrans" cxnId="{A912F4AD-8FE0-4C1E-B7F6-95B37D8C2A60}">
      <dgm:prSet/>
      <dgm:spPr/>
      <dgm:t>
        <a:bodyPr/>
        <a:lstStyle/>
        <a:p>
          <a:endParaRPr lang="ru-RU"/>
        </a:p>
      </dgm:t>
    </dgm:pt>
    <dgm:pt modelId="{96B1D7A9-3FE6-4186-8E0B-1C89317CB6CB}">
      <dgm:prSet/>
      <dgm:spPr>
        <a:solidFill>
          <a:schemeClr val="bg1"/>
        </a:solidFill>
        <a:ln w="38100"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Стимулирование </a:t>
          </a:r>
          <a:r>
            <a:rPr lang="ru-RU" dirty="0" smtClean="0">
              <a:solidFill>
                <a:schemeClr val="tx1"/>
              </a:solidFill>
            </a:rPr>
            <a:t>сбыта</a:t>
          </a:r>
          <a:endParaRPr lang="ru-RU" dirty="0">
            <a:solidFill>
              <a:schemeClr val="tx1"/>
            </a:solidFill>
          </a:endParaRPr>
        </a:p>
      </dgm:t>
    </dgm:pt>
    <dgm:pt modelId="{F207E144-99BF-46EC-8A32-1A105825834B}" type="parTrans" cxnId="{88997968-1FFE-46B8-BAA9-25AFC5E53C23}">
      <dgm:prSet/>
      <dgm:spPr/>
      <dgm:t>
        <a:bodyPr/>
        <a:lstStyle/>
        <a:p>
          <a:endParaRPr lang="ru-RU"/>
        </a:p>
      </dgm:t>
    </dgm:pt>
    <dgm:pt modelId="{D0F9523C-EE6D-4814-A027-067257A8ACA6}" type="sibTrans" cxnId="{88997968-1FFE-46B8-BAA9-25AFC5E53C23}">
      <dgm:prSet/>
      <dgm:spPr/>
      <dgm:t>
        <a:bodyPr/>
        <a:lstStyle/>
        <a:p>
          <a:endParaRPr lang="ru-RU"/>
        </a:p>
      </dgm:t>
    </dgm:pt>
    <dgm:pt modelId="{B60C584A-C07C-4C7B-A1CF-6872DC4627EF}">
      <dgm:prSet/>
      <dgm:spPr>
        <a:solidFill>
          <a:schemeClr val="bg1"/>
        </a:solidFill>
        <a:ln w="38100"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Реклама</a:t>
          </a:r>
          <a:endParaRPr lang="ru-RU" dirty="0">
            <a:solidFill>
              <a:schemeClr val="tx1"/>
            </a:solidFill>
          </a:endParaRPr>
        </a:p>
      </dgm:t>
    </dgm:pt>
    <dgm:pt modelId="{48FE53E4-153A-4B93-8EA1-C48AA37C698C}" type="parTrans" cxnId="{BD97A359-8D7D-4C0B-8D7F-886D920C2DD9}">
      <dgm:prSet/>
      <dgm:spPr/>
      <dgm:t>
        <a:bodyPr/>
        <a:lstStyle/>
        <a:p>
          <a:endParaRPr lang="ru-RU"/>
        </a:p>
      </dgm:t>
    </dgm:pt>
    <dgm:pt modelId="{C1717988-2058-48AC-B865-753BD7E2E328}" type="sibTrans" cxnId="{BD97A359-8D7D-4C0B-8D7F-886D920C2DD9}">
      <dgm:prSet/>
      <dgm:spPr/>
      <dgm:t>
        <a:bodyPr/>
        <a:lstStyle/>
        <a:p>
          <a:endParaRPr lang="ru-RU"/>
        </a:p>
      </dgm:t>
    </dgm:pt>
    <dgm:pt modelId="{5833D634-F07A-4223-85ED-5DAD09618F81}">
      <dgm:prSet/>
      <dgm:spPr>
        <a:solidFill>
          <a:schemeClr val="bg1"/>
        </a:solidFill>
        <a:ln w="28575"/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Личные </a:t>
          </a:r>
          <a:r>
            <a:rPr lang="ru-RU" dirty="0" smtClean="0">
              <a:solidFill>
                <a:schemeClr val="tx1"/>
              </a:solidFill>
            </a:rPr>
            <a:t>продажи </a:t>
          </a:r>
          <a:endParaRPr lang="ru-RU" dirty="0">
            <a:solidFill>
              <a:schemeClr val="tx1"/>
            </a:solidFill>
          </a:endParaRPr>
        </a:p>
      </dgm:t>
    </dgm:pt>
    <dgm:pt modelId="{6E28A389-6B84-4630-89C6-1019D3E70864}" type="parTrans" cxnId="{E86CDDE9-849A-492A-8F96-F7039E99D817}">
      <dgm:prSet/>
      <dgm:spPr/>
      <dgm:t>
        <a:bodyPr/>
        <a:lstStyle/>
        <a:p>
          <a:endParaRPr lang="ru-RU"/>
        </a:p>
      </dgm:t>
    </dgm:pt>
    <dgm:pt modelId="{41683BF9-7EE0-4611-B389-DEDEE466113D}" type="sibTrans" cxnId="{E86CDDE9-849A-492A-8F96-F7039E99D817}">
      <dgm:prSet/>
      <dgm:spPr/>
      <dgm:t>
        <a:bodyPr/>
        <a:lstStyle/>
        <a:p>
          <a:endParaRPr lang="ru-RU"/>
        </a:p>
      </dgm:t>
    </dgm:pt>
    <dgm:pt modelId="{ABFFE692-C920-40B4-BB11-9C4D9731A8AE}" type="pres">
      <dgm:prSet presAssocID="{D6BFEB03-C35A-498A-A726-AD8250911D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4683AE-519A-490E-96F1-74CB08FE358A}" type="pres">
      <dgm:prSet presAssocID="{41290157-DFA6-4AD6-A9D9-2D0391A438F7}" presName="linNode" presStyleCnt="0"/>
      <dgm:spPr/>
    </dgm:pt>
    <dgm:pt modelId="{82229891-D84B-4806-B1B8-9AAD2276DF53}" type="pres">
      <dgm:prSet presAssocID="{41290157-DFA6-4AD6-A9D9-2D0391A438F7}" presName="parentText" presStyleLbl="node1" presStyleIdx="0" presStyleCnt="4" custScaleX="208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F0C152-DA6E-4903-A69F-95149B0AC088}" type="pres">
      <dgm:prSet presAssocID="{66D85862-B5E4-4331-B3C1-7034EAB005E6}" presName="sp" presStyleCnt="0"/>
      <dgm:spPr/>
    </dgm:pt>
    <dgm:pt modelId="{EF696008-7384-4444-A249-17282A563A81}" type="pres">
      <dgm:prSet presAssocID="{96B1D7A9-3FE6-4186-8E0B-1C89317CB6CB}" presName="linNode" presStyleCnt="0"/>
      <dgm:spPr/>
    </dgm:pt>
    <dgm:pt modelId="{F78584D8-50FA-49FB-8005-EFB702798058}" type="pres">
      <dgm:prSet presAssocID="{96B1D7A9-3FE6-4186-8E0B-1C89317CB6CB}" presName="parentText" presStyleLbl="node1" presStyleIdx="1" presStyleCnt="4" custScaleX="208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61982-5302-4DAD-9A44-A8B55B435AE4}" type="pres">
      <dgm:prSet presAssocID="{D0F9523C-EE6D-4814-A027-067257A8ACA6}" presName="sp" presStyleCnt="0"/>
      <dgm:spPr/>
    </dgm:pt>
    <dgm:pt modelId="{40C0F23A-A7D2-4485-A065-DF260697E5E7}" type="pres">
      <dgm:prSet presAssocID="{B60C584A-C07C-4C7B-A1CF-6872DC4627EF}" presName="linNode" presStyleCnt="0"/>
      <dgm:spPr/>
    </dgm:pt>
    <dgm:pt modelId="{EEC4AC2E-6ACE-4264-B6C0-E365B00CAF4B}" type="pres">
      <dgm:prSet presAssocID="{B60C584A-C07C-4C7B-A1CF-6872DC4627EF}" presName="parentText" presStyleLbl="node1" presStyleIdx="2" presStyleCnt="4" custScaleX="208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760C1B-A2E3-44C9-BCD2-27D250DC64EC}" type="pres">
      <dgm:prSet presAssocID="{C1717988-2058-48AC-B865-753BD7E2E328}" presName="sp" presStyleCnt="0"/>
      <dgm:spPr/>
    </dgm:pt>
    <dgm:pt modelId="{6B91B8A6-D6F8-41E4-A665-AFEEBC3C303F}" type="pres">
      <dgm:prSet presAssocID="{5833D634-F07A-4223-85ED-5DAD09618F81}" presName="linNode" presStyleCnt="0"/>
      <dgm:spPr/>
    </dgm:pt>
    <dgm:pt modelId="{59A0AB46-36C2-4955-B278-420D93CD4B6B}" type="pres">
      <dgm:prSet presAssocID="{5833D634-F07A-4223-85ED-5DAD09618F81}" presName="parentText" presStyleLbl="node1" presStyleIdx="3" presStyleCnt="4" custScaleX="208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42BA7E-DAEC-4F8D-8609-2F7847A53955}" type="presOf" srcId="{D6BFEB03-C35A-498A-A726-AD8250911D15}" destId="{ABFFE692-C920-40B4-BB11-9C4D9731A8AE}" srcOrd="0" destOrd="0" presId="urn:microsoft.com/office/officeart/2005/8/layout/vList5"/>
    <dgm:cxn modelId="{BD97A359-8D7D-4C0B-8D7F-886D920C2DD9}" srcId="{D6BFEB03-C35A-498A-A726-AD8250911D15}" destId="{B60C584A-C07C-4C7B-A1CF-6872DC4627EF}" srcOrd="2" destOrd="0" parTransId="{48FE53E4-153A-4B93-8EA1-C48AA37C698C}" sibTransId="{C1717988-2058-48AC-B865-753BD7E2E328}"/>
    <dgm:cxn modelId="{5E61E044-AF7A-4D7F-946A-6F633811133B}" type="presOf" srcId="{41290157-DFA6-4AD6-A9D9-2D0391A438F7}" destId="{82229891-D84B-4806-B1B8-9AAD2276DF53}" srcOrd="0" destOrd="0" presId="urn:microsoft.com/office/officeart/2005/8/layout/vList5"/>
    <dgm:cxn modelId="{B1366116-8573-4263-867C-74DB82CD2562}" type="presOf" srcId="{B60C584A-C07C-4C7B-A1CF-6872DC4627EF}" destId="{EEC4AC2E-6ACE-4264-B6C0-E365B00CAF4B}" srcOrd="0" destOrd="0" presId="urn:microsoft.com/office/officeart/2005/8/layout/vList5"/>
    <dgm:cxn modelId="{571E80E5-2A9F-4C2C-AD18-2EB4CD5B591E}" type="presOf" srcId="{5833D634-F07A-4223-85ED-5DAD09618F81}" destId="{59A0AB46-36C2-4955-B278-420D93CD4B6B}" srcOrd="0" destOrd="0" presId="urn:microsoft.com/office/officeart/2005/8/layout/vList5"/>
    <dgm:cxn modelId="{E86CDDE9-849A-492A-8F96-F7039E99D817}" srcId="{D6BFEB03-C35A-498A-A726-AD8250911D15}" destId="{5833D634-F07A-4223-85ED-5DAD09618F81}" srcOrd="3" destOrd="0" parTransId="{6E28A389-6B84-4630-89C6-1019D3E70864}" sibTransId="{41683BF9-7EE0-4611-B389-DEDEE466113D}"/>
    <dgm:cxn modelId="{A912F4AD-8FE0-4C1E-B7F6-95B37D8C2A60}" srcId="{D6BFEB03-C35A-498A-A726-AD8250911D15}" destId="{41290157-DFA6-4AD6-A9D9-2D0391A438F7}" srcOrd="0" destOrd="0" parTransId="{9392FCFA-E7D8-450B-BB76-B8168DC8974F}" sibTransId="{66D85862-B5E4-4331-B3C1-7034EAB005E6}"/>
    <dgm:cxn modelId="{88997968-1FFE-46B8-BAA9-25AFC5E53C23}" srcId="{D6BFEB03-C35A-498A-A726-AD8250911D15}" destId="{96B1D7A9-3FE6-4186-8E0B-1C89317CB6CB}" srcOrd="1" destOrd="0" parTransId="{F207E144-99BF-46EC-8A32-1A105825834B}" sibTransId="{D0F9523C-EE6D-4814-A027-067257A8ACA6}"/>
    <dgm:cxn modelId="{D2D4F05E-2C7A-4252-98E8-2D0992D57A58}" type="presOf" srcId="{96B1D7A9-3FE6-4186-8E0B-1C89317CB6CB}" destId="{F78584D8-50FA-49FB-8005-EFB702798058}" srcOrd="0" destOrd="0" presId="urn:microsoft.com/office/officeart/2005/8/layout/vList5"/>
    <dgm:cxn modelId="{561C5145-FB3A-4A61-B661-25145D911C68}" type="presParOf" srcId="{ABFFE692-C920-40B4-BB11-9C4D9731A8AE}" destId="{5C4683AE-519A-490E-96F1-74CB08FE358A}" srcOrd="0" destOrd="0" presId="urn:microsoft.com/office/officeart/2005/8/layout/vList5"/>
    <dgm:cxn modelId="{7D067BCE-A58F-4CCC-8781-8D1693B7109E}" type="presParOf" srcId="{5C4683AE-519A-490E-96F1-74CB08FE358A}" destId="{82229891-D84B-4806-B1B8-9AAD2276DF53}" srcOrd="0" destOrd="0" presId="urn:microsoft.com/office/officeart/2005/8/layout/vList5"/>
    <dgm:cxn modelId="{45B37C2D-2EE7-4AC0-B8D3-B6D2A54C2262}" type="presParOf" srcId="{ABFFE692-C920-40B4-BB11-9C4D9731A8AE}" destId="{E7F0C152-DA6E-4903-A69F-95149B0AC088}" srcOrd="1" destOrd="0" presId="urn:microsoft.com/office/officeart/2005/8/layout/vList5"/>
    <dgm:cxn modelId="{7612AE45-F466-4929-9D1A-AEF0BDC0D330}" type="presParOf" srcId="{ABFFE692-C920-40B4-BB11-9C4D9731A8AE}" destId="{EF696008-7384-4444-A249-17282A563A81}" srcOrd="2" destOrd="0" presId="urn:microsoft.com/office/officeart/2005/8/layout/vList5"/>
    <dgm:cxn modelId="{4F1C92E4-2908-475F-AAFC-71C0C385BD6B}" type="presParOf" srcId="{EF696008-7384-4444-A249-17282A563A81}" destId="{F78584D8-50FA-49FB-8005-EFB702798058}" srcOrd="0" destOrd="0" presId="urn:microsoft.com/office/officeart/2005/8/layout/vList5"/>
    <dgm:cxn modelId="{FD66DAD8-D923-44BD-AE02-1D499FC46020}" type="presParOf" srcId="{ABFFE692-C920-40B4-BB11-9C4D9731A8AE}" destId="{E6661982-5302-4DAD-9A44-A8B55B435AE4}" srcOrd="3" destOrd="0" presId="urn:microsoft.com/office/officeart/2005/8/layout/vList5"/>
    <dgm:cxn modelId="{4685FCA2-56CD-45E1-B8E6-3DC1F101D2B2}" type="presParOf" srcId="{ABFFE692-C920-40B4-BB11-9C4D9731A8AE}" destId="{40C0F23A-A7D2-4485-A065-DF260697E5E7}" srcOrd="4" destOrd="0" presId="urn:microsoft.com/office/officeart/2005/8/layout/vList5"/>
    <dgm:cxn modelId="{4028FD67-52C5-44C6-991B-9A1F697B369E}" type="presParOf" srcId="{40C0F23A-A7D2-4485-A065-DF260697E5E7}" destId="{EEC4AC2E-6ACE-4264-B6C0-E365B00CAF4B}" srcOrd="0" destOrd="0" presId="urn:microsoft.com/office/officeart/2005/8/layout/vList5"/>
    <dgm:cxn modelId="{EA4D9BB2-75B9-4AD7-9AA0-42439F07A23A}" type="presParOf" srcId="{ABFFE692-C920-40B4-BB11-9C4D9731A8AE}" destId="{43760C1B-A2E3-44C9-BCD2-27D250DC64EC}" srcOrd="5" destOrd="0" presId="urn:microsoft.com/office/officeart/2005/8/layout/vList5"/>
    <dgm:cxn modelId="{C14BF65E-5D98-4236-86D2-442BC385BDA6}" type="presParOf" srcId="{ABFFE692-C920-40B4-BB11-9C4D9731A8AE}" destId="{6B91B8A6-D6F8-41E4-A665-AFEEBC3C303F}" srcOrd="6" destOrd="0" presId="urn:microsoft.com/office/officeart/2005/8/layout/vList5"/>
    <dgm:cxn modelId="{6CEBAE4A-46AE-4DA6-9E36-32363E49B69B}" type="presParOf" srcId="{6B91B8A6-D6F8-41E4-A665-AFEEBC3C303F}" destId="{59A0AB46-36C2-4955-B278-420D93CD4B6B}" srcOrd="0" destOrd="0" presId="urn:microsoft.com/office/officeart/2005/8/layout/vList5"/>
  </dgm:cxnLst>
  <dgm:bg>
    <a:solidFill>
      <a:srgbClr val="FFE5E5"/>
    </a:solidFill>
  </dgm:bg>
  <dgm:whole>
    <a:ln>
      <a:solidFill>
        <a:srgbClr val="C00000"/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D9FD35-535B-4568-98C3-7A069CFAF4C4}" type="doc">
      <dgm:prSet loTypeId="urn:microsoft.com/office/officeart/2005/8/layout/vList5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F2BECD4-1077-41AA-9B47-39513A258E2A}">
      <dgm:prSet custT="1"/>
      <dgm:spPr/>
      <dgm:t>
        <a:bodyPr/>
        <a:lstStyle/>
        <a:p>
          <a:pPr rtl="0"/>
          <a:r>
            <a:rPr lang="ru-RU" sz="3200" dirty="0" smtClean="0"/>
            <a:t>Привлечение внимания целевой аудитории к деятельности центра</a:t>
          </a:r>
          <a:endParaRPr lang="ru-RU" sz="3200" dirty="0"/>
        </a:p>
      </dgm:t>
    </dgm:pt>
    <dgm:pt modelId="{27352E00-FF46-4597-AC8B-F76A7CE63FF7}" type="parTrans" cxnId="{54213EE4-8F26-46FF-AE8B-775E5E8F6126}">
      <dgm:prSet/>
      <dgm:spPr/>
      <dgm:t>
        <a:bodyPr/>
        <a:lstStyle/>
        <a:p>
          <a:endParaRPr lang="ru-RU"/>
        </a:p>
      </dgm:t>
    </dgm:pt>
    <dgm:pt modelId="{92489E74-3C40-45D0-ACC8-98601730F461}" type="sibTrans" cxnId="{54213EE4-8F26-46FF-AE8B-775E5E8F6126}">
      <dgm:prSet/>
      <dgm:spPr/>
      <dgm:t>
        <a:bodyPr/>
        <a:lstStyle/>
        <a:p>
          <a:endParaRPr lang="ru-RU"/>
        </a:p>
      </dgm:t>
    </dgm:pt>
    <dgm:pt modelId="{C96F1AFD-0AF4-4D90-A913-DB9D1DA39707}">
      <dgm:prSet custT="1"/>
      <dgm:spPr/>
      <dgm:t>
        <a:bodyPr/>
        <a:lstStyle/>
        <a:p>
          <a:pPr rtl="0"/>
          <a:r>
            <a:rPr lang="ru-RU" sz="3200" dirty="0" smtClean="0"/>
            <a:t>Увеличение информированности аудитории об услугах медицинского центра</a:t>
          </a:r>
          <a:endParaRPr lang="ru-RU" sz="3200" dirty="0"/>
        </a:p>
      </dgm:t>
    </dgm:pt>
    <dgm:pt modelId="{1CE879E5-E94D-44D1-82FF-65CB8D180562}" type="parTrans" cxnId="{42FC1250-656E-43FD-BBCF-C2019DEBF773}">
      <dgm:prSet/>
      <dgm:spPr/>
      <dgm:t>
        <a:bodyPr/>
        <a:lstStyle/>
        <a:p>
          <a:endParaRPr lang="ru-RU"/>
        </a:p>
      </dgm:t>
    </dgm:pt>
    <dgm:pt modelId="{CA9A110D-8F7C-4EE1-90D7-744472D5B6A8}" type="sibTrans" cxnId="{42FC1250-656E-43FD-BBCF-C2019DEBF773}">
      <dgm:prSet/>
      <dgm:spPr/>
      <dgm:t>
        <a:bodyPr/>
        <a:lstStyle/>
        <a:p>
          <a:endParaRPr lang="ru-RU"/>
        </a:p>
      </dgm:t>
    </dgm:pt>
    <dgm:pt modelId="{4C312833-9B5A-4BEB-AA26-F1085190B8E6}">
      <dgm:prSet custT="1"/>
      <dgm:spPr/>
      <dgm:t>
        <a:bodyPr/>
        <a:lstStyle/>
        <a:p>
          <a:pPr rtl="0"/>
          <a:r>
            <a:rPr lang="ru-RU" sz="3200" dirty="0" smtClean="0"/>
            <a:t>Расширение клиентской базы</a:t>
          </a:r>
          <a:endParaRPr lang="ru-RU" sz="3200" dirty="0"/>
        </a:p>
      </dgm:t>
    </dgm:pt>
    <dgm:pt modelId="{CDDE24A6-14A8-49EE-A8A5-B59312BF7EA9}" type="parTrans" cxnId="{3219AD44-FD7B-4D74-A005-D3CD842EFA4B}">
      <dgm:prSet/>
      <dgm:spPr/>
      <dgm:t>
        <a:bodyPr/>
        <a:lstStyle/>
        <a:p>
          <a:endParaRPr lang="ru-RU"/>
        </a:p>
      </dgm:t>
    </dgm:pt>
    <dgm:pt modelId="{CD930462-1DCC-4192-9010-BBDF2B64F263}" type="sibTrans" cxnId="{3219AD44-FD7B-4D74-A005-D3CD842EFA4B}">
      <dgm:prSet/>
      <dgm:spPr/>
      <dgm:t>
        <a:bodyPr/>
        <a:lstStyle/>
        <a:p>
          <a:endParaRPr lang="ru-RU"/>
        </a:p>
      </dgm:t>
    </dgm:pt>
    <dgm:pt modelId="{6E0F803C-5246-4F86-BC06-7BD187C7F614}">
      <dgm:prSet custT="1"/>
      <dgm:spPr/>
      <dgm:t>
        <a:bodyPr/>
        <a:lstStyle/>
        <a:p>
          <a:pPr rtl="0"/>
          <a:r>
            <a:rPr lang="ru-RU" sz="3200" dirty="0" smtClean="0"/>
            <a:t>Выстраивание эффективных взаимоотношений с общественностью и СМИ</a:t>
          </a:r>
          <a:endParaRPr lang="ru-RU" sz="3200" dirty="0"/>
        </a:p>
      </dgm:t>
    </dgm:pt>
    <dgm:pt modelId="{76E2AF7E-98BD-4162-BBC2-A201A5305D56}" type="parTrans" cxnId="{B7E79A6B-8982-452E-90A6-F3B6639FCC7F}">
      <dgm:prSet/>
      <dgm:spPr/>
      <dgm:t>
        <a:bodyPr/>
        <a:lstStyle/>
        <a:p>
          <a:endParaRPr lang="ru-RU"/>
        </a:p>
      </dgm:t>
    </dgm:pt>
    <dgm:pt modelId="{3EA18AF7-FA4A-4CC4-B050-03BBC2F472CF}" type="sibTrans" cxnId="{B7E79A6B-8982-452E-90A6-F3B6639FCC7F}">
      <dgm:prSet/>
      <dgm:spPr/>
      <dgm:t>
        <a:bodyPr/>
        <a:lstStyle/>
        <a:p>
          <a:endParaRPr lang="ru-RU"/>
        </a:p>
      </dgm:t>
    </dgm:pt>
    <dgm:pt modelId="{6190084F-D1DF-4216-9C8C-4AA43BDAD6ED}" type="pres">
      <dgm:prSet presAssocID="{D4D9FD35-535B-4568-98C3-7A069CFAF4C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61C54D-A1AC-4062-BEEE-06243EEFFD86}" type="pres">
      <dgm:prSet presAssocID="{FF2BECD4-1077-41AA-9B47-39513A258E2A}" presName="linNode" presStyleCnt="0"/>
      <dgm:spPr/>
    </dgm:pt>
    <dgm:pt modelId="{9E865A00-A24B-4796-8633-2391A300DB80}" type="pres">
      <dgm:prSet presAssocID="{FF2BECD4-1077-41AA-9B47-39513A258E2A}" presName="parentText" presStyleLbl="node1" presStyleIdx="0" presStyleCnt="4" custScaleX="24590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CA3962-C1A4-42E6-ABD0-44C19C90937B}" type="pres">
      <dgm:prSet presAssocID="{92489E74-3C40-45D0-ACC8-98601730F461}" presName="sp" presStyleCnt="0"/>
      <dgm:spPr/>
    </dgm:pt>
    <dgm:pt modelId="{8233F466-049D-4D8A-B124-2F201A4C4E37}" type="pres">
      <dgm:prSet presAssocID="{C96F1AFD-0AF4-4D90-A913-DB9D1DA39707}" presName="linNode" presStyleCnt="0"/>
      <dgm:spPr/>
    </dgm:pt>
    <dgm:pt modelId="{94727917-1BB9-432D-A1CF-E5FF80C5DCC8}" type="pres">
      <dgm:prSet presAssocID="{C96F1AFD-0AF4-4D90-A913-DB9D1DA39707}" presName="parentText" presStyleLbl="node1" presStyleIdx="1" presStyleCnt="4" custScaleX="2459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B4160-3ED1-4345-81BE-4060DE8388DD}" type="pres">
      <dgm:prSet presAssocID="{CA9A110D-8F7C-4EE1-90D7-744472D5B6A8}" presName="sp" presStyleCnt="0"/>
      <dgm:spPr/>
    </dgm:pt>
    <dgm:pt modelId="{DFD0F543-0328-4A10-810F-6002490035ED}" type="pres">
      <dgm:prSet presAssocID="{4C312833-9B5A-4BEB-AA26-F1085190B8E6}" presName="linNode" presStyleCnt="0"/>
      <dgm:spPr/>
    </dgm:pt>
    <dgm:pt modelId="{37FB1272-8C5C-4E13-A57A-12B64A0637DB}" type="pres">
      <dgm:prSet presAssocID="{4C312833-9B5A-4BEB-AA26-F1085190B8E6}" presName="parentText" presStyleLbl="node1" presStyleIdx="2" presStyleCnt="4" custScaleX="2459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B37DBF-651B-437C-9368-CE797EE5649F}" type="pres">
      <dgm:prSet presAssocID="{CD930462-1DCC-4192-9010-BBDF2B64F263}" presName="sp" presStyleCnt="0"/>
      <dgm:spPr/>
    </dgm:pt>
    <dgm:pt modelId="{8DA794C8-9F6E-441D-8DDE-CA0C9237C5A5}" type="pres">
      <dgm:prSet presAssocID="{6E0F803C-5246-4F86-BC06-7BD187C7F614}" presName="linNode" presStyleCnt="0"/>
      <dgm:spPr/>
    </dgm:pt>
    <dgm:pt modelId="{5D7D74E9-14E1-452E-BA6E-29F92EA00D8E}" type="pres">
      <dgm:prSet presAssocID="{6E0F803C-5246-4F86-BC06-7BD187C7F614}" presName="parentText" presStyleLbl="node1" presStyleIdx="3" presStyleCnt="4" custScaleX="2459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19AD44-FD7B-4D74-A005-D3CD842EFA4B}" srcId="{D4D9FD35-535B-4568-98C3-7A069CFAF4C4}" destId="{4C312833-9B5A-4BEB-AA26-F1085190B8E6}" srcOrd="2" destOrd="0" parTransId="{CDDE24A6-14A8-49EE-A8A5-B59312BF7EA9}" sibTransId="{CD930462-1DCC-4192-9010-BBDF2B64F263}"/>
    <dgm:cxn modelId="{DB764966-2330-4C18-8432-6F1BEEDE43E7}" type="presOf" srcId="{4C312833-9B5A-4BEB-AA26-F1085190B8E6}" destId="{37FB1272-8C5C-4E13-A57A-12B64A0637DB}" srcOrd="0" destOrd="0" presId="urn:microsoft.com/office/officeart/2005/8/layout/vList5"/>
    <dgm:cxn modelId="{0FD8F226-2F36-441A-A222-9CA8A7A3D815}" type="presOf" srcId="{C96F1AFD-0AF4-4D90-A913-DB9D1DA39707}" destId="{94727917-1BB9-432D-A1CF-E5FF80C5DCC8}" srcOrd="0" destOrd="0" presId="urn:microsoft.com/office/officeart/2005/8/layout/vList5"/>
    <dgm:cxn modelId="{43A9A056-ECE3-4F9D-9408-BAF82F1C6A30}" type="presOf" srcId="{6E0F803C-5246-4F86-BC06-7BD187C7F614}" destId="{5D7D74E9-14E1-452E-BA6E-29F92EA00D8E}" srcOrd="0" destOrd="0" presId="urn:microsoft.com/office/officeart/2005/8/layout/vList5"/>
    <dgm:cxn modelId="{54213EE4-8F26-46FF-AE8B-775E5E8F6126}" srcId="{D4D9FD35-535B-4568-98C3-7A069CFAF4C4}" destId="{FF2BECD4-1077-41AA-9B47-39513A258E2A}" srcOrd="0" destOrd="0" parTransId="{27352E00-FF46-4597-AC8B-F76A7CE63FF7}" sibTransId="{92489E74-3C40-45D0-ACC8-98601730F461}"/>
    <dgm:cxn modelId="{10A4BE2A-5EB6-462D-897D-5BD3131037E9}" type="presOf" srcId="{D4D9FD35-535B-4568-98C3-7A069CFAF4C4}" destId="{6190084F-D1DF-4216-9C8C-4AA43BDAD6ED}" srcOrd="0" destOrd="0" presId="urn:microsoft.com/office/officeart/2005/8/layout/vList5"/>
    <dgm:cxn modelId="{002D316B-169E-4276-8874-4F0A62E0764B}" type="presOf" srcId="{FF2BECD4-1077-41AA-9B47-39513A258E2A}" destId="{9E865A00-A24B-4796-8633-2391A300DB80}" srcOrd="0" destOrd="0" presId="urn:microsoft.com/office/officeart/2005/8/layout/vList5"/>
    <dgm:cxn modelId="{42FC1250-656E-43FD-BBCF-C2019DEBF773}" srcId="{D4D9FD35-535B-4568-98C3-7A069CFAF4C4}" destId="{C96F1AFD-0AF4-4D90-A913-DB9D1DA39707}" srcOrd="1" destOrd="0" parTransId="{1CE879E5-E94D-44D1-82FF-65CB8D180562}" sibTransId="{CA9A110D-8F7C-4EE1-90D7-744472D5B6A8}"/>
    <dgm:cxn modelId="{B7E79A6B-8982-452E-90A6-F3B6639FCC7F}" srcId="{D4D9FD35-535B-4568-98C3-7A069CFAF4C4}" destId="{6E0F803C-5246-4F86-BC06-7BD187C7F614}" srcOrd="3" destOrd="0" parTransId="{76E2AF7E-98BD-4162-BBC2-A201A5305D56}" sibTransId="{3EA18AF7-FA4A-4CC4-B050-03BBC2F472CF}"/>
    <dgm:cxn modelId="{C098207D-8988-4C10-9200-F46BA224E8DF}" type="presParOf" srcId="{6190084F-D1DF-4216-9C8C-4AA43BDAD6ED}" destId="{9061C54D-A1AC-4062-BEEE-06243EEFFD86}" srcOrd="0" destOrd="0" presId="urn:microsoft.com/office/officeart/2005/8/layout/vList5"/>
    <dgm:cxn modelId="{92EC94DC-CE36-468B-84CF-D4812B6EC206}" type="presParOf" srcId="{9061C54D-A1AC-4062-BEEE-06243EEFFD86}" destId="{9E865A00-A24B-4796-8633-2391A300DB80}" srcOrd="0" destOrd="0" presId="urn:microsoft.com/office/officeart/2005/8/layout/vList5"/>
    <dgm:cxn modelId="{9332C3DA-D8DE-4F41-AC36-FFEC1C523672}" type="presParOf" srcId="{6190084F-D1DF-4216-9C8C-4AA43BDAD6ED}" destId="{23CA3962-C1A4-42E6-ABD0-44C19C90937B}" srcOrd="1" destOrd="0" presId="urn:microsoft.com/office/officeart/2005/8/layout/vList5"/>
    <dgm:cxn modelId="{1F57494D-54C3-4025-866E-D31285027AF8}" type="presParOf" srcId="{6190084F-D1DF-4216-9C8C-4AA43BDAD6ED}" destId="{8233F466-049D-4D8A-B124-2F201A4C4E37}" srcOrd="2" destOrd="0" presId="urn:microsoft.com/office/officeart/2005/8/layout/vList5"/>
    <dgm:cxn modelId="{65472789-C54A-49E3-833D-6A55F917A1DC}" type="presParOf" srcId="{8233F466-049D-4D8A-B124-2F201A4C4E37}" destId="{94727917-1BB9-432D-A1CF-E5FF80C5DCC8}" srcOrd="0" destOrd="0" presId="urn:microsoft.com/office/officeart/2005/8/layout/vList5"/>
    <dgm:cxn modelId="{7DCC3CC6-09B7-484D-86FC-743F794E9E41}" type="presParOf" srcId="{6190084F-D1DF-4216-9C8C-4AA43BDAD6ED}" destId="{7A0B4160-3ED1-4345-81BE-4060DE8388DD}" srcOrd="3" destOrd="0" presId="urn:microsoft.com/office/officeart/2005/8/layout/vList5"/>
    <dgm:cxn modelId="{8145F325-253B-4222-A8C8-578403478494}" type="presParOf" srcId="{6190084F-D1DF-4216-9C8C-4AA43BDAD6ED}" destId="{DFD0F543-0328-4A10-810F-6002490035ED}" srcOrd="4" destOrd="0" presId="urn:microsoft.com/office/officeart/2005/8/layout/vList5"/>
    <dgm:cxn modelId="{9FC15E9B-0140-4CC9-86CE-B97527E9E96B}" type="presParOf" srcId="{DFD0F543-0328-4A10-810F-6002490035ED}" destId="{37FB1272-8C5C-4E13-A57A-12B64A0637DB}" srcOrd="0" destOrd="0" presId="urn:microsoft.com/office/officeart/2005/8/layout/vList5"/>
    <dgm:cxn modelId="{B98672E3-3845-4B7B-BC93-AB414284E5C4}" type="presParOf" srcId="{6190084F-D1DF-4216-9C8C-4AA43BDAD6ED}" destId="{87B37DBF-651B-437C-9368-CE797EE5649F}" srcOrd="5" destOrd="0" presId="urn:microsoft.com/office/officeart/2005/8/layout/vList5"/>
    <dgm:cxn modelId="{26F4F33A-1765-4503-81DD-28A733F92CB1}" type="presParOf" srcId="{6190084F-D1DF-4216-9C8C-4AA43BDAD6ED}" destId="{8DA794C8-9F6E-441D-8DDE-CA0C9237C5A5}" srcOrd="6" destOrd="0" presId="urn:microsoft.com/office/officeart/2005/8/layout/vList5"/>
    <dgm:cxn modelId="{6D7335AD-59E6-409C-BD8D-0B9D86D94C54}" type="presParOf" srcId="{8DA794C8-9F6E-441D-8DDE-CA0C9237C5A5}" destId="{5D7D74E9-14E1-452E-BA6E-29F92EA00D8E}" srcOrd="0" destOrd="0" presId="urn:microsoft.com/office/officeart/2005/8/layout/vList5"/>
  </dgm:cxnLst>
  <dgm:bg>
    <a:solidFill>
      <a:srgbClr val="FFE5E5"/>
    </a:solidFill>
  </dgm:bg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CDD205-CB3A-4A3C-877F-7708A9622162}">
      <dsp:nvSpPr>
        <dsp:cNvPr id="0" name=""/>
        <dsp:cNvSpPr/>
      </dsp:nvSpPr>
      <dsp:spPr>
        <a:xfrm>
          <a:off x="432041" y="1123"/>
          <a:ext cx="7848884" cy="654400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Амбулаторно-поликлиническая помощь</a:t>
          </a:r>
          <a:endParaRPr lang="ru-RU" sz="3000" kern="1200" dirty="0">
            <a:solidFill>
              <a:schemeClr val="tx1"/>
            </a:solidFill>
          </a:endParaRPr>
        </a:p>
      </dsp:txBody>
      <dsp:txXfrm>
        <a:off x="432041" y="1123"/>
        <a:ext cx="7848884" cy="654400"/>
      </dsp:txXfrm>
    </dsp:sp>
    <dsp:sp modelId="{4CC50D82-4295-42F9-9CA5-3B6560C4DA20}">
      <dsp:nvSpPr>
        <dsp:cNvPr id="0" name=""/>
        <dsp:cNvSpPr/>
      </dsp:nvSpPr>
      <dsp:spPr>
        <a:xfrm>
          <a:off x="432041" y="688244"/>
          <a:ext cx="7848884" cy="654400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Диагностика</a:t>
          </a:r>
          <a:endParaRPr lang="ru-RU" sz="3000" kern="1200" dirty="0">
            <a:solidFill>
              <a:schemeClr val="tx1"/>
            </a:solidFill>
          </a:endParaRPr>
        </a:p>
      </dsp:txBody>
      <dsp:txXfrm>
        <a:off x="432041" y="688244"/>
        <a:ext cx="7848884" cy="654400"/>
      </dsp:txXfrm>
    </dsp:sp>
    <dsp:sp modelId="{F620F205-B9DC-4B10-94BF-E9FEB7C8124A}">
      <dsp:nvSpPr>
        <dsp:cNvPr id="0" name=""/>
        <dsp:cNvSpPr/>
      </dsp:nvSpPr>
      <dsp:spPr>
        <a:xfrm>
          <a:off x="432041" y="1375365"/>
          <a:ext cx="7848884" cy="654400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smtClean="0">
              <a:solidFill>
                <a:schemeClr val="tx1"/>
              </a:solidFill>
            </a:rPr>
            <a:t>Лечение</a:t>
          </a:r>
          <a:endParaRPr lang="ru-RU" sz="3000" kern="1200">
            <a:solidFill>
              <a:schemeClr val="tx1"/>
            </a:solidFill>
          </a:endParaRPr>
        </a:p>
      </dsp:txBody>
      <dsp:txXfrm>
        <a:off x="432041" y="1375365"/>
        <a:ext cx="7848884" cy="654400"/>
      </dsp:txXfrm>
    </dsp:sp>
    <dsp:sp modelId="{69ED1F8D-8ABD-48F9-8297-BDD463F26BFC}">
      <dsp:nvSpPr>
        <dsp:cNvPr id="0" name=""/>
        <dsp:cNvSpPr/>
      </dsp:nvSpPr>
      <dsp:spPr>
        <a:xfrm>
          <a:off x="432041" y="2062486"/>
          <a:ext cx="7848884" cy="654400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smtClean="0">
              <a:solidFill>
                <a:schemeClr val="tx1"/>
              </a:solidFill>
            </a:rPr>
            <a:t>Реабилитация</a:t>
          </a:r>
          <a:endParaRPr lang="ru-RU" sz="3000" kern="1200">
            <a:solidFill>
              <a:schemeClr val="tx1"/>
            </a:solidFill>
          </a:endParaRPr>
        </a:p>
      </dsp:txBody>
      <dsp:txXfrm>
        <a:off x="432041" y="2062486"/>
        <a:ext cx="7848884" cy="654400"/>
      </dsp:txXfrm>
    </dsp:sp>
    <dsp:sp modelId="{E678CBE0-E018-4857-AC33-7FD014B084E9}">
      <dsp:nvSpPr>
        <dsp:cNvPr id="0" name=""/>
        <dsp:cNvSpPr/>
      </dsp:nvSpPr>
      <dsp:spPr>
        <a:xfrm>
          <a:off x="432041" y="2749606"/>
          <a:ext cx="7848884" cy="654400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smtClean="0">
              <a:solidFill>
                <a:schemeClr val="tx1"/>
              </a:solidFill>
            </a:rPr>
            <a:t>Профилактика</a:t>
          </a:r>
          <a:endParaRPr lang="ru-RU" sz="3000" kern="1200" dirty="0">
            <a:solidFill>
              <a:schemeClr val="tx1"/>
            </a:solidFill>
          </a:endParaRPr>
        </a:p>
      </dsp:txBody>
      <dsp:txXfrm>
        <a:off x="432041" y="2749606"/>
        <a:ext cx="7848884" cy="654400"/>
      </dsp:txXfrm>
    </dsp:sp>
    <dsp:sp modelId="{956A8A64-D732-4E21-A121-965CD96A719D}">
      <dsp:nvSpPr>
        <dsp:cNvPr id="0" name=""/>
        <dsp:cNvSpPr/>
      </dsp:nvSpPr>
      <dsp:spPr>
        <a:xfrm>
          <a:off x="432041" y="3436727"/>
          <a:ext cx="7848853" cy="654400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Сопутствующие медицинские услуги</a:t>
          </a:r>
          <a:endParaRPr lang="ru-RU" sz="3000" kern="1200" dirty="0">
            <a:solidFill>
              <a:schemeClr val="tx1"/>
            </a:solidFill>
          </a:endParaRPr>
        </a:p>
      </dsp:txBody>
      <dsp:txXfrm>
        <a:off x="432041" y="3436727"/>
        <a:ext cx="7848853" cy="6544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76EC99-E209-491F-B740-64876BD0F17C}">
      <dsp:nvSpPr>
        <dsp:cNvPr id="0" name=""/>
        <dsp:cNvSpPr/>
      </dsp:nvSpPr>
      <dsp:spPr>
        <a:xfrm>
          <a:off x="432047" y="2183"/>
          <a:ext cx="7776864" cy="9546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u="sng" kern="1200" dirty="0" smtClean="0"/>
            <a:t>Интернет сайт </a:t>
          </a:r>
          <a:r>
            <a:rPr lang="en-US" sz="3200" u="sng" kern="1200" dirty="0" smtClean="0"/>
            <a:t>http://ldc.tom.ru/</a:t>
          </a:r>
          <a:endParaRPr lang="ru-RU" sz="3200" u="sng" kern="1200" dirty="0"/>
        </a:p>
      </dsp:txBody>
      <dsp:txXfrm>
        <a:off x="432047" y="2183"/>
        <a:ext cx="7776864" cy="954650"/>
      </dsp:txXfrm>
    </dsp:sp>
    <dsp:sp modelId="{E333B93D-A724-4B9B-8D9D-03364F8E5AC1}">
      <dsp:nvSpPr>
        <dsp:cNvPr id="0" name=""/>
        <dsp:cNvSpPr/>
      </dsp:nvSpPr>
      <dsp:spPr>
        <a:xfrm>
          <a:off x="432047" y="1004566"/>
          <a:ext cx="7776864" cy="9546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Социальные сети (</a:t>
          </a:r>
          <a:r>
            <a:rPr lang="en-US" sz="3200" kern="1200" dirty="0" smtClean="0"/>
            <a:t>http://vk.com/ldctomsk</a:t>
          </a:r>
          <a:r>
            <a:rPr lang="ru-RU" sz="3200" kern="1200" dirty="0" smtClean="0"/>
            <a:t>; </a:t>
          </a:r>
          <a:r>
            <a:rPr lang="en-US" sz="3200" kern="1200" dirty="0" smtClean="0"/>
            <a:t>http://www.odnoklassniki.ru/ldctomsk</a:t>
          </a:r>
          <a:r>
            <a:rPr lang="ru-RU" sz="3200" kern="1200" dirty="0" smtClean="0"/>
            <a:t>)</a:t>
          </a:r>
          <a:endParaRPr lang="ru-RU" sz="3200" kern="1200" dirty="0"/>
        </a:p>
      </dsp:txBody>
      <dsp:txXfrm>
        <a:off x="432047" y="1004566"/>
        <a:ext cx="7776864" cy="954650"/>
      </dsp:txXfrm>
    </dsp:sp>
    <dsp:sp modelId="{FD0A6D16-892A-4415-BE17-6F7154AFBE3E}">
      <dsp:nvSpPr>
        <dsp:cNvPr id="0" name=""/>
        <dsp:cNvSpPr/>
      </dsp:nvSpPr>
      <dsp:spPr>
        <a:xfrm>
          <a:off x="432047" y="2006950"/>
          <a:ext cx="7776864" cy="9546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Рекламные брошюры, листовки</a:t>
          </a:r>
          <a:endParaRPr lang="ru-RU" sz="3200" kern="1200"/>
        </a:p>
      </dsp:txBody>
      <dsp:txXfrm>
        <a:off x="432047" y="2006950"/>
        <a:ext cx="7776864" cy="954650"/>
      </dsp:txXfrm>
    </dsp:sp>
    <dsp:sp modelId="{47446F6A-E254-45E6-A019-241787FC6497}">
      <dsp:nvSpPr>
        <dsp:cNvPr id="0" name=""/>
        <dsp:cNvSpPr/>
      </dsp:nvSpPr>
      <dsp:spPr>
        <a:xfrm>
          <a:off x="432047" y="3009334"/>
          <a:ext cx="7776864" cy="9546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Рекламно-подарочная продукция</a:t>
          </a:r>
          <a:endParaRPr lang="ru-RU" sz="3200" kern="1200" dirty="0"/>
        </a:p>
      </dsp:txBody>
      <dsp:txXfrm>
        <a:off x="432047" y="3009334"/>
        <a:ext cx="7776864" cy="954650"/>
      </dsp:txXfrm>
    </dsp:sp>
    <dsp:sp modelId="{4AC6B503-3A36-4DDC-8633-6715167BFA97}">
      <dsp:nvSpPr>
        <dsp:cNvPr id="0" name=""/>
        <dsp:cNvSpPr/>
      </dsp:nvSpPr>
      <dsp:spPr>
        <a:xfrm>
          <a:off x="432047" y="4011717"/>
          <a:ext cx="7776864" cy="9546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u="sng" kern="1200" dirty="0" smtClean="0"/>
            <a:t>Корпоративная газета «Вестник здоровья»</a:t>
          </a:r>
          <a:endParaRPr lang="ru-RU" sz="3200" u="sng" kern="1200" dirty="0"/>
        </a:p>
      </dsp:txBody>
      <dsp:txXfrm>
        <a:off x="432047" y="4011717"/>
        <a:ext cx="7776864" cy="95465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DCF9EB-B530-4B50-A5CA-CB01E95D6372}">
      <dsp:nvSpPr>
        <dsp:cNvPr id="0" name=""/>
        <dsp:cNvSpPr/>
      </dsp:nvSpPr>
      <dsp:spPr>
        <a:xfrm>
          <a:off x="385525" y="720085"/>
          <a:ext cx="7713321" cy="934015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</a:rPr>
            <a:t>дальнейшее расширение спектра услуг </a:t>
          </a:r>
          <a:endParaRPr lang="ru-RU" sz="3100" kern="1200" dirty="0">
            <a:solidFill>
              <a:schemeClr val="tx1"/>
            </a:solidFill>
          </a:endParaRPr>
        </a:p>
      </dsp:txBody>
      <dsp:txXfrm>
        <a:off x="385525" y="720085"/>
        <a:ext cx="7713321" cy="934015"/>
      </dsp:txXfrm>
    </dsp:sp>
    <dsp:sp modelId="{8D8CF21C-2B91-4FE8-85D4-628C798361AF}">
      <dsp:nvSpPr>
        <dsp:cNvPr id="0" name=""/>
        <dsp:cNvSpPr/>
      </dsp:nvSpPr>
      <dsp:spPr>
        <a:xfrm>
          <a:off x="385525" y="1898928"/>
          <a:ext cx="7705123" cy="1049476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</a:rPr>
            <a:t>появление новых методик лечения и профилактики</a:t>
          </a:r>
          <a:endParaRPr lang="ru-RU" sz="3100" kern="1200" dirty="0">
            <a:solidFill>
              <a:schemeClr val="tx1"/>
            </a:solidFill>
          </a:endParaRPr>
        </a:p>
      </dsp:txBody>
      <dsp:txXfrm>
        <a:off x="385525" y="1898928"/>
        <a:ext cx="7705123" cy="1049476"/>
      </dsp:txXfrm>
    </dsp:sp>
    <dsp:sp modelId="{28AF4BE0-08AB-43F8-BB83-69C8774259F2}">
      <dsp:nvSpPr>
        <dsp:cNvPr id="0" name=""/>
        <dsp:cNvSpPr/>
      </dsp:nvSpPr>
      <dsp:spPr>
        <a:xfrm>
          <a:off x="385525" y="3193232"/>
          <a:ext cx="7725893" cy="983226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</a:rPr>
            <a:t>проведение акций для клиентов</a:t>
          </a:r>
          <a:endParaRPr lang="ru-RU" sz="3100" kern="1200" dirty="0">
            <a:solidFill>
              <a:schemeClr val="tx1"/>
            </a:solidFill>
          </a:endParaRPr>
        </a:p>
      </dsp:txBody>
      <dsp:txXfrm>
        <a:off x="385525" y="3193232"/>
        <a:ext cx="7725893" cy="98322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229891-D84B-4806-B1B8-9AAD2276DF53}">
      <dsp:nvSpPr>
        <dsp:cNvPr id="0" name=""/>
        <dsp:cNvSpPr/>
      </dsp:nvSpPr>
      <dsp:spPr>
        <a:xfrm>
          <a:off x="1080125" y="2522"/>
          <a:ext cx="6480709" cy="1213376"/>
        </a:xfrm>
        <a:prstGeom prst="roundRect">
          <a:avLst/>
        </a:prstGeom>
        <a:solidFill>
          <a:schemeClr val="bg1"/>
        </a:solidFill>
        <a:ln w="381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>
              <a:solidFill>
                <a:schemeClr val="tx1"/>
              </a:solidFill>
            </a:rPr>
            <a:t>Связи </a:t>
          </a:r>
          <a:r>
            <a:rPr lang="ru-RU" sz="4100" kern="1200" dirty="0" smtClean="0">
              <a:solidFill>
                <a:schemeClr val="tx1"/>
              </a:solidFill>
            </a:rPr>
            <a:t>с общественностью</a:t>
          </a:r>
          <a:endParaRPr lang="ru-RU" sz="4100" kern="1200" dirty="0">
            <a:solidFill>
              <a:schemeClr val="tx1"/>
            </a:solidFill>
          </a:endParaRPr>
        </a:p>
      </dsp:txBody>
      <dsp:txXfrm>
        <a:off x="1080125" y="2522"/>
        <a:ext cx="6480709" cy="1213376"/>
      </dsp:txXfrm>
    </dsp:sp>
    <dsp:sp modelId="{F78584D8-50FA-49FB-8005-EFB702798058}">
      <dsp:nvSpPr>
        <dsp:cNvPr id="0" name=""/>
        <dsp:cNvSpPr/>
      </dsp:nvSpPr>
      <dsp:spPr>
        <a:xfrm>
          <a:off x="1080125" y="1276568"/>
          <a:ext cx="6480709" cy="1213376"/>
        </a:xfrm>
        <a:prstGeom prst="roundRect">
          <a:avLst/>
        </a:prstGeom>
        <a:solidFill>
          <a:schemeClr val="bg1"/>
        </a:solidFill>
        <a:ln w="381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tx1"/>
              </a:solidFill>
            </a:rPr>
            <a:t>Стимулирование </a:t>
          </a:r>
          <a:r>
            <a:rPr lang="ru-RU" sz="4000" kern="1200" dirty="0" smtClean="0">
              <a:solidFill>
                <a:schemeClr val="tx1"/>
              </a:solidFill>
            </a:rPr>
            <a:t>сбыта</a:t>
          </a:r>
          <a:endParaRPr lang="ru-RU" sz="4000" kern="1200" dirty="0">
            <a:solidFill>
              <a:schemeClr val="tx1"/>
            </a:solidFill>
          </a:endParaRPr>
        </a:p>
      </dsp:txBody>
      <dsp:txXfrm>
        <a:off x="1080125" y="1276568"/>
        <a:ext cx="6480709" cy="1213376"/>
      </dsp:txXfrm>
    </dsp:sp>
    <dsp:sp modelId="{EEC4AC2E-6ACE-4264-B6C0-E365B00CAF4B}">
      <dsp:nvSpPr>
        <dsp:cNvPr id="0" name=""/>
        <dsp:cNvSpPr/>
      </dsp:nvSpPr>
      <dsp:spPr>
        <a:xfrm>
          <a:off x="1080125" y="2550614"/>
          <a:ext cx="6480709" cy="1213376"/>
        </a:xfrm>
        <a:prstGeom prst="roundRect">
          <a:avLst/>
        </a:prstGeom>
        <a:solidFill>
          <a:schemeClr val="bg1"/>
        </a:solidFill>
        <a:ln w="381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tx1"/>
              </a:solidFill>
            </a:rPr>
            <a:t>Реклама</a:t>
          </a:r>
          <a:endParaRPr lang="ru-RU" sz="4000" kern="1200" dirty="0">
            <a:solidFill>
              <a:schemeClr val="tx1"/>
            </a:solidFill>
          </a:endParaRPr>
        </a:p>
      </dsp:txBody>
      <dsp:txXfrm>
        <a:off x="1080125" y="2550614"/>
        <a:ext cx="6480709" cy="1213376"/>
      </dsp:txXfrm>
    </dsp:sp>
    <dsp:sp modelId="{59A0AB46-36C2-4955-B278-420D93CD4B6B}">
      <dsp:nvSpPr>
        <dsp:cNvPr id="0" name=""/>
        <dsp:cNvSpPr/>
      </dsp:nvSpPr>
      <dsp:spPr>
        <a:xfrm>
          <a:off x="1080125" y="3824660"/>
          <a:ext cx="6480709" cy="1213376"/>
        </a:xfrm>
        <a:prstGeom prst="roundRect">
          <a:avLst/>
        </a:prstGeom>
        <a:solidFill>
          <a:schemeClr val="bg1"/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tx1"/>
              </a:solidFill>
            </a:rPr>
            <a:t>Личные </a:t>
          </a:r>
          <a:r>
            <a:rPr lang="ru-RU" sz="4000" kern="1200" dirty="0" smtClean="0">
              <a:solidFill>
                <a:schemeClr val="tx1"/>
              </a:solidFill>
            </a:rPr>
            <a:t>продажи </a:t>
          </a:r>
          <a:endParaRPr lang="ru-RU" sz="4000" kern="1200" dirty="0">
            <a:solidFill>
              <a:schemeClr val="tx1"/>
            </a:solidFill>
          </a:endParaRPr>
        </a:p>
      </dsp:txBody>
      <dsp:txXfrm>
        <a:off x="1080125" y="3824660"/>
        <a:ext cx="6480709" cy="121337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865A00-A24B-4796-8633-2391A300DB80}">
      <dsp:nvSpPr>
        <dsp:cNvPr id="0" name=""/>
        <dsp:cNvSpPr/>
      </dsp:nvSpPr>
      <dsp:spPr>
        <a:xfrm>
          <a:off x="504050" y="2486"/>
          <a:ext cx="7776842" cy="11960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Привлечение внимания целевой аудитории к деятельности центра</a:t>
          </a:r>
          <a:endParaRPr lang="ru-RU" sz="3200" kern="1200" dirty="0"/>
        </a:p>
      </dsp:txBody>
      <dsp:txXfrm>
        <a:off x="504050" y="2486"/>
        <a:ext cx="7776842" cy="1196043"/>
      </dsp:txXfrm>
    </dsp:sp>
    <dsp:sp modelId="{94727917-1BB9-432D-A1CF-E5FF80C5DCC8}">
      <dsp:nvSpPr>
        <dsp:cNvPr id="0" name=""/>
        <dsp:cNvSpPr/>
      </dsp:nvSpPr>
      <dsp:spPr>
        <a:xfrm>
          <a:off x="504050" y="1258331"/>
          <a:ext cx="7776874" cy="11960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Увеличение информированности аудитории об услугах медицинского центра</a:t>
          </a:r>
          <a:endParaRPr lang="ru-RU" sz="3200" kern="1200" dirty="0"/>
        </a:p>
      </dsp:txBody>
      <dsp:txXfrm>
        <a:off x="504050" y="1258331"/>
        <a:ext cx="7776874" cy="1196043"/>
      </dsp:txXfrm>
    </dsp:sp>
    <dsp:sp modelId="{37FB1272-8C5C-4E13-A57A-12B64A0637DB}">
      <dsp:nvSpPr>
        <dsp:cNvPr id="0" name=""/>
        <dsp:cNvSpPr/>
      </dsp:nvSpPr>
      <dsp:spPr>
        <a:xfrm>
          <a:off x="504050" y="2514177"/>
          <a:ext cx="7776874" cy="11960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Расширение клиентской базы</a:t>
          </a:r>
          <a:endParaRPr lang="ru-RU" sz="3200" kern="1200" dirty="0"/>
        </a:p>
      </dsp:txBody>
      <dsp:txXfrm>
        <a:off x="504050" y="2514177"/>
        <a:ext cx="7776874" cy="1196043"/>
      </dsp:txXfrm>
    </dsp:sp>
    <dsp:sp modelId="{5D7D74E9-14E1-452E-BA6E-29F92EA00D8E}">
      <dsp:nvSpPr>
        <dsp:cNvPr id="0" name=""/>
        <dsp:cNvSpPr/>
      </dsp:nvSpPr>
      <dsp:spPr>
        <a:xfrm>
          <a:off x="504050" y="3770022"/>
          <a:ext cx="7776874" cy="11960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Выстраивание эффективных взаимоотношений с общественностью и СМИ</a:t>
          </a:r>
          <a:endParaRPr lang="ru-RU" sz="3200" kern="1200" dirty="0"/>
        </a:p>
      </dsp:txBody>
      <dsp:txXfrm>
        <a:off x="504050" y="3770022"/>
        <a:ext cx="7776874" cy="1196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EB8C4-58AB-4DD7-AC01-277116AE2244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98028-70DF-4CBE-A18C-896BFD2C7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8501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98028-70DF-4CBE-A18C-896BFD2C77E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424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16.12.2014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ldc.tom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880320" cy="2376928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75856" y="260648"/>
            <a:ext cx="5472608" cy="6336704"/>
          </a:xfrm>
          <a:gradFill>
            <a:gsLst>
              <a:gs pos="0">
                <a:srgbClr val="FFE5E5"/>
              </a:gs>
              <a:gs pos="55000">
                <a:schemeClr val="bg1">
                  <a:shade val="100000"/>
                  <a:satMod val="100000"/>
                  <a:lumMod val="100000"/>
                </a:schemeClr>
              </a:gs>
              <a:gs pos="92000">
                <a:schemeClr val="bg1">
                  <a:shade val="90000"/>
                  <a:satMod val="300000"/>
                  <a:lumMod val="45000"/>
                  <a:lumOff val="55000"/>
                </a:schemeClr>
              </a:gs>
            </a:gsLst>
            <a:lin ang="5400000" scaled="0"/>
          </a:gradFill>
          <a:ln w="57150"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  <a:t>Тема ВКР: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  <a:t>«Расширение целевой аудитории медицинского учреждения на основе совершенствовании маркетинговой стратегии 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  <a:t>(на примере ООО «Лечебно-диагностический центр», г. Томск)»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800" b="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2800" b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800" b="0" dirty="0" err="1" smtClean="0">
                <a:solidFill>
                  <a:schemeClr val="tx1"/>
                </a:solidFill>
                <a:effectLst/>
                <a:latin typeface="+mn-lt"/>
              </a:rPr>
              <a:t>Шаровская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  <a:t> Л.В.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+mn-lt"/>
              </a:rPr>
              <a:t>гр. 3-11191</a:t>
            </a:r>
            <a:r>
              <a:rPr lang="ru-RU" sz="2800" b="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latin typeface="+mn-lt"/>
              </a:rPr>
            </a:br>
            <a:endParaRPr lang="ru-RU" sz="2800" b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3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755577" y="1988840"/>
            <a:ext cx="7920880" cy="36004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Как эффективно </a:t>
            </a:r>
            <a:r>
              <a:rPr lang="ru-RU" sz="4400" dirty="0"/>
              <a:t>выстроить PR-коммуникации для оптимизации маркетинговой </a:t>
            </a:r>
            <a:r>
              <a:rPr lang="ru-RU" sz="4400" dirty="0" smtClean="0"/>
              <a:t>деятельности ООО «Лечебно-диагностический центр»?</a:t>
            </a:r>
            <a:endParaRPr lang="ru-RU" sz="44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88640"/>
            <a:ext cx="6624736" cy="1080120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1"/>
                </a:solidFill>
                <a:effectLst/>
                <a:latin typeface="+mn-lt"/>
              </a:rPr>
              <a:t>Проблема ВКР</a:t>
            </a:r>
            <a:endParaRPr lang="ru-RU" sz="4800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32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39552" y="1772816"/>
            <a:ext cx="8391129" cy="4896544"/>
          </a:xfrm>
        </p:spPr>
        <p:txBody>
          <a:bodyPr anchor="t" anchorCtr="0"/>
          <a:lstStyle/>
          <a:p>
            <a:pPr algn="ctr"/>
            <a:r>
              <a:rPr lang="ru-RU" sz="4000" dirty="0"/>
              <a:t>м</a:t>
            </a:r>
            <a:r>
              <a:rPr lang="ru-RU" sz="4000" dirty="0" smtClean="0"/>
              <a:t>аркетинговая </a:t>
            </a:r>
            <a:r>
              <a:rPr lang="ru-RU" sz="4000" dirty="0"/>
              <a:t>деятельность  </a:t>
            </a:r>
            <a:r>
              <a:rPr lang="ru-RU" sz="4000" dirty="0" smtClean="0"/>
              <a:t>учреждения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ctr"/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dirty="0" smtClean="0"/>
              <a:t>PR- </a:t>
            </a:r>
            <a:r>
              <a:rPr lang="ru-RU" sz="3600" dirty="0"/>
              <a:t>коммуникации  как способ улучшения маркетинговой деятельности </a:t>
            </a:r>
            <a:r>
              <a:rPr lang="ru-RU" sz="3600" dirty="0" smtClean="0"/>
              <a:t>организации</a:t>
            </a:r>
            <a:endParaRPr lang="ru-RU" sz="36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260648"/>
            <a:ext cx="6624736" cy="1008112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1"/>
                </a:solidFill>
                <a:effectLst/>
                <a:latin typeface="+mn-lt"/>
              </a:rPr>
              <a:t>Объект ВКР</a:t>
            </a:r>
            <a:endParaRPr lang="ru-RU" sz="48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39752" y="3356992"/>
            <a:ext cx="6336704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Предмет ВКР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219199" y="1916832"/>
            <a:ext cx="7239001" cy="4104456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разработка проектных рекомендаций по использованию PR-коммуникаций в целях оптимизации маркетинговой стратегии ООО «Лечебно-диагностический центр</a:t>
            </a:r>
            <a:r>
              <a:rPr lang="ru-RU" sz="4000" dirty="0" smtClean="0"/>
              <a:t>»</a:t>
            </a:r>
            <a:endParaRPr lang="ru-RU" sz="40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11760" y="188640"/>
            <a:ext cx="6552728" cy="1224136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1"/>
                </a:solidFill>
                <a:effectLst/>
                <a:latin typeface="+mn-lt"/>
              </a:rPr>
              <a:t>Цель ВКР</a:t>
            </a:r>
            <a:endParaRPr lang="ru-RU" sz="4800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83568" y="1772816"/>
            <a:ext cx="8136903" cy="4896544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/>
              <a:t>Изучить </a:t>
            </a:r>
            <a:r>
              <a:rPr lang="ru-RU" sz="3200" dirty="0"/>
              <a:t>теоретические подходы </a:t>
            </a:r>
            <a:r>
              <a:rPr lang="ru-RU" sz="3200" dirty="0" smtClean="0"/>
              <a:t>к формированию </a:t>
            </a:r>
            <a:r>
              <a:rPr lang="ru-RU" sz="3200" dirty="0"/>
              <a:t>маркетинговой стратегии </a:t>
            </a:r>
            <a:r>
              <a:rPr lang="ru-RU" sz="3200" dirty="0" smtClean="0"/>
              <a:t>предприятия</a:t>
            </a:r>
            <a:endParaRPr lang="ru-RU" sz="32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/>
              <a:t>Определить </a:t>
            </a:r>
            <a:r>
              <a:rPr lang="ru-RU" sz="3200" dirty="0"/>
              <a:t>особенности PR-деятельности в сфере медицинских </a:t>
            </a:r>
            <a:r>
              <a:rPr lang="ru-RU" sz="3200" dirty="0" smtClean="0"/>
              <a:t>услуг</a:t>
            </a:r>
            <a:endParaRPr lang="ru-RU" sz="32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/>
              <a:t>Проанализировать </a:t>
            </a:r>
            <a:r>
              <a:rPr lang="ru-RU" sz="3200" dirty="0"/>
              <a:t>маркетинговую деятельность ООО «Лечебно-диагностический центр</a:t>
            </a:r>
            <a:r>
              <a:rPr lang="ru-RU" sz="3200" dirty="0" smtClean="0"/>
              <a:t>»</a:t>
            </a:r>
            <a:endParaRPr lang="ru-RU" sz="3200" dirty="0"/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88640"/>
            <a:ext cx="6624736" cy="1224136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1"/>
                </a:solidFill>
                <a:effectLst/>
                <a:latin typeface="+mn-lt"/>
              </a:rPr>
              <a:t>Задачи ВКР</a:t>
            </a:r>
            <a:endParaRPr lang="ru-RU" sz="4800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11560" y="1772816"/>
            <a:ext cx="8532440" cy="4608512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это общее направление деятельности компании на определенный </a:t>
            </a:r>
            <a:r>
              <a:rPr lang="ru-RU" sz="3600" dirty="0" smtClean="0"/>
              <a:t>период, </a:t>
            </a:r>
            <a:r>
              <a:rPr lang="ru-RU" sz="3600" dirty="0"/>
              <a:t>разработанное на основании изучения потребительского </a:t>
            </a:r>
            <a:r>
              <a:rPr lang="ru-RU" sz="3600" dirty="0" smtClean="0"/>
              <a:t>спроса, действий конкурентов, </a:t>
            </a:r>
            <a:r>
              <a:rPr lang="ru-RU" sz="3600" dirty="0"/>
              <a:t>позволяющее решать основные задачи компании с учетом имеющихся у нее ресурсов в условиях меняющейся рыночной </a:t>
            </a:r>
            <a:r>
              <a:rPr lang="ru-RU" sz="3600" dirty="0" smtClean="0"/>
              <a:t>ситуации</a:t>
            </a:r>
            <a:endParaRPr lang="ru-RU" sz="36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96144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/>
              </a:rPr>
              <a:t>Понятие маркетинговой стратегии 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3528" y="1772816"/>
            <a:ext cx="8712967" cy="4824536"/>
          </a:xfrm>
        </p:spPr>
        <p:txBody>
          <a:bodyPr anchor="t" anchorCtr="0"/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r>
              <a:rPr lang="ru-RU" dirty="0"/>
              <a:t>  </a:t>
            </a:r>
            <a:r>
              <a:rPr lang="ru-RU" dirty="0" smtClean="0"/>
              <a:t>                                                     </a:t>
            </a:r>
            <a:endParaRPr lang="ru-RU" sz="32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96144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effectLst/>
                <a:latin typeface="+mn-lt"/>
              </a:rPr>
              <a:t>Характеристика</a:t>
            </a:r>
            <a:r>
              <a:rPr lang="ru-RU" sz="4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4400" dirty="0" smtClean="0">
                <a:solidFill>
                  <a:schemeClr val="tx1"/>
                </a:solidFill>
                <a:effectLst/>
                <a:latin typeface="+mn-lt"/>
              </a:rPr>
              <a:t>организации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3635897" cy="94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35897" y="1484784"/>
            <a:ext cx="5328591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chemeClr val="tx1"/>
                </a:solidFill>
              </a:rPr>
              <a:t>о</a:t>
            </a:r>
            <a:r>
              <a:rPr lang="ru-RU" sz="3200" b="1" dirty="0" smtClean="0">
                <a:solidFill>
                  <a:schemeClr val="tx1"/>
                </a:solidFill>
              </a:rPr>
              <a:t>казывает широкий спектр медицинских услуг: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xmlns="" val="2337929561"/>
              </p:ext>
            </p:extLst>
          </p:nvPr>
        </p:nvGraphicFramePr>
        <p:xfrm>
          <a:off x="251521" y="2650188"/>
          <a:ext cx="8712967" cy="4092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046117632"/>
              </p:ext>
            </p:extLst>
          </p:nvPr>
        </p:nvGraphicFramePr>
        <p:xfrm>
          <a:off x="323529" y="1700808"/>
          <a:ext cx="864096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88640"/>
            <a:ext cx="6624736" cy="1224136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</a:rPr>
              <a:t>Маркетинговая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3528" y="1700808"/>
            <a:ext cx="8712967" cy="4896544"/>
          </a:xfrm>
        </p:spPr>
        <p:txBody>
          <a:bodyPr anchor="t" anchorCtr="0"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88639"/>
            <a:ext cx="6624736" cy="1515393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+mn-lt"/>
              </a:rPr>
              <a:t>Конкуренты </a:t>
            </a:r>
            <a:r>
              <a:rPr lang="ru-RU" sz="4400" dirty="0" smtClean="0">
                <a:solidFill>
                  <a:schemeClr val="tx1"/>
                </a:solidFill>
                <a:effectLst/>
                <a:latin typeface="+mn-lt"/>
              </a:rPr>
              <a:t>организации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1872208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7073"/>
            <a:ext cx="1872208" cy="2151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5554" y="1844824"/>
            <a:ext cx="204664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5554" y="4077073"/>
            <a:ext cx="2016224" cy="2151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1844824"/>
            <a:ext cx="2076450" cy="1800200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ООО «Здоровье»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41778" y="1844824"/>
            <a:ext cx="2460054" cy="1800200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ООО «Мульти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клиник»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4221089"/>
            <a:ext cx="2076450" cy="1917898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ООО «</a:t>
            </a:r>
            <a:r>
              <a:rPr lang="ru-RU" sz="3200" b="1" dirty="0" err="1" smtClean="0">
                <a:solidFill>
                  <a:schemeClr val="tx1"/>
                </a:solidFill>
              </a:rPr>
              <a:t>СибМедЦентр</a:t>
            </a:r>
            <a:r>
              <a:rPr lang="ru-RU" sz="3200" b="1" dirty="0" smtClean="0">
                <a:solidFill>
                  <a:schemeClr val="tx1"/>
                </a:solidFill>
              </a:rPr>
              <a:t>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8410" y="4221090"/>
            <a:ext cx="2460054" cy="1917897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ООО «Семейный доктор»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049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3529" y="1628800"/>
            <a:ext cx="8712968" cy="4968552"/>
          </a:xfrm>
        </p:spPr>
        <p:txBody>
          <a:bodyPr anchor="t" anchorCtr="0"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96144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+mn-lt"/>
              </a:rPr>
              <a:t>Конкурентные преимущества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619" y="1772816"/>
            <a:ext cx="201622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312" y="3068960"/>
            <a:ext cx="2001416" cy="125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2" y="1772816"/>
            <a:ext cx="6480720" cy="1008112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Хирургический стационар с отделением пластической хирургии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3068960"/>
            <a:ext cx="6480720" cy="1008112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МРТ-диагностика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115" y="4323408"/>
            <a:ext cx="1999109" cy="108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39752" y="4323409"/>
            <a:ext cx="6480720" cy="1049808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Зал лечебной физкультуры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39752" y="5661248"/>
            <a:ext cx="6480720" cy="1008112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Широкий ценовой диапазон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619" y="5373217"/>
            <a:ext cx="2016224" cy="146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51520" y="1700808"/>
            <a:ext cx="8784975" cy="49685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96144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+mn-lt"/>
              </a:rPr>
              <a:t>Конкурентные преимущества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1906305" cy="118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67744" y="1772816"/>
            <a:ext cx="6552728" cy="1008112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Выезд специалиста на дом/офис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60947"/>
            <a:ext cx="1906305" cy="139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3068959"/>
            <a:ext cx="6552728" cy="864097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Наличие отзывов клиентов на сайте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5517232"/>
            <a:ext cx="6552728" cy="1152128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Возможность узнать результаты анализов онлайн, заказать обратный звонок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59578"/>
            <a:ext cx="1906305" cy="230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267744" y="4221088"/>
            <a:ext cx="6552728" cy="1008112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Корпоративная газета «Вестник здоровья»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51520" y="1700808"/>
            <a:ext cx="8712967" cy="5040560"/>
          </a:xfrm>
        </p:spPr>
        <p:txBody>
          <a:bodyPr anchor="t" anchorCtr="0"/>
          <a:lstStyle/>
          <a:p>
            <a:pPr algn="ctr"/>
            <a:r>
              <a:rPr lang="ru-RU" sz="3600" dirty="0" smtClean="0"/>
              <a:t>Уменьшение </a:t>
            </a:r>
            <a:r>
              <a:rPr lang="ru-RU" sz="3600" dirty="0"/>
              <a:t>числа клиентов </a:t>
            </a:r>
            <a:r>
              <a:rPr lang="ru-RU" sz="3600" dirty="0" smtClean="0"/>
              <a:t>организации</a:t>
            </a:r>
          </a:p>
          <a:p>
            <a:endParaRPr lang="ru-RU" sz="3200" dirty="0" smtClean="0"/>
          </a:p>
          <a:p>
            <a:endParaRPr lang="ru-RU" sz="32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88640"/>
            <a:ext cx="6624736" cy="1296144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+mn-lt"/>
              </a:rPr>
              <a:t>Проблемная ситуация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48804804"/>
              </p:ext>
            </p:extLst>
          </p:nvPr>
        </p:nvGraphicFramePr>
        <p:xfrm>
          <a:off x="467544" y="2420888"/>
          <a:ext cx="8352928" cy="4057812"/>
        </p:xfrm>
        <a:graphic>
          <a:graphicData uri="http://schemas.openxmlformats.org/drawingml/2006/table">
            <a:tbl>
              <a:tblPr bandRow="1"/>
              <a:tblGrid>
                <a:gridCol w="1161158"/>
                <a:gridCol w="2248200"/>
                <a:gridCol w="2386551"/>
                <a:gridCol w="2557019"/>
              </a:tblGrid>
              <a:tr h="20362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Times New Roman"/>
                        </a:rPr>
                        <a:t>Общее количество пациентов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Times New Roman"/>
                        </a:rPr>
                        <a:t>Количество первичных пациентов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Times New Roman"/>
                        </a:rPr>
                        <a:t>Общий процент уменьшения числа клиентов</a:t>
                      </a:r>
                      <a:endParaRPr lang="ru-RU" sz="2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4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Times New Roman"/>
                        </a:rPr>
                        <a:t>2014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Times New Roman"/>
                        </a:rPr>
                        <a:t>20 246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Times New Roman"/>
                        </a:rPr>
                        <a:t>8 139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b="1" dirty="0" smtClean="0">
                          <a:effectLst/>
                          <a:latin typeface="Times New Roman"/>
                          <a:ea typeface="Times New Roman"/>
                        </a:rPr>
                        <a:t>12%</a:t>
                      </a:r>
                      <a:endParaRPr lang="ru-RU" sz="4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4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Times New Roman"/>
                        </a:rPr>
                        <a:t>21 462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Times New Roman"/>
                        </a:rPr>
                        <a:t>8 542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4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Times New Roman"/>
                        </a:rPr>
                        <a:t>23 127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Times New Roman"/>
                        </a:rPr>
                        <a:t>10 136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95536" y="1700808"/>
            <a:ext cx="8424935" cy="4608512"/>
          </a:xfrm>
        </p:spPr>
        <p:txBody>
          <a:bodyPr anchor="t" anchorCtr="0">
            <a:normAutofit/>
          </a:bodyPr>
          <a:lstStyle/>
          <a:p>
            <a:endParaRPr lang="ru-RU" dirty="0" smtClean="0"/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sz="48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512168"/>
          </a:xfrm>
          <a:ln>
            <a:solidFill>
              <a:srgbClr val="C00000"/>
            </a:solidFill>
          </a:ln>
        </p:spPr>
        <p:txBody>
          <a:bodyPr/>
          <a:lstStyle/>
          <a:p>
            <a:pPr lvl="0" algn="ctr">
              <a:spcBef>
                <a:spcPts val="0"/>
              </a:spcBef>
            </a:pPr>
            <a:r>
              <a:rPr lang="ru-RU" sz="400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/>
            </a:r>
            <a:br>
              <a:rPr lang="ru-RU" sz="400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400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/>
            </a:r>
            <a:br>
              <a:rPr lang="ru-RU" sz="400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400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/>
            </a:r>
            <a:br>
              <a:rPr lang="ru-RU" sz="400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400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/>
            </a:r>
            <a:br>
              <a:rPr lang="ru-RU" sz="400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400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/>
            </a:r>
            <a:br>
              <a:rPr lang="ru-RU" sz="400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400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/>
            </a:r>
            <a:br>
              <a:rPr lang="ru-RU" sz="400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4000" dirty="0">
                <a:ln>
                  <a:noFill/>
                </a:ln>
                <a:solidFill>
                  <a:prstClr val="black"/>
                </a:solidFill>
                <a:effectLst/>
                <a:latin typeface="Times New Roman"/>
                <a:ea typeface="+mn-ea"/>
                <a:cs typeface="+mn-cs"/>
              </a:rPr>
              <a:t/>
            </a:r>
            <a:br>
              <a:rPr lang="ru-RU" sz="4000" dirty="0">
                <a:ln>
                  <a:noFill/>
                </a:ln>
                <a:solidFill>
                  <a:prstClr val="black"/>
                </a:solidFill>
                <a:effectLst/>
                <a:latin typeface="Times New Roman"/>
                <a:ea typeface="+mn-ea"/>
                <a:cs typeface="+mn-cs"/>
              </a:rPr>
            </a:br>
            <a:r>
              <a:rPr lang="ru-RU" sz="40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/>
                <a:ea typeface="+mn-ea"/>
                <a:cs typeface="+mn-cs"/>
              </a:rPr>
              <a:t>Проблема маркетингового исследования</a:t>
            </a:r>
            <a:endParaRPr lang="ru-RU" sz="40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204864"/>
            <a:ext cx="7560840" cy="3744416"/>
          </a:xfrm>
          <a:prstGeom prst="rect">
            <a:avLst/>
          </a:prstGeom>
          <a:solidFill>
            <a:srgbClr val="FFE5E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ea typeface="Times New Roman"/>
              </a:rPr>
              <a:t>оценка клиентами </a:t>
            </a:r>
          </a:p>
          <a:p>
            <a:pPr algn="ctr"/>
            <a:r>
              <a:rPr lang="ru-RU" sz="4800" dirty="0">
                <a:solidFill>
                  <a:schemeClr val="tx1"/>
                </a:solidFill>
                <a:ea typeface="Times New Roman"/>
              </a:rPr>
              <a:t>спектра и качества услуг центра  </a:t>
            </a: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51520" y="1628800"/>
            <a:ext cx="8784975" cy="51125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512168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Анализ маркетинговой </a:t>
            </a:r>
            <a:r>
              <a:rPr lang="ru-RU" sz="4400" dirty="0" smtClean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деятельности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700808"/>
            <a:ext cx="8352928" cy="936104"/>
          </a:xfrm>
          <a:prstGeom prst="rect">
            <a:avLst/>
          </a:prstGeom>
          <a:solidFill>
            <a:srgbClr val="FFE5E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Целевые аудитории медицинского учреждения «Лечебно-диагностический центр»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780928"/>
            <a:ext cx="4392488" cy="39604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266" name="Picture 2" descr="http://img0.liveinternet.ru/images/attach/c/5/85/342/85342996_17500x33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74094"/>
            <a:ext cx="4176464" cy="3456384"/>
          </a:xfrm>
          <a:prstGeom prst="rect">
            <a:avLst/>
          </a:prstGeom>
          <a:solidFill>
            <a:srgbClr val="FFE5E5"/>
          </a:solidFill>
        </p:spPr>
      </p:pic>
      <p:sp>
        <p:nvSpPr>
          <p:cNvPr id="4" name="Прямоугольник 3"/>
          <p:cNvSpPr/>
          <p:nvPr/>
        </p:nvSpPr>
        <p:spPr>
          <a:xfrm>
            <a:off x="4644008" y="2780928"/>
            <a:ext cx="4392488" cy="39495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2780928"/>
            <a:ext cx="2664296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25-50 лет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843808" y="2883494"/>
            <a:ext cx="1800200" cy="1409601"/>
          </a:xfrm>
          <a:prstGeom prst="ellipse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-150" dirty="0" smtClean="0">
                <a:solidFill>
                  <a:schemeClr val="tx1"/>
                </a:solidFill>
              </a:rPr>
              <a:t>гинекология</a:t>
            </a:r>
            <a:endParaRPr lang="ru-RU" sz="2800" b="1" spc="-15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771800" y="5002286"/>
            <a:ext cx="1872208" cy="1451050"/>
          </a:xfrm>
          <a:prstGeom prst="ellipse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урология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51520" y="3501008"/>
            <a:ext cx="1728192" cy="1501278"/>
          </a:xfrm>
          <a:prstGeom prst="ellipse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-150" dirty="0" smtClean="0">
                <a:solidFill>
                  <a:schemeClr val="tx1"/>
                </a:solidFill>
              </a:rPr>
              <a:t>неврология</a:t>
            </a:r>
            <a:endParaRPr lang="ru-RU" sz="2800" b="1" spc="-150" dirty="0">
              <a:solidFill>
                <a:schemeClr val="tx1"/>
              </a:solidFill>
            </a:endParaRPr>
          </a:p>
        </p:txBody>
      </p:sp>
      <p:pic>
        <p:nvPicPr>
          <p:cNvPr id="11268" name="Picture 4" descr="http://dayfun.ru/wp-content/uploads/2013/01/%D0%9A%D0%B0%D0%BA-%D0%BD%D0%B0%D1%80%D0%B8%D1%81%D0%BE%D0%B2%D0%B0%D1%82%D1%8C-%D0%BA%D0%BE%D1%81%D1%82%D1%8E%D0%BC-%D0%BA%D0%B0%D1%80%D0%B0%D0%BD%D0%B4%D0%B0%D1%88%D0%BE%D0%BC-%D0%BF%D0%BE%D1%8D%D1%82%D0%B0%D0%BF%D0%BD%D0%BE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74094"/>
            <a:ext cx="151216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796136" y="2780928"/>
            <a:ext cx="2088232" cy="4931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45-60 лет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644008" y="2888940"/>
            <a:ext cx="1656184" cy="1362706"/>
          </a:xfrm>
          <a:prstGeom prst="ellipse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урология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644008" y="5002286"/>
            <a:ext cx="1800200" cy="1451050"/>
          </a:xfrm>
          <a:prstGeom prst="ellipse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-150" dirty="0" smtClean="0">
                <a:solidFill>
                  <a:schemeClr val="tx1"/>
                </a:solidFill>
              </a:rPr>
              <a:t>кардиология</a:t>
            </a:r>
            <a:endParaRPr lang="ru-RU" sz="2800" b="1" spc="-15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7308304" y="3588294"/>
            <a:ext cx="1728192" cy="1413992"/>
          </a:xfrm>
          <a:prstGeom prst="ellipse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-150" dirty="0" smtClean="0">
                <a:solidFill>
                  <a:schemeClr val="tx1"/>
                </a:solidFill>
              </a:rPr>
              <a:t>неврология</a:t>
            </a:r>
            <a:endParaRPr lang="ru-RU" sz="28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84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3528" y="1628800"/>
            <a:ext cx="8640959" cy="5040560"/>
          </a:xfrm>
        </p:spPr>
        <p:txBody>
          <a:bodyPr anchor="t" anchorCtr="0"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440160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Анализ маркетинговой </a:t>
            </a:r>
            <a:r>
              <a:rPr lang="ru-RU" sz="4400" dirty="0" smtClean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деятельности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700808"/>
            <a:ext cx="8208912" cy="792088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Результаты исследования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636912"/>
            <a:ext cx="3168352" cy="3960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spc="-150" dirty="0" smtClean="0">
                <a:solidFill>
                  <a:schemeClr val="tx1"/>
                </a:solidFill>
              </a:rPr>
              <a:t>Основные критерии выбора медицинского учреждения «Лечебно-диагностический центр»</a:t>
            </a:r>
            <a:endParaRPr lang="ru-RU" sz="3200" spc="-150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312558413"/>
              </p:ext>
            </p:extLst>
          </p:nvPr>
        </p:nvGraphicFramePr>
        <p:xfrm>
          <a:off x="3563888" y="2636912"/>
          <a:ext cx="531495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440160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Анализ маркетинговой </a:t>
            </a:r>
            <a:r>
              <a:rPr lang="ru-RU" sz="4400" dirty="0" smtClean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деятельности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492896"/>
            <a:ext cx="3240360" cy="4104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spc="-150" dirty="0" smtClean="0">
                <a:solidFill>
                  <a:schemeClr val="tx1"/>
                </a:solidFill>
              </a:rPr>
              <a:t>Удовлетворенность качеством оказываемых услуг</a:t>
            </a:r>
            <a:endParaRPr lang="ru-RU" sz="3600" spc="-150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945120567"/>
              </p:ext>
            </p:extLst>
          </p:nvPr>
        </p:nvGraphicFramePr>
        <p:xfrm>
          <a:off x="3614167" y="2564904"/>
          <a:ext cx="5253355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67544" y="1700213"/>
            <a:ext cx="8280920" cy="792683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Результаты исследования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440160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Анализ маркетинговой </a:t>
            </a:r>
            <a:r>
              <a:rPr lang="ru-RU" sz="4400" dirty="0" smtClean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деятельности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2420888"/>
            <a:ext cx="3096344" cy="4176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Основные причины</a:t>
            </a:r>
          </a:p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недовольства клиентов </a:t>
            </a:r>
            <a:endParaRPr lang="ru-RU" sz="3600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1315536952"/>
              </p:ext>
            </p:extLst>
          </p:nvPr>
        </p:nvGraphicFramePr>
        <p:xfrm>
          <a:off x="3059831" y="1736812"/>
          <a:ext cx="5832649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67544" y="1700807"/>
            <a:ext cx="8208912" cy="720081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Результаты исследования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440160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Анализ маркетинговой </a:t>
            </a:r>
            <a:r>
              <a:rPr lang="ru-RU" sz="4400" dirty="0" smtClean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+mn-lt"/>
              </a:rPr>
              <a:t>деятельности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2492896"/>
            <a:ext cx="3240360" cy="4104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Основные преимущества центра для клиентов</a:t>
            </a:r>
            <a:endParaRPr lang="ru-RU" sz="3600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2837289315"/>
              </p:ext>
            </p:extLst>
          </p:nvPr>
        </p:nvGraphicFramePr>
        <p:xfrm>
          <a:off x="3203848" y="2420888"/>
          <a:ext cx="594015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67544" y="1700213"/>
            <a:ext cx="8280920" cy="720675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Результаты исследования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3528" y="1628800"/>
            <a:ext cx="8712967" cy="5040560"/>
          </a:xfrm>
        </p:spPr>
        <p:txBody>
          <a:bodyPr anchor="t" anchorCtr="0">
            <a:normAutofit/>
          </a:bodyPr>
          <a:lstStyle/>
          <a:p>
            <a:endParaRPr lang="ru-RU" dirty="0" smtClean="0">
              <a:ea typeface="Times New Roman"/>
            </a:endParaRPr>
          </a:p>
          <a:p>
            <a:endParaRPr lang="ru-RU" dirty="0">
              <a:ea typeface="Times New Roman"/>
            </a:endParaRPr>
          </a:p>
          <a:p>
            <a:endParaRPr lang="ru-RU" dirty="0" smtClean="0">
              <a:ea typeface="Times New Roman"/>
            </a:endParaRPr>
          </a:p>
          <a:p>
            <a:endParaRPr lang="ru-RU" dirty="0" smtClean="0">
              <a:ea typeface="Times New Roman"/>
            </a:endParaRPr>
          </a:p>
          <a:p>
            <a:endParaRPr lang="ru-RU" dirty="0">
              <a:ea typeface="Times New Roman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24136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+mn-lt"/>
              </a:rPr>
              <a:t>Результаты </a:t>
            </a:r>
            <a:r>
              <a:rPr lang="ru-RU" sz="4400" dirty="0" smtClean="0">
                <a:solidFill>
                  <a:schemeClr val="tx1"/>
                </a:solidFill>
                <a:effectLst/>
                <a:latin typeface="+mn-lt"/>
              </a:rPr>
              <a:t>интервью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10866" y="1484784"/>
            <a:ext cx="6120680" cy="648072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Взаимоотношения с клиентами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132856"/>
            <a:ext cx="8496944" cy="4536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 spc="-150" dirty="0" smtClean="0">
                <a:solidFill>
                  <a:prstClr val="black"/>
                </a:solidFill>
                <a:ea typeface="Times New Roman"/>
              </a:rPr>
              <a:t>индивидуальный </a:t>
            </a:r>
            <a:r>
              <a:rPr lang="ru-RU" sz="2800" spc="-150" dirty="0">
                <a:solidFill>
                  <a:prstClr val="black"/>
                </a:solidFill>
                <a:ea typeface="Times New Roman"/>
              </a:rPr>
              <a:t>комплексный подход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 spc="-150" dirty="0" smtClean="0">
                <a:solidFill>
                  <a:prstClr val="black"/>
                </a:solidFill>
                <a:ea typeface="Times New Roman"/>
              </a:rPr>
              <a:t>проведение </a:t>
            </a:r>
            <a:r>
              <a:rPr lang="ru-RU" sz="2800" spc="-150" dirty="0">
                <a:solidFill>
                  <a:prstClr val="black"/>
                </a:solidFill>
                <a:ea typeface="Times New Roman"/>
              </a:rPr>
              <a:t>исследований в экспресс-режиме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 spc="-150" dirty="0">
                <a:solidFill>
                  <a:prstClr val="black"/>
                </a:solidFill>
                <a:ea typeface="Times New Roman"/>
              </a:rPr>
              <a:t>задействование в лечении несколько </a:t>
            </a:r>
            <a:r>
              <a:rPr lang="ru-RU" sz="2800" spc="-150" dirty="0" smtClean="0">
                <a:solidFill>
                  <a:prstClr val="black"/>
                </a:solidFill>
                <a:ea typeface="Times New Roman"/>
              </a:rPr>
              <a:t>специалистов</a:t>
            </a:r>
            <a:endParaRPr lang="ru-RU" sz="2800" spc="-150" dirty="0">
              <a:solidFill>
                <a:prstClr val="black"/>
              </a:solidFill>
              <a:ea typeface="Times New Roman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 spc="-150" dirty="0" smtClean="0">
                <a:solidFill>
                  <a:prstClr val="black"/>
                </a:solidFill>
                <a:ea typeface="Times New Roman"/>
              </a:rPr>
              <a:t>услуги </a:t>
            </a:r>
            <a:r>
              <a:rPr lang="ru-RU" sz="2800" spc="-150" dirty="0">
                <a:solidFill>
                  <a:prstClr val="black"/>
                </a:solidFill>
                <a:ea typeface="Times New Roman"/>
              </a:rPr>
              <a:t>центра доступны в выходные и праздничные дни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 spc="-150" dirty="0">
                <a:solidFill>
                  <a:prstClr val="black"/>
                </a:solidFill>
                <a:ea typeface="Times New Roman"/>
              </a:rPr>
              <a:t>обеспечивается конфиденциальность и </a:t>
            </a:r>
            <a:r>
              <a:rPr lang="ru-RU" sz="2800" spc="-150" dirty="0" smtClean="0">
                <a:solidFill>
                  <a:prstClr val="black"/>
                </a:solidFill>
                <a:ea typeface="Times New Roman"/>
              </a:rPr>
              <a:t>анонимность</a:t>
            </a:r>
            <a:endParaRPr lang="ru-RU" sz="2800" spc="-150" dirty="0">
              <a:solidFill>
                <a:prstClr val="black"/>
              </a:solidFill>
              <a:ea typeface="Times New Roman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 spc="-150" dirty="0" smtClean="0">
                <a:solidFill>
                  <a:prstClr val="black"/>
                </a:solidFill>
              </a:rPr>
              <a:t>на </a:t>
            </a:r>
            <a:r>
              <a:rPr lang="ru-RU" sz="2800" spc="-150" dirty="0">
                <a:solidFill>
                  <a:prstClr val="black"/>
                </a:solidFill>
              </a:rPr>
              <a:t>сайте центра можно задать вопрос специалисту, оставить отзыв или жалобу</a:t>
            </a: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24136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+mn-lt"/>
              </a:rPr>
              <a:t>Результаты </a:t>
            </a:r>
            <a:r>
              <a:rPr lang="ru-RU" sz="4400" dirty="0" smtClean="0">
                <a:solidFill>
                  <a:schemeClr val="tx1"/>
                </a:solidFill>
                <a:effectLst/>
                <a:latin typeface="+mn-lt"/>
              </a:rPr>
              <a:t>интервью</a:t>
            </a:r>
            <a:endParaRPr lang="ru-RU" sz="4400" b="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35897" y="1484784"/>
            <a:ext cx="4968551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957151456"/>
              </p:ext>
            </p:extLst>
          </p:nvPr>
        </p:nvGraphicFramePr>
        <p:xfrm>
          <a:off x="395536" y="1772816"/>
          <a:ext cx="849694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547664" y="1484784"/>
            <a:ext cx="7344816" cy="936104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Перспективы развития взаимоотношений с клиентами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065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496943" cy="4104456"/>
          </a:xfrm>
        </p:spPr>
        <p:txBody>
          <a:bodyPr anchor="t" anchorCtr="0"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dirty="0" smtClean="0"/>
              <a:t>Отсутствует разработанная и выстроенная система маркетинговых коммуникаций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dirty="0" smtClean="0"/>
              <a:t>Отсутствует программа стимулирования клиентов</a:t>
            </a: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24136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effectLst/>
                <a:latin typeface="+mn-lt"/>
              </a:rPr>
              <a:t>Выявленные проблемы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913404805"/>
              </p:ext>
            </p:extLst>
          </p:nvPr>
        </p:nvGraphicFramePr>
        <p:xfrm>
          <a:off x="323529" y="1628800"/>
          <a:ext cx="864096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11760" y="116632"/>
            <a:ext cx="6552728" cy="1224136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/>
                <a:latin typeface="+mn-lt"/>
              </a:rPr>
              <a:t>Структура маркетинговой стратегии</a:t>
            </a: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051720" cy="1522100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79512" y="1556792"/>
            <a:ext cx="8964488" cy="5301208"/>
          </a:xfrm>
        </p:spPr>
        <p:txBody>
          <a:bodyPr anchor="t" anchorCtr="0">
            <a:normAutofit fontScale="7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4000" spc="-150" dirty="0" smtClean="0"/>
              <a:t>Проведение презентаций открытия зала ЛФК и отделения пластической хирургии (участники – СМИ и представители медицинских страховых компаний)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4000" spc="-150" dirty="0" smtClean="0">
                <a:solidFill>
                  <a:srgbClr val="000000"/>
                </a:solidFill>
                <a:ea typeface="Times New Roman"/>
              </a:rPr>
              <a:t>Создание базы </a:t>
            </a:r>
            <a:r>
              <a:rPr lang="ru-RU" sz="4000" spc="-150" dirty="0">
                <a:solidFill>
                  <a:srgbClr val="000000"/>
                </a:solidFill>
                <a:ea typeface="Times New Roman"/>
              </a:rPr>
              <a:t>средств массовой информации, освещающей тему медицинских </a:t>
            </a:r>
            <a:r>
              <a:rPr lang="ru-RU" sz="4000" spc="-150" dirty="0" smtClean="0">
                <a:solidFill>
                  <a:srgbClr val="000000"/>
                </a:solidFill>
                <a:ea typeface="Times New Roman"/>
              </a:rPr>
              <a:t>услуг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4000" spc="-150" dirty="0">
                <a:solidFill>
                  <a:srgbClr val="000000"/>
                </a:solidFill>
                <a:ea typeface="Times New Roman"/>
              </a:rPr>
              <a:t>Размещение </a:t>
            </a:r>
            <a:r>
              <a:rPr lang="ru-RU" sz="4000" spc="-150" dirty="0" err="1">
                <a:solidFill>
                  <a:srgbClr val="000000"/>
                </a:solidFill>
                <a:ea typeface="Times New Roman"/>
              </a:rPr>
              <a:t>имиджевых</a:t>
            </a:r>
            <a:r>
              <a:rPr lang="ru-RU" sz="4000" spc="-150" dirty="0">
                <a:solidFill>
                  <a:srgbClr val="000000"/>
                </a:solidFill>
                <a:ea typeface="Times New Roman"/>
              </a:rPr>
              <a:t> статей, интервью в специализированных и районных </a:t>
            </a:r>
            <a:r>
              <a:rPr lang="ru-RU" sz="4000" spc="-150" dirty="0" smtClean="0">
                <a:solidFill>
                  <a:srgbClr val="000000"/>
                </a:solidFill>
                <a:ea typeface="Times New Roman"/>
              </a:rPr>
              <a:t>СМИ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4000" spc="-150" dirty="0" smtClean="0">
                <a:solidFill>
                  <a:srgbClr val="000000"/>
                </a:solidFill>
                <a:ea typeface="Times New Roman"/>
              </a:rPr>
              <a:t>Организация </a:t>
            </a:r>
            <a:r>
              <a:rPr lang="ru-RU" sz="4000" spc="-150" dirty="0">
                <a:solidFill>
                  <a:srgbClr val="000000"/>
                </a:solidFill>
                <a:ea typeface="Times New Roman"/>
              </a:rPr>
              <a:t>бартерных </a:t>
            </a:r>
            <a:r>
              <a:rPr lang="ru-RU" sz="4000" spc="-150" dirty="0" smtClean="0">
                <a:solidFill>
                  <a:srgbClr val="000000"/>
                </a:solidFill>
                <a:ea typeface="Times New Roman"/>
              </a:rPr>
              <a:t>отношений (аптеки, фитнес-клубы)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4000" spc="-150" dirty="0">
                <a:solidFill>
                  <a:srgbClr val="000000"/>
                </a:solidFill>
                <a:ea typeface="Times New Roman"/>
              </a:rPr>
              <a:t>Оповещение о готовящихся акциях в СМИ и на сайте </a:t>
            </a:r>
            <a:r>
              <a:rPr lang="ru-RU" sz="4000" spc="-150" dirty="0" smtClean="0">
                <a:solidFill>
                  <a:srgbClr val="000000"/>
                </a:solidFill>
                <a:ea typeface="Times New Roman"/>
              </a:rPr>
              <a:t>организации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4000" spc="-150" dirty="0" smtClean="0">
                <a:solidFill>
                  <a:srgbClr val="000000"/>
                </a:solidFill>
              </a:rPr>
              <a:t>Продвижение сайта (метод ранжирования)</a:t>
            </a:r>
            <a:endParaRPr lang="ru-RU" sz="4000" spc="-15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11760" y="116632"/>
            <a:ext cx="6552728" cy="1224136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</a:rPr>
              <a:t>Рекомендации</a:t>
            </a:r>
            <a:endParaRPr lang="ru-RU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556792"/>
            <a:ext cx="8280920" cy="648072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Связи с общественностью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3528" y="1700808"/>
            <a:ext cx="8820471" cy="5157192"/>
          </a:xfrm>
        </p:spPr>
        <p:txBody>
          <a:bodyPr anchor="t" anchorCtr="0"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>
                <a:ea typeface="Times New Roman"/>
              </a:rPr>
              <a:t>Разработка </a:t>
            </a:r>
            <a:r>
              <a:rPr lang="ru-RU" sz="3200" u="sng" dirty="0" smtClean="0">
                <a:ea typeface="Times New Roman"/>
              </a:rPr>
              <a:t>Программы </a:t>
            </a:r>
            <a:r>
              <a:rPr lang="ru-RU" sz="3200" u="sng" dirty="0">
                <a:ea typeface="Times New Roman"/>
              </a:rPr>
              <a:t>по ведению </a:t>
            </a:r>
            <a:r>
              <a:rPr lang="ru-RU" sz="3200" u="sng" dirty="0" smtClean="0">
                <a:ea typeface="Times New Roman"/>
              </a:rPr>
              <a:t>беременности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>
                <a:ea typeface="Times New Roman"/>
              </a:rPr>
              <a:t>Организация акции на </a:t>
            </a:r>
            <a:r>
              <a:rPr lang="ru-RU" sz="3200" dirty="0">
                <a:ea typeface="Times New Roman"/>
              </a:rPr>
              <a:t>сайте </a:t>
            </a:r>
            <a:r>
              <a:rPr lang="ru-RU" sz="3200" dirty="0" smtClean="0">
                <a:ea typeface="Times New Roman"/>
              </a:rPr>
              <a:t>Cupon.tomsk.ru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>
                <a:ea typeface="Times New Roman"/>
              </a:rPr>
              <a:t>Разработка </a:t>
            </a:r>
            <a:r>
              <a:rPr lang="ru-RU" sz="3200" u="sng" dirty="0" smtClean="0"/>
              <a:t>Программы «Неделя бесплатного приема врачом-диетологом»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/>
              <a:t>Разработка </a:t>
            </a:r>
            <a:r>
              <a:rPr lang="ru-RU" sz="3200" u="sng" dirty="0" smtClean="0"/>
              <a:t>бонусной карты</a:t>
            </a: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11760" y="116632"/>
            <a:ext cx="6552728" cy="1224136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</a:rPr>
              <a:t>Рекомендации</a:t>
            </a:r>
            <a:endParaRPr lang="ru-RU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700808"/>
            <a:ext cx="8208912" cy="1008112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chemeClr val="tx1"/>
                </a:solidFill>
                <a:ea typeface="Times New Roman"/>
              </a:rPr>
              <a:t>Стимулирование сбыта. 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ea typeface="Times New Roman"/>
              </a:rPr>
              <a:t>Программы лояльности для клиентов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3528" y="1628800"/>
            <a:ext cx="8712967" cy="5229200"/>
          </a:xfrm>
        </p:spPr>
        <p:txBody>
          <a:bodyPr anchor="t" anchorCtr="0"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/>
              <a:t>Размещение </a:t>
            </a:r>
            <a:r>
              <a:rPr lang="ru-RU" sz="3200" u="sng" dirty="0" smtClean="0"/>
              <a:t>наружной рекламы </a:t>
            </a:r>
            <a:r>
              <a:rPr lang="ru-RU" sz="3200" dirty="0" smtClean="0"/>
              <a:t>на транспорте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/>
              <a:t>Создание и размещение </a:t>
            </a:r>
            <a:r>
              <a:rPr lang="ru-RU" sz="3200" u="sng" dirty="0" smtClean="0"/>
              <a:t>радиорекламы </a:t>
            </a:r>
            <a:r>
              <a:rPr lang="ru-RU" sz="3200" dirty="0" smtClean="0"/>
              <a:t>(радиостанции «Европа +» и «Хит ФМ»)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11760" y="188640"/>
            <a:ext cx="6552728" cy="1152128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</a:rPr>
              <a:t>Рекомендации</a:t>
            </a:r>
            <a:endParaRPr lang="ru-RU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700808"/>
            <a:ext cx="8352928" cy="864096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Реклама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3528" y="1700808"/>
            <a:ext cx="8712967" cy="5040560"/>
          </a:xfrm>
        </p:spPr>
        <p:txBody>
          <a:bodyPr anchor="t" anchorCtr="0"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prstClr val="black"/>
                </a:solidFill>
              </a:rPr>
              <a:t>Включение </a:t>
            </a: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u="sng" dirty="0">
                <a:solidFill>
                  <a:prstClr val="black"/>
                </a:solidFill>
              </a:rPr>
              <a:t>рекламные сообщения информацию о возможности заказать обратный </a:t>
            </a:r>
            <a:r>
              <a:rPr lang="ru-RU" sz="3200" u="sng" dirty="0" smtClean="0">
                <a:solidFill>
                  <a:prstClr val="black"/>
                </a:solidFill>
              </a:rPr>
              <a:t>звонок (через </a:t>
            </a:r>
            <a:r>
              <a:rPr lang="en-US" sz="3200" u="sng" dirty="0" err="1" smtClean="0">
                <a:solidFill>
                  <a:prstClr val="black"/>
                </a:solidFill>
              </a:rPr>
              <a:t>sms</a:t>
            </a:r>
            <a:r>
              <a:rPr lang="ru-RU" sz="3200" u="sng" dirty="0" smtClean="0">
                <a:solidFill>
                  <a:prstClr val="black"/>
                </a:solidFill>
              </a:rPr>
              <a:t>)</a:t>
            </a:r>
            <a:endParaRPr lang="ru-RU" sz="3200" u="sng" dirty="0">
              <a:solidFill>
                <a:prstClr val="black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11760" y="188640"/>
            <a:ext cx="6552728" cy="1152128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</a:rPr>
              <a:t>Рекомендации</a:t>
            </a:r>
            <a:endParaRPr lang="ru-RU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628800"/>
            <a:ext cx="8280920" cy="936104"/>
          </a:xfrm>
          <a:prstGeom prst="rect">
            <a:avLst/>
          </a:prstGeom>
          <a:solidFill>
            <a:srgbClr val="FFE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Личные продажи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979712" cy="1468680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892479" cy="5301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95736" y="116632"/>
            <a:ext cx="6768752" cy="1296144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ru-RU" sz="36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Бюджет программы изменения маркетинговой стратегии</a:t>
            </a:r>
            <a:endParaRPr lang="ru-RU" sz="36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426716"/>
              </p:ext>
            </p:extLst>
          </p:nvPr>
        </p:nvGraphicFramePr>
        <p:xfrm>
          <a:off x="251520" y="1556792"/>
          <a:ext cx="8568952" cy="55238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52726"/>
                <a:gridCol w="2016226"/>
              </a:tblGrid>
              <a:tr h="3500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затрат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Общая сумма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242" marR="45242" marT="0" marB="0"/>
                </a:tc>
              </a:tr>
              <a:tr h="3309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1910" algn="l"/>
                        </a:tabLst>
                      </a:pPr>
                      <a:r>
                        <a:rPr lang="ru-RU" sz="1800" dirty="0">
                          <a:effectLst/>
                        </a:rPr>
                        <a:t>Создание бонусной карты (2000 экз.)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None/>
                      </a:pPr>
                      <a:r>
                        <a:rPr lang="ru-RU" sz="2000" b="1" dirty="0">
                          <a:effectLst/>
                        </a:rPr>
                        <a:t>20200 руб.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</a:tr>
              <a:tr h="59023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Наружная </a:t>
                      </a:r>
                      <a:r>
                        <a:rPr lang="ru-RU" sz="1800" dirty="0">
                          <a:effectLst/>
                        </a:rPr>
                        <a:t>реклама на маршрутном автобусе №4 на двух бортах в течение трех месяцев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None/>
                      </a:pPr>
                      <a:r>
                        <a:rPr lang="ru-RU" sz="2000" b="1" dirty="0">
                          <a:effectLst/>
                        </a:rPr>
                        <a:t>7500 руб.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</a:tr>
              <a:tr h="29511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6860" algn="l"/>
                        </a:tabLst>
                      </a:pPr>
                      <a:r>
                        <a:rPr lang="ru-RU" sz="1800" dirty="0">
                          <a:effectLst/>
                        </a:rPr>
                        <a:t>Радиореклама на радиостанции «Европа +»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None/>
                      </a:pPr>
                      <a:r>
                        <a:rPr lang="ru-RU" sz="2000" b="1" dirty="0">
                          <a:effectLst/>
                        </a:rPr>
                        <a:t>50288 руб.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</a:tr>
              <a:tr h="29511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6860" algn="l"/>
                        </a:tabLst>
                      </a:pPr>
                      <a:r>
                        <a:rPr lang="ru-RU" sz="1800" dirty="0">
                          <a:effectLst/>
                        </a:rPr>
                        <a:t>Радиореклама на радиостанции «Хит ФМ»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None/>
                      </a:pPr>
                      <a:r>
                        <a:rPr lang="ru-RU" sz="2000" b="1" dirty="0">
                          <a:effectLst/>
                        </a:rPr>
                        <a:t>38528 руб.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</a:tr>
              <a:tr h="59023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6860" algn="l"/>
                        </a:tabLst>
                      </a:pPr>
                      <a:r>
                        <a:rPr lang="ru-RU" sz="1800" dirty="0">
                          <a:effectLst/>
                        </a:rPr>
                        <a:t>Размещение информации в газете «Томские новости» (</a:t>
                      </a:r>
                      <a:r>
                        <a:rPr lang="ru-RU" sz="1800" dirty="0" err="1">
                          <a:effectLst/>
                        </a:rPr>
                        <a:t>внутр</a:t>
                      </a:r>
                      <a:r>
                        <a:rPr lang="ru-RU" sz="1800" dirty="0">
                          <a:effectLst/>
                        </a:rPr>
                        <a:t>. страница  1/16)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None/>
                      </a:pPr>
                      <a:r>
                        <a:rPr lang="ru-RU" sz="2000" b="1" dirty="0">
                          <a:effectLst/>
                        </a:rPr>
                        <a:t>4375 руб.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242" marR="45242" marT="0" marB="0"/>
                </a:tc>
              </a:tr>
              <a:tr h="59023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6860" algn="l"/>
                        </a:tabLst>
                      </a:pPr>
                      <a:r>
                        <a:rPr lang="ru-RU" sz="1800" dirty="0">
                          <a:effectLst/>
                        </a:rPr>
                        <a:t>Размещение информации в газете «Вечерний </a:t>
                      </a:r>
                      <a:r>
                        <a:rPr lang="ru-RU" sz="1800" dirty="0" smtClean="0">
                          <a:effectLst/>
                        </a:rPr>
                        <a:t>Томск</a:t>
                      </a:r>
                      <a:r>
                        <a:rPr lang="ru-RU" sz="1800" dirty="0">
                          <a:effectLst/>
                        </a:rPr>
                        <a:t>» (</a:t>
                      </a:r>
                      <a:r>
                        <a:rPr lang="ru-RU" sz="1800" dirty="0" err="1">
                          <a:effectLst/>
                        </a:rPr>
                        <a:t>внутр</a:t>
                      </a:r>
                      <a:r>
                        <a:rPr lang="ru-RU" sz="1800" dirty="0">
                          <a:effectLst/>
                        </a:rPr>
                        <a:t>. страница1/8)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None/>
                      </a:pPr>
                      <a:r>
                        <a:rPr lang="ru-RU" sz="2000" b="1" dirty="0">
                          <a:effectLst/>
                        </a:rPr>
                        <a:t>3 385 руб.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</a:tr>
              <a:tr h="59023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6860" algn="l"/>
                        </a:tabLst>
                      </a:pPr>
                      <a:r>
                        <a:rPr lang="ru-RU" sz="1800" dirty="0">
                          <a:effectLst/>
                        </a:rPr>
                        <a:t>Размещение новостной информации в журнале «Дорогое удовольствие» (</a:t>
                      </a:r>
                      <a:r>
                        <a:rPr lang="ru-RU" sz="1800" dirty="0" err="1">
                          <a:effectLst/>
                        </a:rPr>
                        <a:t>внутр</a:t>
                      </a:r>
                      <a:r>
                        <a:rPr lang="ru-RU" sz="1800" dirty="0">
                          <a:effectLst/>
                        </a:rPr>
                        <a:t>. Страница 1/5)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None/>
                      </a:pPr>
                      <a:r>
                        <a:rPr lang="ru-RU" sz="2000" b="1" dirty="0">
                          <a:effectLst/>
                        </a:rPr>
                        <a:t>3 500 руб.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</a:tr>
              <a:tr h="41609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6860" algn="l"/>
                        </a:tabLst>
                      </a:pPr>
                      <a:r>
                        <a:rPr lang="ru-RU" sz="1800" dirty="0">
                          <a:effectLst/>
                        </a:rPr>
                        <a:t>Размещение новостной информации в газете «На здоровье!»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None/>
                      </a:pPr>
                      <a:r>
                        <a:rPr lang="ru-RU" sz="2000" b="1" dirty="0">
                          <a:effectLst/>
                        </a:rPr>
                        <a:t>1500 руб.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</a:tr>
              <a:tr h="4046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6860" algn="l"/>
                        </a:tabLst>
                      </a:pPr>
                      <a:r>
                        <a:rPr lang="ru-RU" sz="1800" dirty="0">
                          <a:effectLst/>
                        </a:rPr>
                        <a:t>Создание и размещение акции на сайте Cupon.tomsk.ru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None/>
                      </a:pPr>
                      <a:r>
                        <a:rPr lang="ru-RU" sz="2000" b="1" dirty="0">
                          <a:effectLst/>
                        </a:rPr>
                        <a:t>4399 </a:t>
                      </a:r>
                      <a:r>
                        <a:rPr lang="ru-RU" sz="2000" b="1" dirty="0" smtClean="0">
                          <a:effectLst/>
                        </a:rPr>
                        <a:t>руб.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</a:tr>
              <a:tr h="614227">
                <a:tc>
                  <a:txBody>
                    <a:bodyPr/>
                    <a:lstStyle/>
                    <a:p>
                      <a:pPr marL="27686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ИТОГО: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42" marR="452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104 076 руб.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242" marR="4524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6396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49857984"/>
              </p:ext>
            </p:extLst>
          </p:nvPr>
        </p:nvGraphicFramePr>
        <p:xfrm>
          <a:off x="179512" y="1628800"/>
          <a:ext cx="8784975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96144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effectLst/>
                <a:latin typeface="+mn-lt"/>
              </a:rPr>
              <a:t>Ожидаемые результаты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219199" y="1916832"/>
            <a:ext cx="7239001" cy="41044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95736" y="260648"/>
            <a:ext cx="144016" cy="72008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9567" y="116632"/>
            <a:ext cx="5454921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772816"/>
            <a:ext cx="3096344" cy="496855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Структура сайта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157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95536" y="1628800"/>
            <a:ext cx="8568951" cy="51125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96144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Корпоративная газета «Вестник здоровья»</a:t>
            </a:r>
            <a:endParaRPr lang="ru-RU" sz="4400" dirty="0">
              <a:solidFill>
                <a:schemeClr val="tx1"/>
              </a:solidFill>
              <a:effectLst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1706" y="1484784"/>
            <a:ext cx="7416824" cy="5202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9327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219199" y="1916832"/>
            <a:ext cx="7239001" cy="41044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1" y="53503"/>
            <a:ext cx="144015" cy="144016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76672"/>
            <a:ext cx="5796136" cy="6207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700807"/>
            <a:ext cx="3168352" cy="49830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spc="-150" dirty="0" smtClean="0">
                <a:solidFill>
                  <a:schemeClr val="tx1"/>
                </a:solidFill>
              </a:rPr>
              <a:t>«Программа по ведению беременности» </a:t>
            </a:r>
            <a:endParaRPr lang="ru-RU" sz="36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173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79512" y="1700808"/>
            <a:ext cx="8784975" cy="515719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400" spc="-150" dirty="0" smtClean="0">
                <a:ea typeface="Calibri"/>
              </a:rPr>
              <a:t>Многопрофильное </a:t>
            </a:r>
            <a:r>
              <a:rPr lang="ru-RU" sz="2400" spc="-150" dirty="0">
                <a:ea typeface="Calibri"/>
              </a:rPr>
              <a:t>медицинское учреждение «Лечебно-диагностический центр» проводит акцию </a:t>
            </a:r>
            <a:r>
              <a:rPr lang="ru-RU" sz="2400" spc="-150" dirty="0" smtClean="0">
                <a:ea typeface="Calibri"/>
              </a:rPr>
              <a:t>бесплатного приема-консультации </a:t>
            </a:r>
            <a:r>
              <a:rPr lang="ru-RU" sz="2400" spc="-150" dirty="0">
                <a:ea typeface="Calibri"/>
              </a:rPr>
              <a:t>врача-диетолога с 19 по 26 января! Опытный врач проведет диагностику, подберет оптимальный режим питания, индивидуальный график нормализации веса, и все это абсолютно БЕСПЛАТНО! Помните, акция продлится с 19 по 26 января! Узнать подробности Вы можете, позвонив по телефонам 55-54-55, 54-54-45, на сайте центра </a:t>
            </a:r>
            <a:r>
              <a:rPr lang="ru-RU" sz="2400" u="sng" spc="-150" dirty="0">
                <a:ea typeface="Calibri"/>
                <a:hlinkClick r:id="rId3"/>
              </a:rPr>
              <a:t>http://ldc.tom.ru</a:t>
            </a:r>
            <a:r>
              <a:rPr lang="ru-RU" sz="2400" spc="-150" dirty="0">
                <a:solidFill>
                  <a:srgbClr val="C00000"/>
                </a:solidFill>
                <a:ea typeface="Calibri"/>
              </a:rPr>
              <a:t>. </a:t>
            </a:r>
            <a:r>
              <a:rPr lang="ru-RU" sz="2400" spc="-150" dirty="0">
                <a:ea typeface="Calibri"/>
              </a:rPr>
              <a:t>или, заказав обратный звонок, отправив </a:t>
            </a:r>
            <a:r>
              <a:rPr lang="en-US" sz="2400" spc="-150" dirty="0">
                <a:ea typeface="Calibri"/>
              </a:rPr>
              <a:t>SMS</a:t>
            </a:r>
            <a:r>
              <a:rPr lang="ru-RU" sz="2400" spc="-150" dirty="0">
                <a:ea typeface="Calibri"/>
              </a:rPr>
              <a:t>-запрос на номер 8 983 233 05 70! </a:t>
            </a:r>
            <a:endParaRPr lang="ru-RU" sz="2400" spc="-150" dirty="0">
              <a:ea typeface="Times New Roman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spc="-150" dirty="0">
                <a:ea typeface="Calibri"/>
              </a:rPr>
              <a:t>У нас есть все для здоровья, чтобы здоровье было у Вас!</a:t>
            </a:r>
            <a:endParaRPr lang="ru-RU" sz="2400" spc="-150" dirty="0">
              <a:ea typeface="Times New Roman"/>
            </a:endParaRP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368152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6600" dirty="0">
                <a:effectLst/>
                <a:latin typeface="Times New Roman"/>
                <a:ea typeface="Times New Roman"/>
              </a:rPr>
              <a:t/>
            </a:r>
            <a:br>
              <a:rPr lang="ru-RU" sz="6600" dirty="0">
                <a:effectLst/>
                <a:latin typeface="Times New Roman"/>
                <a:ea typeface="Times New Roman"/>
              </a:rPr>
            </a:br>
            <a:r>
              <a:rPr lang="ru-RU" sz="28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  <a:ea typeface="Times New Roman"/>
              </a:rPr>
              <a:t>Концепция рекламного </a:t>
            </a:r>
            <a:r>
              <a:rPr lang="ru-RU" sz="2800" dirty="0" err="1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  <a:ea typeface="Times New Roman"/>
              </a:rPr>
              <a:t>радиоролика</a:t>
            </a:r>
            <a:r>
              <a:rPr lang="ru-RU" sz="28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  <a:ea typeface="Times New Roman"/>
              </a:rPr>
              <a:t> </a:t>
            </a:r>
            <a:br>
              <a:rPr lang="ru-RU" sz="28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 smtClean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  <a:ea typeface="Times New Roman"/>
              </a:rPr>
              <a:t>«Неделя </a:t>
            </a:r>
            <a:r>
              <a:rPr lang="ru-RU" sz="2800" dirty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  <a:ea typeface="Times New Roman"/>
              </a:rPr>
              <a:t>бесплатного приема </a:t>
            </a:r>
            <a:r>
              <a:rPr lang="ru-RU" sz="2800" dirty="0" smtClean="0">
                <a:ln w="12700">
                  <a:solidFill>
                    <a:srgbClr val="303030"/>
                  </a:solidFill>
                </a:ln>
                <a:solidFill>
                  <a:prstClr val="black"/>
                </a:solidFill>
                <a:effectLst/>
                <a:latin typeface="Times New Roman"/>
                <a:ea typeface="Times New Roman"/>
              </a:rPr>
              <a:t>врачом-диетологом»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388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3529" y="1700808"/>
            <a:ext cx="8568952" cy="48965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368152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effectLst/>
                <a:latin typeface="+mn-lt"/>
              </a:rPr>
              <a:t>Макет дисконтной карты</a:t>
            </a:r>
            <a:endParaRPr lang="ru-RU" sz="4400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5" name="Рисунок 4" descr="Бонусная карта со скидками в аптеке 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66912"/>
            <a:ext cx="7632848" cy="434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95536" y="1628800"/>
            <a:ext cx="8568951" cy="51125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624736" cy="1296144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Макет рекламного баннера</a:t>
            </a:r>
            <a:endParaRPr lang="ru-RU" sz="44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09" y="2636912"/>
            <a:ext cx="903649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136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28775"/>
          </a:xfrm>
          <a:prstGeom prst="rect">
            <a:avLst/>
          </a:prstGeom>
          <a:noFill/>
          <a:ln>
            <a:noFill/>
          </a:ln>
          <a:effectLst>
            <a:glow rad="152400">
              <a:schemeClr val="accent1">
                <a:alpha val="46000"/>
              </a:schemeClr>
            </a:glow>
            <a:outerShdw blurRad="50800" dist="50800" dir="5400000" algn="ctr" rotWithShape="0">
              <a:srgbClr val="000000">
                <a:alpha val="98000"/>
              </a:srgbClr>
            </a:outerShdw>
            <a:reflection stA="0" endPos="53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11560" y="1700808"/>
            <a:ext cx="7992887" cy="4608512"/>
          </a:xfrm>
          <a:solidFill>
            <a:srgbClr val="FFE5E5"/>
          </a:solidFill>
          <a:ln w="28575">
            <a:solidFill>
              <a:schemeClr val="accent1"/>
            </a:solidFill>
          </a:ln>
          <a:effectLst>
            <a:outerShdw blurRad="482600" dist="50800" dir="5400000" sx="101000" sy="101000" algn="ctr" rotWithShape="0">
              <a:srgbClr val="000000">
                <a:alpha val="92000"/>
              </a:srgbClr>
            </a:outerShdw>
          </a:effectLst>
        </p:spPr>
        <p:txBody>
          <a:bodyPr anchor="ctr" anchorCtr="0">
            <a:normAutofit/>
            <a:scene3d>
              <a:camera prst="obliqueTopLeft"/>
              <a:lightRig rig="balanced" dir="t"/>
            </a:scene3d>
            <a:sp3d extrusionH="57150" prstMaterial="dkEdge">
              <a:bevelT w="38100" h="38100" prst="relaxedInset"/>
              <a:bevelB w="38100" h="38100" prst="relaxedInset"/>
            </a:sp3d>
          </a:bodyPr>
          <a:lstStyle/>
          <a:p>
            <a:pPr algn="ctr"/>
            <a:r>
              <a:rPr lang="ru-RU" sz="4000" b="1" dirty="0" smtClean="0">
                <a:ln w="76200">
                  <a:gradFill>
                    <a:gsLst>
                      <a:gs pos="5000">
                        <a:schemeClr val="accent1">
                          <a:lumMod val="75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miter lim="800000"/>
                </a:ln>
                <a:effectLst>
                  <a:outerShdw dir="15240000" sx="1000" sy="1000" algn="tl">
                    <a:srgbClr val="C00000"/>
                  </a:outerShdw>
                </a:effectLst>
              </a:rPr>
              <a:t>СПАСИБО ЗА ВНИМАНИЕ!</a:t>
            </a:r>
            <a:endParaRPr lang="ru-RU" sz="4000" b="1" dirty="0">
              <a:ln w="76200">
                <a:gradFill>
                  <a:gsLst>
                    <a:gs pos="500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miter lim="800000"/>
              </a:ln>
              <a:effectLst>
                <a:outerShdw dir="15240000" sx="1000" sy="1000" algn="tl">
                  <a:srgbClr val="C00000"/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95736" y="260648"/>
            <a:ext cx="45719" cy="45719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988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1133</TotalTime>
  <Words>827</Words>
  <Application>Microsoft Office PowerPoint</Application>
  <PresentationFormat>Экран (4:3)</PresentationFormat>
  <Paragraphs>195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Thermal</vt:lpstr>
      <vt:lpstr>Тема ВКР: «Расширение целевой аудитории медицинского учреждения на основе совершенствовании маркетинговой стратегии  (на примере ООО «Лечебно-диагностический центр», г. Томск)»   Шаровская Л.В. гр. 3-11191 </vt:lpstr>
      <vt:lpstr>Проблема ВКР</vt:lpstr>
      <vt:lpstr>Объект ВКР</vt:lpstr>
      <vt:lpstr>Цель ВКР</vt:lpstr>
      <vt:lpstr>Задачи ВКР</vt:lpstr>
      <vt:lpstr>Понятие маркетинговой стратегии </vt:lpstr>
      <vt:lpstr>Характеристика организации</vt:lpstr>
      <vt:lpstr>Маркетинговая деятельность</vt:lpstr>
      <vt:lpstr>Конкуренты организации</vt:lpstr>
      <vt:lpstr>Конкурентные преимущества</vt:lpstr>
      <vt:lpstr>Конкурентные преимущества</vt:lpstr>
      <vt:lpstr>Проблемная ситуация</vt:lpstr>
      <vt:lpstr>       Проблема маркетингового исследования</vt:lpstr>
      <vt:lpstr>Анализ маркетинговой деятельности</vt:lpstr>
      <vt:lpstr>Анализ маркетинговой деятельности</vt:lpstr>
      <vt:lpstr>Анализ маркетинговой деятельности</vt:lpstr>
      <vt:lpstr>Анализ маркетинговой деятельности</vt:lpstr>
      <vt:lpstr>Анализ маркетинговой деятельности</vt:lpstr>
      <vt:lpstr>Результаты интервью</vt:lpstr>
      <vt:lpstr>Результаты интервью</vt:lpstr>
      <vt:lpstr>Выявленные проблемы</vt:lpstr>
      <vt:lpstr>Структура маркетинговой стратегии</vt:lpstr>
      <vt:lpstr>Рекомендации</vt:lpstr>
      <vt:lpstr>Рекомендации</vt:lpstr>
      <vt:lpstr>Рекомендации</vt:lpstr>
      <vt:lpstr>Рекомендации</vt:lpstr>
      <vt:lpstr>Бюджет программы изменения маркетинговой стратегии</vt:lpstr>
      <vt:lpstr>Ожидаемые результаты</vt:lpstr>
      <vt:lpstr>Слайд 29</vt:lpstr>
      <vt:lpstr>Корпоративная газета «Вестник здоровья»</vt:lpstr>
      <vt:lpstr>Слайд 31</vt:lpstr>
      <vt:lpstr> Концепция рекламного радиоролика  «Неделя бесплатного приема врачом-диетологом»</vt:lpstr>
      <vt:lpstr>Макет дисконтной карты</vt:lpstr>
      <vt:lpstr>Макет рекламного баннера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Счастье Есть!</dc:creator>
  <cp:lastModifiedBy>SKVVN</cp:lastModifiedBy>
  <cp:revision>69</cp:revision>
  <dcterms:created xsi:type="dcterms:W3CDTF">2014-12-07T06:46:28Z</dcterms:created>
  <dcterms:modified xsi:type="dcterms:W3CDTF">2014-12-16T11:19:38Z</dcterms:modified>
</cp:coreProperties>
</file>