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05" r:id="rId3"/>
    <p:sldId id="306" r:id="rId4"/>
    <p:sldId id="307" r:id="rId5"/>
    <p:sldId id="258" r:id="rId6"/>
    <p:sldId id="259" r:id="rId7"/>
    <p:sldId id="308" r:id="rId8"/>
    <p:sldId id="309" r:id="rId9"/>
    <p:sldId id="260" r:id="rId10"/>
    <p:sldId id="261" r:id="rId11"/>
    <p:sldId id="262" r:id="rId12"/>
    <p:sldId id="300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01" r:id="rId22"/>
    <p:sldId id="302" r:id="rId23"/>
    <p:sldId id="303" r:id="rId24"/>
    <p:sldId id="304" r:id="rId25"/>
    <p:sldId id="284" r:id="rId26"/>
    <p:sldId id="285" r:id="rId27"/>
    <p:sldId id="287" r:id="rId28"/>
    <p:sldId id="288" r:id="rId29"/>
    <p:sldId id="289" r:id="rId30"/>
    <p:sldId id="290" r:id="rId31"/>
    <p:sldId id="291" r:id="rId32"/>
    <p:sldId id="293" r:id="rId33"/>
    <p:sldId id="296" r:id="rId34"/>
    <p:sldId id="310" r:id="rId35"/>
    <p:sldId id="272" r:id="rId36"/>
    <p:sldId id="273" r:id="rId37"/>
    <p:sldId id="27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A22A97-429E-4761-88E3-193F62C2F3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F19046F-1FB0-4B36-860B-BB5FB0597931}">
      <dgm:prSet/>
      <dgm:spPr/>
      <dgm:t>
        <a:bodyPr/>
        <a:lstStyle/>
        <a:p>
          <a:pPr rtl="0"/>
          <a:r>
            <a:rPr lang="ru-RU" b="1" smtClean="0"/>
            <a:t>По характеру превращений в веществе, исходном сырье, обеспечивающих переработку</a:t>
          </a:r>
          <a:r>
            <a:rPr lang="ru-RU" smtClean="0"/>
            <a:t>:</a:t>
          </a:r>
          <a:endParaRPr lang="ru-RU"/>
        </a:p>
      </dgm:t>
    </dgm:pt>
    <dgm:pt modelId="{A0D06D70-9105-4695-9346-72A811617EA4}" type="parTrans" cxnId="{1808695D-6ED0-430D-B0A3-D5243372E634}">
      <dgm:prSet/>
      <dgm:spPr/>
      <dgm:t>
        <a:bodyPr/>
        <a:lstStyle/>
        <a:p>
          <a:endParaRPr lang="ru-RU"/>
        </a:p>
      </dgm:t>
    </dgm:pt>
    <dgm:pt modelId="{0C06A32C-F9AB-4123-A772-EF2FED6E470E}" type="sibTrans" cxnId="{1808695D-6ED0-430D-B0A3-D5243372E634}">
      <dgm:prSet/>
      <dgm:spPr/>
      <dgm:t>
        <a:bodyPr/>
        <a:lstStyle/>
        <a:p>
          <a:endParaRPr lang="ru-RU"/>
        </a:p>
      </dgm:t>
    </dgm:pt>
    <dgm:pt modelId="{17134DA3-5706-4EE5-B107-56699AEAEB1F}">
      <dgm:prSet/>
      <dgm:spPr/>
      <dgm:t>
        <a:bodyPr/>
        <a:lstStyle/>
        <a:p>
          <a:pPr rtl="0"/>
          <a:r>
            <a:rPr lang="ru-RU" smtClean="0"/>
            <a:t>Физические, химические, физико-химические, биохимические, биологические, ядерные и комбинированные</a:t>
          </a:r>
          <a:endParaRPr lang="ru-RU"/>
        </a:p>
      </dgm:t>
    </dgm:pt>
    <dgm:pt modelId="{836F2A81-DFAC-4C37-B746-2558A1415CCD}" type="parTrans" cxnId="{6B2B3D87-F209-47A3-BF99-CE7763EC20B1}">
      <dgm:prSet/>
      <dgm:spPr/>
      <dgm:t>
        <a:bodyPr/>
        <a:lstStyle/>
        <a:p>
          <a:endParaRPr lang="ru-RU"/>
        </a:p>
      </dgm:t>
    </dgm:pt>
    <dgm:pt modelId="{E013566E-0E06-45B6-953E-C7C41159CB4C}" type="sibTrans" cxnId="{6B2B3D87-F209-47A3-BF99-CE7763EC20B1}">
      <dgm:prSet/>
      <dgm:spPr/>
      <dgm:t>
        <a:bodyPr/>
        <a:lstStyle/>
        <a:p>
          <a:endParaRPr lang="ru-RU"/>
        </a:p>
      </dgm:t>
    </dgm:pt>
    <dgm:pt modelId="{360746B4-93DF-40DD-9D04-7ABCBF3B762A}" type="pres">
      <dgm:prSet presAssocID="{B0A22A97-429E-4761-88E3-193F62C2F3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F20A07-EA2E-4A5C-BB86-33A6AEAB73D5}" type="pres">
      <dgm:prSet presAssocID="{6F19046F-1FB0-4B36-860B-BB5FB059793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B4BCD-2969-4633-920F-845169EA3676}" type="pres">
      <dgm:prSet presAssocID="{0C06A32C-F9AB-4123-A772-EF2FED6E470E}" presName="spacer" presStyleCnt="0"/>
      <dgm:spPr/>
    </dgm:pt>
    <dgm:pt modelId="{F4AD5B2B-A34A-4248-B5B1-0BF74A287E77}" type="pres">
      <dgm:prSet presAssocID="{17134DA3-5706-4EE5-B107-56699AEAEB1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08695D-6ED0-430D-B0A3-D5243372E634}" srcId="{B0A22A97-429E-4761-88E3-193F62C2F366}" destId="{6F19046F-1FB0-4B36-860B-BB5FB0597931}" srcOrd="0" destOrd="0" parTransId="{A0D06D70-9105-4695-9346-72A811617EA4}" sibTransId="{0C06A32C-F9AB-4123-A772-EF2FED6E470E}"/>
    <dgm:cxn modelId="{8DB3E1E8-8A0C-449A-9310-C6729C12D702}" type="presOf" srcId="{B0A22A97-429E-4761-88E3-193F62C2F366}" destId="{360746B4-93DF-40DD-9D04-7ABCBF3B762A}" srcOrd="0" destOrd="0" presId="urn:microsoft.com/office/officeart/2005/8/layout/vList2"/>
    <dgm:cxn modelId="{7CEC8379-601A-4582-A03F-9D3F44DB75D9}" type="presOf" srcId="{17134DA3-5706-4EE5-B107-56699AEAEB1F}" destId="{F4AD5B2B-A34A-4248-B5B1-0BF74A287E77}" srcOrd="0" destOrd="0" presId="urn:microsoft.com/office/officeart/2005/8/layout/vList2"/>
    <dgm:cxn modelId="{6B2B3D87-F209-47A3-BF99-CE7763EC20B1}" srcId="{B0A22A97-429E-4761-88E3-193F62C2F366}" destId="{17134DA3-5706-4EE5-B107-56699AEAEB1F}" srcOrd="1" destOrd="0" parTransId="{836F2A81-DFAC-4C37-B746-2558A1415CCD}" sibTransId="{E013566E-0E06-45B6-953E-C7C41159CB4C}"/>
    <dgm:cxn modelId="{431415F2-8B1D-4E30-B030-E37A8B2F07FE}" type="presOf" srcId="{6F19046F-1FB0-4B36-860B-BB5FB0597931}" destId="{50F20A07-EA2E-4A5C-BB86-33A6AEAB73D5}" srcOrd="0" destOrd="0" presId="urn:microsoft.com/office/officeart/2005/8/layout/vList2"/>
    <dgm:cxn modelId="{75A8B951-8440-4E64-93B7-D232FC5F0845}" type="presParOf" srcId="{360746B4-93DF-40DD-9D04-7ABCBF3B762A}" destId="{50F20A07-EA2E-4A5C-BB86-33A6AEAB73D5}" srcOrd="0" destOrd="0" presId="urn:microsoft.com/office/officeart/2005/8/layout/vList2"/>
    <dgm:cxn modelId="{9F3CA2F6-FF28-4A92-A287-4AE87FF93D88}" type="presParOf" srcId="{360746B4-93DF-40DD-9D04-7ABCBF3B762A}" destId="{DA8B4BCD-2969-4633-920F-845169EA3676}" srcOrd="1" destOrd="0" presId="urn:microsoft.com/office/officeart/2005/8/layout/vList2"/>
    <dgm:cxn modelId="{E049E47D-CB7D-4D2B-931E-4B1D7654D992}" type="presParOf" srcId="{360746B4-93DF-40DD-9D04-7ABCBF3B762A}" destId="{F4AD5B2B-A34A-4248-B5B1-0BF74A287E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C2BF36-FC50-4F33-AB86-84AD93ECCD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86F8A6C-01A4-4A6A-93C0-AC993F9FC658}">
      <dgm:prSet/>
      <dgm:spPr/>
      <dgm:t>
        <a:bodyPr/>
        <a:lstStyle/>
        <a:p>
          <a:pPr rtl="0"/>
          <a:r>
            <a:rPr lang="ru-RU" b="1" smtClean="0"/>
            <a:t>По способу организации</a:t>
          </a:r>
          <a:r>
            <a:rPr lang="ru-RU" smtClean="0"/>
            <a:t>:</a:t>
          </a:r>
          <a:endParaRPr lang="ru-RU"/>
        </a:p>
      </dgm:t>
    </dgm:pt>
    <dgm:pt modelId="{30E8AE3E-6359-4C8C-A874-B14D97B81BCD}" type="parTrans" cxnId="{234145A6-AC38-44EB-928B-B7F9CBFE96D2}">
      <dgm:prSet/>
      <dgm:spPr/>
      <dgm:t>
        <a:bodyPr/>
        <a:lstStyle/>
        <a:p>
          <a:endParaRPr lang="ru-RU"/>
        </a:p>
      </dgm:t>
    </dgm:pt>
    <dgm:pt modelId="{EEE80310-D6BF-4E24-9377-4506F60CB5DF}" type="sibTrans" cxnId="{234145A6-AC38-44EB-928B-B7F9CBFE96D2}">
      <dgm:prSet/>
      <dgm:spPr/>
      <dgm:t>
        <a:bodyPr/>
        <a:lstStyle/>
        <a:p>
          <a:endParaRPr lang="ru-RU"/>
        </a:p>
      </dgm:t>
    </dgm:pt>
    <dgm:pt modelId="{1C68ECD0-DCF7-43F1-A84C-79661EFED048}">
      <dgm:prSet/>
      <dgm:spPr/>
      <dgm:t>
        <a:bodyPr/>
        <a:lstStyle/>
        <a:p>
          <a:pPr rtl="0"/>
          <a:r>
            <a:rPr lang="ru-RU" dirty="0" smtClean="0"/>
            <a:t>периодические, непрерывные, </a:t>
          </a:r>
          <a:r>
            <a:rPr lang="ru-RU" dirty="0" err="1" smtClean="0"/>
            <a:t>полунепрерывные</a:t>
          </a:r>
          <a:endParaRPr lang="ru-RU" dirty="0"/>
        </a:p>
      </dgm:t>
    </dgm:pt>
    <dgm:pt modelId="{30CCBB8B-DE41-429F-9B60-109F3E29A399}" type="parTrans" cxnId="{A5173128-CC0A-4333-857F-DCA54CF27E76}">
      <dgm:prSet/>
      <dgm:spPr/>
      <dgm:t>
        <a:bodyPr/>
        <a:lstStyle/>
        <a:p>
          <a:endParaRPr lang="ru-RU"/>
        </a:p>
      </dgm:t>
    </dgm:pt>
    <dgm:pt modelId="{00F8AAAD-CCFD-403F-AA86-88FCC45423FE}" type="sibTrans" cxnId="{A5173128-CC0A-4333-857F-DCA54CF27E76}">
      <dgm:prSet/>
      <dgm:spPr/>
      <dgm:t>
        <a:bodyPr/>
        <a:lstStyle/>
        <a:p>
          <a:endParaRPr lang="ru-RU"/>
        </a:p>
      </dgm:t>
    </dgm:pt>
    <dgm:pt modelId="{80E783B7-396C-4252-AA74-2D3CB20ABA64}" type="pres">
      <dgm:prSet presAssocID="{79C2BF36-FC50-4F33-AB86-84AD93ECCD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6AE46D-2C13-4095-AD23-8AA3C54AAD5E}" type="pres">
      <dgm:prSet presAssocID="{886F8A6C-01A4-4A6A-93C0-AC993F9FC65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14BA8-DFD3-4807-A010-4D9704C751EC}" type="pres">
      <dgm:prSet presAssocID="{EEE80310-D6BF-4E24-9377-4506F60CB5DF}" presName="spacer" presStyleCnt="0"/>
      <dgm:spPr/>
    </dgm:pt>
    <dgm:pt modelId="{C5CB2CCF-3B39-4269-8447-19D129582696}" type="pres">
      <dgm:prSet presAssocID="{1C68ECD0-DCF7-43F1-A84C-79661EFED04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EB58EF-26B2-4C91-9E0C-50C81CEFBECB}" type="presOf" srcId="{886F8A6C-01A4-4A6A-93C0-AC993F9FC658}" destId="{D06AE46D-2C13-4095-AD23-8AA3C54AAD5E}" srcOrd="0" destOrd="0" presId="urn:microsoft.com/office/officeart/2005/8/layout/vList2"/>
    <dgm:cxn modelId="{234145A6-AC38-44EB-928B-B7F9CBFE96D2}" srcId="{79C2BF36-FC50-4F33-AB86-84AD93ECCDB3}" destId="{886F8A6C-01A4-4A6A-93C0-AC993F9FC658}" srcOrd="0" destOrd="0" parTransId="{30E8AE3E-6359-4C8C-A874-B14D97B81BCD}" sibTransId="{EEE80310-D6BF-4E24-9377-4506F60CB5DF}"/>
    <dgm:cxn modelId="{1CE97484-5821-4019-91AD-161F9ABBD086}" type="presOf" srcId="{1C68ECD0-DCF7-43F1-A84C-79661EFED048}" destId="{C5CB2CCF-3B39-4269-8447-19D129582696}" srcOrd="0" destOrd="0" presId="urn:microsoft.com/office/officeart/2005/8/layout/vList2"/>
    <dgm:cxn modelId="{A5173128-CC0A-4333-857F-DCA54CF27E76}" srcId="{79C2BF36-FC50-4F33-AB86-84AD93ECCDB3}" destId="{1C68ECD0-DCF7-43F1-A84C-79661EFED048}" srcOrd="1" destOrd="0" parTransId="{30CCBB8B-DE41-429F-9B60-109F3E29A399}" sibTransId="{00F8AAAD-CCFD-403F-AA86-88FCC45423FE}"/>
    <dgm:cxn modelId="{E8594E21-DEF2-4057-A0F6-5E971D67B6F9}" type="presOf" srcId="{79C2BF36-FC50-4F33-AB86-84AD93ECCDB3}" destId="{80E783B7-396C-4252-AA74-2D3CB20ABA64}" srcOrd="0" destOrd="0" presId="urn:microsoft.com/office/officeart/2005/8/layout/vList2"/>
    <dgm:cxn modelId="{2F627015-FC61-40EC-A82D-FD8A94E90EDC}" type="presParOf" srcId="{80E783B7-396C-4252-AA74-2D3CB20ABA64}" destId="{D06AE46D-2C13-4095-AD23-8AA3C54AAD5E}" srcOrd="0" destOrd="0" presId="urn:microsoft.com/office/officeart/2005/8/layout/vList2"/>
    <dgm:cxn modelId="{7B198976-D70A-4F31-8A67-298D1605CE3B}" type="presParOf" srcId="{80E783B7-396C-4252-AA74-2D3CB20ABA64}" destId="{02614BA8-DFD3-4807-A010-4D9704C751EC}" srcOrd="1" destOrd="0" presId="urn:microsoft.com/office/officeart/2005/8/layout/vList2"/>
    <dgm:cxn modelId="{2E9FE14C-5F99-4DC3-BC87-1FD1ABB1AED4}" type="presParOf" srcId="{80E783B7-396C-4252-AA74-2D3CB20ABA64}" destId="{C5CB2CCF-3B39-4269-8447-19D12958269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85947C-8644-4E72-94D5-556A8327BC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C24031A-210B-4209-9C81-8C4A95F0F27B}">
      <dgm:prSet/>
      <dgm:spPr/>
      <dgm:t>
        <a:bodyPr/>
        <a:lstStyle/>
        <a:p>
          <a:pPr rtl="0"/>
          <a:r>
            <a:rPr lang="ru-RU" smtClean="0"/>
            <a:t>Осуществление технологии возможно только при наличии 3-х составляющих:</a:t>
          </a:r>
          <a:endParaRPr lang="ru-RU"/>
        </a:p>
      </dgm:t>
    </dgm:pt>
    <dgm:pt modelId="{AB34DE4A-5450-4689-A416-538C5C4FB3A6}" type="parTrans" cxnId="{96591665-0E97-4C08-9A6F-A86485CB9A4B}">
      <dgm:prSet/>
      <dgm:spPr/>
      <dgm:t>
        <a:bodyPr/>
        <a:lstStyle/>
        <a:p>
          <a:endParaRPr lang="ru-RU"/>
        </a:p>
      </dgm:t>
    </dgm:pt>
    <dgm:pt modelId="{87051076-F45F-426F-A6AF-187E11F7D219}" type="sibTrans" cxnId="{96591665-0E97-4C08-9A6F-A86485CB9A4B}">
      <dgm:prSet/>
      <dgm:spPr/>
      <dgm:t>
        <a:bodyPr/>
        <a:lstStyle/>
        <a:p>
          <a:endParaRPr lang="ru-RU"/>
        </a:p>
      </dgm:t>
    </dgm:pt>
    <dgm:pt modelId="{203E177C-9735-4188-BEDF-2FBBCC2514F3}">
      <dgm:prSet/>
      <dgm:spPr/>
      <dgm:t>
        <a:bodyPr/>
        <a:lstStyle/>
        <a:p>
          <a:pPr rtl="0"/>
          <a:r>
            <a:rPr lang="ru-RU" smtClean="0"/>
            <a:t>предмет труда, </a:t>
          </a:r>
          <a:endParaRPr lang="ru-RU"/>
        </a:p>
      </dgm:t>
    </dgm:pt>
    <dgm:pt modelId="{140EDCA4-EB4B-455C-B2EF-768884EFF8AB}" type="parTrans" cxnId="{0A661DD5-7898-4D65-A104-23571BE35DE0}">
      <dgm:prSet/>
      <dgm:spPr/>
      <dgm:t>
        <a:bodyPr/>
        <a:lstStyle/>
        <a:p>
          <a:endParaRPr lang="ru-RU"/>
        </a:p>
      </dgm:t>
    </dgm:pt>
    <dgm:pt modelId="{39E492E3-CABD-4A71-BC73-F41AA712FB50}" type="sibTrans" cxnId="{0A661DD5-7898-4D65-A104-23571BE35DE0}">
      <dgm:prSet/>
      <dgm:spPr/>
      <dgm:t>
        <a:bodyPr/>
        <a:lstStyle/>
        <a:p>
          <a:endParaRPr lang="ru-RU"/>
        </a:p>
      </dgm:t>
    </dgm:pt>
    <dgm:pt modelId="{7F0C7BD8-B3A8-4087-BAC1-A0A57C535715}">
      <dgm:prSet/>
      <dgm:spPr/>
      <dgm:t>
        <a:bodyPr/>
        <a:lstStyle/>
        <a:p>
          <a:pPr rtl="0"/>
          <a:r>
            <a:rPr lang="ru-RU" smtClean="0"/>
            <a:t>орудий и средств труда,</a:t>
          </a:r>
          <a:endParaRPr lang="ru-RU"/>
        </a:p>
      </dgm:t>
    </dgm:pt>
    <dgm:pt modelId="{AC7BB4BB-C707-49B7-8AE0-4BAA14EB79BA}" type="parTrans" cxnId="{44A0B7CA-CABC-4348-B513-10F966E67C1E}">
      <dgm:prSet/>
      <dgm:spPr/>
      <dgm:t>
        <a:bodyPr/>
        <a:lstStyle/>
        <a:p>
          <a:endParaRPr lang="ru-RU"/>
        </a:p>
      </dgm:t>
    </dgm:pt>
    <dgm:pt modelId="{84755681-0A08-4547-99EF-2B4F42638763}" type="sibTrans" cxnId="{44A0B7CA-CABC-4348-B513-10F966E67C1E}">
      <dgm:prSet/>
      <dgm:spPr/>
      <dgm:t>
        <a:bodyPr/>
        <a:lstStyle/>
        <a:p>
          <a:endParaRPr lang="ru-RU"/>
        </a:p>
      </dgm:t>
    </dgm:pt>
    <dgm:pt modelId="{983AC6D2-857C-4514-9967-9300F1B0BE64}">
      <dgm:prSet/>
      <dgm:spPr/>
      <dgm:t>
        <a:bodyPr/>
        <a:lstStyle/>
        <a:p>
          <a:pPr rtl="0"/>
          <a:r>
            <a:rPr lang="ru-RU" smtClean="0"/>
            <a:t>процессы труда</a:t>
          </a:r>
          <a:endParaRPr lang="ru-RU"/>
        </a:p>
      </dgm:t>
    </dgm:pt>
    <dgm:pt modelId="{A76948DC-182C-46C7-8F1D-8308BEF4B3C9}" type="parTrans" cxnId="{D499CB9E-ACF9-4BFF-B6D5-C640A2484AE1}">
      <dgm:prSet/>
      <dgm:spPr/>
      <dgm:t>
        <a:bodyPr/>
        <a:lstStyle/>
        <a:p>
          <a:endParaRPr lang="ru-RU"/>
        </a:p>
      </dgm:t>
    </dgm:pt>
    <dgm:pt modelId="{2297147E-5B03-40A4-829B-CC1FEF3903F4}" type="sibTrans" cxnId="{D499CB9E-ACF9-4BFF-B6D5-C640A2484AE1}">
      <dgm:prSet/>
      <dgm:spPr/>
      <dgm:t>
        <a:bodyPr/>
        <a:lstStyle/>
        <a:p>
          <a:endParaRPr lang="ru-RU"/>
        </a:p>
      </dgm:t>
    </dgm:pt>
    <dgm:pt modelId="{9CAC0D0D-9A93-4177-8EB0-ED7A993B7F0E}" type="pres">
      <dgm:prSet presAssocID="{4085947C-8644-4E72-94D5-556A8327BC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D51BAF-E911-420A-B7E0-4CCA85ABFB2F}" type="pres">
      <dgm:prSet presAssocID="{0C24031A-210B-4209-9C81-8C4A95F0F27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49987-06D8-4A99-94F5-F293A769D410}" type="pres">
      <dgm:prSet presAssocID="{87051076-F45F-426F-A6AF-187E11F7D219}" presName="spacer" presStyleCnt="0"/>
      <dgm:spPr/>
    </dgm:pt>
    <dgm:pt modelId="{0A205AEB-3BBE-4B05-911A-CDBEF5532ADA}" type="pres">
      <dgm:prSet presAssocID="{203E177C-9735-4188-BEDF-2FBBCC2514F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F77CA-D5E4-4A74-BAD1-AC9098F2AB1E}" type="pres">
      <dgm:prSet presAssocID="{39E492E3-CABD-4A71-BC73-F41AA712FB50}" presName="spacer" presStyleCnt="0"/>
      <dgm:spPr/>
    </dgm:pt>
    <dgm:pt modelId="{A3D50978-4F36-4E3C-AB59-F91271A8C490}" type="pres">
      <dgm:prSet presAssocID="{7F0C7BD8-B3A8-4087-BAC1-A0A57C53571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C68C5-CB85-4EE0-AFA9-8F76D9B30DBB}" type="pres">
      <dgm:prSet presAssocID="{84755681-0A08-4547-99EF-2B4F42638763}" presName="spacer" presStyleCnt="0"/>
      <dgm:spPr/>
    </dgm:pt>
    <dgm:pt modelId="{66F61582-E88F-443A-ADB0-E3BB84200241}" type="pres">
      <dgm:prSet presAssocID="{983AC6D2-857C-4514-9967-9300F1B0BE6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15113E-F52A-4D84-A3D0-B8F2BB838788}" type="presOf" srcId="{7F0C7BD8-B3A8-4087-BAC1-A0A57C535715}" destId="{A3D50978-4F36-4E3C-AB59-F91271A8C490}" srcOrd="0" destOrd="0" presId="urn:microsoft.com/office/officeart/2005/8/layout/vList2"/>
    <dgm:cxn modelId="{0A661DD5-7898-4D65-A104-23571BE35DE0}" srcId="{4085947C-8644-4E72-94D5-556A8327BC41}" destId="{203E177C-9735-4188-BEDF-2FBBCC2514F3}" srcOrd="1" destOrd="0" parTransId="{140EDCA4-EB4B-455C-B2EF-768884EFF8AB}" sibTransId="{39E492E3-CABD-4A71-BC73-F41AA712FB50}"/>
    <dgm:cxn modelId="{6A4F02B9-E17A-4CC4-8777-6252DF5CF444}" type="presOf" srcId="{203E177C-9735-4188-BEDF-2FBBCC2514F3}" destId="{0A205AEB-3BBE-4B05-911A-CDBEF5532ADA}" srcOrd="0" destOrd="0" presId="urn:microsoft.com/office/officeart/2005/8/layout/vList2"/>
    <dgm:cxn modelId="{44A0B7CA-CABC-4348-B513-10F966E67C1E}" srcId="{4085947C-8644-4E72-94D5-556A8327BC41}" destId="{7F0C7BD8-B3A8-4087-BAC1-A0A57C535715}" srcOrd="2" destOrd="0" parTransId="{AC7BB4BB-C707-49B7-8AE0-4BAA14EB79BA}" sibTransId="{84755681-0A08-4547-99EF-2B4F42638763}"/>
    <dgm:cxn modelId="{C4A41ABA-E09C-464E-9E79-B7A813819D10}" type="presOf" srcId="{0C24031A-210B-4209-9C81-8C4A95F0F27B}" destId="{61D51BAF-E911-420A-B7E0-4CCA85ABFB2F}" srcOrd="0" destOrd="0" presId="urn:microsoft.com/office/officeart/2005/8/layout/vList2"/>
    <dgm:cxn modelId="{D499CB9E-ACF9-4BFF-B6D5-C640A2484AE1}" srcId="{4085947C-8644-4E72-94D5-556A8327BC41}" destId="{983AC6D2-857C-4514-9967-9300F1B0BE64}" srcOrd="3" destOrd="0" parTransId="{A76948DC-182C-46C7-8F1D-8308BEF4B3C9}" sibTransId="{2297147E-5B03-40A4-829B-CC1FEF3903F4}"/>
    <dgm:cxn modelId="{D02AB287-9EDE-4D3E-ACB6-F45ADD041F28}" type="presOf" srcId="{983AC6D2-857C-4514-9967-9300F1B0BE64}" destId="{66F61582-E88F-443A-ADB0-E3BB84200241}" srcOrd="0" destOrd="0" presId="urn:microsoft.com/office/officeart/2005/8/layout/vList2"/>
    <dgm:cxn modelId="{7499A12E-4593-497E-9971-118E00908AAB}" type="presOf" srcId="{4085947C-8644-4E72-94D5-556A8327BC41}" destId="{9CAC0D0D-9A93-4177-8EB0-ED7A993B7F0E}" srcOrd="0" destOrd="0" presId="urn:microsoft.com/office/officeart/2005/8/layout/vList2"/>
    <dgm:cxn modelId="{96591665-0E97-4C08-9A6F-A86485CB9A4B}" srcId="{4085947C-8644-4E72-94D5-556A8327BC41}" destId="{0C24031A-210B-4209-9C81-8C4A95F0F27B}" srcOrd="0" destOrd="0" parTransId="{AB34DE4A-5450-4689-A416-538C5C4FB3A6}" sibTransId="{87051076-F45F-426F-A6AF-187E11F7D219}"/>
    <dgm:cxn modelId="{B62B3D5E-03DA-40BF-BADE-8819863D32A3}" type="presParOf" srcId="{9CAC0D0D-9A93-4177-8EB0-ED7A993B7F0E}" destId="{61D51BAF-E911-420A-B7E0-4CCA85ABFB2F}" srcOrd="0" destOrd="0" presId="urn:microsoft.com/office/officeart/2005/8/layout/vList2"/>
    <dgm:cxn modelId="{C162EC14-7A09-4094-9CD6-970B4DE19710}" type="presParOf" srcId="{9CAC0D0D-9A93-4177-8EB0-ED7A993B7F0E}" destId="{50849987-06D8-4A99-94F5-F293A769D410}" srcOrd="1" destOrd="0" presId="urn:microsoft.com/office/officeart/2005/8/layout/vList2"/>
    <dgm:cxn modelId="{E031F1B6-5ED3-413C-859E-6CC20EE96C55}" type="presParOf" srcId="{9CAC0D0D-9A93-4177-8EB0-ED7A993B7F0E}" destId="{0A205AEB-3BBE-4B05-911A-CDBEF5532ADA}" srcOrd="2" destOrd="0" presId="urn:microsoft.com/office/officeart/2005/8/layout/vList2"/>
    <dgm:cxn modelId="{E0342E5D-D878-4AF5-BED9-E0A411538F85}" type="presParOf" srcId="{9CAC0D0D-9A93-4177-8EB0-ED7A993B7F0E}" destId="{CFFF77CA-D5E4-4A74-BAD1-AC9098F2AB1E}" srcOrd="3" destOrd="0" presId="urn:microsoft.com/office/officeart/2005/8/layout/vList2"/>
    <dgm:cxn modelId="{4BB0A907-61B8-418D-920D-7CCB363A1144}" type="presParOf" srcId="{9CAC0D0D-9A93-4177-8EB0-ED7A993B7F0E}" destId="{A3D50978-4F36-4E3C-AB59-F91271A8C490}" srcOrd="4" destOrd="0" presId="urn:microsoft.com/office/officeart/2005/8/layout/vList2"/>
    <dgm:cxn modelId="{DD3CE383-FBE0-42DE-B6EB-F021C1DFED34}" type="presParOf" srcId="{9CAC0D0D-9A93-4177-8EB0-ED7A993B7F0E}" destId="{D81C68C5-CB85-4EE0-AFA9-8F76D9B30DBB}" srcOrd="5" destOrd="0" presId="urn:microsoft.com/office/officeart/2005/8/layout/vList2"/>
    <dgm:cxn modelId="{DABF23FD-9B65-4147-972C-23085DF50993}" type="presParOf" srcId="{9CAC0D0D-9A93-4177-8EB0-ED7A993B7F0E}" destId="{66F61582-E88F-443A-ADB0-E3BB8420024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20A07-EA2E-4A5C-BB86-33A6AEAB73D5}">
      <dsp:nvSpPr>
        <dsp:cNvPr id="0" name=""/>
        <dsp:cNvSpPr/>
      </dsp:nvSpPr>
      <dsp:spPr>
        <a:xfrm>
          <a:off x="0" y="44313"/>
          <a:ext cx="7313612" cy="197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По характеру превращений в веществе, исходном сырье, обеспечивающих переработку</a:t>
          </a:r>
          <a:r>
            <a:rPr lang="ru-RU" sz="2800" kern="1200" smtClean="0"/>
            <a:t>:</a:t>
          </a:r>
          <a:endParaRPr lang="ru-RU" sz="2800" kern="1200"/>
        </a:p>
      </dsp:txBody>
      <dsp:txXfrm>
        <a:off x="96302" y="140615"/>
        <a:ext cx="7121008" cy="1780162"/>
      </dsp:txXfrm>
    </dsp:sp>
    <dsp:sp modelId="{F4AD5B2B-A34A-4248-B5B1-0BF74A287E77}">
      <dsp:nvSpPr>
        <dsp:cNvPr id="0" name=""/>
        <dsp:cNvSpPr/>
      </dsp:nvSpPr>
      <dsp:spPr>
        <a:xfrm>
          <a:off x="0" y="2097720"/>
          <a:ext cx="7313612" cy="197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Физические, химические, физико-химические, биохимические, биологические, ядерные и комбинированные</a:t>
          </a:r>
          <a:endParaRPr lang="ru-RU" sz="2800" kern="1200"/>
        </a:p>
      </dsp:txBody>
      <dsp:txXfrm>
        <a:off x="96302" y="2194022"/>
        <a:ext cx="7121008" cy="1780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AE46D-2C13-4095-AD23-8AA3C54AAD5E}">
      <dsp:nvSpPr>
        <dsp:cNvPr id="0" name=""/>
        <dsp:cNvSpPr/>
      </dsp:nvSpPr>
      <dsp:spPr>
        <a:xfrm>
          <a:off x="0" y="8808"/>
          <a:ext cx="7313612" cy="19967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smtClean="0"/>
            <a:t>По способу организации</a:t>
          </a:r>
          <a:r>
            <a:rPr lang="ru-RU" sz="3600" kern="1200" smtClean="0"/>
            <a:t>:</a:t>
          </a:r>
          <a:endParaRPr lang="ru-RU" sz="3600" kern="1200"/>
        </a:p>
      </dsp:txBody>
      <dsp:txXfrm>
        <a:off x="97473" y="106281"/>
        <a:ext cx="7118666" cy="1801805"/>
      </dsp:txXfrm>
    </dsp:sp>
    <dsp:sp modelId="{C5CB2CCF-3B39-4269-8447-19D129582696}">
      <dsp:nvSpPr>
        <dsp:cNvPr id="0" name=""/>
        <dsp:cNvSpPr/>
      </dsp:nvSpPr>
      <dsp:spPr>
        <a:xfrm>
          <a:off x="0" y="2109240"/>
          <a:ext cx="7313612" cy="19967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периодические, непрерывные, </a:t>
          </a:r>
          <a:r>
            <a:rPr lang="ru-RU" sz="3600" kern="1200" dirty="0" err="1" smtClean="0"/>
            <a:t>полунепрерывные</a:t>
          </a:r>
          <a:endParaRPr lang="ru-RU" sz="3600" kern="1200" dirty="0"/>
        </a:p>
      </dsp:txBody>
      <dsp:txXfrm>
        <a:off x="97473" y="2206713"/>
        <a:ext cx="7118666" cy="18018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51BAF-E911-420A-B7E0-4CCA85ABFB2F}">
      <dsp:nvSpPr>
        <dsp:cNvPr id="0" name=""/>
        <dsp:cNvSpPr/>
      </dsp:nvSpPr>
      <dsp:spPr>
        <a:xfrm>
          <a:off x="0" y="44280"/>
          <a:ext cx="7313612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Осуществление технологии возможно только при наличии 3-х составляющих:</a:t>
          </a:r>
          <a:endParaRPr lang="ru-RU" sz="2400" kern="1200"/>
        </a:p>
      </dsp:txBody>
      <dsp:txXfrm>
        <a:off x="46606" y="90886"/>
        <a:ext cx="7220400" cy="861507"/>
      </dsp:txXfrm>
    </dsp:sp>
    <dsp:sp modelId="{0A205AEB-3BBE-4B05-911A-CDBEF5532ADA}">
      <dsp:nvSpPr>
        <dsp:cNvPr id="0" name=""/>
        <dsp:cNvSpPr/>
      </dsp:nvSpPr>
      <dsp:spPr>
        <a:xfrm>
          <a:off x="0" y="1068120"/>
          <a:ext cx="7313612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предмет труда, </a:t>
          </a:r>
          <a:endParaRPr lang="ru-RU" sz="2400" kern="1200"/>
        </a:p>
      </dsp:txBody>
      <dsp:txXfrm>
        <a:off x="46606" y="1114726"/>
        <a:ext cx="7220400" cy="861507"/>
      </dsp:txXfrm>
    </dsp:sp>
    <dsp:sp modelId="{A3D50978-4F36-4E3C-AB59-F91271A8C490}">
      <dsp:nvSpPr>
        <dsp:cNvPr id="0" name=""/>
        <dsp:cNvSpPr/>
      </dsp:nvSpPr>
      <dsp:spPr>
        <a:xfrm>
          <a:off x="0" y="2091960"/>
          <a:ext cx="7313612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орудий и средств труда,</a:t>
          </a:r>
          <a:endParaRPr lang="ru-RU" sz="2400" kern="1200"/>
        </a:p>
      </dsp:txBody>
      <dsp:txXfrm>
        <a:off x="46606" y="2138566"/>
        <a:ext cx="7220400" cy="861507"/>
      </dsp:txXfrm>
    </dsp:sp>
    <dsp:sp modelId="{66F61582-E88F-443A-ADB0-E3BB84200241}">
      <dsp:nvSpPr>
        <dsp:cNvPr id="0" name=""/>
        <dsp:cNvSpPr/>
      </dsp:nvSpPr>
      <dsp:spPr>
        <a:xfrm>
          <a:off x="0" y="3115800"/>
          <a:ext cx="7313612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процессы труда</a:t>
          </a:r>
          <a:endParaRPr lang="ru-RU" sz="2400" kern="1200"/>
        </a:p>
      </dsp:txBody>
      <dsp:txXfrm>
        <a:off x="46606" y="3162406"/>
        <a:ext cx="7220400" cy="86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675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F99DA-4E98-4592-A662-A9870B89E3A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3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FB6C0-9F81-4C23-9BC8-DD02BF7DBC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75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518F-5228-45E0-A736-33ACF3E6B68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1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ED631-D98A-43DF-8FA2-2C9E627E201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4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93A2-297F-4291-880E-F670EB740EEF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27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77C34-BDCC-4AA1-89BD-BDA6AD0076F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96802-D1BE-4AC1-BAAC-517D8AFCDA1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7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E85A8-B641-4BBB-874B-6A6C9126F57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4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503E2-707C-4E48-9501-527B0CB3906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8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5B9D1-0BA1-482D-9A8A-7817DF5786D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3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391D6-D502-4A64-9379-C3543C0AF2A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3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370013" y="301625"/>
            <a:ext cx="7313612" cy="56403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1215D-980C-4D44-A1FD-79EA0655E91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53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54D61-5ACE-4677-AF45-EE00E3DFA81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86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715DE-444F-4789-9E5E-6E3BB4A00A7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19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656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656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657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C46D66-E919-44C3-96E3-FA3AA8A7F0B7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92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hyperlink" Target="http://www.smrbasel.ru/ru/business/our-operations/processing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i="1" dirty="0" smtClean="0"/>
              <a:t>Лекция 7</a:t>
            </a:r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>
          <a:xfrm>
            <a:off x="539552" y="2204864"/>
            <a:ext cx="8072065" cy="2945061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3600" b="1" dirty="0" smtClean="0">
                <a:solidFill>
                  <a:schemeClr val="tx2"/>
                </a:solidFill>
              </a:rPr>
              <a:t>Комплексное использование минерального сырья</a:t>
            </a:r>
          </a:p>
        </p:txBody>
      </p:sp>
      <p:pic>
        <p:nvPicPr>
          <p:cNvPr id="13314" name="Picture 2" descr="http://www.recyclers.ru/modules/section/images/article/resu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61048"/>
            <a:ext cx="4762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69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25760"/>
            <a:ext cx="7313612" cy="1143000"/>
          </a:xfrm>
        </p:spPr>
        <p:txBody>
          <a:bodyPr/>
          <a:lstStyle/>
          <a:p>
            <a:r>
              <a:rPr lang="ru-RU" b="1" dirty="0"/>
              <a:t>Технологический процесс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4288631"/>
          </a:xfrm>
        </p:spPr>
        <p:txBody>
          <a:bodyPr/>
          <a:lstStyle/>
          <a:p>
            <a:endParaRPr lang="ru-RU" dirty="0"/>
          </a:p>
          <a:p>
            <a:r>
              <a:rPr lang="ru-RU" sz="2800" dirty="0" smtClean="0"/>
              <a:t>— </a:t>
            </a:r>
            <a:r>
              <a:rPr lang="ru-RU" sz="2800" dirty="0"/>
              <a:t>это часть производственного процесса, содержащая целенаправленные действия по изменению и (или) определению состояния предмета труда. </a:t>
            </a:r>
            <a:endParaRPr lang="ru-RU" sz="2800" dirty="0" smtClean="0"/>
          </a:p>
          <a:p>
            <a:r>
              <a:rPr lang="ru-RU" sz="2000" i="1" dirty="0" smtClean="0"/>
              <a:t>К </a:t>
            </a:r>
            <a:r>
              <a:rPr lang="ru-RU" sz="2000" i="1" dirty="0"/>
              <a:t>предметам труда относят заготовки и изделия</a:t>
            </a:r>
            <a:r>
              <a:rPr lang="ru-RU" sz="2000" i="1" dirty="0" smtClean="0"/>
              <a:t>. </a:t>
            </a:r>
            <a:r>
              <a:rPr lang="en-US" sz="2000" i="1" dirty="0" smtClean="0"/>
              <a:t>(</a:t>
            </a:r>
            <a:r>
              <a:rPr lang="ru-RU" sz="2000" i="1" dirty="0" smtClean="0"/>
              <a:t>ГОСТ 3.1109-82</a:t>
            </a:r>
            <a:r>
              <a:rPr lang="en-US" sz="2000" i="1" dirty="0" smtClean="0"/>
              <a:t>)</a:t>
            </a:r>
          </a:p>
          <a:p>
            <a:r>
              <a:rPr lang="ru-RU" sz="2800" dirty="0"/>
              <a:t>Технологические процессы состоят из "технологических (рабочих) операций", которые, в свою очередь, складываются из "технологических переходов</a:t>
            </a:r>
            <a:r>
              <a:rPr lang="ru-RU" sz="2800" dirty="0" smtClean="0"/>
              <a:t>".</a:t>
            </a:r>
            <a:endParaRPr lang="en-US" sz="2800" dirty="0" smtClean="0"/>
          </a:p>
          <a:p>
            <a:r>
              <a:rPr lang="ru-RU" sz="2000" i="1" dirty="0" smtClean="0"/>
              <a:t>Практически </a:t>
            </a:r>
            <a:r>
              <a:rPr lang="ru-RU" sz="2000" i="1" dirty="0"/>
              <a:t>любой технологический процесс можно рассматривать как часть более сложного процесса и совокупность менее сложных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4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15" y="620688"/>
            <a:ext cx="8479292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3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-122863"/>
            <a:ext cx="6768752" cy="71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684213" y="301625"/>
            <a:ext cx="8459787" cy="1143000"/>
          </a:xfrm>
        </p:spPr>
        <p:txBody>
          <a:bodyPr/>
          <a:lstStyle/>
          <a:p>
            <a:r>
              <a:rPr lang="ru-RU" altLang="ru-RU" smtClean="0"/>
              <a:t> </a:t>
            </a:r>
            <a:r>
              <a:rPr lang="ru-RU" altLang="ru-RU" sz="3200" b="1" smtClean="0"/>
              <a:t>Классификация технологических процессов </a:t>
            </a:r>
            <a:r>
              <a:rPr lang="en-US" altLang="ru-RU" sz="800" smtClean="0"/>
              <a:t>[4]</a:t>
            </a:r>
            <a:endParaRPr lang="ru-RU" altLang="ru-RU" sz="800" smtClean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711657"/>
              </p:ext>
            </p:extLst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779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822422"/>
              </p:ext>
            </p:extLst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819" name="Заголовок 1"/>
          <p:cNvSpPr>
            <a:spLocks noGrp="1"/>
          </p:cNvSpPr>
          <p:nvPr>
            <p:ph type="title"/>
          </p:nvPr>
        </p:nvSpPr>
        <p:spPr>
          <a:xfrm>
            <a:off x="684213" y="301625"/>
            <a:ext cx="8459787" cy="1143000"/>
          </a:xfrm>
        </p:spPr>
        <p:txBody>
          <a:bodyPr/>
          <a:lstStyle/>
          <a:p>
            <a:r>
              <a:rPr lang="ru-RU" altLang="ru-RU" smtClean="0"/>
              <a:t> </a:t>
            </a:r>
            <a:r>
              <a:rPr lang="ru-RU" altLang="ru-RU" sz="3200" b="1" smtClean="0"/>
              <a:t>Классификация технологических процессов </a:t>
            </a:r>
            <a:r>
              <a:rPr lang="en-US" altLang="ru-RU" sz="800" smtClean="0"/>
              <a:t>[4]</a:t>
            </a:r>
            <a:endParaRPr lang="ru-RU" altLang="ru-RU" sz="800" smtClean="0"/>
          </a:p>
        </p:txBody>
      </p:sp>
    </p:spTree>
    <p:extLst>
      <p:ext uri="{BB962C8B-B14F-4D97-AF65-F5344CB8AC3E}">
        <p14:creationId xmlns:p14="http://schemas.microsoft.com/office/powerpoint/2010/main" val="20123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6669360"/>
            <a:ext cx="7313612" cy="174104"/>
          </a:xfrm>
        </p:spPr>
        <p:txBody>
          <a:bodyPr/>
          <a:lstStyle/>
          <a:p>
            <a:r>
              <a:rPr lang="en-US" sz="200" dirty="0"/>
              <a:t>http://studme.org/15931106/ekonomika/organizatsiya_proizvodstva_predpriyatii</a:t>
            </a:r>
            <a:endParaRPr lang="ru-RU" sz="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tudme.org/imag/econom/gor_ekpr/image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697" y="571533"/>
            <a:ext cx="9301705" cy="549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7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2" y="301625"/>
            <a:ext cx="7773987" cy="1143000"/>
          </a:xfrm>
        </p:spPr>
        <p:txBody>
          <a:bodyPr/>
          <a:lstStyle/>
          <a:p>
            <a:r>
              <a:rPr lang="ru-RU" sz="2800" b="1" dirty="0" smtClean="0"/>
              <a:t>Прямой производственный процесс</a:t>
            </a:r>
            <a:endParaRPr lang="ru-RU" sz="2800" b="1" dirty="0"/>
          </a:p>
        </p:txBody>
      </p:sp>
      <p:pic>
        <p:nvPicPr>
          <p:cNvPr id="6150" name="Picture 6" descr="http://studme.org/imag/econom/gor_ekpr/image07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508" y="267737"/>
            <a:ext cx="7218913" cy="63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studme.org/imag/econom/gor_ekpr/image0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48" y="1916832"/>
            <a:ext cx="7535217" cy="200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studme.org/imag/econom/gor_ekpr/image0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508" y="4618255"/>
            <a:ext cx="6782014" cy="180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01899" y="3347169"/>
            <a:ext cx="903649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800" b="1" kern="0" dirty="0" smtClean="0"/>
              <a:t>Синтетический производственный процесс</a:t>
            </a:r>
            <a:endParaRPr lang="ru-RU" sz="2800" b="1" kern="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467544" y="5715000"/>
            <a:ext cx="883959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800" b="1" kern="0" dirty="0" smtClean="0"/>
              <a:t>аналитический производственный процесс</a:t>
            </a:r>
            <a:endParaRPr lang="ru-RU" sz="2800" b="1" kern="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370013" y="6669360"/>
            <a:ext cx="7313612" cy="17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00" kern="0" smtClean="0"/>
              <a:t>http://studme.org/15931106/ekonomika/organizatsiya_proizvodstva_predpriyatii</a:t>
            </a:r>
            <a:endParaRPr lang="ru-RU" sz="200" kern="0" dirty="0"/>
          </a:p>
        </p:txBody>
      </p:sp>
    </p:spTree>
    <p:extLst>
      <p:ext uri="{BB962C8B-B14F-4D97-AF65-F5344CB8AC3E}">
        <p14:creationId xmlns:p14="http://schemas.microsoft.com/office/powerpoint/2010/main" val="119572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755650" y="301625"/>
            <a:ext cx="8388350" cy="534988"/>
          </a:xfrm>
        </p:spPr>
        <p:txBody>
          <a:bodyPr/>
          <a:lstStyle/>
          <a:p>
            <a:r>
              <a:rPr lang="ru-RU" altLang="ru-RU" sz="3200" b="1" smtClean="0"/>
              <a:t>Элементы технологического процесса </a:t>
            </a:r>
            <a:r>
              <a:rPr lang="en-US" altLang="ru-RU" sz="800" smtClean="0"/>
              <a:t>[3]</a:t>
            </a:r>
            <a:endParaRPr lang="ru-RU" altLang="ru-RU" sz="800" smtClean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128559"/>
              </p:ext>
            </p:extLst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873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675687" cy="1143000"/>
          </a:xfrm>
        </p:spPr>
        <p:txBody>
          <a:bodyPr/>
          <a:lstStyle/>
          <a:p>
            <a:r>
              <a:rPr lang="ru-RU" altLang="ru-RU" sz="3200" b="1" smtClean="0"/>
              <a:t>Использование природных ресурсов </a:t>
            </a:r>
            <a:r>
              <a:rPr lang="en-US" altLang="ru-RU" sz="800" b="1" smtClean="0"/>
              <a:t>[3]</a:t>
            </a:r>
            <a:endParaRPr lang="ru-RU" altLang="ru-RU" sz="800" b="1" smtClean="0"/>
          </a:p>
        </p:txBody>
      </p:sp>
      <p:sp>
        <p:nvSpPr>
          <p:cNvPr id="36867" name="Объект 2"/>
          <p:cNvSpPr>
            <a:spLocks noGrp="1"/>
          </p:cNvSpPr>
          <p:nvPr>
            <p:ph idx="1"/>
          </p:nvPr>
        </p:nvSpPr>
        <p:spPr>
          <a:xfrm>
            <a:off x="468313" y="1444625"/>
            <a:ext cx="8675687" cy="5413375"/>
          </a:xfrm>
        </p:spPr>
        <p:txBody>
          <a:bodyPr/>
          <a:lstStyle/>
          <a:p>
            <a:r>
              <a:rPr lang="ru-RU" altLang="ru-RU" sz="2400" b="1" i="1" smtClean="0"/>
              <a:t>Ресурсопотребление</a:t>
            </a:r>
            <a:r>
              <a:rPr lang="ru-RU" altLang="ru-RU" sz="2400" smtClean="0"/>
              <a:t> (изъятие из природы вещества с образованием большой массы отходов)</a:t>
            </a:r>
          </a:p>
          <a:p>
            <a:r>
              <a:rPr lang="ru-RU" altLang="ru-RU" sz="2400" smtClean="0"/>
              <a:t>Добыча мин.сырья, лесоэксплуатация, рыболовство</a:t>
            </a:r>
          </a:p>
          <a:p>
            <a:r>
              <a:rPr lang="ru-RU" altLang="ru-RU" sz="2400" b="1" i="1" smtClean="0"/>
              <a:t>Ресурсопользование</a:t>
            </a:r>
            <a:r>
              <a:rPr lang="ru-RU" altLang="ru-RU" sz="2400" smtClean="0"/>
              <a:t> (сочетают изъятие вещества из природы с его воспроизводством)</a:t>
            </a:r>
          </a:p>
          <a:p>
            <a:r>
              <a:rPr lang="ru-RU" altLang="ru-RU" sz="2400" smtClean="0"/>
              <a:t>Земледелие, гидроэнергетика, транспорт</a:t>
            </a:r>
          </a:p>
          <a:p>
            <a:r>
              <a:rPr lang="ru-RU" altLang="ru-RU" sz="2400" b="1" i="1" smtClean="0"/>
              <a:t>Воспроизводство</a:t>
            </a:r>
            <a:r>
              <a:rPr lang="ru-RU" altLang="ru-RU" sz="2400" smtClean="0"/>
              <a:t> (расширенное получение природных ресурсов)</a:t>
            </a:r>
          </a:p>
          <a:p>
            <a:r>
              <a:rPr lang="ru-RU" altLang="ru-RU" sz="2400" smtClean="0"/>
              <a:t>Лесоразвдение, звероводство, рекультивация</a:t>
            </a:r>
          </a:p>
        </p:txBody>
      </p:sp>
    </p:spTree>
    <p:extLst>
      <p:ext uri="{BB962C8B-B14F-4D97-AF65-F5344CB8AC3E}">
        <p14:creationId xmlns:p14="http://schemas.microsoft.com/office/powerpoint/2010/main" val="350918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755650" y="301625"/>
            <a:ext cx="8388350" cy="1143000"/>
          </a:xfrm>
        </p:spPr>
        <p:txBody>
          <a:bodyPr/>
          <a:lstStyle/>
          <a:p>
            <a:r>
              <a:rPr lang="ru-RU" altLang="ru-RU" sz="3200" b="1" smtClean="0"/>
              <a:t>Пути рационального использования природных ресурсов </a:t>
            </a:r>
            <a:r>
              <a:rPr lang="en-US" altLang="ru-RU" sz="800" smtClean="0"/>
              <a:t>[3]</a:t>
            </a:r>
            <a:endParaRPr lang="ru-RU" altLang="ru-RU" sz="800" smtClean="0"/>
          </a:p>
        </p:txBody>
      </p:sp>
      <p:sp>
        <p:nvSpPr>
          <p:cNvPr id="37891" name="Объект 2"/>
          <p:cNvSpPr>
            <a:spLocks noGrp="1"/>
          </p:cNvSpPr>
          <p:nvPr>
            <p:ph idx="1"/>
          </p:nvPr>
        </p:nvSpPr>
        <p:spPr>
          <a:xfrm>
            <a:off x="611188" y="1700213"/>
            <a:ext cx="8532812" cy="4699000"/>
          </a:xfrm>
        </p:spPr>
        <p:txBody>
          <a:bodyPr/>
          <a:lstStyle/>
          <a:p>
            <a:r>
              <a:rPr lang="ru-RU" altLang="ru-RU" b="1" smtClean="0"/>
              <a:t>Инвентаризация</a:t>
            </a:r>
            <a:r>
              <a:rPr lang="ru-RU" altLang="ru-RU" smtClean="0"/>
              <a:t> и создание </a:t>
            </a:r>
            <a:r>
              <a:rPr lang="ru-RU" altLang="ru-RU" b="1" smtClean="0"/>
              <a:t>кадастров</a:t>
            </a:r>
            <a:r>
              <a:rPr lang="ru-RU" altLang="ru-RU" smtClean="0"/>
              <a:t> природных ресурсов</a:t>
            </a:r>
          </a:p>
          <a:p>
            <a:r>
              <a:rPr lang="ru-RU" altLang="ru-RU" b="1" smtClean="0"/>
              <a:t>Экологизация технологических процессов</a:t>
            </a:r>
            <a:r>
              <a:rPr lang="ru-RU" altLang="ru-RU" smtClean="0"/>
              <a:t>. Разработка и внедрение таких технологических принципов и методов производства, которые способны нанести минимальный ущерб ОС и человеку. </a:t>
            </a:r>
          </a:p>
          <a:p>
            <a:r>
              <a:rPr lang="ru-RU" altLang="ru-RU" b="1" smtClean="0"/>
              <a:t>Смягчение негативных последствий хозяйственной деятельности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10128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Возможные пути утилизации промышленных отходов </a:t>
            </a:r>
            <a:r>
              <a:rPr lang="en-US" sz="800" b="1" dirty="0" smtClean="0"/>
              <a:t>[6]</a:t>
            </a:r>
            <a:endParaRPr lang="ru-RU" sz="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970" y="1700808"/>
            <a:ext cx="8355655" cy="475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549275"/>
            <a:ext cx="8470900" cy="5832475"/>
          </a:xfrm>
        </p:spPr>
        <p:txBody>
          <a:bodyPr/>
          <a:lstStyle/>
          <a:p>
            <a:pPr marL="608013" indent="-608013" algn="ctr">
              <a:buFont typeface="Wingdings" pitchFamily="2" charset="2"/>
              <a:buNone/>
            </a:pPr>
            <a:r>
              <a:rPr lang="ru-RU" altLang="ru-RU" b="1" u="sng" dirty="0" smtClean="0">
                <a:latin typeface="Times New Roman" pitchFamily="18" charset="0"/>
              </a:rPr>
              <a:t>Комплексное использование </a:t>
            </a:r>
          </a:p>
          <a:p>
            <a:pPr marL="608013" indent="-608013" algn="ctr">
              <a:spcAft>
                <a:spcPct val="65000"/>
              </a:spcAft>
              <a:buFont typeface="Wingdings" pitchFamily="2" charset="2"/>
              <a:buNone/>
            </a:pPr>
            <a:r>
              <a:rPr lang="ru-RU" altLang="ru-RU" b="1" u="sng" dirty="0" smtClean="0">
                <a:latin typeface="Times New Roman" pitchFamily="18" charset="0"/>
              </a:rPr>
              <a:t>минерального сырья</a:t>
            </a:r>
          </a:p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	Комплексное использование ресурсов горного производства включает три направления: </a:t>
            </a:r>
          </a:p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а) комплексное использование самого </a:t>
            </a:r>
            <a:r>
              <a:rPr lang="ru-RU" altLang="ru-RU" dirty="0" err="1" smtClean="0">
                <a:latin typeface="Times New Roman" pitchFamily="18" charset="0"/>
              </a:rPr>
              <a:t>м.п.и</a:t>
            </a:r>
            <a:r>
              <a:rPr lang="ru-RU" altLang="ru-RU" dirty="0" smtClean="0">
                <a:latin typeface="Times New Roman" pitchFamily="18" charset="0"/>
              </a:rPr>
              <a:t>.;</a:t>
            </a:r>
          </a:p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б) комплексное использование добываемого минерального сырья;</a:t>
            </a:r>
          </a:p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в) комплексное использование отходов производства.</a:t>
            </a:r>
          </a:p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</a:t>
            </a:r>
          </a:p>
          <a:p>
            <a:pPr marL="608013" indent="-608013" algn="ctr">
              <a:buFont typeface="Wingdings" pitchFamily="2" charset="2"/>
              <a:buNone/>
            </a:pPr>
            <a:endParaRPr lang="ru-RU" altLang="ru-RU" i="1" u="sng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8913"/>
            <a:ext cx="8470900" cy="5832475"/>
          </a:xfrm>
        </p:spPr>
        <p:txBody>
          <a:bodyPr/>
          <a:lstStyle/>
          <a:p>
            <a:pPr marL="609537" indent="-609537" algn="ctr">
              <a:buFont typeface="Wingdings" pitchFamily="2" charset="2"/>
              <a:buNone/>
              <a:defRPr/>
            </a:pPr>
            <a:r>
              <a:rPr lang="ru-RU" dirty="0">
                <a:latin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</a:rPr>
              <a:t>	а) </a:t>
            </a:r>
            <a:r>
              <a:rPr lang="ru-RU" dirty="0">
                <a:latin typeface="Times New Roman" pitchFamily="18" charset="0"/>
              </a:rPr>
              <a:t>под</a:t>
            </a:r>
            <a:r>
              <a:rPr lang="ru-RU" b="1" i="1" dirty="0">
                <a:latin typeface="Times New Roman" pitchFamily="18" charset="0"/>
              </a:rPr>
              <a:t> комплексным использованием м.п.и.</a:t>
            </a:r>
          </a:p>
          <a:p>
            <a:pPr marL="609537" indent="-609537" algn="just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dirty="0">
                <a:latin typeface="Times New Roman" pitchFamily="18" charset="0"/>
              </a:rPr>
              <a:t>	понимается извлечение из недр в пригодном для употребления состоянии основных и совместно с ними залегающих п.и. </a:t>
            </a:r>
          </a:p>
          <a:p>
            <a:pPr marL="609537" indent="469851" algn="just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dirty="0">
                <a:latin typeface="Times New Roman" pitchFamily="18" charset="0"/>
              </a:rPr>
              <a:t>В настоящее время оно наиболее распространено при добыче руд цветных металлов, т.к. они, как правило сложны и </a:t>
            </a:r>
            <a:r>
              <a:rPr lang="ru-RU" dirty="0" err="1">
                <a:latin typeface="Times New Roman" pitchFamily="18" charset="0"/>
              </a:rPr>
              <a:t>многокомпонентны</a:t>
            </a:r>
            <a:r>
              <a:rPr lang="ru-RU" dirty="0">
                <a:latin typeface="Times New Roman" pitchFamily="18" charset="0"/>
              </a:rPr>
              <a:t>. При этом нередко ценность попутных компонентов превышает ценность основных.</a:t>
            </a:r>
          </a:p>
          <a:p>
            <a:pPr marL="609537" indent="-609537" algn="just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dirty="0">
                <a:latin typeface="Times New Roman" pitchFamily="18" charset="0"/>
              </a:rPr>
              <a:t>		Полнота комплексного извлечения п.и. во многих случаях может быть увеличена при обогащении добываемой горной массы.</a:t>
            </a:r>
          </a:p>
          <a:p>
            <a:pPr marL="609537" indent="-609537" algn="just">
              <a:buFont typeface="Wingdings" pitchFamily="2" charset="2"/>
              <a:buNone/>
              <a:defRPr/>
            </a:pPr>
            <a:endParaRPr lang="ru-RU" dirty="0">
              <a:latin typeface="Times New Roman" pitchFamily="18" charset="0"/>
            </a:endParaRPr>
          </a:p>
          <a:p>
            <a:pPr marL="609537" indent="-609537" algn="ctr">
              <a:buFont typeface="Wingdings" pitchFamily="2" charset="2"/>
              <a:buNone/>
              <a:defRPr/>
            </a:pPr>
            <a:endParaRPr lang="ru-RU" i="1" u="sng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6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476250"/>
            <a:ext cx="8075612" cy="5832475"/>
          </a:xfrm>
        </p:spPr>
        <p:txBody>
          <a:bodyPr/>
          <a:lstStyle/>
          <a:p>
            <a:pPr marL="608013" indent="-608013" algn="just"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Для оценки потерь полезного ископаемого при добыче используется коэффициент извлечения:</a:t>
            </a:r>
          </a:p>
        </p:txBody>
      </p:sp>
      <p:graphicFrame>
        <p:nvGraphicFramePr>
          <p:cNvPr id="41987" name="Object 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14552687"/>
              </p:ext>
            </p:extLst>
          </p:nvPr>
        </p:nvGraphicFramePr>
        <p:xfrm>
          <a:off x="2555776" y="2420888"/>
          <a:ext cx="3306763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Формула" r:id="rId3" imgW="952087" imgH="203112" progId="Equation.3">
                  <p:embed/>
                </p:oleObj>
              </mc:Choice>
              <mc:Fallback>
                <p:oleObj name="Формула" r:id="rId3" imgW="952087" imgH="203112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420888"/>
                        <a:ext cx="3306763" cy="70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79512" y="3827670"/>
            <a:ext cx="8785100" cy="24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fontAlgn="base">
              <a:spcAft>
                <a:spcPct val="0"/>
              </a:spcAft>
              <a:buClr>
                <a:srgbClr val="5F5F5F"/>
              </a:buClr>
              <a:buSzPct val="75000"/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где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itchFamily="18" charset="0"/>
              </a:rPr>
              <a:t>Д</a:t>
            </a: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 – количество добываемого полезного ископаемого, т (м</a:t>
            </a:r>
            <a:r>
              <a:rPr lang="ru-RU" altLang="ru-RU" sz="2400" baseline="30000" dirty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);</a:t>
            </a:r>
          </a:p>
          <a:p>
            <a:pPr algn="just" fontAlgn="base">
              <a:spcAft>
                <a:spcPct val="0"/>
              </a:spcAft>
              <a:buClr>
                <a:srgbClr val="5F5F5F"/>
              </a:buClr>
              <a:buSzPct val="75000"/>
              <a:buFontTx/>
              <a:buNone/>
            </a:pPr>
            <a:r>
              <a:rPr lang="ru-RU" altLang="ru-RU" sz="2400" i="1" dirty="0">
                <a:solidFill>
                  <a:srgbClr val="000000"/>
                </a:solidFill>
                <a:latin typeface="Times New Roman" pitchFamily="18" charset="0"/>
              </a:rPr>
              <a:t>      Б</a:t>
            </a: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 – количество погашенных при добыче балансовых запасов, т (м</a:t>
            </a:r>
            <a:r>
              <a:rPr lang="ru-RU" altLang="ru-RU" sz="2400" baseline="30000" dirty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);</a:t>
            </a:r>
          </a:p>
          <a:p>
            <a:pPr algn="just" fontAlgn="base">
              <a:spcAft>
                <a:spcPct val="0"/>
              </a:spcAft>
              <a:buClr>
                <a:srgbClr val="5F5F5F"/>
              </a:buClr>
              <a:buSzPct val="75000"/>
              <a:buFontTx/>
              <a:buNone/>
            </a:pPr>
            <a:r>
              <a:rPr lang="ru-RU" altLang="ru-RU" sz="2400" i="1" dirty="0">
                <a:solidFill>
                  <a:srgbClr val="000000"/>
                </a:solidFill>
                <a:latin typeface="Times New Roman" pitchFamily="18" charset="0"/>
              </a:rPr>
              <a:t>      С – </a:t>
            </a: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</a:rPr>
              <a:t>среднее содержание полезных компонентов соответственно в добытом полезном ископаемом и в погашенных балансовых запасах.</a:t>
            </a:r>
          </a:p>
        </p:txBody>
      </p:sp>
    </p:spTree>
    <p:extLst>
      <p:ext uri="{BB962C8B-B14F-4D97-AF65-F5344CB8AC3E}">
        <p14:creationId xmlns:p14="http://schemas.microsoft.com/office/powerpoint/2010/main" val="223512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-180975" y="620713"/>
            <a:ext cx="9324975" cy="6237287"/>
          </a:xfrm>
        </p:spPr>
        <p:txBody>
          <a:bodyPr/>
          <a:lstStyle/>
          <a:p>
            <a:pPr marL="608013" indent="-608013"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b="1" i="1" dirty="0" smtClean="0">
                <a:latin typeface="Times New Roman" pitchFamily="18" charset="0"/>
              </a:rPr>
              <a:t> б</a:t>
            </a:r>
            <a:r>
              <a:rPr lang="en-US" altLang="ru-RU" b="1" i="1" dirty="0" smtClean="0">
                <a:latin typeface="Times New Roman" pitchFamily="18" charset="0"/>
              </a:rPr>
              <a:t>)</a:t>
            </a:r>
            <a:r>
              <a:rPr lang="ru-RU" altLang="ru-RU" b="1" i="1" dirty="0" smtClean="0">
                <a:latin typeface="Times New Roman" pitchFamily="18" charset="0"/>
              </a:rPr>
              <a:t>комплексное использование добываемого сырья</a:t>
            </a:r>
            <a:endParaRPr lang="en-US" altLang="ru-RU" b="1" i="1" dirty="0" smtClean="0">
              <a:latin typeface="Times New Roman" pitchFamily="18" charset="0"/>
            </a:endParaRPr>
          </a:p>
          <a:p>
            <a:pPr marL="608013" indent="-608013" algn="ctr">
              <a:lnSpc>
                <a:spcPct val="80000"/>
              </a:lnSpc>
              <a:buFont typeface="Wingdings" pitchFamily="2" charset="2"/>
              <a:buNone/>
            </a:pPr>
            <a:endParaRPr lang="ru-RU" altLang="ru-RU" b="1" i="1" dirty="0" smtClean="0">
              <a:latin typeface="Times New Roman" pitchFamily="18" charset="0"/>
            </a:endParaRPr>
          </a:p>
          <a:p>
            <a:pPr marL="608013" indent="-608013" algn="just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bg2"/>
                </a:solidFill>
                <a:latin typeface="Times New Roman" pitchFamily="18" charset="0"/>
              </a:rPr>
              <a:t>		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</a:rPr>
              <a:t>Организация и совершенствование процессов обогащения не только основных, но и сопутствующих компонентов, а также удаление из них вредных примесей </a:t>
            </a:r>
            <a:r>
              <a:rPr lang="ru-RU" altLang="ru-RU" dirty="0" smtClean="0">
                <a:latin typeface="Times New Roman" pitchFamily="18" charset="0"/>
              </a:rPr>
              <a:t>- одно из основных условий, определяющих комплексное использование </a:t>
            </a:r>
            <a:r>
              <a:rPr lang="ru-RU" altLang="ru-RU" dirty="0" err="1" smtClean="0">
                <a:latin typeface="Times New Roman" pitchFamily="18" charset="0"/>
              </a:rPr>
              <a:t>м.п.и</a:t>
            </a:r>
            <a:r>
              <a:rPr lang="ru-RU" altLang="ru-RU" dirty="0" smtClean="0">
                <a:latin typeface="Times New Roman" pitchFamily="18" charset="0"/>
              </a:rPr>
              <a:t>.</a:t>
            </a:r>
          </a:p>
          <a:p>
            <a:pPr marL="608013" indent="-608013" algn="just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		Например, при комплексной переработке многокомпонентного сырья </a:t>
            </a:r>
            <a:r>
              <a:rPr lang="ru-RU" altLang="ru-RU" b="1" dirty="0" smtClean="0">
                <a:latin typeface="Times New Roman" pitchFamily="18" charset="0"/>
              </a:rPr>
              <a:t>редкоземельные металлы</a:t>
            </a:r>
            <a:r>
              <a:rPr lang="ru-RU" altLang="ru-RU" dirty="0" smtClean="0">
                <a:latin typeface="Times New Roman" pitchFamily="18" charset="0"/>
              </a:rPr>
              <a:t> являются попутными продуктами; </a:t>
            </a:r>
            <a:r>
              <a:rPr lang="ru-RU" altLang="ru-RU" b="1" dirty="0" smtClean="0">
                <a:latin typeface="Times New Roman" pitchFamily="18" charset="0"/>
              </a:rPr>
              <a:t>сера</a:t>
            </a:r>
            <a:r>
              <a:rPr lang="ru-RU" altLang="ru-RU" dirty="0" smtClean="0">
                <a:latin typeface="Times New Roman" pitchFamily="18" charset="0"/>
              </a:rPr>
              <a:t> - попутный продукт при очистке сернистого природного газа; </a:t>
            </a:r>
            <a:r>
              <a:rPr lang="ru-RU" altLang="ru-RU" b="1" dirty="0" smtClean="0">
                <a:latin typeface="Times New Roman" pitchFamily="18" charset="0"/>
              </a:rPr>
              <a:t>золото и кварц </a:t>
            </a:r>
            <a:r>
              <a:rPr lang="ru-RU" altLang="ru-RU" dirty="0" smtClean="0">
                <a:latin typeface="Times New Roman" pitchFamily="18" charset="0"/>
              </a:rPr>
              <a:t>- попутные продукты, полученные при переработке полиметаллического сырья и т.д. </a:t>
            </a:r>
            <a:endParaRPr lang="ru-RU" altLang="ru-RU" sz="2400" i="1" u="sng" dirty="0" smtClean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>
          <a:xfrm>
            <a:off x="231775" y="4618038"/>
            <a:ext cx="8785225" cy="1371600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где </a:t>
            </a:r>
            <a:r>
              <a:rPr lang="en-US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Q</a:t>
            </a:r>
            <a:r>
              <a:rPr lang="ru-RU" altLang="ru-RU" sz="2400" baseline="-25000" dirty="0" smtClean="0">
                <a:solidFill>
                  <a:schemeClr val="tx1"/>
                </a:solidFill>
                <a:latin typeface="Times New Roman" pitchFamily="18" charset="0"/>
              </a:rPr>
              <a:t>и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– количество используемых ресурсов в производстве,</a:t>
            </a:r>
            <a:r>
              <a:rPr lang="en-US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      </a:t>
            </a:r>
            <a:r>
              <a:rPr lang="en-US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Q</a:t>
            </a:r>
            <a:r>
              <a:rPr lang="ru-RU" altLang="ru-RU" sz="2400" baseline="-25000" dirty="0" smtClean="0">
                <a:solidFill>
                  <a:schemeClr val="tx1"/>
                </a:solidFill>
                <a:latin typeface="Times New Roman" pitchFamily="18" charset="0"/>
              </a:rPr>
              <a:t>п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 – количество изъятых из природной среды ресурсов.</a:t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)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показатель комплексности</a:t>
            </a:r>
            <a: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</a:rPr>
              <a:t>, показывающий долю извлечения из определенного сырья полезных компонентов:</a:t>
            </a:r>
            <a:b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где </a:t>
            </a:r>
            <a:r>
              <a:rPr lang="ru-RU" altLang="ru-RU" sz="2400" i="1" dirty="0" err="1" smtClean="0">
                <a:solidFill>
                  <a:schemeClr val="tx1"/>
                </a:solidFill>
                <a:latin typeface="Times New Roman" pitchFamily="18" charset="0"/>
              </a:rPr>
              <a:t>Ц</a:t>
            </a:r>
            <a:r>
              <a:rPr lang="ru-RU" altLang="ru-RU" sz="2400" i="1" baseline="-25000" dirty="0" err="1" smtClean="0">
                <a:solidFill>
                  <a:schemeClr val="tx1"/>
                </a:solidFill>
                <a:latin typeface="Times New Roman" pitchFamily="18" charset="0"/>
              </a:rPr>
              <a:t>п</a:t>
            </a:r>
            <a:r>
              <a:rPr lang="ru-RU" altLang="ru-RU" sz="2400" i="1" dirty="0" smtClean="0">
                <a:solidFill>
                  <a:schemeClr val="tx1"/>
                </a:solidFill>
                <a:latin typeface="Times New Roman" pitchFamily="18" charset="0"/>
              </a:rPr>
              <a:t> –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ценность продукции, фактически произведенной из минерального сырья,</a:t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      </a:t>
            </a:r>
            <a:r>
              <a:rPr lang="ru-RU" altLang="ru-RU" sz="2400" i="1" dirty="0" err="1" smtClean="0">
                <a:solidFill>
                  <a:schemeClr val="tx1"/>
                </a:solidFill>
                <a:latin typeface="Times New Roman" pitchFamily="18" charset="0"/>
              </a:rPr>
              <a:t>Ц</a:t>
            </a:r>
            <a:r>
              <a:rPr lang="ru-RU" altLang="ru-RU" sz="2400" i="1" baseline="-25000" dirty="0" err="1" smtClean="0">
                <a:solidFill>
                  <a:schemeClr val="tx1"/>
                </a:solidFill>
                <a:latin typeface="Times New Roman" pitchFamily="18" charset="0"/>
              </a:rPr>
              <a:t>с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</a:rPr>
              <a:t> – суммарная ценность компонентов в сырье.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92100"/>
            <a:ext cx="8675687" cy="11049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mtClean="0">
                <a:latin typeface="Times New Roman" pitchFamily="18" charset="0"/>
              </a:rPr>
              <a:t>Для оценки потерь полезных ископаемых при их переработке используются: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b="1" smtClean="0">
                <a:latin typeface="Times New Roman" pitchFamily="18" charset="0"/>
              </a:rPr>
              <a:t>1) показатель рациональности</a:t>
            </a:r>
            <a:r>
              <a:rPr lang="ru-RU" altLang="ru-RU" smtClean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44036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132138" y="2703513"/>
          <a:ext cx="2303462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Формула" r:id="rId3" imgW="965200" imgH="431800" progId="Equation.3">
                  <p:embed/>
                </p:oleObj>
              </mc:Choice>
              <mc:Fallback>
                <p:oleObj name="Формула" r:id="rId3" imgW="965200" imgH="431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703513"/>
                        <a:ext cx="2303462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916238" y="5989638"/>
          <a:ext cx="207962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Формула" r:id="rId5" imgW="1016000" imgH="431800" progId="Equation.3">
                  <p:embed/>
                </p:oleObj>
              </mc:Choice>
              <mc:Fallback>
                <p:oleObj name="Формула" r:id="rId5" imgW="1016000" imgH="431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989638"/>
                        <a:ext cx="2079625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32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333375"/>
            <a:ext cx="8602663" cy="4824413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rgbClr val="FF0000"/>
                </a:solidFill>
                <a:latin typeface="Times New Roman" pitchFamily="18" charset="0"/>
              </a:rPr>
              <a:t>Законом РФ «О недрах» предъявляются следующие требования в </a:t>
            </a:r>
            <a:r>
              <a:rPr lang="ru-RU" altLang="ru-RU" b="1" u="sng" dirty="0" smtClean="0">
                <a:solidFill>
                  <a:srgbClr val="FF0000"/>
                </a:solidFill>
                <a:latin typeface="Times New Roman" pitchFamily="18" charset="0"/>
              </a:rPr>
              <a:t>технологическом направлении </a:t>
            </a:r>
            <a:r>
              <a:rPr lang="ru-RU" altLang="ru-RU" dirty="0" smtClean="0">
                <a:solidFill>
                  <a:srgbClr val="FF0000"/>
                </a:solidFill>
                <a:latin typeface="Times New Roman" pitchFamily="18" charset="0"/>
              </a:rPr>
              <a:t>комплексного использования минерального сырья</a:t>
            </a:r>
            <a:r>
              <a:rPr lang="ru-RU" altLang="ru-RU" dirty="0" smtClean="0">
                <a:solidFill>
                  <a:schemeClr val="bg2"/>
                </a:solidFill>
                <a:latin typeface="Times New Roman" pitchFamily="18" charset="0"/>
              </a:rPr>
              <a:t>: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 altLang="ru-RU" dirty="0" smtClean="0">
              <a:solidFill>
                <a:schemeClr val="bg2"/>
              </a:solidFill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dirty="0" smtClean="0">
                <a:latin typeface="Times New Roman" pitchFamily="18" charset="0"/>
              </a:rPr>
              <a:t>♦ строгое соблюдение технологических схем переработки минерального сырья, обеспечивающих рациональное, комплексное извлечение содержащихся в нем полезных компонентов: учет и контроль распределения полезных компонентов на различных стадиях переработки и степени их извлечения из минеральною сырья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ru-RU" alt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62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1700213"/>
            <a:ext cx="8074025" cy="4681537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♦ дальнейшее изучение технологических свойств и состава минерального сырья, проведение опытных технологических испытаний с целью совершенствования технологий переработки минерального сырья;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ru-RU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♦ наиболее полное использование продуктов и отходов переработки; складирование, учет и сохранение временно не используемых продуктов и отходов производства, содержащих полезные компоненты.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2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276475"/>
            <a:ext cx="8785225" cy="1371600"/>
          </a:xfrm>
        </p:spPr>
        <p:txBody>
          <a:bodyPr/>
          <a:lstStyle/>
          <a:p>
            <a:pPr eaLnBrk="1" hangingPunct="1"/>
            <a:r>
              <a:rPr lang="ru-RU" altLang="ru-RU" sz="2400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ru-RU" altLang="ru-RU" sz="2400" smtClean="0">
                <a:solidFill>
                  <a:schemeClr val="bg2"/>
                </a:solidFill>
                <a:latin typeface="Times New Roman" pitchFamily="18" charset="0"/>
              </a:rPr>
            </a:br>
            <a:r>
              <a:rPr lang="ru-RU" altLang="ru-RU" sz="2400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ru-RU" altLang="ru-RU" sz="2400" smtClean="0">
                <a:solidFill>
                  <a:schemeClr val="bg2"/>
                </a:solidFill>
                <a:latin typeface="Times New Roman" pitchFamily="18" charset="0"/>
              </a:rPr>
            </a:br>
            <a:endParaRPr lang="ru-RU" altLang="ru-RU" sz="2800" smtClean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549275"/>
            <a:ext cx="7488237" cy="568801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altLang="ru-RU" b="1" i="1" smtClean="0">
                <a:latin typeface="Times New Roman" pitchFamily="18" charset="0"/>
              </a:rPr>
              <a:t>в) вскрышные породы в зависимости от состава могут использоваться для:</a:t>
            </a:r>
          </a:p>
          <a:p>
            <a:pPr marL="0" indent="0" algn="just">
              <a:buFont typeface="Wingdings" pitchFamily="2" charset="2"/>
              <a:buNone/>
            </a:pPr>
            <a:r>
              <a:rPr lang="ru-RU" altLang="ru-RU" smtClean="0">
                <a:latin typeface="Times New Roman" pitchFamily="18" charset="0"/>
              </a:rPr>
              <a:t>- производства строительных материалов (вяжущих веществ, наполнителей бетона, огнеупорных материалов и т.д.);</a:t>
            </a:r>
          </a:p>
          <a:p>
            <a:pPr marL="0" indent="0" algn="just">
              <a:buFontTx/>
              <a:buChar char="-"/>
            </a:pPr>
            <a:r>
              <a:rPr lang="ru-RU" altLang="ru-RU" smtClean="0">
                <a:latin typeface="Times New Roman" pitchFamily="18" charset="0"/>
              </a:rPr>
              <a:t> дорожного строительства;</a:t>
            </a:r>
          </a:p>
          <a:p>
            <a:pPr marL="0" indent="0" algn="just">
              <a:buFontTx/>
              <a:buChar char="-"/>
            </a:pPr>
            <a:r>
              <a:rPr lang="ru-RU" altLang="ru-RU" smtClean="0">
                <a:latin typeface="Times New Roman" pitchFamily="18" charset="0"/>
              </a:rPr>
              <a:t> горнодобывающих предприятий (с целью закладки выработанного пространства);</a:t>
            </a:r>
          </a:p>
          <a:p>
            <a:pPr marL="0" indent="0" algn="just">
              <a:buFontTx/>
              <a:buChar char="-"/>
            </a:pPr>
            <a:r>
              <a:rPr lang="ru-RU" altLang="ru-RU" smtClean="0">
                <a:latin typeface="Times New Roman" pitchFamily="18" charset="0"/>
              </a:rPr>
              <a:t> гидротехнического строительства (насыпной материал в теле дамб, плотин);</a:t>
            </a:r>
          </a:p>
          <a:p>
            <a:pPr marL="0" indent="0" algn="just">
              <a:buFontTx/>
              <a:buChar char="-"/>
            </a:pPr>
            <a:r>
              <a:rPr lang="ru-RU" altLang="ru-RU" smtClean="0">
                <a:latin typeface="Times New Roman" pitchFamily="18" charset="0"/>
              </a:rPr>
              <a:t> сельского хозяйства (производство мелиорантов и удобрений).</a:t>
            </a:r>
          </a:p>
          <a:p>
            <a:pPr marL="0" indent="0" algn="just">
              <a:buFont typeface="Wingdings" pitchFamily="2" charset="2"/>
              <a:buNone/>
            </a:pPr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3212975"/>
            <a:ext cx="3203849" cy="3456765"/>
          </a:xfrm>
        </p:spPr>
        <p:txBody>
          <a:bodyPr/>
          <a:lstStyle/>
          <a:p>
            <a:r>
              <a:rPr lang="ru-RU" sz="2400" b="1" dirty="0" smtClean="0"/>
              <a:t>Отходы промышленности, используемые в производстве строительных материалов</a:t>
            </a:r>
            <a:r>
              <a:rPr lang="ru-RU" sz="3200" b="1" dirty="0" smtClean="0"/>
              <a:t> </a:t>
            </a:r>
            <a:r>
              <a:rPr lang="en-US" sz="800" dirty="0" smtClean="0"/>
              <a:t>[6]</a:t>
            </a:r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0"/>
            <a:ext cx="7344816" cy="3121936"/>
          </a:xfrm>
          <a:prstGeom prst="rect">
            <a:avLst/>
          </a:prstGeom>
        </p:spPr>
      </p:pic>
      <p:pic>
        <p:nvPicPr>
          <p:cNvPr id="5124" name="Picture 4" descr="http://ljplus.ru/img4/c/e/center_gvardiya/shlak-lavapanora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5580112" cy="41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64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Николаевский бизне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49" y="4282679"/>
            <a:ext cx="4026451" cy="251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71600"/>
          </a:xfrm>
        </p:spPr>
        <p:txBody>
          <a:bodyPr/>
          <a:lstStyle/>
          <a:p>
            <a:r>
              <a:rPr lang="ru-RU" b="1" dirty="0"/>
              <a:t>Отходы промышленности, используемые в производстве строительных материалов </a:t>
            </a:r>
            <a:r>
              <a:rPr lang="en-US" sz="900" dirty="0"/>
              <a:t>[6]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20" y="1556792"/>
            <a:ext cx="8670634" cy="2880319"/>
          </a:xfrm>
          <a:prstGeom prst="rect">
            <a:avLst/>
          </a:prstGeom>
        </p:spPr>
      </p:pic>
      <p:pic>
        <p:nvPicPr>
          <p:cNvPr id="4100" name="Picture 4" descr="https://upload.wikimedia.org/wikipedia/commons/thumb/f/f5/RennofenSchlacke.jpg/250px-RennofenSchlack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22412"/>
            <a:ext cx="3407157" cy="256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3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71600"/>
          </a:xfrm>
        </p:spPr>
        <p:txBody>
          <a:bodyPr/>
          <a:lstStyle/>
          <a:p>
            <a:r>
              <a:rPr lang="ru-RU" b="1" dirty="0"/>
              <a:t>Отходы промышленности, используемые в производстве строительных материалов </a:t>
            </a:r>
            <a:r>
              <a:rPr lang="en-US" sz="900" dirty="0"/>
              <a:t>[6]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57" y="1772816"/>
            <a:ext cx="8599725" cy="409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43272"/>
            <a:ext cx="8610600" cy="1371600"/>
          </a:xfrm>
        </p:spPr>
        <p:txBody>
          <a:bodyPr/>
          <a:lstStyle/>
          <a:p>
            <a:r>
              <a:rPr lang="ru-RU" b="1" dirty="0"/>
              <a:t>Отходы промышленности, используемые в производстве строительных материалов </a:t>
            </a:r>
            <a:r>
              <a:rPr lang="en-US" sz="900" dirty="0"/>
              <a:t>[6]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04" y="2276872"/>
            <a:ext cx="7723510" cy="35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0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719"/>
            <a:ext cx="8686800" cy="1371600"/>
          </a:xfrm>
        </p:spPr>
        <p:txBody>
          <a:bodyPr/>
          <a:lstStyle/>
          <a:p>
            <a:r>
              <a:rPr lang="ru-RU" altLang="ru-RU" b="1" dirty="0" smtClean="0"/>
              <a:t>СПОСОБЫ ПЕРЕРАБОТКИ ОТХОДОВ </a:t>
            </a:r>
            <a:br>
              <a:rPr lang="ru-RU" altLang="ru-RU" b="1" dirty="0" smtClean="0"/>
            </a:br>
            <a:r>
              <a:rPr lang="ru-RU" altLang="ru-RU" b="1" dirty="0" smtClean="0"/>
              <a:t>ГОРНО-ДОБЫЧНЫХ ПРОИЗВОДСТВ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0" y="5693370"/>
            <a:ext cx="4284600" cy="1164630"/>
          </a:xfrm>
        </p:spPr>
        <p:txBody>
          <a:bodyPr/>
          <a:lstStyle/>
          <a:p>
            <a:r>
              <a:rPr lang="ru-RU" dirty="0" smtClean="0">
                <a:hlinkClick r:id="rId2"/>
              </a:rPr>
              <a:t>переработка сырья</a:t>
            </a:r>
            <a:endParaRPr lang="ru-RU" dirty="0"/>
          </a:p>
        </p:txBody>
      </p:sp>
      <p:pic>
        <p:nvPicPr>
          <p:cNvPr id="7170" name="Picture 2" descr="http://img.findpatent.ru/img_data/44/448496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840" y="1412527"/>
            <a:ext cx="5495102" cy="368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m3.asset.yvimg.kz/userimages/saprex/jcbFdCiHtH7yuTPK1kR9KuOBLFSE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" y="4581128"/>
            <a:ext cx="3322575" cy="222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quagroup.ru/sites/main/public/data/imgs/articles/shcheben_dlya_fundamen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03712"/>
            <a:ext cx="3851920" cy="25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41961"/>
            <a:ext cx="7313612" cy="11430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/>
              <a:t>ПОДГОТОВИТЕЛЬНЫЕ ОПЕРАЦИИ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9" y="1484784"/>
            <a:ext cx="8820472" cy="426608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b="1" dirty="0" smtClean="0"/>
              <a:t>Щебень - это продукт дробления скальных горных пород.</a:t>
            </a:r>
            <a:r>
              <a:rPr lang="ru-RU" altLang="ru-RU" dirty="0" smtClean="0"/>
              <a:t> Данный продукт производится путем переработки добытой в карьере горной породы, которую после операций дробления и </a:t>
            </a:r>
            <a:r>
              <a:rPr lang="ru-RU" altLang="ru-RU" dirty="0" err="1" smtClean="0"/>
              <a:t>грохочения</a:t>
            </a:r>
            <a:r>
              <a:rPr lang="ru-RU" altLang="ru-RU" dirty="0" smtClean="0"/>
              <a:t> (способ механической сортировки сыпучих материалов по крупности) перерабатывают во фракции щебня. </a:t>
            </a:r>
          </a:p>
        </p:txBody>
      </p:sp>
    </p:spTree>
    <p:extLst>
      <p:ext uri="{BB962C8B-B14F-4D97-AF65-F5344CB8AC3E}">
        <p14:creationId xmlns:p14="http://schemas.microsoft.com/office/powerpoint/2010/main" val="94724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412776"/>
            <a:ext cx="8604448" cy="11430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/>
              <a:t>ГРОХОЧЕНИЕ </a:t>
            </a:r>
            <a:br>
              <a:rPr lang="ru-RU" altLang="ru-RU" sz="4000" b="1" dirty="0" smtClean="0"/>
            </a:br>
            <a:r>
              <a:rPr lang="ru-RU" altLang="ru-RU" sz="3200" b="1" dirty="0" smtClean="0"/>
              <a:t>(способ механической сортировки сыпучих материалов по крупности)</a:t>
            </a:r>
          </a:p>
        </p:txBody>
      </p:sp>
      <p:pic>
        <p:nvPicPr>
          <p:cNvPr id="6147" name="Picture 4" descr="1121-20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1" y="3068960"/>
            <a:ext cx="4024863" cy="34143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5" descr="1121-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34913"/>
            <a:ext cx="3531865" cy="288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3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Геометрические данные грохотов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27212"/>
            <a:ext cx="8640959" cy="4554116"/>
          </a:xfrm>
        </p:spPr>
        <p:txBody>
          <a:bodyPr/>
          <a:lstStyle/>
          <a:p>
            <a:pPr marL="609600" indent="-609600" eaLnBrk="1" hangingPunct="1"/>
            <a:r>
              <a:rPr lang="ru-RU" altLang="ru-RU" b="1" dirty="0" smtClean="0">
                <a:solidFill>
                  <a:schemeClr val="bg2"/>
                </a:solidFill>
              </a:rPr>
              <a:t>Одноярусный</a:t>
            </a:r>
          </a:p>
          <a:p>
            <a:pPr marL="609600" indent="-609600" eaLnBrk="1" hangingPunct="1"/>
            <a:r>
              <a:rPr lang="ru-RU" altLang="ru-RU" b="1" dirty="0" smtClean="0">
                <a:solidFill>
                  <a:schemeClr val="bg2"/>
                </a:solidFill>
              </a:rPr>
              <a:t>Двухъярусный</a:t>
            </a:r>
          </a:p>
          <a:p>
            <a:pPr marL="609600" indent="-609600" eaLnBrk="1" hangingPunct="1"/>
            <a:r>
              <a:rPr lang="ru-RU" altLang="ru-RU" b="1" dirty="0" smtClean="0">
                <a:solidFill>
                  <a:schemeClr val="bg2"/>
                </a:solidFill>
              </a:rPr>
              <a:t>Трехъярусный</a:t>
            </a:r>
          </a:p>
        </p:txBody>
      </p:sp>
      <p:pic>
        <p:nvPicPr>
          <p:cNvPr id="7172" name="Picture 4" descr="Виброгрохоты PUZZOL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205038"/>
            <a:ext cx="38100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51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dirty="0" smtClean="0"/>
              <a:t>ФИЗИКО-ХИМИЧЕСКИЕ МЕТОДЫ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27212"/>
            <a:ext cx="8568952" cy="4338091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Широко применяются </a:t>
            </a:r>
            <a:r>
              <a:rPr lang="ru-RU" altLang="ru-RU" b="1" dirty="0" smtClean="0"/>
              <a:t>при обогащении самих полезных ископаемых, и при увеличении доли полезного компонента в перерабатываемых отходов. </a:t>
            </a:r>
            <a:br>
              <a:rPr lang="ru-RU" altLang="ru-RU" b="1" dirty="0" smtClean="0"/>
            </a:br>
            <a:r>
              <a:rPr lang="ru-RU" altLang="ru-RU" b="1" dirty="0" smtClean="0"/>
              <a:t>К ним относятся: осмос, экстракция, сорбция, ионный обмен, коагуляция, флотация, и т.д.</a:t>
            </a:r>
          </a:p>
        </p:txBody>
      </p:sp>
    </p:spTree>
    <p:extLst>
      <p:ext uri="{BB962C8B-B14F-4D97-AF65-F5344CB8AC3E}">
        <p14:creationId xmlns:p14="http://schemas.microsoft.com/office/powerpoint/2010/main" val="20650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548680"/>
            <a:ext cx="8278688" cy="3744266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/>
              <a:t>Флотация </a:t>
            </a:r>
            <a:r>
              <a:rPr lang="ru-RU" altLang="ru-RU" sz="3200" b="1" dirty="0" smtClean="0"/>
              <a:t>-</a:t>
            </a:r>
            <a:r>
              <a:rPr lang="ru-RU" altLang="ru-RU" sz="3200" dirty="0" smtClean="0"/>
              <a:t> широко распространенный метод обогащения полезных ископаемых, особенно в цветной металлургии и при обогащении углей. Она основана на различиях в </a:t>
            </a:r>
            <a:r>
              <a:rPr lang="ru-RU" altLang="ru-RU" sz="3200" dirty="0" err="1" smtClean="0"/>
              <a:t>смачиваемости</a:t>
            </a:r>
            <a:r>
              <a:rPr lang="ru-RU" altLang="ru-RU" sz="3200" dirty="0" smtClean="0"/>
              <a:t> тех или иных минералов </a:t>
            </a:r>
          </a:p>
        </p:txBody>
      </p:sp>
      <p:pic>
        <p:nvPicPr>
          <p:cNvPr id="5122" name="Picture 2" descr="Category:Flotation -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97" y="4149079"/>
            <a:ext cx="4053516" cy="269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s45.radikal.ru/i107/1301/9d/400224c9782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1128"/>
            <a:ext cx="3384376" cy="254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7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472"/>
            <a:ext cx="3528392" cy="672189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 dirty="0" smtClean="0">
                <a:solidFill>
                  <a:schemeClr val="bg2"/>
                </a:solidFill>
              </a:rPr>
              <a:t>Процесс флотации протекает по следующей схеме. Тонкоизмельченные полезные ископаемые в виде пульпы с небольшим количеством специальных реагентов насыщают воздухом. При этом поверхность смачиваемых частиц покрывается водой, а на поверхности </a:t>
            </a:r>
            <a:r>
              <a:rPr lang="ru-RU" altLang="ru-RU" sz="1800" dirty="0" err="1" smtClean="0">
                <a:solidFill>
                  <a:schemeClr val="bg2"/>
                </a:solidFill>
              </a:rPr>
              <a:t>несмачиваемых</a:t>
            </a:r>
            <a:r>
              <a:rPr lang="ru-RU" altLang="ru-RU" sz="1800" dirty="0" smtClean="0">
                <a:solidFill>
                  <a:schemeClr val="bg2"/>
                </a:solidFill>
              </a:rPr>
              <a:t> частиц закрепляется пузырек воздуха, вытесняющий с нее воду. Прилипшие к пузырькам воздуха частицы поднимаются (флотируются) на поверхность и образуют пенный продукт, а смачиваемые частицы остаются в пульпе и поступают на дальнейшую переработку или в отвал (хвосты).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985" y="188640"/>
            <a:ext cx="5235575" cy="597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71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ВИДЫ ФЛОТАЦИИ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827213"/>
            <a:ext cx="7640017" cy="4114800"/>
          </a:xfrm>
        </p:spPr>
        <p:txBody>
          <a:bodyPr/>
          <a:lstStyle/>
          <a:p>
            <a:pPr eaLnBrk="1" hangingPunct="1"/>
            <a:r>
              <a:rPr lang="ru-RU" altLang="ru-RU" b="1" dirty="0" smtClean="0"/>
              <a:t>Пенная -флотация материала пузырьками воздуха </a:t>
            </a:r>
          </a:p>
          <a:p>
            <a:pPr eaLnBrk="1" hangingPunct="1"/>
            <a:r>
              <a:rPr lang="ru-RU" altLang="ru-RU" b="1" dirty="0" smtClean="0"/>
              <a:t>Капельная – флотация капельками масла</a:t>
            </a:r>
          </a:p>
          <a:p>
            <a:pPr eaLnBrk="1" hangingPunct="1"/>
            <a:r>
              <a:rPr lang="ru-RU" altLang="ru-RU" b="1" dirty="0" smtClean="0"/>
              <a:t>Пленочная</a:t>
            </a:r>
            <a:r>
              <a:rPr lang="ru-RU" altLang="ru-RU" b="1" i="1" dirty="0" smtClean="0"/>
              <a:t> -</a:t>
            </a:r>
            <a:r>
              <a:rPr lang="ru-RU" altLang="ru-RU" b="1" dirty="0" smtClean="0"/>
              <a:t> пленками </a:t>
            </a:r>
            <a:r>
              <a:rPr lang="ru-RU" altLang="ru-RU" b="1" dirty="0" err="1" smtClean="0"/>
              <a:t>несмачивающих</a:t>
            </a:r>
            <a:r>
              <a:rPr lang="ru-RU" altLang="ru-RU" b="1" dirty="0" smtClean="0"/>
              <a:t> жидкостей</a:t>
            </a:r>
          </a:p>
          <a:p>
            <a:pPr eaLnBrk="1" hangingPunct="1"/>
            <a:r>
              <a:rPr lang="ru-RU" altLang="ru-RU" b="1" dirty="0" smtClean="0"/>
              <a:t>Ионная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81293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0848"/>
            <a:ext cx="35798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503237"/>
          </a:xfrm>
        </p:spPr>
        <p:txBody>
          <a:bodyPr/>
          <a:lstStyle/>
          <a:p>
            <a:pPr eaLnBrk="1" hangingPunct="1"/>
            <a:r>
              <a:rPr lang="ru-RU" altLang="ru-RU" sz="4000" b="1" i="1" smtClean="0"/>
              <a:t>Флотационные машины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0" y="764704"/>
            <a:ext cx="6624736" cy="547260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dirty="0" smtClean="0"/>
              <a:t>Флотацию осуществляют в аппаратах, называемых </a:t>
            </a:r>
            <a:r>
              <a:rPr lang="ru-RU" altLang="ru-RU" b="1" i="1" dirty="0" smtClean="0"/>
              <a:t>флотационными машинами. </a:t>
            </a:r>
            <a:r>
              <a:rPr lang="ru-RU" altLang="ru-RU" b="1" dirty="0" smtClean="0"/>
              <a:t>В зависимости от способа образования пузырьков и перемешивания пульпы флотационные машины можно разделить на механические (наиболее распространенные), пневматические и комбинированные (пневмомеханические).</a:t>
            </a:r>
          </a:p>
          <a:p>
            <a:pPr eaLnBrk="1" hangingPunct="1">
              <a:lnSpc>
                <a:spcPct val="80000"/>
              </a:lnSpc>
            </a:pPr>
            <a:endParaRPr lang="ru-RU" alt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88560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://900igr.net/datas/khimija/Stroenie/0005-005-Sposoby-poluchenija-metall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9" y="0"/>
            <a:ext cx="9660563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64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Picture 22" descr="http://cs320117.vk.me/v320117306/5dcb/4BYiUJd8dZ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05064"/>
            <a:ext cx="2555776" cy="255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04813"/>
            <a:ext cx="9144000" cy="645318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b="1" u="sng" dirty="0" smtClean="0">
                <a:latin typeface="Times New Roman" pitchFamily="18" charset="0"/>
              </a:rPr>
              <a:t>Безотходное производство</a:t>
            </a:r>
            <a:endParaRPr lang="ru-RU" b="1" u="sng" dirty="0">
              <a:latin typeface="Times New Roman" pitchFamily="18" charset="0"/>
            </a:endParaRPr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ru-RU" dirty="0">
                <a:solidFill>
                  <a:schemeClr val="bg2"/>
                </a:solidFill>
                <a:latin typeface="Times New Roman" pitchFamily="18" charset="0"/>
              </a:rPr>
              <a:t>	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Безотходное горное производство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- комплекс мероприятий научно-технического и организационно-экономического характера, проводимых на всех стадиях добычи и переработки полезных ископаемых и обеспечивающих полное использование минеральных ресурсов и энергии либо непосредственно в самом горном производстве, либо путем их включения в природные </a:t>
            </a:r>
            <a:r>
              <a:rPr lang="ru-RU" dirty="0" err="1">
                <a:latin typeface="Times New Roman" pitchFamily="18" charset="0"/>
              </a:rPr>
              <a:t>геобиохимические</a:t>
            </a:r>
            <a:r>
              <a:rPr lang="ru-RU" dirty="0">
                <a:latin typeface="Times New Roman" pitchFamily="18" charset="0"/>
              </a:rPr>
              <a:t> процессы.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</a:rPr>
              <a:t> Существует показатель безотходности: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</a:rPr>
              <a:t>где </a:t>
            </a:r>
            <a:r>
              <a:rPr lang="ru-RU" sz="2400" i="1" dirty="0" err="1">
                <a:latin typeface="Times New Roman" pitchFamily="18" charset="0"/>
              </a:rPr>
              <a:t>М</a:t>
            </a:r>
            <a:r>
              <a:rPr lang="ru-RU" sz="2400" i="1" baseline="-25000" dirty="0" err="1">
                <a:latin typeface="Times New Roman" pitchFamily="18" charset="0"/>
              </a:rPr>
              <a:t>у</a:t>
            </a:r>
            <a:r>
              <a:rPr lang="ru-RU" sz="2400" dirty="0">
                <a:latin typeface="Times New Roman" pitchFamily="18" charset="0"/>
              </a:rPr>
              <a:t> - масса утилизированных отходов;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</a:rPr>
              <a:t>      </a:t>
            </a:r>
            <a:r>
              <a:rPr lang="ru-RU" sz="2400" i="1" dirty="0" err="1">
                <a:latin typeface="Times New Roman" pitchFamily="18" charset="0"/>
              </a:rPr>
              <a:t>М</a:t>
            </a:r>
            <a:r>
              <a:rPr lang="ru-RU" sz="2400" i="1" baseline="-25000" dirty="0" err="1">
                <a:latin typeface="Times New Roman" pitchFamily="18" charset="0"/>
              </a:rPr>
              <a:t>в</a:t>
            </a:r>
            <a:r>
              <a:rPr lang="ru-RU" sz="2400" i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- масса всех выделившихся в процессе производства отходов.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graphicFrame>
        <p:nvGraphicFramePr>
          <p:cNvPr id="48131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3132138" y="4797425"/>
          <a:ext cx="2303462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Формула" r:id="rId4" imgW="1041400" imgH="457200" progId="Equation.3">
                  <p:embed/>
                </p:oleObj>
              </mc:Choice>
              <mc:Fallback>
                <p:oleObj name="Формула" r:id="rId4" imgW="1041400" imgH="457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797425"/>
                        <a:ext cx="2303462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012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body" sz="half" idx="1"/>
          </p:nvPr>
        </p:nvSpPr>
        <p:spPr>
          <a:xfrm>
            <a:off x="251520" y="500063"/>
            <a:ext cx="8686800" cy="6357937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dirty="0">
                <a:latin typeface="Times New Roman" pitchFamily="18" charset="0"/>
              </a:rPr>
              <a:t>В горном производстве образуются следующие виды отходов: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4"/>
                </a:solidFill>
                <a:latin typeface="Times New Roman" pitchFamily="18" charset="0"/>
              </a:rPr>
              <a:t>твердые,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4"/>
                </a:solidFill>
                <a:latin typeface="Times New Roman" pitchFamily="18" charset="0"/>
              </a:rPr>
              <a:t> жидкие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4"/>
                </a:solidFill>
                <a:latin typeface="Times New Roman" pitchFamily="18" charset="0"/>
              </a:rPr>
              <a:t>газообразные.</a:t>
            </a:r>
          </a:p>
          <a:p>
            <a:pPr marL="0" indent="719064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Большое количество образующихся отходов является наиболее объективным показателем несовершенства проектируемой или применяемой технологической схемы</a:t>
            </a:r>
            <a:r>
              <a:rPr lang="ru-RU" dirty="0">
                <a:solidFill>
                  <a:schemeClr val="bg2"/>
                </a:solidFill>
                <a:latin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</a:rPr>
              <a:t>поэтому необходимо обеспечить создание и широкое применение технических средств и технологии для комплексного и более полного извлечения полезных компонентов из руд, а также использование </a:t>
            </a:r>
            <a:r>
              <a:rPr lang="ru-RU" dirty="0" err="1">
                <a:latin typeface="Times New Roman" pitchFamily="18" charset="0"/>
              </a:rPr>
              <a:t>малооперационных</a:t>
            </a:r>
            <a:r>
              <a:rPr lang="ru-RU" dirty="0">
                <a:latin typeface="Times New Roman" pitchFamily="18" charset="0"/>
              </a:rPr>
              <a:t>, малоотходных и безотходных технологических процессов.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2625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589640" cy="386104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Aft>
                <a:spcPct val="60000"/>
              </a:spcAft>
              <a:buFont typeface="Wingdings" pitchFamily="2" charset="2"/>
              <a:buNone/>
            </a:pPr>
            <a:r>
              <a:rPr lang="ru-RU" altLang="ru-RU" sz="3200" b="1" dirty="0" smtClean="0">
                <a:solidFill>
                  <a:schemeClr val="tx2"/>
                </a:solidFill>
                <a:latin typeface="Times New Roman" pitchFamily="18" charset="0"/>
              </a:rPr>
              <a:t>КОМПЛЕКСНОЕ ИСПОЛЬЗОВАНИЕ РЕСУРСОВ НЕДР ДАЕТ: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bg2"/>
                </a:solidFill>
                <a:latin typeface="Times New Roman" pitchFamily="18" charset="0"/>
              </a:rPr>
              <a:t>♦ </a:t>
            </a:r>
            <a:r>
              <a:rPr lang="ru-RU" altLang="ru-RU" b="1" dirty="0" smtClean="0">
                <a:latin typeface="Times New Roman" pitchFamily="18" charset="0"/>
              </a:rPr>
              <a:t>эффект от производства и потребления дополнительной продукции;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>
                <a:latin typeface="Times New Roman" pitchFamily="18" charset="0"/>
              </a:rPr>
              <a:t>♦ экономию затрат на нейтрализацию вредного воздействия отходов на окружающую среду;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>
                <a:latin typeface="Times New Roman" pitchFamily="18" charset="0"/>
              </a:rPr>
              <a:t>♦ экономию затрат при замене природного сырья вторичным;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>
                <a:latin typeface="Times New Roman" pitchFamily="18" charset="0"/>
              </a:rPr>
              <a:t>♦ экономию затрат на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>
                <a:latin typeface="Times New Roman" pitchFamily="18" charset="0"/>
              </a:rPr>
              <a:t>воспроизводство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>
                <a:latin typeface="Times New Roman" pitchFamily="18" charset="0"/>
              </a:rPr>
              <a:t>природных ресурсов. </a:t>
            </a:r>
          </a:p>
        </p:txBody>
      </p:sp>
      <p:pic>
        <p:nvPicPr>
          <p:cNvPr id="10242" name="Picture 2" descr="http://st-yak.narod.ru/pictures/n5_10152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656" y="3771899"/>
            <a:ext cx="476250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8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тмение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910</Words>
  <Application>Microsoft Office PowerPoint</Application>
  <PresentationFormat>Экран (4:3)</PresentationFormat>
  <Paragraphs>114</Paragraphs>
  <Slides>37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Затмение</vt:lpstr>
      <vt:lpstr>Формула</vt:lpstr>
      <vt:lpstr>Лекция 7</vt:lpstr>
      <vt:lpstr>Технологический процесс</vt:lpstr>
      <vt:lpstr>Презентация PowerPoint</vt:lpstr>
      <vt:lpstr>Презентация PowerPoint</vt:lpstr>
      <vt:lpstr> Классификация технологических процессов [4]</vt:lpstr>
      <vt:lpstr> Классификация технологических процессов [4]</vt:lpstr>
      <vt:lpstr>http://studme.org/15931106/ekonomika/organizatsiya_proizvodstva_predpriyatii</vt:lpstr>
      <vt:lpstr>Прямой производственный процесс</vt:lpstr>
      <vt:lpstr>Элементы технологического процесса [3]</vt:lpstr>
      <vt:lpstr>Использование природных ресурсов [3]</vt:lpstr>
      <vt:lpstr>Пути рационального использования природных ресурсов [3]</vt:lpstr>
      <vt:lpstr>Возможные пути утилизации промышленных отходов [6]</vt:lpstr>
      <vt:lpstr>Презентация PowerPoint</vt:lpstr>
      <vt:lpstr>Презентация PowerPoint</vt:lpstr>
      <vt:lpstr>Презентация PowerPoint</vt:lpstr>
      <vt:lpstr>Презентация PowerPoint</vt:lpstr>
      <vt:lpstr>где Qи – количество используемых ресурсов в производстве,        Qп – количество изъятых из природной среды ресурсов.    2) показатель комплексности, показывающий долю извлечения из определенного сырья полезных компонентов: где Цп – ценность продукции, фактически произведенной из минерального сырья,       Цс – суммарная ценность компонентов в сырье.</vt:lpstr>
      <vt:lpstr>Презентация PowerPoint</vt:lpstr>
      <vt:lpstr>Презентация PowerPoint</vt:lpstr>
      <vt:lpstr>  </vt:lpstr>
      <vt:lpstr>Отходы промышленности, используемые в производстве строительных материалов [6]</vt:lpstr>
      <vt:lpstr>Отходы промышленности, используемые в производстве строительных материалов [6]</vt:lpstr>
      <vt:lpstr>Отходы промышленности, используемые в производстве строительных материалов [6]</vt:lpstr>
      <vt:lpstr>Отходы промышленности, используемые в производстве строительных материалов [6]</vt:lpstr>
      <vt:lpstr>СПОСОБЫ ПЕРЕРАБОТКИ ОТХОДОВ  ГОРНО-ДОБЫЧНЫХ ПРОИЗВОДСТВ</vt:lpstr>
      <vt:lpstr>ПОДГОТОВИТЕЛЬНЫЕ ОПЕРАЦИИ</vt:lpstr>
      <vt:lpstr>ГРОХОЧЕНИЕ  (способ механической сортировки сыпучих материалов по крупности)</vt:lpstr>
      <vt:lpstr>Геометрические данные грохотов</vt:lpstr>
      <vt:lpstr>ФИЗИКО-ХИМИЧЕСКИЕ МЕТОДЫ</vt:lpstr>
      <vt:lpstr>Презентация PowerPoint</vt:lpstr>
      <vt:lpstr>Презентация PowerPoint</vt:lpstr>
      <vt:lpstr>ВИДЫ ФЛОТАЦИИ</vt:lpstr>
      <vt:lpstr>Флотационные машины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</dc:title>
  <dc:creator>Азарова Светлана Валерьевна</dc:creator>
  <cp:lastModifiedBy>Азарова Светлана Валерьевна</cp:lastModifiedBy>
  <cp:revision>28</cp:revision>
  <dcterms:created xsi:type="dcterms:W3CDTF">2015-05-13T03:11:15Z</dcterms:created>
  <dcterms:modified xsi:type="dcterms:W3CDTF">2015-06-05T04:32:52Z</dcterms:modified>
</cp:coreProperties>
</file>