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8" r:id="rId4"/>
    <p:sldId id="279" r:id="rId5"/>
    <p:sldId id="281" r:id="rId6"/>
    <p:sldId id="274" r:id="rId7"/>
    <p:sldId id="283" r:id="rId8"/>
    <p:sldId id="284" r:id="rId9"/>
    <p:sldId id="275" r:id="rId10"/>
    <p:sldId id="285" r:id="rId11"/>
    <p:sldId id="288" r:id="rId12"/>
    <p:sldId id="28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0.12000000000000002</c:v>
                </c:pt>
                <c:pt idx="1">
                  <c:v>0.1</c:v>
                </c:pt>
                <c:pt idx="2">
                  <c:v>6.0000000000000019E-2</c:v>
                </c:pt>
                <c:pt idx="3">
                  <c:v>4.0000000000000015E-2</c:v>
                </c:pt>
                <c:pt idx="4">
                  <c:v>2.0000000000000007E-2</c:v>
                </c:pt>
                <c:pt idx="5">
                  <c:v>2.0000000000000007E-2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ED-488D-A12D-2B22104302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ED-488D-A12D-2B221043026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ED-488D-A12D-2B2210430264}"/>
            </c:ext>
          </c:extLst>
        </c:ser>
        <c:dLbls>
          <c:showVal val="1"/>
        </c:dLbls>
        <c:marker val="1"/>
        <c:axId val="114182784"/>
        <c:axId val="114209536"/>
      </c:lineChart>
      <c:catAx>
        <c:axId val="11418278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/>
                  <a:t>N</a:t>
                </a:r>
                <a:endParaRPr lang="ru-RU" sz="2400" b="1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209536"/>
        <c:crosses val="autoZero"/>
        <c:auto val="1"/>
        <c:lblAlgn val="ctr"/>
        <c:lblOffset val="100"/>
      </c:catAx>
      <c:valAx>
        <c:axId val="1142095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/>
                  <a:t>F</a:t>
                </a:r>
                <a:endParaRPr lang="ru-RU" sz="2800" b="1"/>
              </a:p>
            </c:rich>
          </c:tx>
          <c:layout>
            <c:manualLayout>
              <c:xMode val="edge"/>
              <c:yMode val="edge"/>
              <c:x val="2.3148148148148151E-3"/>
              <c:y val="0.34241685139715045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1827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Оценка социального риска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Практическое занятие </a:t>
            </a:r>
            <a:r>
              <a:rPr lang="en-US" dirty="0" smtClean="0"/>
              <a:t>9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59227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9412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 smtClean="0"/>
              <a:t>Риск социальный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40324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Социальный риск характеризует частоту (вероятность) возникновения </a:t>
            </a:r>
            <a:r>
              <a:rPr lang="ru-RU" dirty="0" smtClean="0"/>
              <a:t>опасных событий </a:t>
            </a:r>
            <a:r>
              <a:rPr lang="ru-RU" dirty="0"/>
              <a:t>и тяжесть </a:t>
            </a:r>
            <a:r>
              <a:rPr lang="ru-RU" dirty="0" smtClean="0"/>
              <a:t>последствий </a:t>
            </a:r>
            <a:r>
              <a:rPr lang="ru-RU" dirty="0"/>
              <a:t>реализации опасностей. </a:t>
            </a:r>
            <a:r>
              <a:rPr lang="ru-RU" dirty="0" smtClean="0"/>
              <a:t>Это </a:t>
            </a:r>
            <a:r>
              <a:rPr lang="ru-RU" dirty="0"/>
              <a:t>риск проявления опасности того или иного вида для коллектива, группы людей, определенной профессиональной группы людей. </a:t>
            </a:r>
            <a:endParaRPr lang="ru-RU" dirty="0" smtClean="0"/>
          </a:p>
          <a:p>
            <a:r>
              <a:rPr lang="ru-RU" dirty="0" smtClean="0"/>
              <a:t>Графически </a:t>
            </a:r>
            <a:r>
              <a:rPr lang="ru-RU" dirty="0"/>
              <a:t>представляется в виде F/N-кривой (кривая </a:t>
            </a:r>
            <a:r>
              <a:rPr lang="ru-RU" dirty="0" err="1"/>
              <a:t>Фармера</a:t>
            </a:r>
            <a:r>
              <a:rPr lang="ru-RU" dirty="0" smtClean="0"/>
              <a:t>), </a:t>
            </a:r>
            <a:r>
              <a:rPr lang="ru-RU" dirty="0"/>
              <a:t>которая показывает зависимость частоты событий, в которых пострадало на том или ином уровне число людей, больше определенного, от этого определенного числа людей. </a:t>
            </a:r>
            <a:endParaRPr lang="ru-RU" dirty="0" smtClean="0"/>
          </a:p>
          <a:p>
            <a:r>
              <a:rPr lang="ru-RU" dirty="0" smtClean="0"/>
              <a:t>Очевидно</a:t>
            </a:r>
            <a:r>
              <a:rPr lang="ru-RU" dirty="0"/>
              <a:t>, что чем интенсивней уменьшается функция F(N), тем меньшую социальную опасность представляет событие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9845" y="5085184"/>
            <a:ext cx="2840982" cy="20972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020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/>
              <a:t>Область </a:t>
            </a:r>
            <a:r>
              <a:rPr lang="ru-RU" sz="4000" dirty="0" smtClean="0"/>
              <a:t>применения кривых </a:t>
            </a:r>
            <a:r>
              <a:rPr lang="ru-RU" sz="4000" dirty="0"/>
              <a:t>FN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Кривые </a:t>
            </a:r>
            <a:r>
              <a:rPr lang="ru-RU" dirty="0"/>
              <a:t>FN являются способом представления результатов анализа риска. Многие события имеют высокую вероятность результатов с низкими последствиями и низкую вероятность с высокими последствиями. Кривые FN позволяют отразить уровень риска, который представляет собой линию, описывающую скорее некоторый диапазон, чем отдельную точку, представляющую пару значений вероятности и последствия.</a:t>
            </a:r>
          </a:p>
          <a:p>
            <a:r>
              <a:rPr lang="ru-RU" dirty="0"/>
              <a:t>Кривые FN могут быть использованы для сравнения значений риска, например, сравнения прогнозируемого риска с критериями в виде кривой FN или для сравнения прогнозируемого риска с накопленными данными об инцидентах или с критериями принятия решения (также выражаемыми в виде кривой FN). </a:t>
            </a:r>
          </a:p>
        </p:txBody>
      </p:sp>
    </p:spTree>
    <p:extLst>
      <p:ext uri="{BB962C8B-B14F-4D97-AF65-F5344CB8AC3E}">
        <p14:creationId xmlns="" xmlns:p14="http://schemas.microsoft.com/office/powerpoint/2010/main" val="428705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8012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/>
              <a:t>Процесс выполнения метода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2880320"/>
          </a:xfrm>
        </p:spPr>
        <p:txBody>
          <a:bodyPr>
            <a:noAutofit/>
          </a:bodyPr>
          <a:lstStyle/>
          <a:p>
            <a:r>
              <a:rPr lang="ru-RU" sz="2000" b="1" dirty="0"/>
              <a:t>Входные </a:t>
            </a:r>
            <a:r>
              <a:rPr lang="ru-RU" sz="2000" b="1" dirty="0" smtClean="0"/>
              <a:t>данные:</a:t>
            </a:r>
            <a:endParaRPr lang="ru-RU" sz="2000" dirty="0"/>
          </a:p>
          <a:p>
            <a:pPr lvl="1">
              <a:spcBef>
                <a:spcPts val="200"/>
              </a:spcBef>
            </a:pPr>
            <a:r>
              <a:rPr lang="ru-RU" sz="1600" dirty="0" smtClean="0"/>
              <a:t>совокупности </a:t>
            </a:r>
            <a:r>
              <a:rPr lang="ru-RU" sz="1600" dirty="0"/>
              <a:t>пар значений вероятности и последствий за определенный период времени;</a:t>
            </a:r>
          </a:p>
          <a:p>
            <a:pPr lvl="1">
              <a:spcBef>
                <a:spcPts val="200"/>
              </a:spcBef>
            </a:pPr>
            <a:r>
              <a:rPr lang="ru-RU" sz="1600" dirty="0" smtClean="0"/>
              <a:t>выходные </a:t>
            </a:r>
            <a:r>
              <a:rPr lang="ru-RU" sz="1600" dirty="0"/>
              <a:t>данные, полученные в результате количественного анализа риска, предоставляющие количественные оценки вероятности для конкретных случайных событий;</a:t>
            </a:r>
          </a:p>
          <a:p>
            <a:pPr lvl="1">
              <a:spcBef>
                <a:spcPts val="200"/>
              </a:spcBef>
            </a:pPr>
            <a:r>
              <a:rPr lang="ru-RU" sz="1600" dirty="0" smtClean="0"/>
              <a:t>данные </a:t>
            </a:r>
            <a:r>
              <a:rPr lang="ru-RU" sz="1600" dirty="0"/>
              <a:t>накопленных записей и количественной оценки риска.</a:t>
            </a:r>
          </a:p>
          <a:p>
            <a:r>
              <a:rPr lang="ru-RU" sz="2000" b="1" dirty="0"/>
              <a:t>Процесс выполнения метода</a:t>
            </a:r>
            <a:endParaRPr lang="ru-RU" sz="2000" dirty="0"/>
          </a:p>
          <a:p>
            <a:r>
              <a:rPr lang="ru-RU" sz="2000" dirty="0"/>
              <a:t>На основе имеющихся данных строят график с указанием по оси абсцисс числа жертв (установленного уровня опасных воздействий, например смертности), по оси ординат — вероятности N или большего количества жертв. Вследствие большого диапазона значений на осях обычно применяют логарифмический масштаб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4350713"/>
            <a:ext cx="6383088" cy="24928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864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18864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/>
              <a:t>Преимущества и недостатки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3" y="1412776"/>
            <a:ext cx="9036496" cy="532859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Применение кривых FN целесообразно для представления информации как </a:t>
            </a:r>
            <a:r>
              <a:rPr lang="ru-RU" dirty="0"/>
              <a:t>о частоте, так и о последствиях в удобной для восприятия </a:t>
            </a:r>
            <a:r>
              <a:rPr lang="ru-RU" dirty="0" smtClean="0"/>
              <a:t>форме для </a:t>
            </a:r>
            <a:r>
              <a:rPr lang="ru-RU" dirty="0"/>
              <a:t>обоснования принятия решений в отношении уровня риска и безопасности.</a:t>
            </a:r>
          </a:p>
          <a:p>
            <a:r>
              <a:rPr lang="ru-RU" dirty="0"/>
              <a:t>Возможно применение кривых FN для сравнения риска в аналогичных ситуациях при наличии достаточных данных. Их не следует применять для сравнения различных типов рисков с различными характеристиками и обстоятельствами.</a:t>
            </a:r>
          </a:p>
          <a:p>
            <a:r>
              <a:rPr lang="ru-RU" dirty="0"/>
              <a:t>Недостаток применения кривых </a:t>
            </a:r>
            <a:r>
              <a:rPr lang="ru-RU" dirty="0" smtClean="0"/>
              <a:t>FN: они </a:t>
            </a:r>
            <a:r>
              <a:rPr lang="ru-RU" dirty="0"/>
              <a:t>не предоставляют информации о диапазоне воздействий или результатов происшествий, кроме сведений о количестве лиц, подвергшихся воздействию. </a:t>
            </a:r>
            <a:endParaRPr lang="ru-RU" dirty="0" smtClean="0"/>
          </a:p>
          <a:p>
            <a:r>
              <a:rPr lang="ru-RU" dirty="0" smtClean="0"/>
              <a:t>Невозможно </a:t>
            </a:r>
            <a:r>
              <a:rPr lang="ru-RU" dirty="0"/>
              <a:t>установить различные способы развития событий, которые могут привести к определенному уровню ущерба. Кривые FN отображают конкретный тип последствий, обычно – гибель людей. </a:t>
            </a:r>
            <a:endParaRPr lang="ru-RU" dirty="0" smtClean="0"/>
          </a:p>
          <a:p>
            <a:r>
              <a:rPr lang="ru-RU" dirty="0" smtClean="0"/>
              <a:t>Кривая </a:t>
            </a:r>
            <a:r>
              <a:rPr lang="ru-RU" dirty="0"/>
              <a:t>FN является не методом оценки риска, а методом представления результатов оценки риска.</a:t>
            </a:r>
          </a:p>
          <a:p>
            <a:r>
              <a:rPr lang="ru-RU" dirty="0" smtClean="0"/>
              <a:t>Полученные </a:t>
            </a:r>
            <a:r>
              <a:rPr lang="ru-RU" dirty="0"/>
              <a:t>результаты часто трудны для интерпретации и оценки риска специалистами, не имеющими соответствующей компетенции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45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 smtClean="0"/>
              <a:t>Пример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3240360"/>
          </a:xfrm>
        </p:spPr>
        <p:txBody>
          <a:bodyPr>
            <a:normAutofit fontScale="92500"/>
          </a:bodyPr>
          <a:lstStyle/>
          <a:p>
            <a:r>
              <a:rPr lang="ru-RU" dirty="0"/>
              <a:t>Имеющиеся статистические данные за 50 лет свидетельствуют о том, что в небольшой деревне при горных обвалах погибло 18 чел.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рассматриваемого гипотетического примера 18 смертельных случаев, происшедших за 50 лет, предположим следующее их </a:t>
            </a:r>
            <a:r>
              <a:rPr lang="ru-RU" dirty="0" smtClean="0"/>
              <a:t>распределение.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5189660"/>
              </p:ext>
            </p:extLst>
          </p:nvPr>
        </p:nvGraphicFramePr>
        <p:xfrm>
          <a:off x="70287" y="4797152"/>
          <a:ext cx="9000489" cy="12192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916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1612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Дата происшествия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01.08.54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03.10.57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04.12.62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01.11.69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01.11.81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31.02.94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Число погибших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272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83276069"/>
              </p:ext>
            </p:extLst>
          </p:nvPr>
        </p:nvGraphicFramePr>
        <p:xfrm>
          <a:off x="323528" y="2132856"/>
          <a:ext cx="8229600" cy="4572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Число погибших N, чел.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Число событий, в которых погибло ровно  N человек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Частота событий (число случаев в год), в которых погибло ровно N человек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Число событий, в которых погибло не менее N человек 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Частота событий (число случаев в год), в которых погибло не менее N человек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1/50 = 0,02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6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6/50 = 0,12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2/50 = 0,04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5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5/50 = 0,1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1/50 = 0,02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3/50 = 0,06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1/50 = 0,02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2/50 = 0,04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5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0/50 = 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1/50 = 0,02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6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1/50 = 0,02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</a:rPr>
                        <a:t>1/50 = 0,02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55991484"/>
              </p:ext>
            </p:extLst>
          </p:nvPr>
        </p:nvGraphicFramePr>
        <p:xfrm>
          <a:off x="107504" y="188640"/>
          <a:ext cx="8893892" cy="12192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2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96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384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96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807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0290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Дата происшествия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01.08.54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03.10.57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04.12.62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01.11.69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01.11.81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31.02.94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Число погибших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727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dirty="0"/>
              <a:t>Частота горных обвалов, в которых погибло не менее N человек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860053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83996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/>
              <a:t>Задача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Известно число смертельных случаев при горных обвалах, которые произошли в течение </a:t>
            </a:r>
            <a:r>
              <a:rPr lang="en-US" smtClean="0"/>
              <a:t>2</a:t>
            </a:r>
            <a:r>
              <a:rPr lang="ru-RU" smtClean="0"/>
              <a:t>0 </a:t>
            </a:r>
            <a:r>
              <a:rPr lang="ru-RU" dirty="0"/>
              <a:t>лет</a:t>
            </a:r>
            <a:r>
              <a:rPr lang="ru-RU" dirty="0" smtClean="0"/>
              <a:t>.</a:t>
            </a:r>
          </a:p>
          <a:p>
            <a:r>
              <a:rPr lang="ru-RU" b="1" dirty="0"/>
              <a:t>Статистика смертельных случаев при горных обвалах</a:t>
            </a: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Заполнить </a:t>
            </a:r>
            <a:r>
              <a:rPr lang="ru-RU" dirty="0"/>
              <a:t>таблицу 1 и построить F/N-диаграмму, где горизонтальная ось N - число смертельных случаев, вертикальная ось F - частота событий, когда погибает N и более человек.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25551431"/>
              </p:ext>
            </p:extLst>
          </p:nvPr>
        </p:nvGraphicFramePr>
        <p:xfrm>
          <a:off x="467544" y="3284984"/>
          <a:ext cx="8229600" cy="1097280"/>
        </p:xfrm>
        <a:graphic>
          <a:graphicData uri="http://schemas.openxmlformats.org/drawingml/2006/table">
            <a:tbl>
              <a:tblPr firstRow="1" firstCol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Дата события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01.08.</a:t>
                      </a:r>
                      <a:r>
                        <a:rPr lang="en-US" sz="1800" b="1" dirty="0" smtClean="0">
                          <a:effectLst/>
                          <a:latin typeface="Times New Roman"/>
                          <a:ea typeface="Times New Roman"/>
                        </a:rPr>
                        <a:t>51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03.10</a:t>
                      </a:r>
                      <a:r>
                        <a:rPr lang="en-US" sz="1800" b="1" dirty="0" smtClean="0">
                          <a:effectLst/>
                          <a:latin typeface="Times New Roman"/>
                          <a:ea typeface="Times New Roman"/>
                        </a:rPr>
                        <a:t>.52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04.12.</a:t>
                      </a:r>
                      <a:r>
                        <a:rPr lang="en-US" sz="1800" b="1" dirty="0" smtClean="0">
                          <a:effectLst/>
                          <a:latin typeface="Times New Roman"/>
                          <a:ea typeface="Times New Roman"/>
                        </a:rPr>
                        <a:t>57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03.01.63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01.02.71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Число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погибших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1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Таблица 1. Частота смертельных случаев и их распределение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81376996"/>
              </p:ext>
            </p:extLst>
          </p:nvPr>
        </p:nvGraphicFramePr>
        <p:xfrm>
          <a:off x="467544" y="1988840"/>
          <a:ext cx="8229600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645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Число погибших </a:t>
                      </a:r>
                      <a:r>
                        <a:rPr lang="ru-RU" sz="1800" b="1" i="1" dirty="0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Число событий, в которых погибло ровно  </a:t>
                      </a: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человек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Частота событий (число случаев в год), в которых погибло ровно </a:t>
                      </a: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человек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Число событий, в которых погибло не менее </a:t>
                      </a: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 человек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Частота событий (число случаев в год), в которых погибло не менее </a:t>
                      </a: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 человек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0481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 smtClean="0"/>
              <a:t>Задача 2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Построить </a:t>
            </a:r>
            <a:r>
              <a:rPr lang="en-US" sz="2800" dirty="0"/>
              <a:t>F</a:t>
            </a:r>
            <a:r>
              <a:rPr lang="ru-RU" sz="2800" dirty="0"/>
              <a:t>/</a:t>
            </a:r>
            <a:r>
              <a:rPr lang="en-US" sz="2800" dirty="0"/>
              <a:t>N</a:t>
            </a:r>
            <a:r>
              <a:rPr lang="ru-RU" sz="2800" dirty="0"/>
              <a:t> диаграмму, где горизонтальная ось N - число смертельных случаев, вертикальная ось F - частота событий, когда погибает N и более человек по следующим исходным данным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93995799"/>
              </p:ext>
            </p:extLst>
          </p:nvPr>
        </p:nvGraphicFramePr>
        <p:xfrm>
          <a:off x="323528" y="3861048"/>
          <a:ext cx="8496944" cy="1801279"/>
        </p:xfrm>
        <a:graphic>
          <a:graphicData uri="http://schemas.openxmlformats.org/drawingml/2006/table">
            <a:tbl>
              <a:tblPr firstRow="1" firstCol="1" bandRow="1"/>
              <a:tblGrid>
                <a:gridCol w="2139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7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80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080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80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801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089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089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</a:rPr>
                        <a:t>Период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2013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2014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2015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2016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2017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2018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</a:rPr>
                        <a:t>2019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972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</a:rPr>
                        <a:t>Число смертельно травмированных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Calibri"/>
                        </a:rPr>
                        <a:t>N1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Calibri"/>
                        </a:rPr>
                        <a:t>N2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Calibri"/>
                        </a:rPr>
                        <a:t>N3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Calibri"/>
                        </a:rPr>
                        <a:t>N4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Calibri"/>
                        </a:rPr>
                        <a:t>N5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Calibri"/>
                        </a:rPr>
                        <a:t>N6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</a:rPr>
                        <a:t>N7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283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77967818"/>
              </p:ext>
            </p:extLst>
          </p:nvPr>
        </p:nvGraphicFramePr>
        <p:xfrm>
          <a:off x="539552" y="188640"/>
          <a:ext cx="8424936" cy="61039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98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9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</a:p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варианта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N1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N2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N3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N5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N6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N7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272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indent="36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32328" marR="3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0676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986</Words>
  <Application>Microsoft Office PowerPoint</Application>
  <PresentationFormat>Экран (4:3)</PresentationFormat>
  <Paragraphs>325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Оценка социального риска </vt:lpstr>
      <vt:lpstr>Риск социальный</vt:lpstr>
      <vt:lpstr>Область применения кривых FN</vt:lpstr>
      <vt:lpstr>Процесс выполнения метода</vt:lpstr>
      <vt:lpstr>Преимущества и недостатки</vt:lpstr>
      <vt:lpstr>Пример</vt:lpstr>
      <vt:lpstr>Слайд 7</vt:lpstr>
      <vt:lpstr>Частота горных обвалов, в которых погибло не менее N человек</vt:lpstr>
      <vt:lpstr>Задача 1</vt:lpstr>
      <vt:lpstr>Таблица 1. Частота смертельных случаев и их распределение</vt:lpstr>
      <vt:lpstr>Задача 2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Техносферная рискология</dc:title>
  <dc:creator>Назаренко Ольга Брониславовна</dc:creator>
  <cp:lastModifiedBy>svetanaz</cp:lastModifiedBy>
  <cp:revision>34</cp:revision>
  <dcterms:created xsi:type="dcterms:W3CDTF">2021-09-01T05:19:29Z</dcterms:created>
  <dcterms:modified xsi:type="dcterms:W3CDTF">2024-05-08T05:30:43Z</dcterms:modified>
</cp:coreProperties>
</file>