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BE46"/>
    <a:srgbClr val="393939"/>
    <a:srgbClr val="686868"/>
    <a:srgbClr val="A2A1A1"/>
    <a:srgbClr val="6C6D6C"/>
    <a:srgbClr val="76B729"/>
    <a:srgbClr val="CC2E2A"/>
    <a:srgbClr val="808080"/>
    <a:srgbClr val="1E7DC2"/>
    <a:srgbClr val="006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22" d="100"/>
          <a:sy n="122" d="100"/>
        </p:scale>
        <p:origin x="-150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6673" y="1505256"/>
            <a:ext cx="8332882" cy="2165607"/>
          </a:xfrm>
        </p:spPr>
        <p:txBody>
          <a:bodyPr>
            <a:normAutofit/>
          </a:bodyPr>
          <a:lstStyle/>
          <a:p>
            <a:pPr algn="ctr"/>
            <a:r>
              <a:rPr lang="ru-RU" sz="2000" b="1" i="0" u="none" strike="noStrike" baseline="0" dirty="0">
                <a:latin typeface="Times New Roman,Bold"/>
              </a:rPr>
              <a:t>Практическая работа</a:t>
            </a:r>
            <a:br>
              <a:rPr lang="ru-RU" sz="2000" b="1" i="0" u="none" strike="noStrike" baseline="0" dirty="0">
                <a:latin typeface="Times New Roman,Bold"/>
              </a:rPr>
            </a:br>
            <a:r>
              <a:rPr lang="ru-RU" sz="2000" b="1" i="0" u="none" strike="noStrike" baseline="0" dirty="0">
                <a:latin typeface="Times New Roman,Bold"/>
              </a:rPr>
              <a:t/>
            </a:r>
            <a:br>
              <a:rPr lang="ru-RU" sz="2000" b="1" i="0" u="none" strike="noStrike" baseline="0" dirty="0">
                <a:latin typeface="Times New Roman,Bold"/>
              </a:rPr>
            </a:br>
            <a:r>
              <a:rPr lang="ru-RU" sz="2000" b="1" i="0" u="none" strike="noStrike" baseline="0" dirty="0">
                <a:latin typeface="Times New Roman,Bold"/>
              </a:rPr>
              <a:t>«Определение опасных зон»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5014132" y="5257683"/>
            <a:ext cx="5633720" cy="808038"/>
          </a:xfrm>
        </p:spPr>
        <p:txBody>
          <a:bodyPr>
            <a:noAutofit/>
          </a:bodyPr>
          <a:lstStyle/>
          <a:p>
            <a:r>
              <a:rPr lang="en-US" sz="1200" dirty="0" smtClean="0"/>
              <a:t>https://www.youtube.com/watch?v=V0xqIBjD5R4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C1374F-A2EE-4942-A132-209B18557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00527C-393D-4907-9152-82D8C430B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612" y="2176615"/>
            <a:ext cx="5806189" cy="373544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8000" b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занятия: </a:t>
            </a:r>
            <a:r>
              <a:rPr lang="ru-RU" sz="80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Освоить методику расчета опасных зон при проведении работ в строительстве.</a:t>
            </a:r>
          </a:p>
          <a:p>
            <a:pPr marL="0" indent="0" algn="just">
              <a:buNone/>
            </a:pPr>
            <a:endParaRPr lang="ru-RU" sz="80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8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работе различных строительно-дорожных машин и механизмов, производстве монтажных работ возникают постоянные или переменные опасные зоны. </a:t>
            </a:r>
          </a:p>
          <a:p>
            <a:pPr marL="0" indent="0" algn="just">
              <a:buNone/>
            </a:pP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sz="80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Опасной</a:t>
            </a:r>
            <a:r>
              <a:rPr lang="ru-RU" sz="8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называют зону, в которой постоянно действуют или периодически возникают факторы, создающие угрозу для жизни и здоровья человека. Границы постоянных опасных зон можно легко определить, так как они не меняются в процессе выполнения работ.</a:t>
            </a:r>
            <a:endParaRPr lang="ru-RU" sz="8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5DFC98-B441-4260-87D6-9EA0D49738CB}"/>
              </a:ext>
            </a:extLst>
          </p:cNvPr>
          <p:cNvSpPr txBox="1">
            <a:spLocks/>
          </p:cNvSpPr>
          <p:nvPr/>
        </p:nvSpPr>
        <p:spPr>
          <a:xfrm>
            <a:off x="11087101" y="1371885"/>
            <a:ext cx="647700" cy="60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2</a:t>
            </a:fld>
            <a:endParaRPr lang="ru-RU" dirty="0"/>
          </a:p>
        </p:txBody>
      </p:sp>
      <p:pic>
        <p:nvPicPr>
          <p:cNvPr id="15362" name="Picture 2" descr="U:\студенты занятия\ноксология\Opasnaya-zona-raboty-kr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069" y="139872"/>
            <a:ext cx="4637189" cy="67181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460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272138-1047-43C5-8DD6-C60190D56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2DE8FE6-9DEF-46D5-AF60-C4E7D5688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77059"/>
            <a:ext cx="5534552" cy="4547202"/>
          </a:xfrm>
        </p:spPr>
        <p:txBody>
          <a:bodyPr>
            <a:normAutofit/>
          </a:bodyPr>
          <a:lstStyle/>
          <a:p>
            <a:pPr indent="449580" algn="just"/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Зоны постоянно действующих опасных производственных факторов во избежание доступа посторонних лиц должны быть выделены ограждениями. Производство строительно-монтажных работ в этих зонах, как правило, не допускается.</a:t>
            </a:r>
            <a:endParaRPr lang="en-US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Зоны потенциально действующих опасных производственных факторов выделяются сигнальными ограждениями.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213E02C-AA0F-46FE-A63E-B230A7425635}"/>
              </a:ext>
            </a:extLst>
          </p:cNvPr>
          <p:cNvSpPr txBox="1">
            <a:spLocks/>
          </p:cNvSpPr>
          <p:nvPr/>
        </p:nvSpPr>
        <p:spPr>
          <a:xfrm>
            <a:off x="11229207" y="15128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3</a:t>
            </a:fld>
            <a:endParaRPr lang="ru-RU" sz="18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AEDDB8EA-EC5D-BCF6-82F2-E3577FC2E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776" y="2214007"/>
            <a:ext cx="535760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446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445949-73CE-9890-ACDD-D11319D2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DF1C21-A41F-C2EB-425D-723605F8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480" y="2030413"/>
            <a:ext cx="6294212" cy="4547202"/>
          </a:xfrm>
        </p:spPr>
        <p:txBody>
          <a:bodyPr>
            <a:normAutofit/>
          </a:bodyPr>
          <a:lstStyle/>
          <a:p>
            <a:pPr algn="just"/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Границы опасной зоны башенных кранов определяются площадью между подкрановыми путями, увеличенной в каждую сторону на </a:t>
            </a:r>
            <a:r>
              <a:rPr lang="ru-RU" sz="2000" b="0" i="1" u="none" strike="noStrike" baseline="0" dirty="0">
                <a:latin typeface="Times New Roman" panose="02020603050405020304" pitchFamily="18" charset="0"/>
              </a:rPr>
              <a:t>(R + S</a:t>
            </a:r>
            <a:r>
              <a:rPr lang="ru-RU" sz="1200" b="0" i="1" u="none" strike="noStrike" baseline="0" dirty="0">
                <a:latin typeface="Times New Roman" panose="02020603050405020304" pitchFamily="18" charset="0"/>
              </a:rPr>
              <a:t>H</a:t>
            </a:r>
            <a:r>
              <a:rPr lang="ru-RU" sz="2000" b="0" i="1" u="none" strike="noStrike" baseline="0" dirty="0">
                <a:latin typeface="Times New Roman" panose="02020603050405020304" pitchFamily="18" charset="0"/>
              </a:rPr>
              <a:t>)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, т.е.:</a:t>
            </a:r>
            <a:endParaRPr lang="ru-RU" sz="2000" dirty="0"/>
          </a:p>
          <a:p>
            <a:pPr algn="just"/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длина </a:t>
            </a:r>
            <a:r>
              <a:rPr lang="ru-RU" sz="2000" b="1" i="1" u="none" strike="noStrike" baseline="0" dirty="0">
                <a:latin typeface="Times New Roman" panose="02020603050405020304" pitchFamily="18" charset="0"/>
              </a:rPr>
              <a:t>L = </a:t>
            </a:r>
            <a:r>
              <a:rPr lang="en-US" sz="2000" b="1" i="1" dirty="0" smtClean="0">
                <a:latin typeface="Times New Roman" panose="02020603050405020304" pitchFamily="18" charset="0"/>
              </a:rPr>
              <a:t>l</a:t>
            </a:r>
            <a:r>
              <a:rPr lang="ru-RU" sz="1200" b="1" i="1" u="none" strike="noStrike" baseline="0" dirty="0" err="1" smtClean="0">
                <a:latin typeface="Times New Roman,Italic"/>
              </a:rPr>
              <a:t>п</a:t>
            </a:r>
            <a:r>
              <a:rPr lang="ru-RU" sz="2000" b="1" i="1" u="none" strike="noStrike" baseline="0" dirty="0" smtClean="0">
                <a:latin typeface="Times New Roman,Italic"/>
              </a:rPr>
              <a:t> </a:t>
            </a:r>
            <a:r>
              <a:rPr lang="ru-RU" sz="2000" b="1" i="1" u="none" strike="noStrike" baseline="0" dirty="0">
                <a:latin typeface="Times New Roman" panose="02020603050405020304" pitchFamily="18" charset="0"/>
              </a:rPr>
              <a:t>+2(R + S</a:t>
            </a:r>
            <a:r>
              <a:rPr lang="ru-RU" sz="1200" b="1" i="1" u="none" strike="noStrike" baseline="0" dirty="0">
                <a:latin typeface="Times New Roman" panose="02020603050405020304" pitchFamily="18" charset="0"/>
              </a:rPr>
              <a:t>H</a:t>
            </a:r>
            <a:r>
              <a:rPr lang="ru-RU" sz="2000" b="1" i="1" u="none" strike="noStrike" baseline="0" dirty="0">
                <a:latin typeface="Times New Roman" panose="02020603050405020304" pitchFamily="18" charset="0"/>
              </a:rPr>
              <a:t>), </a:t>
            </a:r>
            <a:r>
              <a:rPr lang="en-US" sz="2000" b="0" i="1" u="none" strike="noStrike" baseline="0" dirty="0">
                <a:latin typeface="Times New Roman" panose="02020603050405020304" pitchFamily="18" charset="0"/>
              </a:rPr>
              <a:t>		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(1)</a:t>
            </a:r>
          </a:p>
          <a:p>
            <a:pPr algn="just"/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ширина </a:t>
            </a:r>
            <a:r>
              <a:rPr lang="ru-RU" sz="2000" b="1" i="1" u="none" strike="noStrike" baseline="0" dirty="0">
                <a:latin typeface="Times New Roman,Italic"/>
              </a:rPr>
              <a:t>В = </a:t>
            </a:r>
            <a:r>
              <a:rPr lang="ru-RU" sz="2000" b="1" i="1" u="none" strike="noStrike" baseline="0" dirty="0">
                <a:latin typeface="Times New Roman" panose="02020603050405020304" pitchFamily="18" charset="0"/>
              </a:rPr>
              <a:t>b + 2(R + S</a:t>
            </a:r>
            <a:r>
              <a:rPr lang="ru-RU" sz="1200" b="1" i="1" u="none" strike="noStrike" baseline="0" dirty="0">
                <a:latin typeface="Times New Roman" panose="02020603050405020304" pitchFamily="18" charset="0"/>
              </a:rPr>
              <a:t>H</a:t>
            </a:r>
            <a:r>
              <a:rPr lang="ru-RU" sz="2000" b="1" i="1" u="none" strike="noStrike" baseline="0" dirty="0">
                <a:latin typeface="Times New Roman" panose="02020603050405020304" pitchFamily="18" charset="0"/>
              </a:rPr>
              <a:t>), </a:t>
            </a:r>
            <a:r>
              <a:rPr lang="en-US" sz="2000" b="0" i="1" u="none" strike="noStrike" baseline="0" dirty="0">
                <a:latin typeface="Times New Roman" panose="02020603050405020304" pitchFamily="18" charset="0"/>
              </a:rPr>
              <a:t>	</a:t>
            </a:r>
            <a:r>
              <a:rPr lang="en-US" sz="2000" b="0" i="1" u="none" strike="noStrike" baseline="0" dirty="0" smtClean="0">
                <a:latin typeface="Times New Roman" panose="02020603050405020304" pitchFamily="18" charset="0"/>
              </a:rPr>
              <a:t>	</a:t>
            </a:r>
            <a:r>
              <a:rPr lang="ru-RU" sz="2000" b="0" i="0" u="none" strike="noStrike" baseline="0" dirty="0" smtClean="0">
                <a:latin typeface="Times New Roman" panose="02020603050405020304" pitchFamily="18" charset="0"/>
              </a:rPr>
              <a:t>(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2)</a:t>
            </a:r>
            <a:endParaRPr lang="en-US" sz="2000" b="0" i="0" u="none" strike="noStrike" baseline="0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b="0" i="0" u="none" strike="noStrike" baseline="0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где </a:t>
            </a:r>
            <a:r>
              <a:rPr lang="ru-RU" sz="2000" b="0" i="1" u="none" strike="noStrike" baseline="0" dirty="0" err="1">
                <a:latin typeface="Times New Roman" panose="02020603050405020304" pitchFamily="18" charset="0"/>
              </a:rPr>
              <a:t>l</a:t>
            </a:r>
            <a:r>
              <a:rPr lang="ru-RU" sz="1200" b="0" i="1" u="none" strike="noStrike" baseline="0" dirty="0" err="1">
                <a:latin typeface="Times New Roman,Italic"/>
              </a:rPr>
              <a:t>п</a:t>
            </a:r>
            <a:r>
              <a:rPr lang="ru-RU" sz="2000" b="0" i="1" u="none" strike="noStrike" baseline="0" dirty="0">
                <a:latin typeface="Times New Roman,Italic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– длина подкранового пути, м; </a:t>
            </a:r>
            <a:r>
              <a:rPr lang="ru-RU" sz="2000" b="0" i="1" u="none" strike="noStrike" baseline="0" dirty="0">
                <a:latin typeface="Times New Roman" panose="02020603050405020304" pitchFamily="18" charset="0"/>
              </a:rPr>
              <a:t>b 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– ширина колеи, м; </a:t>
            </a:r>
            <a:r>
              <a:rPr lang="ru-RU" sz="2000" b="0" i="1" u="none" strike="noStrike" baseline="0" dirty="0">
                <a:latin typeface="Times New Roman" panose="02020603050405020304" pitchFamily="18" charset="0"/>
              </a:rPr>
              <a:t>R 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– максимальный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вылет крюка, м; </a:t>
            </a:r>
            <a:r>
              <a:rPr lang="ru-RU" sz="2000" b="0" i="1" u="none" strike="noStrike" baseline="0" dirty="0">
                <a:latin typeface="Times New Roman" panose="02020603050405020304" pitchFamily="18" charset="0"/>
              </a:rPr>
              <a:t>S</a:t>
            </a:r>
            <a:r>
              <a:rPr lang="ru-RU" sz="1200" b="0" i="1" u="none" strike="noStrike" baseline="0" dirty="0">
                <a:latin typeface="Times New Roman" panose="02020603050405020304" pitchFamily="18" charset="0"/>
              </a:rPr>
              <a:t>H </a:t>
            </a:r>
            <a:r>
              <a:rPr lang="ru-RU" sz="2000" b="0" i="0" u="none" strike="noStrike" baseline="0" dirty="0">
                <a:latin typeface="Times New Roman" panose="02020603050405020304" pitchFamily="18" charset="0"/>
              </a:rPr>
              <a:t>– отлет груза при его падении с высоты (таблица 1).</a:t>
            </a:r>
            <a:endParaRPr lang="ru-RU" sz="2000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0C42945D-2694-9DC0-3A38-BB2CE4CE2D8A}"/>
              </a:ext>
            </a:extLst>
          </p:cNvPr>
          <p:cNvSpPr txBox="1">
            <a:spLocks/>
          </p:cNvSpPr>
          <p:nvPr/>
        </p:nvSpPr>
        <p:spPr>
          <a:xfrm>
            <a:off x="11229207" y="15128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4</a:t>
            </a:fld>
            <a:endParaRPr lang="ru-RU" sz="1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E5F6128D-CC34-83E1-9B25-34C106F9C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/>
          <a:stretch/>
        </p:blipFill>
        <p:spPr bwMode="auto">
          <a:xfrm>
            <a:off x="6643892" y="1418582"/>
            <a:ext cx="5548108" cy="536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E7D75A-79D5-0B1A-0EF5-F5F0CE9D1640}"/>
              </a:ext>
            </a:extLst>
          </p:cNvPr>
          <p:cNvSpPr txBox="1">
            <a:spLocks/>
          </p:cNvSpPr>
          <p:nvPr/>
        </p:nvSpPr>
        <p:spPr>
          <a:xfrm>
            <a:off x="11381607" y="16652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4</a:t>
            </a:fld>
            <a:endParaRPr lang="ru-RU" sz="1800" dirty="0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ECFF7F9A-A245-CABA-DEF1-0A428174EB69}"/>
              </a:ext>
            </a:extLst>
          </p:cNvPr>
          <p:cNvSpPr txBox="1">
            <a:spLocks/>
          </p:cNvSpPr>
          <p:nvPr/>
        </p:nvSpPr>
        <p:spPr>
          <a:xfrm rot="20680341">
            <a:off x="8698167" y="2473516"/>
            <a:ext cx="324914" cy="229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R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871143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B8F351-1449-DDE0-424D-93EC4CD4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C8F60D-A51F-0B57-074F-9F5FB1F8D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742" y="1980265"/>
            <a:ext cx="10661665" cy="4549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Таблица 1 – Границы опасной зоны </a:t>
            </a:r>
            <a:r>
              <a:rPr lang="ru-RU" sz="1800" b="0" i="1" u="none" strike="noStrike" baseline="0" dirty="0">
                <a:latin typeface="Times New Roman" panose="02020603050405020304" pitchFamily="18" charset="0"/>
              </a:rPr>
              <a:t>S</a:t>
            </a:r>
            <a:r>
              <a:rPr lang="ru-RU" sz="1200" b="0" i="1" u="none" strike="noStrike" baseline="0" dirty="0">
                <a:latin typeface="Times New Roman" panose="02020603050405020304" pitchFamily="18" charset="0"/>
              </a:rPr>
              <a:t>H</a:t>
            </a:r>
            <a:r>
              <a:rPr lang="ru-RU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в связи с падением предметов</a:t>
            </a:r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Границы опасной зоны, где проявляется потенциальное действие опасных производственных факторов, связанных с падением предметов, определяются наружными контурами строящегося объекта, увеличенными на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BB8387A1-6E2E-9953-790A-6E720091E5FF}"/>
              </a:ext>
            </a:extLst>
          </p:cNvPr>
          <p:cNvSpPr txBox="1">
            <a:spLocks/>
          </p:cNvSpPr>
          <p:nvPr/>
        </p:nvSpPr>
        <p:spPr>
          <a:xfrm>
            <a:off x="11229207" y="15128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5</a:t>
            </a:fld>
            <a:endParaRPr lang="ru-RU" sz="1800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5806A551-8F1B-69F0-133E-A5684D46DBC9}"/>
              </a:ext>
            </a:extLst>
          </p:cNvPr>
          <p:cNvSpPr txBox="1">
            <a:spLocks/>
          </p:cNvSpPr>
          <p:nvPr/>
        </p:nvSpPr>
        <p:spPr>
          <a:xfrm>
            <a:off x="11381607" y="16652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2DD0EDF-CE90-0FF9-F462-5DDA2A4EDD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742" y="2319328"/>
            <a:ext cx="10661665" cy="302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79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C52DCE-3590-6387-3F40-55F65E74E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BE0FF2F-B45B-279D-52F4-B1061F7A1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8108" cy="4547202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Отлет груза при падении с высоты h от точки его подвешивания может быть определен по формуле: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2000" b="1" i="1" dirty="0" err="1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н</a:t>
            </a:r>
            <a:r>
              <a:rPr lang="ru-RU" sz="2000" b="1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 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0,32</a:t>
            </a:r>
            <a:r>
              <a:rPr lang="ru-RU" sz="2000" b="1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ωR√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h,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ω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угловая скорость вращения стрелы, с</a:t>
            </a:r>
            <a:r>
              <a:rPr lang="ru-RU" sz="20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BA2CEE53-9E23-091F-6759-BD01F9608461}"/>
              </a:ext>
            </a:extLst>
          </p:cNvPr>
          <p:cNvSpPr txBox="1">
            <a:spLocks/>
          </p:cNvSpPr>
          <p:nvPr/>
        </p:nvSpPr>
        <p:spPr>
          <a:xfrm>
            <a:off x="11229207" y="15128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6</a:t>
            </a:fld>
            <a:endParaRPr lang="ru-RU" sz="18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281CFBA-0168-AD05-0C54-EA98CB4E0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/>
          <a:stretch/>
        </p:blipFill>
        <p:spPr bwMode="auto">
          <a:xfrm>
            <a:off x="6597885" y="1512888"/>
            <a:ext cx="5548108" cy="536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CC992A-5696-88A3-57C0-4F30E40F8163}"/>
              </a:ext>
            </a:extLst>
          </p:cNvPr>
          <p:cNvSpPr txBox="1"/>
          <p:nvPr/>
        </p:nvSpPr>
        <p:spPr>
          <a:xfrm rot="20642832">
            <a:off x="8649057" y="1693348"/>
            <a:ext cx="609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R</a:t>
            </a:r>
            <a:endParaRPr lang="ru-RU" dirty="0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18D86312-38B2-D770-DC3F-060666252777}"/>
              </a:ext>
            </a:extLst>
          </p:cNvPr>
          <p:cNvSpPr txBox="1">
            <a:spLocks/>
          </p:cNvSpPr>
          <p:nvPr/>
        </p:nvSpPr>
        <p:spPr>
          <a:xfrm>
            <a:off x="11381607" y="16652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6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95853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8892D0-7547-C8F6-62E7-CF9B4A41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Пример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AD3EAF-F9E8-7E79-E07F-0C739EC6F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Требуется оценить возможную опасную зону при работе автомобильного крана на вылете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=11 м, при подъеме груза массой 2 т на высоту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=12 м, при угловой скорости вращения стрелы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0,1 с</a:t>
            </a:r>
            <a:r>
              <a:rPr lang="ru-RU" sz="2000" i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Отлет груза вычисляем по формуле для компактного груза: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0,32</a:t>
            </a:r>
            <a:r>
              <a:rPr lang="ru-RU" sz="2000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ωR√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 =0,32·0,1·11·√12 =1,2 м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C6025AA3-B3ED-8197-F79E-096813233922}"/>
              </a:ext>
            </a:extLst>
          </p:cNvPr>
          <p:cNvSpPr txBox="1">
            <a:spLocks/>
          </p:cNvSpPr>
          <p:nvPr/>
        </p:nvSpPr>
        <p:spPr>
          <a:xfrm>
            <a:off x="11229207" y="15128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416B8BEF-CA12-9B93-056F-75B595AB0205}"/>
              </a:ext>
            </a:extLst>
          </p:cNvPr>
          <p:cNvSpPr txBox="1">
            <a:spLocks/>
          </p:cNvSpPr>
          <p:nvPr/>
        </p:nvSpPr>
        <p:spPr>
          <a:xfrm>
            <a:off x="11381607" y="16652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7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9764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770498-FD21-F0D7-EA02-DC73AEE2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7A2770-9520-A80E-FCA2-C07489FE4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93" y="1825625"/>
            <a:ext cx="6311043" cy="45472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Ветер и парусность груза могут значительно увеличить отлет, поэтому по таблице 1 принимаем </a:t>
            </a:r>
            <a:r>
              <a:rPr lang="ru-RU" sz="1800" b="1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Sн</a:t>
            </a:r>
            <a:r>
              <a:rPr lang="ru-RU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=7 м.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в зависимости от погодных условий и габаритов груза опасную зону определяют: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компактных грузов при безветренной погоде: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R+ </a:t>
            </a:r>
            <a:r>
              <a:rPr lang="ru-RU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</a:t>
            </a:r>
            <a:r>
              <a:rPr lang="ru-RU" i="1" baseline="-25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расч</a:t>
            </a:r>
            <a:r>
              <a:rPr lang="ru-RU" sz="1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11+1,2= 12,2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м;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плит и панелей высокой парусности при ветреной погоде: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H2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R + </a:t>
            </a:r>
            <a:r>
              <a:rPr lang="ru-RU" sz="18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6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1600" i="1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</a:t>
            </a:r>
            <a:r>
              <a:rPr lang="ru-RU" sz="1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11 + 7 = 18 м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E321416C-8612-5EF1-3133-8FE04396B98F}"/>
              </a:ext>
            </a:extLst>
          </p:cNvPr>
          <p:cNvSpPr txBox="1">
            <a:spLocks/>
          </p:cNvSpPr>
          <p:nvPr/>
        </p:nvSpPr>
        <p:spPr>
          <a:xfrm>
            <a:off x="11229207" y="15128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8</a:t>
            </a:fld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33FB0F-B907-37E6-57F3-ECDACA00B70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35436" y="2600986"/>
            <a:ext cx="5475179" cy="2520778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4447DFF-2422-C07C-B5CD-B71F915E4C6B}"/>
              </a:ext>
            </a:extLst>
          </p:cNvPr>
          <p:cNvCxnSpPr/>
          <p:nvPr/>
        </p:nvCxnSpPr>
        <p:spPr>
          <a:xfrm>
            <a:off x="7124466" y="3820285"/>
            <a:ext cx="295076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51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EF9C40-BE0C-ECA9-F327-344AFF36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4719F4-C00B-493D-A2B1-14E7E0EDC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Границы опасных зон вблизи движущихся частей и рабочих органов определяются расстоянием в пределах 5 м, если другие повышенные требования отсутствуют в паспорте и инструкции завода-изготовителя.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Граница опасной зоны в местах прохождения временных электрических сетей определяется пространством, в пределах которого рабочий может коснуться проводов монтируемыми длинномерными деталями. Опасная зона в этом случае определяется максимальной длиной детали плюс 1 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Границы опасной зоны высоковольтных линий электропередач, проходящих через территорию строительной площадки, устанавливают в зависимости от напряжения сети в обе стороны от крайних проводов: при напряжении до 20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10 м, до 35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15 м, до 110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20 м, до 220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25 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Граница опасной зоны вблизи выемок с откосами, разрабатываемых без механических креплений, связана с выходом следа поверхности скольжения от возможной призмы обрушения грунта на берму.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6307555E-484F-7C93-7AF7-6088BB556954}"/>
              </a:ext>
            </a:extLst>
          </p:cNvPr>
          <p:cNvSpPr txBox="1">
            <a:spLocks/>
          </p:cNvSpPr>
          <p:nvPr/>
        </p:nvSpPr>
        <p:spPr>
          <a:xfrm>
            <a:off x="11229207" y="1512888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9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0125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19A923-B66E-413B-F6ED-FDE348F54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B6DC2A-C53E-AA54-F9B9-5DA1F148A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 границы опасной зоны относительно подошвы выемки в случае отсутствия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пригрузки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бермы можно определить по формуле: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ru-RU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=1,2h</a:t>
            </a:r>
            <a:r>
              <a:rPr lang="ru-RU" sz="1800" i="1" dirty="0">
                <a:effectLst/>
                <a:latin typeface="Book Antiqua,Italic"/>
                <a:ea typeface="Calibri" panose="020F0502020204030204" pitchFamily="34" charset="0"/>
                <a:cs typeface="Book Antiqua,Italic"/>
              </a:rPr>
              <a:t>α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l, 	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глубина выемки, м; </a:t>
            </a:r>
            <a:r>
              <a:rPr lang="ru-RU" sz="1800" i="1" dirty="0">
                <a:effectLst/>
                <a:latin typeface="Book Antiqua,Italic"/>
                <a:ea typeface="Calibri" panose="020F0502020204030204" pitchFamily="34" charset="0"/>
                <a:cs typeface="Book Antiqua,Italic"/>
              </a:rPr>
              <a:t>α </a:t>
            </a:r>
            <a:r>
              <a:rPr lang="ru-RU" sz="18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Book Antiqua" panose="02040602050305030304" pitchFamily="18" charset="0"/>
              </a:rPr>
              <a:t>–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коэффициент заложения откоса, который принимается по данным таблицы 2.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Таблица 2 – Коэффициент заложения откоса, </a:t>
            </a:r>
            <a:r>
              <a:rPr lang="ru-RU" sz="1800" b="0" i="1" u="none" strike="noStrike" baseline="0" dirty="0">
                <a:latin typeface="Times New Roman,Italic"/>
              </a:rPr>
              <a:t>α</a:t>
            </a:r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8280BAED-3F2A-3B80-9035-D0BCE0CDD516}"/>
              </a:ext>
            </a:extLst>
          </p:cNvPr>
          <p:cNvSpPr txBox="1">
            <a:spLocks/>
          </p:cNvSpPr>
          <p:nvPr/>
        </p:nvSpPr>
        <p:spPr>
          <a:xfrm>
            <a:off x="11229206" y="1512888"/>
            <a:ext cx="6530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10</a:t>
            </a:fld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3C444D4-5737-AC0C-0AE8-29A8D850E8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199" y="4138533"/>
            <a:ext cx="9640671" cy="223429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4C87A66-CE6B-DA16-0A3E-B51E2EA3E611}"/>
              </a:ext>
            </a:extLst>
          </p:cNvPr>
          <p:cNvSpPr/>
          <p:nvPr/>
        </p:nvSpPr>
        <p:spPr>
          <a:xfrm>
            <a:off x="4274680" y="5604206"/>
            <a:ext cx="925619" cy="7012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247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C999ED-4F11-F9EB-B8F3-46D3FF29D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62A2BB-1DFC-303C-96B4-DD5F3CD9A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 границы опасной зоны относительно подошвы выемки в случае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пригрузки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бермы весом строительных машин может быть определено через наименьшее допустимое приближение опоры крана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800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н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(конца шпалы, гусеницы, колеса) к основанию откоса по таблице 3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0" i="0" u="none" strike="noStrike" baseline="0" dirty="0">
                <a:latin typeface="Times New Roman" panose="02020603050405020304" pitchFamily="18" charset="0"/>
              </a:rPr>
              <a:t>Таблица 3 – Наименьшее допустимое расстояние до подошвы траншеи</a:t>
            </a:r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0528038D-0882-F5B4-8C94-27A01CA1D19C}"/>
              </a:ext>
            </a:extLst>
          </p:cNvPr>
          <p:cNvSpPr txBox="1">
            <a:spLocks/>
          </p:cNvSpPr>
          <p:nvPr/>
        </p:nvSpPr>
        <p:spPr>
          <a:xfrm>
            <a:off x="11229206" y="1512888"/>
            <a:ext cx="6530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11</a:t>
            </a:fld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60B2EC5-0D5C-F1F3-FBEF-2F745199823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2402" y="3442787"/>
            <a:ext cx="10565210" cy="26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50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EBB10A-19B5-34D1-6648-5CD82C65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AE5BA4-D5B3-EDBB-33C2-D19D65772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Задача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Требуется определить положение границы опасной зоны на берме выемки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глубиной 3 м в суглинистых грунтах.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Решение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По исходным данным находим по таблице 2 значение коэффициента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заложения </a:t>
            </a:r>
            <a:r>
              <a:rPr lang="ru-RU" sz="1800" b="1" i="1" dirty="0">
                <a:solidFill>
                  <a:srgbClr val="FF0000"/>
                </a:solidFill>
                <a:effectLst/>
                <a:latin typeface="Book Antiqua,Italic"/>
                <a:ea typeface="Calibri" panose="020F0502020204030204" pitchFamily="34" charset="0"/>
                <a:cs typeface="Book Antiqua,Italic"/>
              </a:rPr>
              <a:t>α </a:t>
            </a:r>
            <a:r>
              <a:rPr lang="ru-RU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0,5.</a:t>
            </a:r>
            <a:endParaRPr lang="ru-RU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0859E77C-AD3D-B5AD-69C5-DF72BE91A61E}"/>
              </a:ext>
            </a:extLst>
          </p:cNvPr>
          <p:cNvSpPr txBox="1">
            <a:spLocks/>
          </p:cNvSpPr>
          <p:nvPr/>
        </p:nvSpPr>
        <p:spPr>
          <a:xfrm>
            <a:off x="11229206" y="1512888"/>
            <a:ext cx="6530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12</a:t>
            </a:fld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2D1192F-B1B7-4732-5CCD-ACF389DC91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199" y="4138533"/>
            <a:ext cx="9640671" cy="2234294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3F6C91D3-EC0B-08F2-3CD5-35F48C050E7C}"/>
              </a:ext>
            </a:extLst>
          </p:cNvPr>
          <p:cNvCxnSpPr>
            <a:cxnSpLocks/>
          </p:cNvCxnSpPr>
          <p:nvPr/>
        </p:nvCxnSpPr>
        <p:spPr>
          <a:xfrm>
            <a:off x="936839" y="6030552"/>
            <a:ext cx="3393939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49694FD-5ADD-8B15-6B39-A068E177CEA3}"/>
              </a:ext>
            </a:extLst>
          </p:cNvPr>
          <p:cNvSpPr/>
          <p:nvPr/>
        </p:nvSpPr>
        <p:spPr>
          <a:xfrm>
            <a:off x="4274680" y="5564937"/>
            <a:ext cx="852692" cy="76854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2F103829-E4ED-110B-9583-E2203BFEFCBA}"/>
              </a:ext>
            </a:extLst>
          </p:cNvPr>
          <p:cNvCxnSpPr>
            <a:cxnSpLocks/>
          </p:cNvCxnSpPr>
          <p:nvPr/>
        </p:nvCxnSpPr>
        <p:spPr>
          <a:xfrm>
            <a:off x="7040319" y="6030552"/>
            <a:ext cx="123509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85296A80-CE7F-DBC9-07A6-076DED3F9762}"/>
              </a:ext>
            </a:extLst>
          </p:cNvPr>
          <p:cNvCxnSpPr>
            <a:cxnSpLocks/>
          </p:cNvCxnSpPr>
          <p:nvPr/>
        </p:nvCxnSpPr>
        <p:spPr>
          <a:xfrm>
            <a:off x="7040319" y="4920743"/>
            <a:ext cx="123509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957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7A9B63-A3A4-F778-B8AD-AF1C1778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A2BD0F-C83D-E73D-5F5C-F0B0982D2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Вычисляем след плоскости скольжения от возможной призмы обрушения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берме, свободной от нагрузки: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800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н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1,2 · 3 · 0,5+1 =2,8 м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По таблице 3 наименьшее допустимое приближение к подошве незакрепленного откоса </a:t>
            </a:r>
            <a:r>
              <a:rPr lang="ru-RU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800" b="1" i="1" dirty="0">
                <a:solidFill>
                  <a:srgbClr val="FF0000"/>
                </a:solidFill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н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3,25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м, в котором учитывается дополнительная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пригрузка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бермы массой строительной машины (крана).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8D715662-059D-2B02-F62F-5A86C067F18B}"/>
              </a:ext>
            </a:extLst>
          </p:cNvPr>
          <p:cNvSpPr txBox="1">
            <a:spLocks/>
          </p:cNvSpPr>
          <p:nvPr/>
        </p:nvSpPr>
        <p:spPr>
          <a:xfrm>
            <a:off x="11229206" y="1512888"/>
            <a:ext cx="6530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13</a:t>
            </a:fld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5B0E9EA-4F69-8F61-BAEC-4510D4245E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518" y="3745306"/>
            <a:ext cx="10565210" cy="2627521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D863A1B7-E430-738B-DE8D-72720EE8E6E8}"/>
              </a:ext>
            </a:extLst>
          </p:cNvPr>
          <p:cNvCxnSpPr>
            <a:cxnSpLocks/>
          </p:cNvCxnSpPr>
          <p:nvPr/>
        </p:nvCxnSpPr>
        <p:spPr>
          <a:xfrm>
            <a:off x="1106960" y="5647780"/>
            <a:ext cx="280582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04DEEB7-87CD-BA2E-6146-60CE4001564B}"/>
              </a:ext>
            </a:extLst>
          </p:cNvPr>
          <p:cNvCxnSpPr>
            <a:cxnSpLocks/>
          </p:cNvCxnSpPr>
          <p:nvPr/>
        </p:nvCxnSpPr>
        <p:spPr>
          <a:xfrm>
            <a:off x="7766485" y="5681569"/>
            <a:ext cx="173902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A21B1878-1F6F-9F49-095E-5605E873CCC9}"/>
              </a:ext>
            </a:extLst>
          </p:cNvPr>
          <p:cNvCxnSpPr>
            <a:cxnSpLocks/>
          </p:cNvCxnSpPr>
          <p:nvPr/>
        </p:nvCxnSpPr>
        <p:spPr>
          <a:xfrm>
            <a:off x="7766485" y="4726291"/>
            <a:ext cx="173902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17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72DFC8-2DE4-F41D-A09A-BF7108D7B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E3EF332-9533-6564-5626-8B9548D87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Принимаем положение границы опасной зоны для двух случаев: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берма выемки свободна от нагрузки – 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н</a:t>
            </a:r>
            <a:r>
              <a:rPr lang="ru-RU" sz="2400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2,8 м;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берма выемки имеет нагрузку – 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н</a:t>
            </a:r>
            <a:r>
              <a:rPr lang="ru-RU" sz="2400" i="1" dirty="0">
                <a:effectLst/>
                <a:latin typeface="Times New Roman,Italic"/>
                <a:ea typeface="Calibri" panose="020F0502020204030204" pitchFamily="34" charset="0"/>
                <a:cs typeface="Times New Roman,Italic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3,25 м.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4C57FD08-4ABB-51F5-B031-E34F31E8418D}"/>
              </a:ext>
            </a:extLst>
          </p:cNvPr>
          <p:cNvSpPr txBox="1">
            <a:spLocks/>
          </p:cNvSpPr>
          <p:nvPr/>
        </p:nvSpPr>
        <p:spPr>
          <a:xfrm>
            <a:off x="11229206" y="1512888"/>
            <a:ext cx="6530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z="1800" smtClean="0"/>
              <a:pPr/>
              <a:t>14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31770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689A7E-DDBD-2477-F062-201865025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848A011-1C07-D3AD-F9E6-BCFF425C6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028" y="1388059"/>
            <a:ext cx="11354930" cy="454720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Выполните расчет опасных зон для: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башенного крана при подъеме груза на высоту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м,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вылете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м, массе 1,8 т, угловой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скорости вращения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 с</a:t>
            </a:r>
            <a:r>
              <a:rPr lang="ru-RU" i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effectLst/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выемок глубиной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 в 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глинистых почвах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03A9DB18-D74E-C940-E217-90891A0EC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600883"/>
              </p:ext>
            </p:extLst>
          </p:nvPr>
        </p:nvGraphicFramePr>
        <p:xfrm>
          <a:off x="2395392" y="2967592"/>
          <a:ext cx="7926670" cy="382589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53962">
                  <a:extLst>
                    <a:ext uri="{9D8B030D-6E8A-4147-A177-3AD203B41FA5}">
                      <a16:colId xmlns:a16="http://schemas.microsoft.com/office/drawing/2014/main" xmlns="" val="52463392"/>
                    </a:ext>
                  </a:extLst>
                </a:gridCol>
                <a:gridCol w="1093484">
                  <a:extLst>
                    <a:ext uri="{9D8B030D-6E8A-4147-A177-3AD203B41FA5}">
                      <a16:colId xmlns:a16="http://schemas.microsoft.com/office/drawing/2014/main" xmlns="" val="2492386733"/>
                    </a:ext>
                  </a:extLst>
                </a:gridCol>
                <a:gridCol w="1778540">
                  <a:extLst>
                    <a:ext uri="{9D8B030D-6E8A-4147-A177-3AD203B41FA5}">
                      <a16:colId xmlns:a16="http://schemas.microsoft.com/office/drawing/2014/main" xmlns="" val="415341199"/>
                    </a:ext>
                  </a:extLst>
                </a:gridCol>
                <a:gridCol w="2296074">
                  <a:extLst>
                    <a:ext uri="{9D8B030D-6E8A-4147-A177-3AD203B41FA5}">
                      <a16:colId xmlns:a16="http://schemas.microsoft.com/office/drawing/2014/main" xmlns="" val="2329144145"/>
                    </a:ext>
                  </a:extLst>
                </a:gridCol>
                <a:gridCol w="1804610">
                  <a:extLst>
                    <a:ext uri="{9D8B030D-6E8A-4147-A177-3AD203B41FA5}">
                      <a16:colId xmlns:a16="http://schemas.microsoft.com/office/drawing/2014/main" xmlns="" val="774296591"/>
                    </a:ext>
                  </a:extLst>
                </a:gridCol>
              </a:tblGrid>
              <a:tr h="915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вар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подъема груза, h 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Вылет, R 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Угловая скорость вращения ω с</a:t>
                      </a:r>
                      <a:r>
                        <a:rPr lang="ru-RU" sz="16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Глубина выемки, h 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39218293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9073214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44672712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76170698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12001931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40386919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6415235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94942571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9588065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19903244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50082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367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333</TotalTime>
  <Words>751</Words>
  <Application>Microsoft Office PowerPoint</Application>
  <PresentationFormat>Произвольный</PresentationFormat>
  <Paragraphs>141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Практическая работа  «Определение опасных зон»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задания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Назаренко Светлана Юрьевна</cp:lastModifiedBy>
  <cp:revision>27</cp:revision>
  <cp:lastPrinted>2021-08-02T01:21:27Z</cp:lastPrinted>
  <dcterms:created xsi:type="dcterms:W3CDTF">2022-09-15T08:49:06Z</dcterms:created>
  <dcterms:modified xsi:type="dcterms:W3CDTF">2024-04-24T04:27:36Z</dcterms:modified>
</cp:coreProperties>
</file>