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5"/>
  </p:notesMasterIdLst>
  <p:sldIdLst>
    <p:sldId id="256" r:id="rId2"/>
    <p:sldId id="296" r:id="rId3"/>
    <p:sldId id="297" r:id="rId4"/>
    <p:sldId id="298" r:id="rId5"/>
    <p:sldId id="292" r:id="rId6"/>
    <p:sldId id="284" r:id="rId7"/>
    <p:sldId id="285" r:id="rId8"/>
    <p:sldId id="287" r:id="rId9"/>
    <p:sldId id="286" r:id="rId10"/>
    <p:sldId id="288" r:id="rId11"/>
    <p:sldId id="289" r:id="rId12"/>
    <p:sldId id="290" r:id="rId13"/>
    <p:sldId id="291" r:id="rId14"/>
    <p:sldId id="293" r:id="rId15"/>
    <p:sldId id="257" r:id="rId16"/>
    <p:sldId id="258" r:id="rId17"/>
    <p:sldId id="259" r:id="rId18"/>
    <p:sldId id="260" r:id="rId19"/>
    <p:sldId id="261" r:id="rId20"/>
    <p:sldId id="262" r:id="rId21"/>
    <p:sldId id="263" r:id="rId22"/>
    <p:sldId id="294"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95"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77818" autoAdjust="0"/>
  </p:normalViewPr>
  <p:slideViewPr>
    <p:cSldViewPr snapToGrid="0">
      <p:cViewPr varScale="1">
        <p:scale>
          <a:sx n="82" d="100"/>
          <a:sy n="82" d="100"/>
        </p:scale>
        <p:origin x="990" y="108"/>
      </p:cViewPr>
      <p:guideLst/>
    </p:cSldViewPr>
  </p:slideViewPr>
  <p:outlineViewPr>
    <p:cViewPr>
      <p:scale>
        <a:sx n="33" d="100"/>
        <a:sy n="33" d="100"/>
      </p:scale>
      <p:origin x="0" y="-138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54E86F-D42B-4F20-8FB9-39CCEAA53EEE}" type="datetimeFigureOut">
              <a:rPr lang="ru-RU" smtClean="0"/>
              <a:t>27.09.2021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E8DDD1-27A2-45EB-9DA5-E022A7BD583A}" type="slidenum">
              <a:rPr lang="ru-RU" smtClean="0"/>
              <a:t>‹#›</a:t>
            </a:fld>
            <a:endParaRPr lang="ru-RU"/>
          </a:p>
        </p:txBody>
      </p:sp>
    </p:spTree>
    <p:extLst>
      <p:ext uri="{BB962C8B-B14F-4D97-AF65-F5344CB8AC3E}">
        <p14:creationId xmlns:p14="http://schemas.microsoft.com/office/powerpoint/2010/main" val="2281226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a:t>
            </a:fld>
            <a:endParaRPr lang="ru-RU"/>
          </a:p>
        </p:txBody>
      </p:sp>
    </p:spTree>
    <p:extLst>
      <p:ext uri="{BB962C8B-B14F-4D97-AF65-F5344CB8AC3E}">
        <p14:creationId xmlns:p14="http://schemas.microsoft.com/office/powerpoint/2010/main" val="3404276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Также следует заметить, что устройства (в т.ч. полупроводниковые приборы) уже имеют реализованные протоколы передачи данных. Необходимо понимать эти протоколы и уметь работать с ними.</a:t>
            </a:r>
          </a:p>
          <a:p>
            <a:endParaRPr lang="ru-RU" dirty="0"/>
          </a:p>
          <a:p>
            <a:r>
              <a:rPr lang="ru-RU" dirty="0"/>
              <a:t>На текущей лекции я буду рассматривать некоторые интерфейсы для связи именно </a:t>
            </a:r>
            <a:r>
              <a:rPr lang="ru-RU"/>
              <a:t>в цифровом формате.</a:t>
            </a:r>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a:t>
            </a:fld>
            <a:endParaRPr lang="ru-RU"/>
          </a:p>
        </p:txBody>
      </p:sp>
    </p:spTree>
    <p:extLst>
      <p:ext uri="{BB962C8B-B14F-4D97-AF65-F5344CB8AC3E}">
        <p14:creationId xmlns:p14="http://schemas.microsoft.com/office/powerpoint/2010/main" val="2222931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Здесь нумерованные квадратики изображают биты данных.</a:t>
            </a:r>
          </a:p>
          <a:p>
            <a:r>
              <a:rPr lang="ru-RU" dirty="0"/>
              <a:t>Передача данных производится слева направо.</a:t>
            </a:r>
          </a:p>
          <a:p>
            <a:r>
              <a:rPr lang="ru-RU" dirty="0"/>
              <a:t>Линия связи изображена в разрезе (серым цветом изображена изоляция от внешней среды и между каналами): на первом рисунке линия связи с одним каналом, на втором рисунке — линия связи с четырьмя каналами.</a:t>
            </a:r>
          </a:p>
          <a:p>
            <a:r>
              <a:rPr lang="ru-RU" dirty="0"/>
              <a:t>Число четыре в данном случае ничего особенного не означает, каналов (как и входящих битов) может быть и больше, и меньше.</a:t>
            </a:r>
          </a:p>
        </p:txBody>
      </p:sp>
      <p:sp>
        <p:nvSpPr>
          <p:cNvPr id="4" name="Номер слайда 3"/>
          <p:cNvSpPr>
            <a:spLocks noGrp="1"/>
          </p:cNvSpPr>
          <p:nvPr>
            <p:ph type="sldNum" sz="quarter" idx="5"/>
          </p:nvPr>
        </p:nvSpPr>
        <p:spPr/>
        <p:txBody>
          <a:bodyPr/>
          <a:lstStyle/>
          <a:p>
            <a:fld id="{90E8DDD1-27A2-45EB-9DA5-E022A7BD583A}" type="slidenum">
              <a:rPr lang="ru-RU" smtClean="0"/>
              <a:t>3</a:t>
            </a:fld>
            <a:endParaRPr lang="ru-RU"/>
          </a:p>
        </p:txBody>
      </p:sp>
    </p:spTree>
    <p:extLst>
      <p:ext uri="{BB962C8B-B14F-4D97-AF65-F5344CB8AC3E}">
        <p14:creationId xmlns:p14="http://schemas.microsoft.com/office/powerpoint/2010/main" val="309317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4</a:t>
            </a:fld>
            <a:endParaRPr lang="ru-RU"/>
          </a:p>
        </p:txBody>
      </p:sp>
    </p:spTree>
    <p:extLst>
      <p:ext uri="{BB962C8B-B14F-4D97-AF65-F5344CB8AC3E}">
        <p14:creationId xmlns:p14="http://schemas.microsoft.com/office/powerpoint/2010/main" val="1251607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5</a:t>
            </a:fld>
            <a:endParaRPr lang="ru-RU"/>
          </a:p>
        </p:txBody>
      </p:sp>
    </p:spTree>
    <p:extLst>
      <p:ext uri="{BB962C8B-B14F-4D97-AF65-F5344CB8AC3E}">
        <p14:creationId xmlns:p14="http://schemas.microsoft.com/office/powerpoint/2010/main" val="2324909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7</a:t>
            </a:fld>
            <a:endParaRPr lang="ru-RU"/>
          </a:p>
        </p:txBody>
      </p:sp>
    </p:spTree>
    <p:extLst>
      <p:ext uri="{BB962C8B-B14F-4D97-AF65-F5344CB8AC3E}">
        <p14:creationId xmlns:p14="http://schemas.microsoft.com/office/powerpoint/2010/main" val="23610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8</a:t>
            </a:fld>
            <a:endParaRPr lang="ru-RU"/>
          </a:p>
        </p:txBody>
      </p:sp>
    </p:spTree>
    <p:extLst>
      <p:ext uri="{BB962C8B-B14F-4D97-AF65-F5344CB8AC3E}">
        <p14:creationId xmlns:p14="http://schemas.microsoft.com/office/powerpoint/2010/main" val="3983169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800" i="0" dirty="0">
                <a:solidFill>
                  <a:srgbClr val="000000"/>
                </a:solidFill>
                <a:effectLst/>
                <a:latin typeface="LinLibertine"/>
              </a:rPr>
              <a:t>Интерфейс </a:t>
            </a:r>
            <a:r>
              <a:rPr lang="ru-RU" sz="1800" i="1" dirty="0">
                <a:solidFill>
                  <a:srgbClr val="000000"/>
                </a:solidFill>
                <a:effectLst/>
                <a:latin typeface="LinLibertineI"/>
              </a:rPr>
              <a:t>универсального синхронного приемопередатчика </a:t>
            </a:r>
            <a:r>
              <a:rPr lang="ru-RU" sz="1800" i="0" dirty="0">
                <a:solidFill>
                  <a:srgbClr val="000000"/>
                </a:solidFill>
                <a:effectLst/>
                <a:latin typeface="LinLibertine"/>
              </a:rPr>
              <a:t>– это устройство, способное передавать слово данных последовательно с использованием двух I/O, один из которых выступает в качестве передатчика (TX), а другой – в качестве приемника (RX), плюс один дополнительный вывод в качестве линии синхронизации, в то время как </a:t>
            </a:r>
            <a:r>
              <a:rPr lang="ru-RU" sz="1800" i="1" dirty="0">
                <a:solidFill>
                  <a:srgbClr val="000000"/>
                </a:solidFill>
                <a:effectLst/>
                <a:latin typeface="LinLibertineI"/>
              </a:rPr>
              <a:t>универсальный асинхронный приемопередатчик </a:t>
            </a:r>
            <a:r>
              <a:rPr lang="ru-RU" sz="1800" i="0" dirty="0">
                <a:solidFill>
                  <a:srgbClr val="000000"/>
                </a:solidFill>
                <a:effectLst/>
                <a:latin typeface="LinLibertine"/>
              </a:rPr>
              <a:t>использует только два вывода RX/TX. </a:t>
            </a:r>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11</a:t>
            </a:fld>
            <a:endParaRPr lang="ru-RU"/>
          </a:p>
        </p:txBody>
      </p:sp>
    </p:spTree>
    <p:extLst>
      <p:ext uri="{BB962C8B-B14F-4D97-AF65-F5344CB8AC3E}">
        <p14:creationId xmlns:p14="http://schemas.microsoft.com/office/powerpoint/2010/main" val="3643214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14</a:t>
            </a:fld>
            <a:endParaRPr lang="ru-RU"/>
          </a:p>
        </p:txBody>
      </p:sp>
    </p:spTree>
    <p:extLst>
      <p:ext uri="{BB962C8B-B14F-4D97-AF65-F5344CB8AC3E}">
        <p14:creationId xmlns:p14="http://schemas.microsoft.com/office/powerpoint/2010/main" val="329494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Типовая шина SPI содержит 4 сигнала, как показано на слайде, даже, если возможно управлять некоторыми SPI устройствами, используя лишь 3 сигнала (в таком случае мы говорим о 3-проводном SPI).</a:t>
            </a:r>
          </a:p>
          <a:p>
            <a:pPr>
              <a:buFont typeface="Arial" panose="020B0604020202020204" pitchFamily="34" charset="0"/>
              <a:buChar char="•"/>
            </a:pPr>
            <a:r>
              <a:rPr lang="ru-RU" b="1" dirty="0"/>
              <a:t>SCK</a:t>
            </a:r>
            <a:r>
              <a:rPr lang="ru-RU" dirty="0"/>
              <a:t>: сигнал, используемый для генерации тактовой частоты синхронизации передачи данных по SPI. Генерируется </a:t>
            </a:r>
            <a:r>
              <a:rPr lang="ru-RU" dirty="0" err="1"/>
              <a:t>master</a:t>
            </a:r>
            <a:r>
              <a:rPr lang="ru-RU" dirty="0"/>
              <a:t> устройством и это означает, что каждая передача по шине SPI всегда начинается по инициативе </a:t>
            </a:r>
            <a:r>
              <a:rPr lang="ru-RU" dirty="0" err="1"/>
              <a:t>master</a:t>
            </a:r>
            <a:r>
              <a:rPr lang="ru-RU" dirty="0"/>
              <a:t> устройства. В отличие от I2C SPI более быстрый интерфейс передачи данных и тактовая частота обычно в районе нескольких мегагерц. В наше время вполне обычно найти SPI устройства со скоростью обмена данными от 100 МГц и выше. Более того, протокол SPI позволяет работать в одной шине на различных скоростях в одно и то же время.</a:t>
            </a:r>
          </a:p>
          <a:p>
            <a:pPr>
              <a:buFont typeface="Arial" panose="020B0604020202020204" pitchFamily="34" charset="0"/>
              <a:buChar char="•"/>
            </a:pPr>
            <a:r>
              <a:rPr lang="ru-RU" b="1" dirty="0"/>
              <a:t>MOSI</a:t>
            </a:r>
            <a:r>
              <a:rPr lang="ru-RU" dirty="0"/>
              <a:t>: расшифровывается как </a:t>
            </a:r>
            <a:r>
              <a:rPr lang="ru-RU" dirty="0" err="1"/>
              <a:t>Master</a:t>
            </a:r>
            <a:r>
              <a:rPr lang="ru-RU" dirty="0"/>
              <a:t> </a:t>
            </a:r>
            <a:r>
              <a:rPr lang="ru-RU" dirty="0" err="1"/>
              <a:t>Output</a:t>
            </a:r>
            <a:r>
              <a:rPr lang="ru-RU" dirty="0"/>
              <a:t> </a:t>
            </a:r>
            <a:r>
              <a:rPr lang="ru-RU" dirty="0" err="1"/>
              <a:t>Slave</a:t>
            </a:r>
            <a:r>
              <a:rPr lang="ru-RU" dirty="0"/>
              <a:t> </a:t>
            </a:r>
            <a:r>
              <a:rPr lang="ru-RU" dirty="0" err="1"/>
              <a:t>Input</a:t>
            </a:r>
            <a:r>
              <a:rPr lang="ru-RU" dirty="0"/>
              <a:t> и используется для передачи данных от главного (</a:t>
            </a:r>
            <a:r>
              <a:rPr lang="ru-RU" dirty="0" err="1"/>
              <a:t>master</a:t>
            </a:r>
            <a:r>
              <a:rPr lang="ru-RU" dirty="0"/>
              <a:t>) устройства к ведомому (</a:t>
            </a:r>
            <a:r>
              <a:rPr lang="ru-RU" dirty="0" err="1"/>
              <a:t>slave</a:t>
            </a:r>
            <a:r>
              <a:rPr lang="ru-RU" dirty="0"/>
              <a:t>). В отличие от I2C, где для обмена между устройствами используется лишь один провод, в SPI предусмотрено две линии </a:t>
            </a:r>
            <a:r>
              <a:rPr lang="ru-RU" dirty="0" err="1"/>
              <a:t>передачии</a:t>
            </a:r>
            <a:r>
              <a:rPr lang="ru-RU" dirty="0"/>
              <a:t> данных.</a:t>
            </a:r>
          </a:p>
          <a:p>
            <a:pPr>
              <a:buFont typeface="Arial" panose="020B0604020202020204" pitchFamily="34" charset="0"/>
              <a:buChar char="•"/>
            </a:pPr>
            <a:r>
              <a:rPr lang="ru-RU" b="1" dirty="0"/>
              <a:t>MISO</a:t>
            </a:r>
            <a:r>
              <a:rPr lang="ru-RU" dirty="0"/>
              <a:t>: расшифровывается как </a:t>
            </a:r>
            <a:r>
              <a:rPr lang="ru-RU" dirty="0" err="1"/>
              <a:t>Master</a:t>
            </a:r>
            <a:r>
              <a:rPr lang="ru-RU" dirty="0"/>
              <a:t> </a:t>
            </a:r>
            <a:r>
              <a:rPr lang="ru-RU" dirty="0" err="1"/>
              <a:t>Input</a:t>
            </a:r>
            <a:r>
              <a:rPr lang="ru-RU" dirty="0"/>
              <a:t> </a:t>
            </a:r>
            <a:r>
              <a:rPr lang="ru-RU" dirty="0" err="1"/>
              <a:t>Slave</a:t>
            </a:r>
            <a:r>
              <a:rPr lang="ru-RU" dirty="0"/>
              <a:t> </a:t>
            </a:r>
            <a:r>
              <a:rPr lang="ru-RU" dirty="0" err="1"/>
              <a:t>Output</a:t>
            </a:r>
            <a:r>
              <a:rPr lang="ru-RU" dirty="0"/>
              <a:t> и используется для передачи данных от ведомого (</a:t>
            </a:r>
            <a:r>
              <a:rPr lang="ru-RU" dirty="0" err="1"/>
              <a:t>slave</a:t>
            </a:r>
            <a:r>
              <a:rPr lang="ru-RU" dirty="0"/>
              <a:t>) устройства к главному (</a:t>
            </a:r>
            <a:r>
              <a:rPr lang="ru-RU" dirty="0" err="1"/>
              <a:t>master</a:t>
            </a:r>
            <a:r>
              <a:rPr lang="ru-RU" dirty="0"/>
              <a:t>).</a:t>
            </a:r>
          </a:p>
          <a:p>
            <a:pPr>
              <a:buFont typeface="Arial" panose="020B0604020202020204" pitchFamily="34" charset="0"/>
              <a:buChar char="•"/>
            </a:pPr>
            <a:r>
              <a:rPr lang="ru-RU" b="1" dirty="0" err="1"/>
              <a:t>SSn</a:t>
            </a:r>
            <a:r>
              <a:rPr lang="ru-RU" dirty="0"/>
              <a:t>: </a:t>
            </a:r>
            <a:r>
              <a:rPr lang="ru-RU" dirty="0" err="1"/>
              <a:t>Slave</a:t>
            </a:r>
            <a:r>
              <a:rPr lang="ru-RU" dirty="0"/>
              <a:t> </a:t>
            </a:r>
            <a:r>
              <a:rPr lang="ru-RU" dirty="0" err="1"/>
              <a:t>Select</a:t>
            </a:r>
            <a:r>
              <a:rPr lang="ru-RU" dirty="0"/>
              <a:t> используется для адресации устройств в шине SPI, где „n“ — количество линий адресации. В отличие от I2C, SPI не использует адреса ведомых (</a:t>
            </a:r>
            <a:r>
              <a:rPr lang="ru-RU" dirty="0" err="1"/>
              <a:t>slave</a:t>
            </a:r>
            <a:r>
              <a:rPr lang="ru-RU" dirty="0"/>
              <a:t>) устройств, а использует физические линии адресации, которые устанавливаются в низкий логический уровень для выбора устройства. В типовой SPI шине только одно ведомое (</a:t>
            </a:r>
            <a:r>
              <a:rPr lang="ru-RU" dirty="0" err="1"/>
              <a:t>slave</a:t>
            </a:r>
            <a:r>
              <a:rPr lang="ru-RU" dirty="0"/>
              <a:t>) устройство может быть активно в одно время путем установки линии SS в низкий уровень. В этом причина того, что в одной и той же шине могут быть устройства с разной скоростью передачи данных.</a:t>
            </a:r>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16</a:t>
            </a:fld>
            <a:endParaRPr lang="ru-RU"/>
          </a:p>
        </p:txBody>
      </p:sp>
    </p:spTree>
    <p:extLst>
      <p:ext uri="{BB962C8B-B14F-4D97-AF65-F5344CB8AC3E}">
        <p14:creationId xmlns:p14="http://schemas.microsoft.com/office/powerpoint/2010/main" val="2195602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Каждая транзакция в шине начинается с подачи тактирования в линию SCK в соответствии с допустимой тактовой частотой ведомого (</a:t>
            </a:r>
            <a:r>
              <a:rPr lang="ru-RU" dirty="0" err="1"/>
              <a:t>slave</a:t>
            </a:r>
            <a:r>
              <a:rPr lang="ru-RU" dirty="0"/>
              <a:t>) устройства.</a:t>
            </a:r>
            <a:endParaRPr lang="en-US" dirty="0"/>
          </a:p>
          <a:p>
            <a:r>
              <a:rPr lang="ru-RU" dirty="0"/>
              <a:t>В то же время главное (</a:t>
            </a:r>
            <a:r>
              <a:rPr lang="ru-RU" dirty="0" err="1"/>
              <a:t>master</a:t>
            </a:r>
            <a:r>
              <a:rPr lang="ru-RU" dirty="0"/>
              <a:t>) устройство устанавливает LOW уровень на линии SS и передача данных начинается.</a:t>
            </a:r>
            <a:endParaRPr lang="en-US" dirty="0"/>
          </a:p>
          <a:p>
            <a:r>
              <a:rPr lang="ru-RU" dirty="0"/>
              <a:t>Обычно обмен данными подразумевает использование двух регистров (в основном 8-битные, хотя некоторые </a:t>
            </a:r>
            <a:r>
              <a:rPr lang="ru-RU" dirty="0" err="1"/>
              <a:t>slave</a:t>
            </a:r>
            <a:r>
              <a:rPr lang="ru-RU" dirty="0"/>
              <a:t> устройства поддерживают 16-битный размер слова), одного в главном (</a:t>
            </a:r>
            <a:r>
              <a:rPr lang="ru-RU" dirty="0" err="1"/>
              <a:t>master</a:t>
            </a:r>
            <a:r>
              <a:rPr lang="ru-RU" dirty="0"/>
              <a:t>) устройстве и один в ведомом (</a:t>
            </a:r>
            <a:r>
              <a:rPr lang="ru-RU" dirty="0" err="1"/>
              <a:t>slave</a:t>
            </a:r>
            <a:r>
              <a:rPr lang="ru-RU" dirty="0"/>
              <a:t>).</a:t>
            </a:r>
            <a:endParaRPr lang="en-US" dirty="0"/>
          </a:p>
          <a:p>
            <a:r>
              <a:rPr lang="ru-RU" dirty="0"/>
              <a:t>Данные побитно сдвигаются в сдвиговом регистре, начиная со старшего бита, пока младший бит сдвигается в этот же самый регистр.</a:t>
            </a:r>
            <a:endParaRPr lang="en-US" dirty="0"/>
          </a:p>
          <a:p>
            <a:r>
              <a:rPr lang="ru-RU" dirty="0"/>
              <a:t>В это же самое время, данные от ведомого (</a:t>
            </a:r>
            <a:r>
              <a:rPr lang="ru-RU" dirty="0" err="1"/>
              <a:t>slave</a:t>
            </a:r>
            <a:r>
              <a:rPr lang="ru-RU" dirty="0"/>
              <a:t>) устройства сдвигаются в младший бит регистра данных.</a:t>
            </a:r>
            <a:endParaRPr lang="en-US" dirty="0"/>
          </a:p>
          <a:p>
            <a:r>
              <a:rPr lang="ru-RU" dirty="0"/>
              <a:t>Когда все биты регистра будут сдвинуты в одну и другую сторону обмен данными будет осуществлен. Если необходимо передать более одного слова данных, сдвиговые регистры обнуляются и процесс повторяется.</a:t>
            </a:r>
            <a:endParaRPr lang="en-US" dirty="0"/>
          </a:p>
          <a:p>
            <a:r>
              <a:rPr lang="ru-RU" dirty="0"/>
              <a:t>Обмен данными может продолжаться сколько угодно большое количество циклов тактового генератора. Когда обмен завершен </a:t>
            </a:r>
            <a:r>
              <a:rPr lang="ru-RU" dirty="0" err="1"/>
              <a:t>master</a:t>
            </a:r>
            <a:r>
              <a:rPr lang="ru-RU" dirty="0"/>
              <a:t> выключает тактовый сигнал и линия SS возвращается в исходное состояние высокого логического уровня.</a:t>
            </a:r>
          </a:p>
        </p:txBody>
      </p:sp>
      <p:sp>
        <p:nvSpPr>
          <p:cNvPr id="4" name="Номер слайда 3"/>
          <p:cNvSpPr>
            <a:spLocks noGrp="1"/>
          </p:cNvSpPr>
          <p:nvPr>
            <p:ph type="sldNum" sz="quarter" idx="5"/>
          </p:nvPr>
        </p:nvSpPr>
        <p:spPr/>
        <p:txBody>
          <a:bodyPr/>
          <a:lstStyle/>
          <a:p>
            <a:fld id="{90E8DDD1-27A2-45EB-9DA5-E022A7BD583A}" type="slidenum">
              <a:rPr lang="ru-RU" smtClean="0"/>
              <a:t>18</a:t>
            </a:fld>
            <a:endParaRPr lang="ru-RU"/>
          </a:p>
        </p:txBody>
      </p:sp>
    </p:spTree>
    <p:extLst>
      <p:ext uri="{BB962C8B-B14F-4D97-AF65-F5344CB8AC3E}">
        <p14:creationId xmlns:p14="http://schemas.microsoft.com/office/powerpoint/2010/main" val="2494017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buFont typeface="Arial" panose="020B0604020202020204" pitchFamily="34" charset="0"/>
              <a:buChar char="•"/>
            </a:pPr>
            <a:r>
              <a:rPr lang="ru-RU" dirty="0"/>
              <a:t>Если </a:t>
            </a:r>
            <a:r>
              <a:rPr lang="ru-RU" b="1" dirty="0"/>
              <a:t>CPOL=0</a:t>
            </a:r>
            <a:r>
              <a:rPr lang="ru-RU" dirty="0"/>
              <a:t> то основное состояние тактового сигнала находится в 0, таким образом в активном состоянии он переключается на 1, в режиме ожидания в 0.</a:t>
            </a:r>
            <a:br>
              <a:rPr lang="ru-RU" dirty="0"/>
            </a:br>
            <a:r>
              <a:rPr lang="ru-RU" b="1" dirty="0"/>
              <a:t>—</a:t>
            </a:r>
            <a:r>
              <a:rPr lang="ru-RU" dirty="0"/>
              <a:t> Для </a:t>
            </a:r>
            <a:r>
              <a:rPr lang="ru-RU" b="1" dirty="0"/>
              <a:t>CPHA=0</a:t>
            </a:r>
            <a:r>
              <a:rPr lang="ru-RU" dirty="0"/>
              <a:t> бит данных захватывается по возрастающему фронту (LOW→HIGH) и отправляется по ниспадающему фронту (HIGH→LOW).</a:t>
            </a:r>
            <a:br>
              <a:rPr lang="ru-RU" dirty="0"/>
            </a:br>
            <a:r>
              <a:rPr lang="ru-RU" b="1" dirty="0"/>
              <a:t>—</a:t>
            </a:r>
            <a:r>
              <a:rPr lang="ru-RU" dirty="0"/>
              <a:t> Для </a:t>
            </a:r>
            <a:r>
              <a:rPr lang="ru-RU" b="1" dirty="0"/>
              <a:t>CPHA=1</a:t>
            </a:r>
            <a:r>
              <a:rPr lang="ru-RU" dirty="0"/>
              <a:t> бит данных захватывается по ниспадающему фронту (HIGH→LOW) и отправляется по возрастающему фронту (LOW→HIGH).</a:t>
            </a:r>
          </a:p>
          <a:p>
            <a:pPr>
              <a:buFont typeface="Arial" panose="020B0604020202020204" pitchFamily="34" charset="0"/>
              <a:buChar char="•"/>
            </a:pPr>
            <a:r>
              <a:rPr lang="ru-RU" dirty="0"/>
              <a:t>Если </a:t>
            </a:r>
            <a:r>
              <a:rPr lang="ru-RU" b="1" dirty="0"/>
              <a:t>CPOL=1</a:t>
            </a:r>
            <a:r>
              <a:rPr lang="ru-RU" dirty="0"/>
              <a:t>, то основное состояние тактового сигнала в 1, активное состояние в 0, ожидание 1.</a:t>
            </a:r>
            <a:br>
              <a:rPr lang="ru-RU" dirty="0"/>
            </a:br>
            <a:r>
              <a:rPr lang="ru-RU" b="1" dirty="0"/>
              <a:t>—</a:t>
            </a:r>
            <a:r>
              <a:rPr lang="ru-RU" dirty="0"/>
              <a:t> Для </a:t>
            </a:r>
            <a:r>
              <a:rPr lang="ru-RU" b="1" dirty="0"/>
              <a:t>CPHA=0</a:t>
            </a:r>
            <a:r>
              <a:rPr lang="ru-RU" dirty="0"/>
              <a:t> бит данных захватывается по ниспадающему фронту (HIGH→LOW) и отправляется по возрастающему фронту (LOW→HIGH).</a:t>
            </a:r>
            <a:br>
              <a:rPr lang="ru-RU" dirty="0"/>
            </a:br>
            <a:r>
              <a:rPr lang="ru-RU" b="1" dirty="0"/>
              <a:t>—</a:t>
            </a:r>
            <a:r>
              <a:rPr lang="ru-RU" dirty="0"/>
              <a:t> Для </a:t>
            </a:r>
            <a:r>
              <a:rPr lang="ru-RU" b="1" dirty="0"/>
              <a:t>CPHA=1</a:t>
            </a:r>
            <a:r>
              <a:rPr lang="ru-RU" dirty="0"/>
              <a:t> бит данных захватывается по возрастающему фронту (LOW→HIGH) и отправляется по ниспадающему фронту (HIGH→LOW).</a:t>
            </a:r>
          </a:p>
          <a:p>
            <a:endParaRPr lang="en-US" dirty="0"/>
          </a:p>
          <a:p>
            <a:r>
              <a:rPr lang="ru-RU" dirty="0"/>
              <a:t>Таким образом, </a:t>
            </a:r>
            <a:r>
              <a:rPr lang="ru-RU" b="1" dirty="0"/>
              <a:t>CPHA=0</a:t>
            </a:r>
            <a:r>
              <a:rPr lang="ru-RU" dirty="0"/>
              <a:t> подразумевает, что выборка идет по первому фронту импульса тактовой частоты, </a:t>
            </a:r>
            <a:r>
              <a:rPr lang="ru-RU" b="1" dirty="0"/>
              <a:t>CPHA=1</a:t>
            </a:r>
            <a:r>
              <a:rPr lang="ru-RU" dirty="0"/>
              <a:t> же подразумевает, что выборка осуществляется по второму фронту импульса тактовой частоты вне зависимости от того возрастающий ли фронт или спадающий. Необходимо помнить, что при CPHA=0 данные должны быть стабильны за пол цикла до начала первого импульса тактовой частоты.</a:t>
            </a:r>
          </a:p>
        </p:txBody>
      </p:sp>
      <p:sp>
        <p:nvSpPr>
          <p:cNvPr id="4" name="Номер слайда 3"/>
          <p:cNvSpPr>
            <a:spLocks noGrp="1"/>
          </p:cNvSpPr>
          <p:nvPr>
            <p:ph type="sldNum" sz="quarter" idx="5"/>
          </p:nvPr>
        </p:nvSpPr>
        <p:spPr/>
        <p:txBody>
          <a:bodyPr/>
          <a:lstStyle/>
          <a:p>
            <a:fld id="{90E8DDD1-27A2-45EB-9DA5-E022A7BD583A}" type="slidenum">
              <a:rPr lang="ru-RU" smtClean="0"/>
              <a:t>20</a:t>
            </a:fld>
            <a:endParaRPr lang="ru-RU"/>
          </a:p>
        </p:txBody>
      </p:sp>
    </p:spTree>
    <p:extLst>
      <p:ext uri="{BB962C8B-B14F-4D97-AF65-F5344CB8AC3E}">
        <p14:creationId xmlns:p14="http://schemas.microsoft.com/office/powerpoint/2010/main" val="2817111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Временная диаграмма для соответствующих настроек CPOL и CPHA</a:t>
            </a:r>
          </a:p>
        </p:txBody>
      </p:sp>
      <p:sp>
        <p:nvSpPr>
          <p:cNvPr id="4" name="Номер слайда 3"/>
          <p:cNvSpPr>
            <a:spLocks noGrp="1"/>
          </p:cNvSpPr>
          <p:nvPr>
            <p:ph type="sldNum" sz="quarter" idx="5"/>
          </p:nvPr>
        </p:nvSpPr>
        <p:spPr/>
        <p:txBody>
          <a:bodyPr/>
          <a:lstStyle/>
          <a:p>
            <a:fld id="{90E8DDD1-27A2-45EB-9DA5-E022A7BD583A}" type="slidenum">
              <a:rPr lang="ru-RU" smtClean="0"/>
              <a:t>21</a:t>
            </a:fld>
            <a:endParaRPr lang="ru-RU"/>
          </a:p>
        </p:txBody>
      </p:sp>
    </p:spTree>
    <p:extLst>
      <p:ext uri="{BB962C8B-B14F-4D97-AF65-F5344CB8AC3E}">
        <p14:creationId xmlns:p14="http://schemas.microsoft.com/office/powerpoint/2010/main" val="625672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22</a:t>
            </a:fld>
            <a:endParaRPr lang="ru-RU"/>
          </a:p>
        </p:txBody>
      </p:sp>
    </p:spTree>
    <p:extLst>
      <p:ext uri="{BB962C8B-B14F-4D97-AF65-F5344CB8AC3E}">
        <p14:creationId xmlns:p14="http://schemas.microsoft.com/office/powerpoint/2010/main" val="1177491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Два провода, образующие шину I2C, представляют собой двунаправленные линии с открытым стоком, называемые линией последовательной передачи данных (SDA) и последовательной линией синхронизации (SCL) соответственно. Протокол I2C регламентирует, что обе этих линии должны быть подтянуты к питанию с помощью подтягивающих резисторов. Номинал сопротивления этих резисторов напрямую связан с емкостью шины и скоростью передачи данных. Спецификация </a:t>
            </a:r>
            <a:r>
              <a:rPr lang="en-US" dirty="0"/>
              <a:t>I2C</a:t>
            </a:r>
            <a:r>
              <a:rPr lang="ru-RU" dirty="0"/>
              <a:t> предоставляет необходимые формулы для вычисления номинала сопротивлений резисторов. Тем не менее, довольно часто используются резисторы со значением сопротивления близким к 4.7 кОм.</a:t>
            </a:r>
          </a:p>
          <a:p>
            <a:r>
              <a:rPr lang="ru-RU" dirty="0"/>
              <a:t>Современные микроконтроллеры позволяют конфигурировать GPIO как подтягивающую линию с открытым стоком, позволяя использовать внутренние подтягивающие резисторы. Вы можете использовать эти внутренние подтягивающие резисторы для I2C, тем самым избегая использования внешних компонентов. Однако, во многих микроконтроллерах внутренние подтягивающие резисторы имеют значение близкое к 20 кОм, чтобы избежать нежелательных утечек тока. Такое большое значение сопротивления увеличивает время, необходимое шине для достижения высокого уровня, снижая скорость передачи данных. Если скорость не важна для вашего приложения, и если (очень важно) вы не используете длинные проводники между микроконтроллером и микросхемой (менее 2 см), то для многих приложений можно использовать внутренние подтягивающие резисторы. Однако, если на плате достаточно места для пары резисторов, настоятельно рекомендуется использовать внешние подтягивающие резисторы.</a:t>
            </a:r>
            <a:endParaRPr lang="en-US" dirty="0"/>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26</a:t>
            </a:fld>
            <a:endParaRPr lang="ru-RU"/>
          </a:p>
        </p:txBody>
      </p:sp>
    </p:spTree>
    <p:extLst>
      <p:ext uri="{BB962C8B-B14F-4D97-AF65-F5344CB8AC3E}">
        <p14:creationId xmlns:p14="http://schemas.microsoft.com/office/powerpoint/2010/main" val="629149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Эффективность бита ACK/NACK обусловлена природой открытого стока протокола I2C. Открытый сток означает, что как ведущий, так и ведомый, участвующие в транзакции, могут понизить уровень на сигнальной линии, но не могут установить на ней высокий логический уровень. Если один из них отпускает линию, то она автоматически переходит в высокий уровень, благодаря соответствующему резистору. Также это гарантирует, что не может возникнуть конфликт шины, когда одно устройство пытается установить высокий уровень, а другое низкий, исключая возможность повреждения драйверов или чрезмерного рассеивания мощности. </a:t>
            </a:r>
          </a:p>
        </p:txBody>
      </p:sp>
      <p:sp>
        <p:nvSpPr>
          <p:cNvPr id="4" name="Номер слайда 3"/>
          <p:cNvSpPr>
            <a:spLocks noGrp="1"/>
          </p:cNvSpPr>
          <p:nvPr>
            <p:ph type="sldNum" sz="quarter" idx="5"/>
          </p:nvPr>
        </p:nvSpPr>
        <p:spPr/>
        <p:txBody>
          <a:bodyPr/>
          <a:lstStyle/>
          <a:p>
            <a:fld id="{90E8DDD1-27A2-45EB-9DA5-E022A7BD583A}" type="slidenum">
              <a:rPr lang="ru-RU" smtClean="0"/>
              <a:t>35</a:t>
            </a:fld>
            <a:endParaRPr lang="ru-RU"/>
          </a:p>
        </p:txBody>
      </p:sp>
    </p:spTree>
    <p:extLst>
      <p:ext uri="{BB962C8B-B14F-4D97-AF65-F5344CB8AC3E}">
        <p14:creationId xmlns:p14="http://schemas.microsoft.com/office/powerpoint/2010/main" val="1865929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36</a:t>
            </a:fld>
            <a:endParaRPr lang="ru-RU"/>
          </a:p>
        </p:txBody>
      </p:sp>
    </p:spTree>
    <p:extLst>
      <p:ext uri="{BB962C8B-B14F-4D97-AF65-F5344CB8AC3E}">
        <p14:creationId xmlns:p14="http://schemas.microsoft.com/office/powerpoint/2010/main" val="59057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37</a:t>
            </a:fld>
            <a:endParaRPr lang="ru-RU"/>
          </a:p>
        </p:txBody>
      </p:sp>
    </p:spTree>
    <p:extLst>
      <p:ext uri="{BB962C8B-B14F-4D97-AF65-F5344CB8AC3E}">
        <p14:creationId xmlns:p14="http://schemas.microsoft.com/office/powerpoint/2010/main" val="3598597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38</a:t>
            </a:fld>
            <a:endParaRPr lang="ru-RU"/>
          </a:p>
        </p:txBody>
      </p:sp>
    </p:spTree>
    <p:extLst>
      <p:ext uri="{BB962C8B-B14F-4D97-AF65-F5344CB8AC3E}">
        <p14:creationId xmlns:p14="http://schemas.microsoft.com/office/powerpoint/2010/main" val="2644258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39</a:t>
            </a:fld>
            <a:endParaRPr lang="ru-RU"/>
          </a:p>
        </p:txBody>
      </p:sp>
    </p:spTree>
    <p:extLst>
      <p:ext uri="{BB962C8B-B14F-4D97-AF65-F5344CB8AC3E}">
        <p14:creationId xmlns:p14="http://schemas.microsoft.com/office/powerpoint/2010/main" val="3460661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40</a:t>
            </a:fld>
            <a:endParaRPr lang="ru-RU"/>
          </a:p>
        </p:txBody>
      </p:sp>
    </p:spTree>
    <p:extLst>
      <p:ext uri="{BB962C8B-B14F-4D97-AF65-F5344CB8AC3E}">
        <p14:creationId xmlns:p14="http://schemas.microsoft.com/office/powerpoint/2010/main" val="1584621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41</a:t>
            </a:fld>
            <a:endParaRPr lang="ru-RU"/>
          </a:p>
        </p:txBody>
      </p:sp>
    </p:spTree>
    <p:extLst>
      <p:ext uri="{BB962C8B-B14F-4D97-AF65-F5344CB8AC3E}">
        <p14:creationId xmlns:p14="http://schemas.microsoft.com/office/powerpoint/2010/main" val="2489323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43</a:t>
            </a:fld>
            <a:endParaRPr lang="ru-RU"/>
          </a:p>
        </p:txBody>
      </p:sp>
    </p:spTree>
    <p:extLst>
      <p:ext uri="{BB962C8B-B14F-4D97-AF65-F5344CB8AC3E}">
        <p14:creationId xmlns:p14="http://schemas.microsoft.com/office/powerpoint/2010/main" val="353359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7BAF843-75BF-4929-A1EA-F75EE9B0A131}" type="datetime1">
              <a:rPr lang="ru-RU" smtClean="0"/>
              <a:t>27.09.2021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225487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dirty="0"/>
              <a:t>Образец заголовка</a:t>
            </a:r>
            <a:endParaRPr lang="en-US" dirty="0"/>
          </a:p>
        </p:txBody>
      </p:sp>
      <p:sp>
        <p:nvSpPr>
          <p:cNvPr id="3" name="Content Placeholder 2"/>
          <p:cNvSpPr>
            <a:spLocks noGrp="1"/>
          </p:cNvSpPr>
          <p:nvPr>
            <p:ph idx="1"/>
          </p:nvPr>
        </p:nvSpPr>
        <p:spPr>
          <a:xfrm>
            <a:off x="-1" y="895927"/>
            <a:ext cx="12191999" cy="5941144"/>
          </a:xfrm>
        </p:spPr>
        <p:txBody>
          <a:bodyPr/>
          <a:lstStyle>
            <a:lvl1pPr marL="0" indent="360363" algn="just">
              <a:buNone/>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10"/>
          </p:nvPr>
        </p:nvSpPr>
        <p:spPr/>
        <p:txBody>
          <a:bodyPr/>
          <a:lstStyle/>
          <a:p>
            <a:fld id="{AE9DD65E-FB7D-42ED-B8F4-DC7B21353A85}" type="datetime1">
              <a:rPr lang="ru-RU" smtClean="0"/>
              <a:t>27.09.2021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886913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3F76EA2-6CF2-4E91-B852-CF075D7C392A}" type="datetime1">
              <a:rPr lang="ru-RU" smtClean="0"/>
              <a:t>27.09.2021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89828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dirty="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88C2290-1905-4028-A3B6-0A8042C5C4D8}" type="datetime1">
              <a:rPr lang="ru-RU" smtClean="0"/>
              <a:t>27.09.2021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220975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5F4E5BB-E84F-400F-A458-90F83D94493B}" type="datetime1">
              <a:rPr lang="ru-RU" smtClean="0"/>
              <a:t>27.09.2021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90524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3DE47B6-786D-4051-9C7C-30F0B091D4EC}" type="datetime1">
              <a:rPr lang="ru-RU" smtClean="0"/>
              <a:t>27.09.2021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34137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7D489-1AF0-42BE-85A8-92DB882A8831}" type="datetime1">
              <a:rPr lang="ru-RU" smtClean="0"/>
              <a:t>27.09.2021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405570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A69651D-AE01-4382-9131-41AE8B4D1250}" type="datetime1">
              <a:rPr lang="ru-RU" smtClean="0"/>
              <a:t>27.09.2021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591386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0A86D3B-28E4-4513-AED9-5D869B1D7FB7}" type="datetime1">
              <a:rPr lang="ru-RU" smtClean="0"/>
              <a:t>27.09.2021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831343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453DCD7-2C5D-405A-9868-328AF59F0A6D}" type="datetime1">
              <a:rPr lang="ru-RU" smtClean="0"/>
              <a:t>27.09.2021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757697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C6C875C-F556-4E8B-A38E-21EF22E2799A}" type="datetime1">
              <a:rPr lang="ru-RU" smtClean="0"/>
              <a:t>27.09.2021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217158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89592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 y="895927"/>
            <a:ext cx="12191999" cy="536632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2"/>
          </p:nvPr>
        </p:nvSpPr>
        <p:spPr>
          <a:xfrm>
            <a:off x="-1" y="649287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2E147-7E28-4357-877A-749953D161B4}" type="datetime1">
              <a:rPr lang="ru-RU" smtClean="0"/>
              <a:t>27.09.2021</a:t>
            </a:fld>
            <a:endParaRPr lang="ru-RU" dirty="0"/>
          </a:p>
        </p:txBody>
      </p:sp>
      <p:sp>
        <p:nvSpPr>
          <p:cNvPr id="5" name="Footer Placeholder 4"/>
          <p:cNvSpPr>
            <a:spLocks noGrp="1"/>
          </p:cNvSpPr>
          <p:nvPr>
            <p:ph type="ftr" sz="quarter" idx="3"/>
          </p:nvPr>
        </p:nvSpPr>
        <p:spPr>
          <a:xfrm>
            <a:off x="4038598" y="647194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C9D2A8-53B6-4ABB-9D59-ADC063E396C1}" type="slidenum">
              <a:rPr lang="ru-RU" smtClean="0"/>
              <a:t>‹#›</a:t>
            </a:fld>
            <a:endParaRPr lang="ru-RU"/>
          </a:p>
        </p:txBody>
      </p:sp>
    </p:spTree>
    <p:extLst>
      <p:ext uri="{BB962C8B-B14F-4D97-AF65-F5344CB8AC3E}">
        <p14:creationId xmlns:p14="http://schemas.microsoft.com/office/powerpoint/2010/main" val="39599997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a:t>
            </a:r>
            <a:r>
              <a:rPr lang="en-US" sz="1500" i="1" dirty="0"/>
              <a:t>3</a:t>
            </a:r>
          </a:p>
          <a:p>
            <a:r>
              <a:rPr lang="ru-RU" sz="1500" i="1" dirty="0"/>
              <a:t>Протоколы передачи данных</a:t>
            </a:r>
          </a:p>
          <a:p>
            <a:r>
              <a:rPr lang="en-US" sz="1500" i="1" dirty="0"/>
              <a:t>UART, SPI, I2C</a:t>
            </a:r>
            <a:endParaRPr lang="ru-RU" sz="1500" i="1" dirty="0"/>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1</a:t>
            </a:fld>
            <a:endParaRPr lang="ru-RU"/>
          </a:p>
        </p:txBody>
      </p:sp>
    </p:spTree>
    <p:extLst>
      <p:ext uri="{BB962C8B-B14F-4D97-AF65-F5344CB8AC3E}">
        <p14:creationId xmlns:p14="http://schemas.microsoft.com/office/powerpoint/2010/main" val="3382629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B5CB08-52C6-41A7-B1CC-61E9330C33FA}"/>
              </a:ext>
            </a:extLst>
          </p:cNvPr>
          <p:cNvSpPr>
            <a:spLocks noGrp="1"/>
          </p:cNvSpPr>
          <p:nvPr>
            <p:ph type="title"/>
          </p:nvPr>
        </p:nvSpPr>
        <p:spPr/>
        <p:txBody>
          <a:bodyPr/>
          <a:lstStyle/>
          <a:p>
            <a:r>
              <a:rPr lang="ru-RU" dirty="0"/>
              <a:t>Архитектура устройств </a:t>
            </a:r>
            <a:r>
              <a:rPr lang="en-US" dirty="0"/>
              <a:t>IoT</a:t>
            </a:r>
            <a:endParaRPr lang="ru-RU" dirty="0"/>
          </a:p>
        </p:txBody>
      </p:sp>
      <p:sp>
        <p:nvSpPr>
          <p:cNvPr id="3" name="Объект 2">
            <a:extLst>
              <a:ext uri="{FF2B5EF4-FFF2-40B4-BE49-F238E27FC236}">
                <a16:creationId xmlns:a16="http://schemas.microsoft.com/office/drawing/2014/main" id="{9315E62D-0633-45A1-88B5-4FD74BB7557E}"/>
              </a:ext>
            </a:extLst>
          </p:cNvPr>
          <p:cNvSpPr>
            <a:spLocks noGrp="1"/>
          </p:cNvSpPr>
          <p:nvPr>
            <p:ph idx="1"/>
          </p:nvPr>
        </p:nvSpPr>
        <p:spPr/>
        <p:txBody>
          <a:bodyPr/>
          <a:lstStyle/>
          <a:p>
            <a:r>
              <a:rPr lang="ru-RU" dirty="0"/>
              <a:t>При проектировании устройств </a:t>
            </a:r>
            <a:r>
              <a:rPr lang="en-US" dirty="0"/>
              <a:t>IoT </a:t>
            </a:r>
            <a:r>
              <a:rPr lang="ru-RU" dirty="0"/>
              <a:t>(как внутреннего устройства микропроцессоров, так и соединение микропроцессора с другими устройствами) возникает вопрос передачи данных между ними.</a:t>
            </a:r>
          </a:p>
          <a:p>
            <a:r>
              <a:rPr lang="ru-RU" dirty="0"/>
              <a:t>В одном случае требуется высокоскоростная передача данных между двумя устройствами, расположенными в непосредственной близости друг от друга (на расстоянии в несколько сантиметров) – например, при передаче данных от микропроцессора к вторичной памяти.</a:t>
            </a:r>
          </a:p>
          <a:p>
            <a:r>
              <a:rPr lang="ru-RU" dirty="0"/>
              <a:t>В другом случае – расстояние может быть гораздо </a:t>
            </a:r>
            <a:r>
              <a:rPr lang="ru-RU" dirty="0" err="1"/>
              <a:t>бОльшим</a:t>
            </a:r>
            <a:r>
              <a:rPr lang="ru-RU" dirty="0"/>
              <a:t>, а скорость передачи данных имеет меньшее значение.</a:t>
            </a:r>
          </a:p>
          <a:p>
            <a:r>
              <a:rPr lang="ru-RU" dirty="0"/>
              <a:t>В третьем случае само количество устройств может быть большим, а количество входов/выходов микроконтроллера ограничено.</a:t>
            </a:r>
          </a:p>
          <a:p>
            <a:pPr algn="ctr"/>
            <a:r>
              <a:rPr lang="ru-RU" dirty="0">
                <a:solidFill>
                  <a:srgbClr val="FF0000"/>
                </a:solidFill>
              </a:rPr>
              <a:t>Какие есть протоколы передачи данных?</a:t>
            </a:r>
          </a:p>
        </p:txBody>
      </p:sp>
      <p:sp>
        <p:nvSpPr>
          <p:cNvPr id="4" name="Номер слайда 3">
            <a:extLst>
              <a:ext uri="{FF2B5EF4-FFF2-40B4-BE49-F238E27FC236}">
                <a16:creationId xmlns:a16="http://schemas.microsoft.com/office/drawing/2014/main" id="{6EEA3189-4A88-4104-B2D4-FAC15BE7D449}"/>
              </a:ext>
            </a:extLst>
          </p:cNvPr>
          <p:cNvSpPr>
            <a:spLocks noGrp="1"/>
          </p:cNvSpPr>
          <p:nvPr>
            <p:ph type="sldNum" sz="quarter" idx="12"/>
          </p:nvPr>
        </p:nvSpPr>
        <p:spPr/>
        <p:txBody>
          <a:bodyPr/>
          <a:lstStyle/>
          <a:p>
            <a:fld id="{FCC9D2A8-53B6-4ABB-9D59-ADC063E396C1}" type="slidenum">
              <a:rPr lang="ru-RU" smtClean="0"/>
              <a:t>2</a:t>
            </a:fld>
            <a:endParaRPr lang="ru-RU"/>
          </a:p>
        </p:txBody>
      </p:sp>
    </p:spTree>
    <p:extLst>
      <p:ext uri="{BB962C8B-B14F-4D97-AF65-F5344CB8AC3E}">
        <p14:creationId xmlns:p14="http://schemas.microsoft.com/office/powerpoint/2010/main" val="3019448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941A74-F1B0-4FAA-B5FB-D993228DDEE9}"/>
              </a:ext>
            </a:extLst>
          </p:cNvPr>
          <p:cNvSpPr>
            <a:spLocks noGrp="1"/>
          </p:cNvSpPr>
          <p:nvPr>
            <p:ph type="title"/>
          </p:nvPr>
        </p:nvSpPr>
        <p:spPr/>
        <p:txBody>
          <a:bodyPr>
            <a:normAutofit fontScale="90000"/>
          </a:bodyPr>
          <a:lstStyle/>
          <a:p>
            <a:r>
              <a:rPr lang="ru-RU" dirty="0"/>
              <a:t>Последовательная и параллельная передача данных</a:t>
            </a:r>
          </a:p>
        </p:txBody>
      </p:sp>
      <p:sp>
        <p:nvSpPr>
          <p:cNvPr id="3" name="Объект 2">
            <a:extLst>
              <a:ext uri="{FF2B5EF4-FFF2-40B4-BE49-F238E27FC236}">
                <a16:creationId xmlns:a16="http://schemas.microsoft.com/office/drawing/2014/main" id="{7A8805BC-2192-4F5C-ABD2-FED318047035}"/>
              </a:ext>
            </a:extLst>
          </p:cNvPr>
          <p:cNvSpPr>
            <a:spLocks noGrp="1"/>
          </p:cNvSpPr>
          <p:nvPr>
            <p:ph idx="1"/>
          </p:nvPr>
        </p:nvSpPr>
        <p:spPr/>
        <p:txBody>
          <a:bodyPr/>
          <a:lstStyle/>
          <a:p>
            <a:r>
              <a:rPr lang="ru-RU" dirty="0"/>
              <a:t>Передачу данных по линии связи можно организовать последовательно или параллельно.</a:t>
            </a:r>
          </a:p>
          <a:p>
            <a:r>
              <a:rPr lang="ru-RU" dirty="0"/>
              <a:t>При параллельной передаче данных биты данных пересылаются одновременно по нескольким параллельным каналам одной линии связи.</a:t>
            </a:r>
          </a:p>
          <a:p>
            <a:r>
              <a:rPr lang="ru-RU" dirty="0"/>
              <a:t>При последовательной передаче данных биты данных пересылаются по одному каналу по очереди.</a:t>
            </a:r>
          </a:p>
        </p:txBody>
      </p:sp>
      <p:sp>
        <p:nvSpPr>
          <p:cNvPr id="4" name="Номер слайда 3">
            <a:extLst>
              <a:ext uri="{FF2B5EF4-FFF2-40B4-BE49-F238E27FC236}">
                <a16:creationId xmlns:a16="http://schemas.microsoft.com/office/drawing/2014/main" id="{280944B2-FCB6-42FA-980C-C0EAC3425287}"/>
              </a:ext>
            </a:extLst>
          </p:cNvPr>
          <p:cNvSpPr>
            <a:spLocks noGrp="1"/>
          </p:cNvSpPr>
          <p:nvPr>
            <p:ph type="sldNum" sz="quarter" idx="12"/>
          </p:nvPr>
        </p:nvSpPr>
        <p:spPr/>
        <p:txBody>
          <a:bodyPr/>
          <a:lstStyle/>
          <a:p>
            <a:fld id="{FCC9D2A8-53B6-4ABB-9D59-ADC063E396C1}" type="slidenum">
              <a:rPr lang="ru-RU" smtClean="0"/>
              <a:t>3</a:t>
            </a:fld>
            <a:endParaRPr lang="ru-RU"/>
          </a:p>
        </p:txBody>
      </p:sp>
      <p:pic>
        <p:nvPicPr>
          <p:cNvPr id="8" name="Рисунок 7">
            <a:extLst>
              <a:ext uri="{FF2B5EF4-FFF2-40B4-BE49-F238E27FC236}">
                <a16:creationId xmlns:a16="http://schemas.microsoft.com/office/drawing/2014/main" id="{E93EBC93-D8A3-48CC-A58A-061EAD59541C}"/>
              </a:ext>
            </a:extLst>
          </p:cNvPr>
          <p:cNvPicPr>
            <a:picLocks noChangeAspect="1"/>
          </p:cNvPicPr>
          <p:nvPr/>
        </p:nvPicPr>
        <p:blipFill>
          <a:blip r:embed="rId3"/>
          <a:stretch>
            <a:fillRect/>
          </a:stretch>
        </p:blipFill>
        <p:spPr>
          <a:xfrm>
            <a:off x="3472442" y="3490105"/>
            <a:ext cx="5247111" cy="3185332"/>
          </a:xfrm>
          <a:prstGeom prst="rect">
            <a:avLst/>
          </a:prstGeom>
        </p:spPr>
      </p:pic>
    </p:spTree>
    <p:extLst>
      <p:ext uri="{BB962C8B-B14F-4D97-AF65-F5344CB8AC3E}">
        <p14:creationId xmlns:p14="http://schemas.microsoft.com/office/powerpoint/2010/main" val="1568023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941A74-F1B0-4FAA-B5FB-D993228DDEE9}"/>
              </a:ext>
            </a:extLst>
          </p:cNvPr>
          <p:cNvSpPr>
            <a:spLocks noGrp="1"/>
          </p:cNvSpPr>
          <p:nvPr>
            <p:ph type="title"/>
          </p:nvPr>
        </p:nvSpPr>
        <p:spPr/>
        <p:txBody>
          <a:bodyPr>
            <a:normAutofit fontScale="90000"/>
          </a:bodyPr>
          <a:lstStyle/>
          <a:p>
            <a:r>
              <a:rPr lang="ru-RU" dirty="0"/>
              <a:t>Последовательная и параллельная передача данных</a:t>
            </a:r>
          </a:p>
        </p:txBody>
      </p:sp>
      <p:sp>
        <p:nvSpPr>
          <p:cNvPr id="3" name="Объект 2">
            <a:extLst>
              <a:ext uri="{FF2B5EF4-FFF2-40B4-BE49-F238E27FC236}">
                <a16:creationId xmlns:a16="http://schemas.microsoft.com/office/drawing/2014/main" id="{7A8805BC-2192-4F5C-ABD2-FED318047035}"/>
              </a:ext>
            </a:extLst>
          </p:cNvPr>
          <p:cNvSpPr>
            <a:spLocks noGrp="1"/>
          </p:cNvSpPr>
          <p:nvPr>
            <p:ph idx="1"/>
          </p:nvPr>
        </p:nvSpPr>
        <p:spPr/>
        <p:txBody>
          <a:bodyPr>
            <a:normAutofit fontScale="92500" lnSpcReduction="20000"/>
          </a:bodyPr>
          <a:lstStyle/>
          <a:p>
            <a:r>
              <a:rPr lang="ru-RU" dirty="0"/>
              <a:t>На первый взгляд кажется, что в компьютерных сетях нужно выбирать параллельную передачу данных, так как параллельная передача данных должна быть быстрее, чем последовательная (на рисунках на предыдущем слайде — в 4 раза, за счет большего числа каналов).</a:t>
            </a:r>
          </a:p>
          <a:p>
            <a:r>
              <a:rPr lang="ru-RU" dirty="0"/>
              <a:t>Однако, на практике в подавляющем большинстве случаев для прокладки компьютерных сетей выбирают последовательную передачу данных.</a:t>
            </a:r>
          </a:p>
          <a:p>
            <a:r>
              <a:rPr lang="ru-RU" dirty="0"/>
              <a:t>Во-первых, очевидно, линия связи с одним каналом дешевле линии связи с несколькими параллельными каналами за счет меньшего количества материала, потраченного на ее изготовление. Кроме этого, линия связи с одним каналом занимает меньше места, чем линия связи с несколькими каналами.</a:t>
            </a:r>
          </a:p>
          <a:p>
            <a:r>
              <a:rPr lang="ru-RU" dirty="0"/>
              <a:t>Во-вторых, в случае параллельных каналов требуется обеспечить их работу с одинаковой скоростью, в противном случае на выходе изначальный порядок бит перепутается и данные будут повреждены. Это тоже дополнительные трудности, которые отсутствуют в случае последовательной передачи данных.</a:t>
            </a:r>
          </a:p>
          <a:p>
            <a:r>
              <a:rPr lang="ru-RU" dirty="0"/>
              <a:t>В-третьих, параллельные каналы создают помехи работе друг друга. Это так называемые «перекрестные помехи», связанные с электромагнитным влиянием параллельных каналов друг на друга.</a:t>
            </a:r>
          </a:p>
        </p:txBody>
      </p:sp>
      <p:sp>
        <p:nvSpPr>
          <p:cNvPr id="4" name="Номер слайда 3">
            <a:extLst>
              <a:ext uri="{FF2B5EF4-FFF2-40B4-BE49-F238E27FC236}">
                <a16:creationId xmlns:a16="http://schemas.microsoft.com/office/drawing/2014/main" id="{280944B2-FCB6-42FA-980C-C0EAC3425287}"/>
              </a:ext>
            </a:extLst>
          </p:cNvPr>
          <p:cNvSpPr>
            <a:spLocks noGrp="1"/>
          </p:cNvSpPr>
          <p:nvPr>
            <p:ph type="sldNum" sz="quarter" idx="12"/>
          </p:nvPr>
        </p:nvSpPr>
        <p:spPr/>
        <p:txBody>
          <a:bodyPr/>
          <a:lstStyle/>
          <a:p>
            <a:fld id="{FCC9D2A8-53B6-4ABB-9D59-ADC063E396C1}" type="slidenum">
              <a:rPr lang="ru-RU" smtClean="0"/>
              <a:t>4</a:t>
            </a:fld>
            <a:endParaRPr lang="ru-RU"/>
          </a:p>
        </p:txBody>
      </p:sp>
    </p:spTree>
    <p:extLst>
      <p:ext uri="{BB962C8B-B14F-4D97-AF65-F5344CB8AC3E}">
        <p14:creationId xmlns:p14="http://schemas.microsoft.com/office/powerpoint/2010/main" val="3140787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a:t>
            </a:r>
            <a:r>
              <a:rPr lang="en-US" sz="1500" i="1" dirty="0"/>
              <a:t>3</a:t>
            </a:r>
          </a:p>
          <a:p>
            <a:r>
              <a:rPr lang="ru-RU" sz="1500" i="1" dirty="0"/>
              <a:t>Интерфейсы </a:t>
            </a:r>
            <a:r>
              <a:rPr lang="en-US" sz="1500" i="1" dirty="0"/>
              <a:t>UART </a:t>
            </a:r>
            <a:r>
              <a:rPr lang="ru-RU" sz="1500" i="1" dirty="0"/>
              <a:t>и </a:t>
            </a:r>
            <a:r>
              <a:rPr lang="en-US" sz="1500" i="1" dirty="0"/>
              <a:t>USART</a:t>
            </a:r>
            <a:endParaRPr lang="ru-RU" sz="1500" i="1" dirty="0"/>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5</a:t>
            </a:fld>
            <a:endParaRPr lang="ru-RU"/>
          </a:p>
        </p:txBody>
      </p:sp>
    </p:spTree>
    <p:extLst>
      <p:ext uri="{BB962C8B-B14F-4D97-AF65-F5344CB8AC3E}">
        <p14:creationId xmlns:p14="http://schemas.microsoft.com/office/powerpoint/2010/main" val="292389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373FEF-ED32-401C-BE3E-D8D9D0661E02}"/>
              </a:ext>
            </a:extLst>
          </p:cNvPr>
          <p:cNvSpPr>
            <a:spLocks noGrp="1"/>
          </p:cNvSpPr>
          <p:nvPr>
            <p:ph type="title"/>
          </p:nvPr>
        </p:nvSpPr>
        <p:spPr/>
        <p:txBody>
          <a:bodyPr/>
          <a:lstStyle/>
          <a:p>
            <a:r>
              <a:rPr lang="ru-RU" dirty="0"/>
              <a:t>Интерфейс </a:t>
            </a:r>
            <a:r>
              <a:rPr lang="en-US" dirty="0"/>
              <a:t>UART</a:t>
            </a:r>
            <a:endParaRPr lang="ru-RU" dirty="0"/>
          </a:p>
        </p:txBody>
      </p:sp>
      <p:sp>
        <p:nvSpPr>
          <p:cNvPr id="3" name="Объект 2">
            <a:extLst>
              <a:ext uri="{FF2B5EF4-FFF2-40B4-BE49-F238E27FC236}">
                <a16:creationId xmlns:a16="http://schemas.microsoft.com/office/drawing/2014/main" id="{9A5932BC-F3A6-436F-9581-AF2A3BFC7A31}"/>
              </a:ext>
            </a:extLst>
          </p:cNvPr>
          <p:cNvSpPr>
            <a:spLocks noGrp="1"/>
          </p:cNvSpPr>
          <p:nvPr>
            <p:ph idx="1"/>
          </p:nvPr>
        </p:nvSpPr>
        <p:spPr/>
        <p:txBody>
          <a:bodyPr>
            <a:normAutofit/>
          </a:bodyPr>
          <a:lstStyle/>
          <a:p>
            <a:r>
              <a:rPr lang="ru-RU" dirty="0"/>
              <a:t>Когда нам нужно обмениваться данными между двумя (или даже более) устройствами</a:t>
            </a:r>
            <a:r>
              <a:rPr lang="en-US" dirty="0"/>
              <a:t> </a:t>
            </a:r>
            <a:r>
              <a:rPr lang="ru-RU" dirty="0"/>
              <a:t>в обе стороны, у нас есть два возможных варианта: мы можем передавать их параллельно, то есть используя определенное количество линий связи, равное размеру каждого слова данных (например, восемь независимых линий для слова, состоящего из</a:t>
            </a:r>
            <a:r>
              <a:rPr lang="en-US" dirty="0"/>
              <a:t> </a:t>
            </a:r>
            <a:r>
              <a:rPr lang="ru-RU" dirty="0"/>
              <a:t>восьми битов), или мы можем передавать каждый бит, составляющий наше слово, один</a:t>
            </a:r>
            <a:r>
              <a:rPr lang="en-US" dirty="0"/>
              <a:t> </a:t>
            </a:r>
            <a:r>
              <a:rPr lang="ru-RU" dirty="0"/>
              <a:t>за другим.</a:t>
            </a:r>
            <a:endParaRPr lang="en-US" dirty="0"/>
          </a:p>
          <a:p>
            <a:r>
              <a:rPr lang="ru-RU" dirty="0"/>
              <a:t>UART/USART</a:t>
            </a:r>
            <a:r>
              <a:rPr lang="en-US" dirty="0"/>
              <a:t> (Universal Asynchronous Receiver-Transmitter)</a:t>
            </a:r>
            <a:r>
              <a:rPr lang="ru-RU" dirty="0"/>
              <a:t> - это устройство, передающее параллельную последовательность битов (обычно сгруппированных в байтах) в непрерывном потоке сигналов, протекающих по одному проводу.</a:t>
            </a:r>
          </a:p>
        </p:txBody>
      </p:sp>
      <p:sp>
        <p:nvSpPr>
          <p:cNvPr id="4" name="Номер слайда 3">
            <a:extLst>
              <a:ext uri="{FF2B5EF4-FFF2-40B4-BE49-F238E27FC236}">
                <a16:creationId xmlns:a16="http://schemas.microsoft.com/office/drawing/2014/main" id="{260AEBC9-912F-4FBF-A0D3-2220B91373DB}"/>
              </a:ext>
            </a:extLst>
          </p:cNvPr>
          <p:cNvSpPr>
            <a:spLocks noGrp="1"/>
          </p:cNvSpPr>
          <p:nvPr>
            <p:ph type="sldNum" sz="quarter" idx="12"/>
          </p:nvPr>
        </p:nvSpPr>
        <p:spPr/>
        <p:txBody>
          <a:bodyPr/>
          <a:lstStyle/>
          <a:p>
            <a:fld id="{FCC9D2A8-53B6-4ABB-9D59-ADC063E396C1}" type="slidenum">
              <a:rPr lang="ru-RU" smtClean="0"/>
              <a:t>6</a:t>
            </a:fld>
            <a:endParaRPr lang="ru-RU"/>
          </a:p>
        </p:txBody>
      </p:sp>
    </p:spTree>
    <p:extLst>
      <p:ext uri="{BB962C8B-B14F-4D97-AF65-F5344CB8AC3E}">
        <p14:creationId xmlns:p14="http://schemas.microsoft.com/office/powerpoint/2010/main" val="1562814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9052E0-B4BC-4548-B7F3-4892333EFEE4}"/>
              </a:ext>
            </a:extLst>
          </p:cNvPr>
          <p:cNvSpPr>
            <a:spLocks noGrp="1"/>
          </p:cNvSpPr>
          <p:nvPr>
            <p:ph type="title"/>
          </p:nvPr>
        </p:nvSpPr>
        <p:spPr/>
        <p:txBody>
          <a:bodyPr/>
          <a:lstStyle/>
          <a:p>
            <a:r>
              <a:rPr lang="ru-RU" dirty="0"/>
              <a:t>Синхронная передача данных</a:t>
            </a:r>
          </a:p>
        </p:txBody>
      </p:sp>
      <p:sp>
        <p:nvSpPr>
          <p:cNvPr id="3" name="Объект 2">
            <a:extLst>
              <a:ext uri="{FF2B5EF4-FFF2-40B4-BE49-F238E27FC236}">
                <a16:creationId xmlns:a16="http://schemas.microsoft.com/office/drawing/2014/main" id="{A618D8B2-4F8B-4B6B-ACA1-B314A8CFCCAF}"/>
              </a:ext>
            </a:extLst>
          </p:cNvPr>
          <p:cNvSpPr>
            <a:spLocks noGrp="1"/>
          </p:cNvSpPr>
          <p:nvPr>
            <p:ph idx="1"/>
          </p:nvPr>
        </p:nvSpPr>
        <p:spPr>
          <a:xfrm>
            <a:off x="-1" y="895927"/>
            <a:ext cx="12191999" cy="3305208"/>
          </a:xfrm>
        </p:spPr>
        <p:txBody>
          <a:bodyPr/>
          <a:lstStyle/>
          <a:p>
            <a:r>
              <a:rPr lang="ru-RU" dirty="0"/>
              <a:t>Когда информация передается между двумя устройствами по общему каналу, оба устройства (отправитель и получатель) должны договориться о временной выдержке (</a:t>
            </a:r>
            <a:r>
              <a:rPr lang="ru-RU" dirty="0" err="1"/>
              <a:t>timing</a:t>
            </a:r>
            <a:r>
              <a:rPr lang="ru-RU" dirty="0"/>
              <a:t>), т.е. о том, сколько времени требуется для передачи каждого отдельного бита информации.</a:t>
            </a:r>
          </a:p>
          <a:p>
            <a:r>
              <a:rPr lang="ru-RU" dirty="0"/>
              <a:t>При синхронной передаче (изображено на рисунке) отправитель и получатель совместно используют общие синхронизирующие импульсы, сгенерированные одним из двух устройств (обычно это устройство, действующее как ведущее (</a:t>
            </a:r>
            <a:r>
              <a:rPr lang="ru-RU" dirty="0" err="1"/>
              <a:t>master</a:t>
            </a:r>
            <a:r>
              <a:rPr lang="ru-RU" dirty="0"/>
              <a:t>) данной системы взаимосвязи).</a:t>
            </a:r>
          </a:p>
        </p:txBody>
      </p:sp>
      <p:sp>
        <p:nvSpPr>
          <p:cNvPr id="4" name="Номер слайда 3">
            <a:extLst>
              <a:ext uri="{FF2B5EF4-FFF2-40B4-BE49-F238E27FC236}">
                <a16:creationId xmlns:a16="http://schemas.microsoft.com/office/drawing/2014/main" id="{3D742D1B-230D-434D-9FBC-07EA54EB6627}"/>
              </a:ext>
            </a:extLst>
          </p:cNvPr>
          <p:cNvSpPr>
            <a:spLocks noGrp="1"/>
          </p:cNvSpPr>
          <p:nvPr>
            <p:ph type="sldNum" sz="quarter" idx="12"/>
          </p:nvPr>
        </p:nvSpPr>
        <p:spPr/>
        <p:txBody>
          <a:bodyPr/>
          <a:lstStyle/>
          <a:p>
            <a:fld id="{FCC9D2A8-53B6-4ABB-9D59-ADC063E396C1}" type="slidenum">
              <a:rPr lang="ru-RU" smtClean="0"/>
              <a:t>7</a:t>
            </a:fld>
            <a:endParaRPr lang="ru-RU"/>
          </a:p>
        </p:txBody>
      </p:sp>
      <p:pic>
        <p:nvPicPr>
          <p:cNvPr id="6" name="Рисунок 5">
            <a:extLst>
              <a:ext uri="{FF2B5EF4-FFF2-40B4-BE49-F238E27FC236}">
                <a16:creationId xmlns:a16="http://schemas.microsoft.com/office/drawing/2014/main" id="{CD79CFB2-F7DF-425D-8FFC-4AC3580875D5}"/>
              </a:ext>
            </a:extLst>
          </p:cNvPr>
          <p:cNvPicPr>
            <a:picLocks noChangeAspect="1"/>
          </p:cNvPicPr>
          <p:nvPr/>
        </p:nvPicPr>
        <p:blipFill>
          <a:blip r:embed="rId3"/>
          <a:stretch>
            <a:fillRect/>
          </a:stretch>
        </p:blipFill>
        <p:spPr>
          <a:xfrm>
            <a:off x="2000248" y="4113212"/>
            <a:ext cx="8191500" cy="2181225"/>
          </a:xfrm>
          <a:prstGeom prst="rect">
            <a:avLst/>
          </a:prstGeom>
        </p:spPr>
      </p:pic>
      <p:sp>
        <p:nvSpPr>
          <p:cNvPr id="7" name="Объект 2">
            <a:extLst>
              <a:ext uri="{FF2B5EF4-FFF2-40B4-BE49-F238E27FC236}">
                <a16:creationId xmlns:a16="http://schemas.microsoft.com/office/drawing/2014/main" id="{2A61B697-2D92-4278-9676-E8F5CD2BB532}"/>
              </a:ext>
            </a:extLst>
          </p:cNvPr>
          <p:cNvSpPr txBox="1">
            <a:spLocks/>
          </p:cNvSpPr>
          <p:nvPr/>
        </p:nvSpPr>
        <p:spPr>
          <a:xfrm>
            <a:off x="1" y="6201508"/>
            <a:ext cx="12191999" cy="656492"/>
          </a:xfrm>
          <a:prstGeom prst="rect">
            <a:avLst/>
          </a:prstGeom>
        </p:spPr>
        <p:txBody>
          <a:bodyPr vert="horz" lIns="91440" tIns="45720" rIns="91440" bIns="45720" rtlCol="0">
            <a:normAutofit/>
          </a:bodyPr>
          <a:lstStyle>
            <a:lvl1pPr marL="0" indent="360363" algn="just"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2000" dirty="0"/>
              <a:t>Рисунок - Последовательная связь между двумя устройствами с использованием общего источника синхронизирующих импульсов</a:t>
            </a:r>
          </a:p>
        </p:txBody>
      </p:sp>
    </p:spTree>
    <p:extLst>
      <p:ext uri="{BB962C8B-B14F-4D97-AF65-F5344CB8AC3E}">
        <p14:creationId xmlns:p14="http://schemas.microsoft.com/office/powerpoint/2010/main" val="2825632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9052E0-B4BC-4548-B7F3-4892333EFEE4}"/>
              </a:ext>
            </a:extLst>
          </p:cNvPr>
          <p:cNvSpPr>
            <a:spLocks noGrp="1"/>
          </p:cNvSpPr>
          <p:nvPr>
            <p:ph type="title"/>
          </p:nvPr>
        </p:nvSpPr>
        <p:spPr/>
        <p:txBody>
          <a:bodyPr/>
          <a:lstStyle/>
          <a:p>
            <a:r>
              <a:rPr lang="ru-RU" dirty="0"/>
              <a:t>Синхронная передача данных</a:t>
            </a:r>
          </a:p>
        </p:txBody>
      </p:sp>
      <p:sp>
        <p:nvSpPr>
          <p:cNvPr id="3" name="Объект 2">
            <a:extLst>
              <a:ext uri="{FF2B5EF4-FFF2-40B4-BE49-F238E27FC236}">
                <a16:creationId xmlns:a16="http://schemas.microsoft.com/office/drawing/2014/main" id="{A618D8B2-4F8B-4B6B-ACA1-B314A8CFCCAF}"/>
              </a:ext>
            </a:extLst>
          </p:cNvPr>
          <p:cNvSpPr>
            <a:spLocks noGrp="1"/>
          </p:cNvSpPr>
          <p:nvPr>
            <p:ph idx="1"/>
          </p:nvPr>
        </p:nvSpPr>
        <p:spPr>
          <a:xfrm>
            <a:off x="-1" y="895927"/>
            <a:ext cx="12191999" cy="3418165"/>
          </a:xfrm>
        </p:spPr>
        <p:txBody>
          <a:bodyPr>
            <a:normAutofit fontScale="92500" lnSpcReduction="20000"/>
          </a:bodyPr>
          <a:lstStyle/>
          <a:p>
            <a:r>
              <a:rPr lang="ru-RU" dirty="0"/>
              <a:t>На рисунке приведена типовая временная диаграмма, показывающая отправку устройством А одного байта данных (0</a:t>
            </a:r>
            <a:r>
              <a:rPr lang="en-US" dirty="0"/>
              <a:t>b</a:t>
            </a:r>
            <a:r>
              <a:rPr lang="ru-RU" dirty="0"/>
              <a:t>01101001) последовательно на устройство В, используя общий опорный тактовый сигнал.</a:t>
            </a:r>
          </a:p>
          <a:p>
            <a:r>
              <a:rPr lang="ru-RU" dirty="0"/>
              <a:t>Общие синхронизирующие импульсы также используются для согласования того, когда начинать отсчет (выборку, англ. </a:t>
            </a:r>
            <a:r>
              <a:rPr lang="ru-RU" dirty="0" err="1"/>
              <a:t>sampling</a:t>
            </a:r>
            <a:r>
              <a:rPr lang="ru-RU" dirty="0"/>
              <a:t>) последовательности битов: когда ведущее устройство начинает тактировать специальную линию, это означает, что оно собирается отправить последовательность битов.</a:t>
            </a:r>
          </a:p>
          <a:p>
            <a:r>
              <a:rPr lang="ru-RU" dirty="0"/>
              <a:t>В синхронной передаче </a:t>
            </a:r>
            <a:r>
              <a:rPr lang="ru-RU" dirty="0">
                <a:solidFill>
                  <a:srgbClr val="0070C0"/>
                </a:solidFill>
              </a:rPr>
              <a:t>скорость и продолжительность передачи определяются синхронизирующими импульсами</a:t>
            </a:r>
            <a:r>
              <a:rPr lang="ru-RU" dirty="0"/>
              <a:t>: их частота определяет, насколько быстро мы можем передать один байт по каналу связи.</a:t>
            </a:r>
          </a:p>
        </p:txBody>
      </p:sp>
      <p:sp>
        <p:nvSpPr>
          <p:cNvPr id="4" name="Номер слайда 3">
            <a:extLst>
              <a:ext uri="{FF2B5EF4-FFF2-40B4-BE49-F238E27FC236}">
                <a16:creationId xmlns:a16="http://schemas.microsoft.com/office/drawing/2014/main" id="{3D742D1B-230D-434D-9FBC-07EA54EB6627}"/>
              </a:ext>
            </a:extLst>
          </p:cNvPr>
          <p:cNvSpPr>
            <a:spLocks noGrp="1"/>
          </p:cNvSpPr>
          <p:nvPr>
            <p:ph type="sldNum" sz="quarter" idx="12"/>
          </p:nvPr>
        </p:nvSpPr>
        <p:spPr/>
        <p:txBody>
          <a:bodyPr/>
          <a:lstStyle/>
          <a:p>
            <a:fld id="{FCC9D2A8-53B6-4ABB-9D59-ADC063E396C1}" type="slidenum">
              <a:rPr lang="ru-RU" smtClean="0"/>
              <a:t>8</a:t>
            </a:fld>
            <a:endParaRPr lang="ru-RU"/>
          </a:p>
        </p:txBody>
      </p:sp>
      <p:pic>
        <p:nvPicPr>
          <p:cNvPr id="7" name="Рисунок 6">
            <a:extLst>
              <a:ext uri="{FF2B5EF4-FFF2-40B4-BE49-F238E27FC236}">
                <a16:creationId xmlns:a16="http://schemas.microsoft.com/office/drawing/2014/main" id="{3BB80DAC-DC3C-4A1D-A9AC-04269D3FCCA7}"/>
              </a:ext>
            </a:extLst>
          </p:cNvPr>
          <p:cNvPicPr>
            <a:picLocks noChangeAspect="1"/>
          </p:cNvPicPr>
          <p:nvPr/>
        </p:nvPicPr>
        <p:blipFill>
          <a:blip r:embed="rId3"/>
          <a:stretch>
            <a:fillRect/>
          </a:stretch>
        </p:blipFill>
        <p:spPr>
          <a:xfrm>
            <a:off x="2000248" y="4113212"/>
            <a:ext cx="8191500" cy="2181225"/>
          </a:xfrm>
          <a:prstGeom prst="rect">
            <a:avLst/>
          </a:prstGeom>
        </p:spPr>
      </p:pic>
      <p:sp>
        <p:nvSpPr>
          <p:cNvPr id="8" name="Объект 2">
            <a:extLst>
              <a:ext uri="{FF2B5EF4-FFF2-40B4-BE49-F238E27FC236}">
                <a16:creationId xmlns:a16="http://schemas.microsoft.com/office/drawing/2014/main" id="{060E81CE-9474-463A-9DB2-B7A00F845C48}"/>
              </a:ext>
            </a:extLst>
          </p:cNvPr>
          <p:cNvSpPr txBox="1">
            <a:spLocks/>
          </p:cNvSpPr>
          <p:nvPr/>
        </p:nvSpPr>
        <p:spPr>
          <a:xfrm>
            <a:off x="1" y="6201508"/>
            <a:ext cx="12191999" cy="656492"/>
          </a:xfrm>
          <a:prstGeom prst="rect">
            <a:avLst/>
          </a:prstGeom>
        </p:spPr>
        <p:txBody>
          <a:bodyPr vert="horz" lIns="91440" tIns="45720" rIns="91440" bIns="45720" rtlCol="0">
            <a:normAutofit/>
          </a:bodyPr>
          <a:lstStyle>
            <a:lvl1pPr marL="0" indent="360363" algn="just"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2000" dirty="0"/>
              <a:t>Рисунок - Последовательная связь между двумя устройствами с использованием общего источника синхронизирующих импульсов</a:t>
            </a:r>
          </a:p>
        </p:txBody>
      </p:sp>
    </p:spTree>
    <p:extLst>
      <p:ext uri="{BB962C8B-B14F-4D97-AF65-F5344CB8AC3E}">
        <p14:creationId xmlns:p14="http://schemas.microsoft.com/office/powerpoint/2010/main" val="129330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FE1408-2653-4CD7-AB1F-724A059B7E22}"/>
              </a:ext>
            </a:extLst>
          </p:cNvPr>
          <p:cNvSpPr>
            <a:spLocks noGrp="1"/>
          </p:cNvSpPr>
          <p:nvPr>
            <p:ph type="title"/>
          </p:nvPr>
        </p:nvSpPr>
        <p:spPr/>
        <p:txBody>
          <a:bodyPr/>
          <a:lstStyle/>
          <a:p>
            <a:r>
              <a:rPr lang="ru-RU" dirty="0"/>
              <a:t>Асинхронная передача данных</a:t>
            </a:r>
          </a:p>
        </p:txBody>
      </p:sp>
      <p:sp>
        <p:nvSpPr>
          <p:cNvPr id="3" name="Объект 2">
            <a:extLst>
              <a:ext uri="{FF2B5EF4-FFF2-40B4-BE49-F238E27FC236}">
                <a16:creationId xmlns:a16="http://schemas.microsoft.com/office/drawing/2014/main" id="{CC479539-C19D-4464-9AF2-FBF9224FC884}"/>
              </a:ext>
            </a:extLst>
          </p:cNvPr>
          <p:cNvSpPr>
            <a:spLocks noGrp="1"/>
          </p:cNvSpPr>
          <p:nvPr>
            <p:ph idx="1"/>
          </p:nvPr>
        </p:nvSpPr>
        <p:spPr>
          <a:xfrm>
            <a:off x="-1" y="895927"/>
            <a:ext cx="12191999" cy="4018033"/>
          </a:xfrm>
        </p:spPr>
        <p:txBody>
          <a:bodyPr>
            <a:normAutofit/>
          </a:bodyPr>
          <a:lstStyle/>
          <a:p>
            <a:r>
              <a:rPr lang="ru-RU" dirty="0"/>
              <a:t>Если оба устройства, участвующие в передаче данных, договорились о том, сколько времени требуется для передачи одного бита и когда начинать и заканчивать отсчет передаваемых битов, мы можем избежать использования специальной отдельной линии синхронизации (CLK).</a:t>
            </a:r>
          </a:p>
          <a:p>
            <a:r>
              <a:rPr lang="ru-RU" dirty="0"/>
              <a:t>В этом случае мы имеем асинхронную передачу.</a:t>
            </a:r>
          </a:p>
          <a:p>
            <a:r>
              <a:rPr lang="ru-RU" dirty="0"/>
              <a:t>На рисунке показана временная диаграмма асинхронной передачи. Пассивное состояние (то есть передача не происходит) представлено высоким сигналом. Передача начинается со START-бита, который представлен низким уровнем. </a:t>
            </a:r>
          </a:p>
        </p:txBody>
      </p:sp>
      <p:sp>
        <p:nvSpPr>
          <p:cNvPr id="4" name="Номер слайда 3">
            <a:extLst>
              <a:ext uri="{FF2B5EF4-FFF2-40B4-BE49-F238E27FC236}">
                <a16:creationId xmlns:a16="http://schemas.microsoft.com/office/drawing/2014/main" id="{4485BE8B-DBA9-4FFC-A92F-990486FE4552}"/>
              </a:ext>
            </a:extLst>
          </p:cNvPr>
          <p:cNvSpPr>
            <a:spLocks noGrp="1"/>
          </p:cNvSpPr>
          <p:nvPr>
            <p:ph type="sldNum" sz="quarter" idx="12"/>
          </p:nvPr>
        </p:nvSpPr>
        <p:spPr/>
        <p:txBody>
          <a:bodyPr/>
          <a:lstStyle/>
          <a:p>
            <a:fld id="{FCC9D2A8-53B6-4ABB-9D59-ADC063E396C1}" type="slidenum">
              <a:rPr lang="ru-RU" smtClean="0"/>
              <a:t>9</a:t>
            </a:fld>
            <a:endParaRPr lang="ru-RU"/>
          </a:p>
        </p:txBody>
      </p:sp>
      <p:pic>
        <p:nvPicPr>
          <p:cNvPr id="8" name="Рисунок 7">
            <a:extLst>
              <a:ext uri="{FF2B5EF4-FFF2-40B4-BE49-F238E27FC236}">
                <a16:creationId xmlns:a16="http://schemas.microsoft.com/office/drawing/2014/main" id="{E75A9FB3-99F3-441F-8434-6003AF0EF70F}"/>
              </a:ext>
            </a:extLst>
          </p:cNvPr>
          <p:cNvPicPr>
            <a:picLocks noChangeAspect="1"/>
          </p:cNvPicPr>
          <p:nvPr/>
        </p:nvPicPr>
        <p:blipFill>
          <a:blip r:embed="rId2"/>
          <a:stretch>
            <a:fillRect/>
          </a:stretch>
        </p:blipFill>
        <p:spPr>
          <a:xfrm>
            <a:off x="2014535" y="4913960"/>
            <a:ext cx="8162925" cy="1933575"/>
          </a:xfrm>
          <a:prstGeom prst="rect">
            <a:avLst/>
          </a:prstGeom>
        </p:spPr>
      </p:pic>
    </p:spTree>
    <p:extLst>
      <p:ext uri="{BB962C8B-B14F-4D97-AF65-F5344CB8AC3E}">
        <p14:creationId xmlns:p14="http://schemas.microsoft.com/office/powerpoint/2010/main" val="571448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FE1408-2653-4CD7-AB1F-724A059B7E22}"/>
              </a:ext>
            </a:extLst>
          </p:cNvPr>
          <p:cNvSpPr>
            <a:spLocks noGrp="1"/>
          </p:cNvSpPr>
          <p:nvPr>
            <p:ph type="title"/>
          </p:nvPr>
        </p:nvSpPr>
        <p:spPr/>
        <p:txBody>
          <a:bodyPr/>
          <a:lstStyle/>
          <a:p>
            <a:r>
              <a:rPr lang="ru-RU" dirty="0"/>
              <a:t>Асинхронная передача данных</a:t>
            </a:r>
          </a:p>
        </p:txBody>
      </p:sp>
      <p:sp>
        <p:nvSpPr>
          <p:cNvPr id="3" name="Объект 2">
            <a:extLst>
              <a:ext uri="{FF2B5EF4-FFF2-40B4-BE49-F238E27FC236}">
                <a16:creationId xmlns:a16="http://schemas.microsoft.com/office/drawing/2014/main" id="{CC479539-C19D-4464-9AF2-FBF9224FC884}"/>
              </a:ext>
            </a:extLst>
          </p:cNvPr>
          <p:cNvSpPr>
            <a:spLocks noGrp="1"/>
          </p:cNvSpPr>
          <p:nvPr>
            <p:ph idx="1"/>
          </p:nvPr>
        </p:nvSpPr>
        <p:spPr>
          <a:xfrm>
            <a:off x="-1" y="895927"/>
            <a:ext cx="12191999" cy="4018033"/>
          </a:xfrm>
        </p:spPr>
        <p:txBody>
          <a:bodyPr>
            <a:normAutofit fontScale="92500"/>
          </a:bodyPr>
          <a:lstStyle/>
          <a:p>
            <a:r>
              <a:rPr lang="ru-RU" dirty="0"/>
              <a:t>При обнаружении приемником отрицательного перепада фронта через 1,5 периода битов (обозначен T1.5bit) начинается отсчет битов данных.</a:t>
            </a:r>
          </a:p>
          <a:p>
            <a:r>
              <a:rPr lang="ru-RU" dirty="0"/>
              <a:t>Младший значащий бит (</a:t>
            </a:r>
            <a:r>
              <a:rPr lang="ru-RU" dirty="0" err="1"/>
              <a:t>Least</a:t>
            </a:r>
            <a:r>
              <a:rPr lang="ru-RU" dirty="0"/>
              <a:t> </a:t>
            </a:r>
            <a:r>
              <a:rPr lang="ru-RU" dirty="0" err="1"/>
              <a:t>Significant</a:t>
            </a:r>
            <a:r>
              <a:rPr lang="ru-RU" dirty="0"/>
              <a:t> </a:t>
            </a:r>
            <a:r>
              <a:rPr lang="ru-RU" dirty="0" err="1"/>
              <a:t>Bit</a:t>
            </a:r>
            <a:r>
              <a:rPr lang="ru-RU" dirty="0"/>
              <a:t>, LSB) обычно передается первым.</a:t>
            </a:r>
          </a:p>
          <a:p>
            <a:r>
              <a:rPr lang="ru-RU" dirty="0"/>
              <a:t>Затем передается необязательный бит четности (для проверки битов данных на ошибки).</a:t>
            </a:r>
          </a:p>
          <a:p>
            <a:r>
              <a:rPr lang="ru-RU" dirty="0"/>
              <a:t>Часто этот бит опускается, если предполагается, что канал передачи свободен от шума, или если на уровнях протоколов проверка ошибок выполняется выше.</a:t>
            </a:r>
          </a:p>
          <a:p>
            <a:r>
              <a:rPr lang="ru-RU" dirty="0"/>
              <a:t>Передача заканчивается STOP-битом, который длится 1,5 бита.</a:t>
            </a:r>
          </a:p>
        </p:txBody>
      </p:sp>
      <p:sp>
        <p:nvSpPr>
          <p:cNvPr id="4" name="Номер слайда 3">
            <a:extLst>
              <a:ext uri="{FF2B5EF4-FFF2-40B4-BE49-F238E27FC236}">
                <a16:creationId xmlns:a16="http://schemas.microsoft.com/office/drawing/2014/main" id="{4485BE8B-DBA9-4FFC-A92F-990486FE4552}"/>
              </a:ext>
            </a:extLst>
          </p:cNvPr>
          <p:cNvSpPr>
            <a:spLocks noGrp="1"/>
          </p:cNvSpPr>
          <p:nvPr>
            <p:ph type="sldNum" sz="quarter" idx="12"/>
          </p:nvPr>
        </p:nvSpPr>
        <p:spPr/>
        <p:txBody>
          <a:bodyPr/>
          <a:lstStyle/>
          <a:p>
            <a:fld id="{FCC9D2A8-53B6-4ABB-9D59-ADC063E396C1}" type="slidenum">
              <a:rPr lang="ru-RU" smtClean="0"/>
              <a:t>10</a:t>
            </a:fld>
            <a:endParaRPr lang="ru-RU"/>
          </a:p>
        </p:txBody>
      </p:sp>
      <p:pic>
        <p:nvPicPr>
          <p:cNvPr id="8" name="Рисунок 7">
            <a:extLst>
              <a:ext uri="{FF2B5EF4-FFF2-40B4-BE49-F238E27FC236}">
                <a16:creationId xmlns:a16="http://schemas.microsoft.com/office/drawing/2014/main" id="{E75A9FB3-99F3-441F-8434-6003AF0EF70F}"/>
              </a:ext>
            </a:extLst>
          </p:cNvPr>
          <p:cNvPicPr>
            <a:picLocks noChangeAspect="1"/>
          </p:cNvPicPr>
          <p:nvPr/>
        </p:nvPicPr>
        <p:blipFill>
          <a:blip r:embed="rId2"/>
          <a:stretch>
            <a:fillRect/>
          </a:stretch>
        </p:blipFill>
        <p:spPr>
          <a:xfrm>
            <a:off x="2014535" y="4913960"/>
            <a:ext cx="8162925" cy="1933575"/>
          </a:xfrm>
          <a:prstGeom prst="rect">
            <a:avLst/>
          </a:prstGeom>
        </p:spPr>
      </p:pic>
    </p:spTree>
    <p:extLst>
      <p:ext uri="{BB962C8B-B14F-4D97-AF65-F5344CB8AC3E}">
        <p14:creationId xmlns:p14="http://schemas.microsoft.com/office/powerpoint/2010/main" val="562167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A3DA0C-C89F-4A10-8D81-9DDC943726B8}"/>
              </a:ext>
            </a:extLst>
          </p:cNvPr>
          <p:cNvSpPr>
            <a:spLocks noGrp="1"/>
          </p:cNvSpPr>
          <p:nvPr>
            <p:ph type="title"/>
          </p:nvPr>
        </p:nvSpPr>
        <p:spPr/>
        <p:txBody>
          <a:bodyPr/>
          <a:lstStyle/>
          <a:p>
            <a:r>
              <a:rPr lang="en-US" dirty="0"/>
              <a:t>UART </a:t>
            </a:r>
            <a:r>
              <a:rPr lang="ru-RU" dirty="0"/>
              <a:t>и </a:t>
            </a:r>
            <a:r>
              <a:rPr lang="en-US" dirty="0"/>
              <a:t>USART </a:t>
            </a:r>
            <a:r>
              <a:rPr lang="ru-RU" dirty="0"/>
              <a:t>интерфейсы</a:t>
            </a:r>
          </a:p>
        </p:txBody>
      </p:sp>
      <p:pic>
        <p:nvPicPr>
          <p:cNvPr id="6" name="Объект 5">
            <a:extLst>
              <a:ext uri="{FF2B5EF4-FFF2-40B4-BE49-F238E27FC236}">
                <a16:creationId xmlns:a16="http://schemas.microsoft.com/office/drawing/2014/main" id="{E820E0C6-03CC-4F93-85F0-31723186373B}"/>
              </a:ext>
            </a:extLst>
          </p:cNvPr>
          <p:cNvPicPr>
            <a:picLocks noGrp="1" noChangeAspect="1"/>
          </p:cNvPicPr>
          <p:nvPr>
            <p:ph idx="1"/>
          </p:nvPr>
        </p:nvPicPr>
        <p:blipFill>
          <a:blip r:embed="rId3"/>
          <a:stretch>
            <a:fillRect/>
          </a:stretch>
        </p:blipFill>
        <p:spPr>
          <a:xfrm>
            <a:off x="3490912" y="1389856"/>
            <a:ext cx="5210175" cy="4953000"/>
          </a:xfrm>
        </p:spPr>
      </p:pic>
      <p:sp>
        <p:nvSpPr>
          <p:cNvPr id="4" name="Номер слайда 3">
            <a:extLst>
              <a:ext uri="{FF2B5EF4-FFF2-40B4-BE49-F238E27FC236}">
                <a16:creationId xmlns:a16="http://schemas.microsoft.com/office/drawing/2014/main" id="{3FC3968A-EB95-487D-BE1A-E8E55D17CD70}"/>
              </a:ext>
            </a:extLst>
          </p:cNvPr>
          <p:cNvSpPr>
            <a:spLocks noGrp="1"/>
          </p:cNvSpPr>
          <p:nvPr>
            <p:ph type="sldNum" sz="quarter" idx="12"/>
          </p:nvPr>
        </p:nvSpPr>
        <p:spPr/>
        <p:txBody>
          <a:bodyPr/>
          <a:lstStyle/>
          <a:p>
            <a:fld id="{FCC9D2A8-53B6-4ABB-9D59-ADC063E396C1}" type="slidenum">
              <a:rPr lang="ru-RU" smtClean="0"/>
              <a:t>11</a:t>
            </a:fld>
            <a:endParaRPr lang="ru-RU"/>
          </a:p>
        </p:txBody>
      </p:sp>
    </p:spTree>
    <p:extLst>
      <p:ext uri="{BB962C8B-B14F-4D97-AF65-F5344CB8AC3E}">
        <p14:creationId xmlns:p14="http://schemas.microsoft.com/office/powerpoint/2010/main" val="841721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42F00B-7276-4A74-BADF-2C83027805E6}"/>
              </a:ext>
            </a:extLst>
          </p:cNvPr>
          <p:cNvSpPr>
            <a:spLocks noGrp="1"/>
          </p:cNvSpPr>
          <p:nvPr>
            <p:ph type="title"/>
          </p:nvPr>
        </p:nvSpPr>
        <p:spPr/>
        <p:txBody>
          <a:bodyPr/>
          <a:lstStyle/>
          <a:p>
            <a:r>
              <a:rPr lang="en-US" dirty="0"/>
              <a:t>UART </a:t>
            </a:r>
            <a:r>
              <a:rPr lang="ru-RU" dirty="0"/>
              <a:t>и </a:t>
            </a:r>
            <a:r>
              <a:rPr lang="en-US" dirty="0"/>
              <a:t>USART </a:t>
            </a:r>
            <a:r>
              <a:rPr lang="ru-RU" dirty="0"/>
              <a:t>интерфейсы</a:t>
            </a:r>
          </a:p>
        </p:txBody>
      </p:sp>
      <p:sp>
        <p:nvSpPr>
          <p:cNvPr id="3" name="Объект 2">
            <a:extLst>
              <a:ext uri="{FF2B5EF4-FFF2-40B4-BE49-F238E27FC236}">
                <a16:creationId xmlns:a16="http://schemas.microsoft.com/office/drawing/2014/main" id="{ABBE6F3E-3475-4551-A1EF-8796A321F4AF}"/>
              </a:ext>
            </a:extLst>
          </p:cNvPr>
          <p:cNvSpPr>
            <a:spLocks noGrp="1"/>
          </p:cNvSpPr>
          <p:nvPr>
            <p:ph idx="1"/>
          </p:nvPr>
        </p:nvSpPr>
        <p:spPr/>
        <p:txBody>
          <a:bodyPr>
            <a:normAutofit fontScale="92500" lnSpcReduction="10000"/>
          </a:bodyPr>
          <a:lstStyle/>
          <a:p>
            <a:r>
              <a:rPr lang="ru-RU" dirty="0"/>
              <a:t>UART/USART определяют метод передачи сигнала, но ничего не говорят о его уровнях напряжения. Это означает, что UART/USART микроконтроллеров будут использовать уровни напряжения выводов I/O микроконтроллера, которые практически равны VDD (эти уровни напряжения также принято называть уровнями напряжения TTL).</a:t>
            </a:r>
          </a:p>
          <a:p>
            <a:r>
              <a:rPr lang="ru-RU" dirty="0"/>
              <a:t>То, как эти уровни напряжения переводятся для обеспечения последовательной связи за пределами платы, зависит от других стандартов связи.</a:t>
            </a:r>
          </a:p>
          <a:p>
            <a:r>
              <a:rPr lang="ru-RU" dirty="0"/>
              <a:t>Например, EIA-RS232 или EIARS485 являются двумя очень популярными стандартами, которые определяют напряжения сигналов в дополнение к их временной выдержке и значению, а также физические размеры и </a:t>
            </a:r>
            <a:r>
              <a:rPr lang="ru-RU" dirty="0" err="1"/>
              <a:t>цоколевку</a:t>
            </a:r>
            <a:r>
              <a:rPr lang="ru-RU" dirty="0"/>
              <a:t> разъемов.</a:t>
            </a:r>
          </a:p>
          <a:p>
            <a:r>
              <a:rPr lang="ru-RU" dirty="0"/>
              <a:t>Кроме того, интерфейсы UART/USART могут использоваться для обмена данными с использованием других физических и логических последовательных интерфейсов.</a:t>
            </a:r>
          </a:p>
          <a:p>
            <a:r>
              <a:rPr lang="ru-RU" dirty="0"/>
              <a:t>Например, FT232RL является очень популярной интегральной схемой, которая позволяет совместить интерфейс UART с интерфейсом USB.</a:t>
            </a:r>
          </a:p>
        </p:txBody>
      </p:sp>
      <p:sp>
        <p:nvSpPr>
          <p:cNvPr id="4" name="Номер слайда 3">
            <a:extLst>
              <a:ext uri="{FF2B5EF4-FFF2-40B4-BE49-F238E27FC236}">
                <a16:creationId xmlns:a16="http://schemas.microsoft.com/office/drawing/2014/main" id="{96966D35-B053-416C-B5D2-66F4D4EAC076}"/>
              </a:ext>
            </a:extLst>
          </p:cNvPr>
          <p:cNvSpPr>
            <a:spLocks noGrp="1"/>
          </p:cNvSpPr>
          <p:nvPr>
            <p:ph type="sldNum" sz="quarter" idx="12"/>
          </p:nvPr>
        </p:nvSpPr>
        <p:spPr/>
        <p:txBody>
          <a:bodyPr/>
          <a:lstStyle/>
          <a:p>
            <a:fld id="{FCC9D2A8-53B6-4ABB-9D59-ADC063E396C1}" type="slidenum">
              <a:rPr lang="ru-RU" smtClean="0"/>
              <a:t>12</a:t>
            </a:fld>
            <a:endParaRPr lang="ru-RU"/>
          </a:p>
        </p:txBody>
      </p:sp>
    </p:spTree>
    <p:extLst>
      <p:ext uri="{BB962C8B-B14F-4D97-AF65-F5344CB8AC3E}">
        <p14:creationId xmlns:p14="http://schemas.microsoft.com/office/powerpoint/2010/main" val="3580149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42F00B-7276-4A74-BADF-2C83027805E6}"/>
              </a:ext>
            </a:extLst>
          </p:cNvPr>
          <p:cNvSpPr>
            <a:spLocks noGrp="1"/>
          </p:cNvSpPr>
          <p:nvPr>
            <p:ph type="title"/>
          </p:nvPr>
        </p:nvSpPr>
        <p:spPr/>
        <p:txBody>
          <a:bodyPr/>
          <a:lstStyle/>
          <a:p>
            <a:r>
              <a:rPr lang="en-US" dirty="0"/>
              <a:t>UART </a:t>
            </a:r>
            <a:r>
              <a:rPr lang="ru-RU" dirty="0"/>
              <a:t>и </a:t>
            </a:r>
            <a:r>
              <a:rPr lang="en-US" dirty="0"/>
              <a:t>USART </a:t>
            </a:r>
            <a:r>
              <a:rPr lang="ru-RU" dirty="0"/>
              <a:t>интерфейсы</a:t>
            </a:r>
          </a:p>
        </p:txBody>
      </p:sp>
      <p:sp>
        <p:nvSpPr>
          <p:cNvPr id="3" name="Объект 2">
            <a:extLst>
              <a:ext uri="{FF2B5EF4-FFF2-40B4-BE49-F238E27FC236}">
                <a16:creationId xmlns:a16="http://schemas.microsoft.com/office/drawing/2014/main" id="{ABBE6F3E-3475-4551-A1EF-8796A321F4AF}"/>
              </a:ext>
            </a:extLst>
          </p:cNvPr>
          <p:cNvSpPr>
            <a:spLocks noGrp="1"/>
          </p:cNvSpPr>
          <p:nvPr>
            <p:ph idx="1"/>
          </p:nvPr>
        </p:nvSpPr>
        <p:spPr/>
        <p:txBody>
          <a:bodyPr>
            <a:normAutofit fontScale="92500"/>
          </a:bodyPr>
          <a:lstStyle/>
          <a:p>
            <a:r>
              <a:rPr lang="ru-RU" dirty="0"/>
              <a:t>Наличие отдельной линии синхронизации или общего соглашения о частоте передачи не гарантирует, что приемник потока байтов сможет обрабатывать их с той же скоростью передачи, что и у ведущего устройства.</a:t>
            </a:r>
          </a:p>
          <a:p>
            <a:r>
              <a:rPr lang="ru-RU" dirty="0"/>
              <a:t>По этой причине некоторые стандарты связи, такие как RS232 и RS485, предоставляют возможность использовать отдельную линию аппаратного управления потоком данных (</a:t>
            </a:r>
            <a:r>
              <a:rPr lang="ru-RU" dirty="0" err="1"/>
              <a:t>Hardware</a:t>
            </a:r>
            <a:r>
              <a:rPr lang="ru-RU" dirty="0"/>
              <a:t> </a:t>
            </a:r>
            <a:r>
              <a:rPr lang="ru-RU" dirty="0" err="1"/>
              <a:t>Flow</a:t>
            </a:r>
            <a:r>
              <a:rPr lang="ru-RU" dirty="0"/>
              <a:t> </a:t>
            </a:r>
            <a:r>
              <a:rPr lang="ru-RU" dirty="0" err="1"/>
              <a:t>Control</a:t>
            </a:r>
            <a:r>
              <a:rPr lang="ru-RU" dirty="0"/>
              <a:t>).</a:t>
            </a:r>
          </a:p>
          <a:p>
            <a:r>
              <a:rPr lang="ru-RU" dirty="0"/>
              <a:t>Например, два устройства, обменивающиеся данными с использованием интерфейса RS232, могут совместно использовать две дополнительные линии, называемые Запросом на передачу (</a:t>
            </a:r>
            <a:r>
              <a:rPr lang="ru-RU" dirty="0" err="1"/>
              <a:t>Request</a:t>
            </a:r>
            <a:r>
              <a:rPr lang="ru-RU" dirty="0"/>
              <a:t> </a:t>
            </a:r>
            <a:r>
              <a:rPr lang="ru-RU" dirty="0" err="1"/>
              <a:t>To</a:t>
            </a:r>
            <a:r>
              <a:rPr lang="ru-RU" dirty="0"/>
              <a:t> </a:t>
            </a:r>
            <a:r>
              <a:rPr lang="ru-RU" dirty="0" err="1"/>
              <a:t>Send</a:t>
            </a:r>
            <a:r>
              <a:rPr lang="ru-RU" dirty="0"/>
              <a:t>, RTS) и Готовностью к передаче (</a:t>
            </a:r>
            <a:r>
              <a:rPr lang="ru-RU" dirty="0" err="1"/>
              <a:t>Clear</a:t>
            </a:r>
            <a:r>
              <a:rPr lang="ru-RU" dirty="0"/>
              <a:t> </a:t>
            </a:r>
            <a:r>
              <a:rPr lang="ru-RU" dirty="0" err="1"/>
              <a:t>To</a:t>
            </a:r>
            <a:r>
              <a:rPr lang="ru-RU" dirty="0"/>
              <a:t> </a:t>
            </a:r>
            <a:r>
              <a:rPr lang="ru-RU" dirty="0" err="1"/>
              <a:t>Send</a:t>
            </a:r>
            <a:r>
              <a:rPr lang="ru-RU" dirty="0"/>
              <a:t>, CTS): отправитель устанавливает свою RTS, которая сообщает получателю о необходимости начать мониторинг своей входной линии данных.</a:t>
            </a:r>
          </a:p>
          <a:p>
            <a:r>
              <a:rPr lang="ru-RU" dirty="0"/>
              <a:t>Когда данные будут готовы, получатель установит свою дополнительную линию CTS, которая сообщает отправителю начать отправку данных, а отправителю следует начать мониторинг выходной линии данных ведомого устройства.</a:t>
            </a:r>
          </a:p>
        </p:txBody>
      </p:sp>
      <p:sp>
        <p:nvSpPr>
          <p:cNvPr id="4" name="Номер слайда 3">
            <a:extLst>
              <a:ext uri="{FF2B5EF4-FFF2-40B4-BE49-F238E27FC236}">
                <a16:creationId xmlns:a16="http://schemas.microsoft.com/office/drawing/2014/main" id="{96966D35-B053-416C-B5D2-66F4D4EAC076}"/>
              </a:ext>
            </a:extLst>
          </p:cNvPr>
          <p:cNvSpPr>
            <a:spLocks noGrp="1"/>
          </p:cNvSpPr>
          <p:nvPr>
            <p:ph type="sldNum" sz="quarter" idx="12"/>
          </p:nvPr>
        </p:nvSpPr>
        <p:spPr/>
        <p:txBody>
          <a:bodyPr/>
          <a:lstStyle/>
          <a:p>
            <a:fld id="{FCC9D2A8-53B6-4ABB-9D59-ADC063E396C1}" type="slidenum">
              <a:rPr lang="ru-RU" smtClean="0"/>
              <a:t>13</a:t>
            </a:fld>
            <a:endParaRPr lang="ru-RU"/>
          </a:p>
        </p:txBody>
      </p:sp>
    </p:spTree>
    <p:extLst>
      <p:ext uri="{BB962C8B-B14F-4D97-AF65-F5344CB8AC3E}">
        <p14:creationId xmlns:p14="http://schemas.microsoft.com/office/powerpoint/2010/main" val="2475995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a:t>
            </a:r>
            <a:r>
              <a:rPr lang="en-US" sz="1500" i="1" dirty="0"/>
              <a:t>3</a:t>
            </a:r>
          </a:p>
          <a:p>
            <a:r>
              <a:rPr lang="ru-RU" sz="1500" i="1" dirty="0"/>
              <a:t>Интерфейс </a:t>
            </a:r>
            <a:r>
              <a:rPr lang="en-US" sz="1500" i="1" dirty="0"/>
              <a:t>SPI</a:t>
            </a:r>
            <a:endParaRPr lang="ru-RU" sz="1500" i="1" dirty="0"/>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14</a:t>
            </a:fld>
            <a:endParaRPr lang="ru-RU"/>
          </a:p>
        </p:txBody>
      </p:sp>
    </p:spTree>
    <p:extLst>
      <p:ext uri="{BB962C8B-B14F-4D97-AF65-F5344CB8AC3E}">
        <p14:creationId xmlns:p14="http://schemas.microsoft.com/office/powerpoint/2010/main" val="3317344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EE4FCE-EB55-489C-99A1-F1ACAAF718C5}"/>
              </a:ext>
            </a:extLst>
          </p:cNvPr>
          <p:cNvSpPr>
            <a:spLocks noGrp="1"/>
          </p:cNvSpPr>
          <p:nvPr>
            <p:ph type="title"/>
          </p:nvPr>
        </p:nvSpPr>
        <p:spPr/>
        <p:txBody>
          <a:bodyPr/>
          <a:lstStyle/>
          <a:p>
            <a:r>
              <a:rPr lang="en-US" dirty="0"/>
              <a:t>Serial Peripheral Interface (SPI)</a:t>
            </a:r>
            <a:endParaRPr lang="ru-RU" dirty="0"/>
          </a:p>
        </p:txBody>
      </p:sp>
      <p:sp>
        <p:nvSpPr>
          <p:cNvPr id="3" name="Объект 2">
            <a:extLst>
              <a:ext uri="{FF2B5EF4-FFF2-40B4-BE49-F238E27FC236}">
                <a16:creationId xmlns:a16="http://schemas.microsoft.com/office/drawing/2014/main" id="{7E000B0B-22F7-4D0D-AEFD-75115B3A0C71}"/>
              </a:ext>
            </a:extLst>
          </p:cNvPr>
          <p:cNvSpPr>
            <a:spLocks noGrp="1"/>
          </p:cNvSpPr>
          <p:nvPr>
            <p:ph idx="1"/>
          </p:nvPr>
        </p:nvSpPr>
        <p:spPr/>
        <p:txBody>
          <a:bodyPr/>
          <a:lstStyle/>
          <a:p>
            <a:r>
              <a:rPr lang="ru-RU" dirty="0" err="1"/>
              <a:t>Serial</a:t>
            </a:r>
            <a:r>
              <a:rPr lang="ru-RU" dirty="0"/>
              <a:t> </a:t>
            </a:r>
            <a:r>
              <a:rPr lang="ru-RU" dirty="0" err="1"/>
              <a:t>Peripheral</a:t>
            </a:r>
            <a:r>
              <a:rPr lang="ru-RU" dirty="0"/>
              <a:t> </a:t>
            </a:r>
            <a:r>
              <a:rPr lang="ru-RU" dirty="0" err="1"/>
              <a:t>Interface</a:t>
            </a:r>
            <a:r>
              <a:rPr lang="ru-RU" dirty="0"/>
              <a:t> (SPI) — это последовательный, синхронный, полнодуплексный протокол передачи данных между главным (</a:t>
            </a:r>
            <a:r>
              <a:rPr lang="ru-RU" dirty="0" err="1"/>
              <a:t>master</a:t>
            </a:r>
            <a:r>
              <a:rPr lang="ru-RU" dirty="0"/>
              <a:t>) контроллером (обычно микроконтроллером или другими устройством с программируемой функциональностью) и несколькими ведомыми (</a:t>
            </a:r>
            <a:r>
              <a:rPr lang="ru-RU" dirty="0" err="1"/>
              <a:t>slave</a:t>
            </a:r>
            <a:r>
              <a:rPr lang="ru-RU" dirty="0"/>
              <a:t>) устройствами.</a:t>
            </a:r>
            <a:endParaRPr lang="en-US" dirty="0"/>
          </a:p>
          <a:p>
            <a:r>
              <a:rPr lang="ru-RU" dirty="0"/>
              <a:t>SPI позволяет передавать данные как в полнодуплексном, так и в полудуплексном режиме.</a:t>
            </a:r>
            <a:endParaRPr lang="en-US" dirty="0"/>
          </a:p>
          <a:p>
            <a:r>
              <a:rPr lang="ru-RU" dirty="0"/>
              <a:t>Спецификация SPI стандарт в протоколах передачи данных и была разработана в конце 70-х компанией </a:t>
            </a:r>
            <a:r>
              <a:rPr lang="ru-RU" dirty="0" err="1"/>
              <a:t>Motorola</a:t>
            </a:r>
            <a:r>
              <a:rPr lang="ru-RU" dirty="0"/>
              <a:t> и на данный широко используется как протокол передачи данных для многих цифровых микросхем.</a:t>
            </a:r>
            <a:endParaRPr lang="en-US" dirty="0"/>
          </a:p>
          <a:p>
            <a:r>
              <a:rPr lang="ru-RU" dirty="0"/>
              <a:t>В отличие от протокола I2C, SPI не задает жестких условий в протоколе передачи данных по шине, давая ведомым (</a:t>
            </a:r>
            <a:r>
              <a:rPr lang="ru-RU" dirty="0" err="1"/>
              <a:t>slave</a:t>
            </a:r>
            <a:r>
              <a:rPr lang="ru-RU" dirty="0"/>
              <a:t>) устройствам полную свободу в структуре сообщений обмена данными.</a:t>
            </a:r>
          </a:p>
        </p:txBody>
      </p:sp>
      <p:sp>
        <p:nvSpPr>
          <p:cNvPr id="4" name="Номер слайда 3">
            <a:extLst>
              <a:ext uri="{FF2B5EF4-FFF2-40B4-BE49-F238E27FC236}">
                <a16:creationId xmlns:a16="http://schemas.microsoft.com/office/drawing/2014/main" id="{06D78D2B-5677-4706-B923-6BA8106CF26F}"/>
              </a:ext>
            </a:extLst>
          </p:cNvPr>
          <p:cNvSpPr>
            <a:spLocks noGrp="1"/>
          </p:cNvSpPr>
          <p:nvPr>
            <p:ph type="sldNum" sz="quarter" idx="12"/>
          </p:nvPr>
        </p:nvSpPr>
        <p:spPr/>
        <p:txBody>
          <a:bodyPr/>
          <a:lstStyle/>
          <a:p>
            <a:fld id="{FCC9D2A8-53B6-4ABB-9D59-ADC063E396C1}" type="slidenum">
              <a:rPr lang="ru-RU" smtClean="0"/>
              <a:t>15</a:t>
            </a:fld>
            <a:endParaRPr lang="ru-RU"/>
          </a:p>
        </p:txBody>
      </p:sp>
    </p:spTree>
    <p:extLst>
      <p:ext uri="{BB962C8B-B14F-4D97-AF65-F5344CB8AC3E}">
        <p14:creationId xmlns:p14="http://schemas.microsoft.com/office/powerpoint/2010/main" val="730664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EE4FCE-EB55-489C-99A1-F1ACAAF718C5}"/>
              </a:ext>
            </a:extLst>
          </p:cNvPr>
          <p:cNvSpPr>
            <a:spLocks noGrp="1"/>
          </p:cNvSpPr>
          <p:nvPr>
            <p:ph type="title"/>
          </p:nvPr>
        </p:nvSpPr>
        <p:spPr/>
        <p:txBody>
          <a:bodyPr/>
          <a:lstStyle/>
          <a:p>
            <a:r>
              <a:rPr lang="en-US" dirty="0"/>
              <a:t>Serial Peripheral Interface (SPI)</a:t>
            </a:r>
            <a:endParaRPr lang="ru-RU" dirty="0"/>
          </a:p>
        </p:txBody>
      </p:sp>
      <p:pic>
        <p:nvPicPr>
          <p:cNvPr id="6" name="Объект 5">
            <a:extLst>
              <a:ext uri="{FF2B5EF4-FFF2-40B4-BE49-F238E27FC236}">
                <a16:creationId xmlns:a16="http://schemas.microsoft.com/office/drawing/2014/main" id="{320BD61F-EF5B-49C4-A438-634EE46AA14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62895" y="895350"/>
            <a:ext cx="8066210" cy="5942013"/>
          </a:xfrm>
        </p:spPr>
      </p:pic>
      <p:sp>
        <p:nvSpPr>
          <p:cNvPr id="4" name="Номер слайда 3">
            <a:extLst>
              <a:ext uri="{FF2B5EF4-FFF2-40B4-BE49-F238E27FC236}">
                <a16:creationId xmlns:a16="http://schemas.microsoft.com/office/drawing/2014/main" id="{06D78D2B-5677-4706-B923-6BA8106CF26F}"/>
              </a:ext>
            </a:extLst>
          </p:cNvPr>
          <p:cNvSpPr>
            <a:spLocks noGrp="1"/>
          </p:cNvSpPr>
          <p:nvPr>
            <p:ph type="sldNum" sz="quarter" idx="12"/>
          </p:nvPr>
        </p:nvSpPr>
        <p:spPr/>
        <p:txBody>
          <a:bodyPr/>
          <a:lstStyle/>
          <a:p>
            <a:fld id="{FCC9D2A8-53B6-4ABB-9D59-ADC063E396C1}" type="slidenum">
              <a:rPr lang="ru-RU" smtClean="0"/>
              <a:t>16</a:t>
            </a:fld>
            <a:endParaRPr lang="ru-RU"/>
          </a:p>
        </p:txBody>
      </p:sp>
    </p:spTree>
    <p:extLst>
      <p:ext uri="{BB962C8B-B14F-4D97-AF65-F5344CB8AC3E}">
        <p14:creationId xmlns:p14="http://schemas.microsoft.com/office/powerpoint/2010/main" val="2913768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F432F8-EC07-4994-8877-61407F85D070}"/>
              </a:ext>
            </a:extLst>
          </p:cNvPr>
          <p:cNvSpPr>
            <a:spLocks noGrp="1"/>
          </p:cNvSpPr>
          <p:nvPr>
            <p:ph type="title"/>
          </p:nvPr>
        </p:nvSpPr>
        <p:spPr/>
        <p:txBody>
          <a:bodyPr/>
          <a:lstStyle/>
          <a:p>
            <a:r>
              <a:rPr lang="en-US" dirty="0"/>
              <a:t>Serial Peripheral Interface (SPI)</a:t>
            </a:r>
            <a:endParaRPr lang="ru-RU" dirty="0"/>
          </a:p>
        </p:txBody>
      </p:sp>
      <p:sp>
        <p:nvSpPr>
          <p:cNvPr id="3" name="Объект 2">
            <a:extLst>
              <a:ext uri="{FF2B5EF4-FFF2-40B4-BE49-F238E27FC236}">
                <a16:creationId xmlns:a16="http://schemas.microsoft.com/office/drawing/2014/main" id="{3177F966-55D5-4DB0-A4AD-0F172D5A7D07}"/>
              </a:ext>
            </a:extLst>
          </p:cNvPr>
          <p:cNvSpPr>
            <a:spLocks noGrp="1"/>
          </p:cNvSpPr>
          <p:nvPr>
            <p:ph idx="1"/>
          </p:nvPr>
        </p:nvSpPr>
        <p:spPr/>
        <p:txBody>
          <a:bodyPr/>
          <a:lstStyle/>
          <a:p>
            <a:r>
              <a:rPr lang="ru-RU" dirty="0"/>
              <a:t>Имея две раздельные шины данных, MOSI и MISO, SPI по сути является полнодуплексным интерфейсом передачи данных, таким образом ведомое (</a:t>
            </a:r>
            <a:r>
              <a:rPr lang="ru-RU" dirty="0" err="1"/>
              <a:t>slave</a:t>
            </a:r>
            <a:r>
              <a:rPr lang="ru-RU" dirty="0"/>
              <a:t>) устройство может отдавать данные главному (</a:t>
            </a:r>
            <a:r>
              <a:rPr lang="ru-RU" dirty="0" err="1"/>
              <a:t>master</a:t>
            </a:r>
            <a:r>
              <a:rPr lang="ru-RU" dirty="0"/>
              <a:t>) пока одновременно принимает данные от него же.</a:t>
            </a:r>
          </a:p>
          <a:p>
            <a:r>
              <a:rPr lang="ru-RU" dirty="0"/>
              <a:t>В одноранговых шинах (когда одно главное (</a:t>
            </a:r>
            <a:r>
              <a:rPr lang="ru-RU" dirty="0" err="1"/>
              <a:t>master</a:t>
            </a:r>
            <a:r>
              <a:rPr lang="ru-RU" dirty="0"/>
              <a:t>) и одно ведомое (</a:t>
            </a:r>
            <a:r>
              <a:rPr lang="ru-RU" dirty="0" err="1"/>
              <a:t>slave</a:t>
            </a:r>
            <a:r>
              <a:rPr lang="ru-RU" dirty="0"/>
              <a:t>) устройства), сигнал SS может не использоваться.</a:t>
            </a:r>
          </a:p>
        </p:txBody>
      </p:sp>
      <p:sp>
        <p:nvSpPr>
          <p:cNvPr id="4" name="Номер слайда 3">
            <a:extLst>
              <a:ext uri="{FF2B5EF4-FFF2-40B4-BE49-F238E27FC236}">
                <a16:creationId xmlns:a16="http://schemas.microsoft.com/office/drawing/2014/main" id="{D1A31A0F-9622-48FB-A9D6-3B0045179A56}"/>
              </a:ext>
            </a:extLst>
          </p:cNvPr>
          <p:cNvSpPr>
            <a:spLocks noGrp="1"/>
          </p:cNvSpPr>
          <p:nvPr>
            <p:ph type="sldNum" sz="quarter" idx="12"/>
          </p:nvPr>
        </p:nvSpPr>
        <p:spPr/>
        <p:txBody>
          <a:bodyPr/>
          <a:lstStyle/>
          <a:p>
            <a:fld id="{FCC9D2A8-53B6-4ABB-9D59-ADC063E396C1}" type="slidenum">
              <a:rPr lang="ru-RU" smtClean="0"/>
              <a:t>17</a:t>
            </a:fld>
            <a:endParaRPr lang="ru-RU"/>
          </a:p>
        </p:txBody>
      </p:sp>
    </p:spTree>
    <p:extLst>
      <p:ext uri="{BB962C8B-B14F-4D97-AF65-F5344CB8AC3E}">
        <p14:creationId xmlns:p14="http://schemas.microsoft.com/office/powerpoint/2010/main" val="516874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27595F-76D8-452F-A09F-048E3FC78609}"/>
              </a:ext>
            </a:extLst>
          </p:cNvPr>
          <p:cNvSpPr>
            <a:spLocks noGrp="1"/>
          </p:cNvSpPr>
          <p:nvPr>
            <p:ph type="title"/>
          </p:nvPr>
        </p:nvSpPr>
        <p:spPr/>
        <p:txBody>
          <a:bodyPr/>
          <a:lstStyle/>
          <a:p>
            <a:r>
              <a:rPr lang="ru-RU" dirty="0"/>
              <a:t>Пример обмена данными по </a:t>
            </a:r>
            <a:r>
              <a:rPr lang="en-US" dirty="0"/>
              <a:t>SPI</a:t>
            </a:r>
            <a:endParaRPr lang="ru-RU" dirty="0"/>
          </a:p>
        </p:txBody>
      </p:sp>
      <p:pic>
        <p:nvPicPr>
          <p:cNvPr id="6" name="Объект 5">
            <a:extLst>
              <a:ext uri="{FF2B5EF4-FFF2-40B4-BE49-F238E27FC236}">
                <a16:creationId xmlns:a16="http://schemas.microsoft.com/office/drawing/2014/main" id="{6AD4A2C9-365E-48CB-96E6-A8D35E98171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39517" y="895350"/>
            <a:ext cx="8112966" cy="5942013"/>
          </a:xfrm>
        </p:spPr>
      </p:pic>
      <p:sp>
        <p:nvSpPr>
          <p:cNvPr id="4" name="Номер слайда 3">
            <a:extLst>
              <a:ext uri="{FF2B5EF4-FFF2-40B4-BE49-F238E27FC236}">
                <a16:creationId xmlns:a16="http://schemas.microsoft.com/office/drawing/2014/main" id="{E1577542-E099-41EE-813A-8D098DF87DFD}"/>
              </a:ext>
            </a:extLst>
          </p:cNvPr>
          <p:cNvSpPr>
            <a:spLocks noGrp="1"/>
          </p:cNvSpPr>
          <p:nvPr>
            <p:ph type="sldNum" sz="quarter" idx="12"/>
          </p:nvPr>
        </p:nvSpPr>
        <p:spPr/>
        <p:txBody>
          <a:bodyPr/>
          <a:lstStyle/>
          <a:p>
            <a:fld id="{FCC9D2A8-53B6-4ABB-9D59-ADC063E396C1}" type="slidenum">
              <a:rPr lang="ru-RU" smtClean="0"/>
              <a:t>18</a:t>
            </a:fld>
            <a:endParaRPr lang="ru-RU"/>
          </a:p>
        </p:txBody>
      </p:sp>
    </p:spTree>
    <p:extLst>
      <p:ext uri="{BB962C8B-B14F-4D97-AF65-F5344CB8AC3E}">
        <p14:creationId xmlns:p14="http://schemas.microsoft.com/office/powerpoint/2010/main" val="40660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D3B92E-1DEB-41A5-9FBD-D13FA637870E}"/>
              </a:ext>
            </a:extLst>
          </p:cNvPr>
          <p:cNvSpPr>
            <a:spLocks noGrp="1"/>
          </p:cNvSpPr>
          <p:nvPr>
            <p:ph type="title"/>
          </p:nvPr>
        </p:nvSpPr>
        <p:spPr/>
        <p:txBody>
          <a:bodyPr>
            <a:normAutofit/>
          </a:bodyPr>
          <a:lstStyle/>
          <a:p>
            <a:r>
              <a:rPr lang="ru-RU" sz="3600" dirty="0"/>
              <a:t>Пример обмена данными по </a:t>
            </a:r>
            <a:r>
              <a:rPr lang="en-US" sz="3600" dirty="0"/>
              <a:t>SPI</a:t>
            </a:r>
            <a:r>
              <a:rPr lang="ru-RU" sz="3600" dirty="0"/>
              <a:t> в полудуплексном режиме</a:t>
            </a:r>
          </a:p>
        </p:txBody>
      </p:sp>
      <p:pic>
        <p:nvPicPr>
          <p:cNvPr id="6" name="Объект 5">
            <a:extLst>
              <a:ext uri="{FF2B5EF4-FFF2-40B4-BE49-F238E27FC236}">
                <a16:creationId xmlns:a16="http://schemas.microsoft.com/office/drawing/2014/main" id="{3A239E65-BFB2-45DE-B1A3-758BF34BE6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43371"/>
            <a:ext cx="12192000" cy="5445971"/>
          </a:xfrm>
        </p:spPr>
      </p:pic>
      <p:sp>
        <p:nvSpPr>
          <p:cNvPr id="4" name="Номер слайда 3">
            <a:extLst>
              <a:ext uri="{FF2B5EF4-FFF2-40B4-BE49-F238E27FC236}">
                <a16:creationId xmlns:a16="http://schemas.microsoft.com/office/drawing/2014/main" id="{835481F6-3300-4B78-9181-BB3171807F05}"/>
              </a:ext>
            </a:extLst>
          </p:cNvPr>
          <p:cNvSpPr>
            <a:spLocks noGrp="1"/>
          </p:cNvSpPr>
          <p:nvPr>
            <p:ph type="sldNum" sz="quarter" idx="12"/>
          </p:nvPr>
        </p:nvSpPr>
        <p:spPr/>
        <p:txBody>
          <a:bodyPr/>
          <a:lstStyle/>
          <a:p>
            <a:fld id="{FCC9D2A8-53B6-4ABB-9D59-ADC063E396C1}" type="slidenum">
              <a:rPr lang="ru-RU" smtClean="0"/>
              <a:t>19</a:t>
            </a:fld>
            <a:endParaRPr lang="ru-RU"/>
          </a:p>
        </p:txBody>
      </p:sp>
    </p:spTree>
    <p:extLst>
      <p:ext uri="{BB962C8B-B14F-4D97-AF65-F5344CB8AC3E}">
        <p14:creationId xmlns:p14="http://schemas.microsoft.com/office/powerpoint/2010/main" val="1335107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D27DBB-3A8A-4C43-B20A-47CC5C904ADB}"/>
              </a:ext>
            </a:extLst>
          </p:cNvPr>
          <p:cNvSpPr>
            <a:spLocks noGrp="1"/>
          </p:cNvSpPr>
          <p:nvPr>
            <p:ph type="title"/>
          </p:nvPr>
        </p:nvSpPr>
        <p:spPr/>
        <p:txBody>
          <a:bodyPr/>
          <a:lstStyle/>
          <a:p>
            <a:r>
              <a:rPr lang="ru-RU" dirty="0"/>
              <a:t>Полярность и фаза тактового сигнала </a:t>
            </a:r>
            <a:r>
              <a:rPr lang="en-US" dirty="0"/>
              <a:t>SPI</a:t>
            </a:r>
            <a:endParaRPr lang="ru-RU" dirty="0"/>
          </a:p>
        </p:txBody>
      </p:sp>
      <p:sp>
        <p:nvSpPr>
          <p:cNvPr id="3" name="Объект 2">
            <a:extLst>
              <a:ext uri="{FF2B5EF4-FFF2-40B4-BE49-F238E27FC236}">
                <a16:creationId xmlns:a16="http://schemas.microsoft.com/office/drawing/2014/main" id="{BDDED2AC-FA29-4CFE-B5E9-B698E0F66B23}"/>
              </a:ext>
            </a:extLst>
          </p:cNvPr>
          <p:cNvSpPr>
            <a:spLocks noGrp="1"/>
          </p:cNvSpPr>
          <p:nvPr>
            <p:ph idx="1"/>
          </p:nvPr>
        </p:nvSpPr>
        <p:spPr/>
        <p:txBody>
          <a:bodyPr/>
          <a:lstStyle/>
          <a:p>
            <a:r>
              <a:rPr lang="ru-RU" dirty="0"/>
              <a:t>В дополнение к настройкам тактирования шины, </a:t>
            </a:r>
            <a:r>
              <a:rPr lang="ru-RU" dirty="0" err="1"/>
              <a:t>master</a:t>
            </a:r>
            <a:r>
              <a:rPr lang="ru-RU" dirty="0"/>
              <a:t> и </a:t>
            </a:r>
            <a:r>
              <a:rPr lang="ru-RU" dirty="0" err="1"/>
              <a:t>slave</a:t>
            </a:r>
            <a:r>
              <a:rPr lang="ru-RU" dirty="0"/>
              <a:t> должны иметь одинаковые настройки полярности и фазы тактового сигнала.</a:t>
            </a:r>
          </a:p>
          <a:p>
            <a:r>
              <a:rPr lang="ru-RU" dirty="0"/>
              <a:t>SPI спецификация подразумевает две настройки: CPOL и CPHA соответственно и многие производители микросхем заимствовали данные названия настроек.</a:t>
            </a:r>
          </a:p>
          <a:p>
            <a:r>
              <a:rPr lang="ru-RU" dirty="0"/>
              <a:t>Комбинации полярности и фазы тактового сигнала часто ассоциируют с режимами работы SPI - в таблице можно увидеть данные комбинации.</a:t>
            </a:r>
          </a:p>
          <a:p>
            <a:r>
              <a:rPr lang="ru-RU" dirty="0"/>
              <a:t>Наиболее общие и часто используемые режимы это 0 и 3, большинство ведомых (</a:t>
            </a:r>
            <a:r>
              <a:rPr lang="ru-RU" dirty="0" err="1"/>
              <a:t>slave</a:t>
            </a:r>
            <a:r>
              <a:rPr lang="ru-RU" dirty="0"/>
              <a:t>) устройств поддерживают как минимум пару режимов.</a:t>
            </a:r>
          </a:p>
          <a:p>
            <a:endParaRPr lang="ru-RU" dirty="0"/>
          </a:p>
        </p:txBody>
      </p:sp>
      <p:sp>
        <p:nvSpPr>
          <p:cNvPr id="4" name="Номер слайда 3">
            <a:extLst>
              <a:ext uri="{FF2B5EF4-FFF2-40B4-BE49-F238E27FC236}">
                <a16:creationId xmlns:a16="http://schemas.microsoft.com/office/drawing/2014/main" id="{68BACBDE-3A74-4B23-95E7-64083D54C30A}"/>
              </a:ext>
            </a:extLst>
          </p:cNvPr>
          <p:cNvSpPr>
            <a:spLocks noGrp="1"/>
          </p:cNvSpPr>
          <p:nvPr>
            <p:ph type="sldNum" sz="quarter" idx="12"/>
          </p:nvPr>
        </p:nvSpPr>
        <p:spPr/>
        <p:txBody>
          <a:bodyPr/>
          <a:lstStyle/>
          <a:p>
            <a:fld id="{FCC9D2A8-53B6-4ABB-9D59-ADC063E396C1}" type="slidenum">
              <a:rPr lang="ru-RU" smtClean="0"/>
              <a:t>20</a:t>
            </a:fld>
            <a:endParaRPr lang="ru-RU"/>
          </a:p>
        </p:txBody>
      </p:sp>
      <p:graphicFrame>
        <p:nvGraphicFramePr>
          <p:cNvPr id="5" name="Таблица 5">
            <a:extLst>
              <a:ext uri="{FF2B5EF4-FFF2-40B4-BE49-F238E27FC236}">
                <a16:creationId xmlns:a16="http://schemas.microsoft.com/office/drawing/2014/main" id="{7BAE2EEE-A84C-4806-A085-87A5FA2E4FD8}"/>
              </a:ext>
            </a:extLst>
          </p:cNvPr>
          <p:cNvGraphicFramePr>
            <a:graphicFrameLocks noGrp="1"/>
          </p:cNvGraphicFramePr>
          <p:nvPr>
            <p:extLst>
              <p:ext uri="{D42A27DB-BD31-4B8C-83A1-F6EECF244321}">
                <p14:modId xmlns:p14="http://schemas.microsoft.com/office/powerpoint/2010/main" val="431415838"/>
              </p:ext>
            </p:extLst>
          </p:nvPr>
        </p:nvGraphicFramePr>
        <p:xfrm>
          <a:off x="3364522" y="4829908"/>
          <a:ext cx="5205048" cy="2007165"/>
        </p:xfrm>
        <a:graphic>
          <a:graphicData uri="http://schemas.openxmlformats.org/drawingml/2006/table">
            <a:tbl>
              <a:tblPr firstRow="1" bandRow="1">
                <a:tableStyleId>{5C22544A-7EE6-4342-B048-85BDC9FD1C3A}</a:tableStyleId>
              </a:tblPr>
              <a:tblGrid>
                <a:gridCol w="1735016">
                  <a:extLst>
                    <a:ext uri="{9D8B030D-6E8A-4147-A177-3AD203B41FA5}">
                      <a16:colId xmlns:a16="http://schemas.microsoft.com/office/drawing/2014/main" val="1280449862"/>
                    </a:ext>
                  </a:extLst>
                </a:gridCol>
                <a:gridCol w="1735016">
                  <a:extLst>
                    <a:ext uri="{9D8B030D-6E8A-4147-A177-3AD203B41FA5}">
                      <a16:colId xmlns:a16="http://schemas.microsoft.com/office/drawing/2014/main" val="1831098899"/>
                    </a:ext>
                  </a:extLst>
                </a:gridCol>
                <a:gridCol w="1735016">
                  <a:extLst>
                    <a:ext uri="{9D8B030D-6E8A-4147-A177-3AD203B41FA5}">
                      <a16:colId xmlns:a16="http://schemas.microsoft.com/office/drawing/2014/main" val="388013950"/>
                    </a:ext>
                  </a:extLst>
                </a:gridCol>
              </a:tblGrid>
              <a:tr h="401433">
                <a:tc>
                  <a:txBody>
                    <a:bodyPr/>
                    <a:lstStyle/>
                    <a:p>
                      <a:r>
                        <a:rPr lang="ru-RU" dirty="0"/>
                        <a:t>Режим</a:t>
                      </a:r>
                    </a:p>
                  </a:txBody>
                  <a:tcPr/>
                </a:tc>
                <a:tc>
                  <a:txBody>
                    <a:bodyPr/>
                    <a:lstStyle/>
                    <a:p>
                      <a:r>
                        <a:rPr lang="en-US" dirty="0"/>
                        <a:t>CPOL</a:t>
                      </a:r>
                      <a:endParaRPr lang="ru-RU" dirty="0"/>
                    </a:p>
                  </a:txBody>
                  <a:tcPr/>
                </a:tc>
                <a:tc>
                  <a:txBody>
                    <a:bodyPr/>
                    <a:lstStyle/>
                    <a:p>
                      <a:r>
                        <a:rPr lang="en-US" dirty="0"/>
                        <a:t>CPHA</a:t>
                      </a:r>
                      <a:endParaRPr lang="ru-RU" dirty="0"/>
                    </a:p>
                  </a:txBody>
                  <a:tcPr/>
                </a:tc>
                <a:extLst>
                  <a:ext uri="{0D108BD9-81ED-4DB2-BD59-A6C34878D82A}">
                    <a16:rowId xmlns:a16="http://schemas.microsoft.com/office/drawing/2014/main" val="1184362729"/>
                  </a:ext>
                </a:extLst>
              </a:tr>
              <a:tr h="401433">
                <a:tc>
                  <a:txBody>
                    <a:bodyPr/>
                    <a:lstStyle/>
                    <a:p>
                      <a:r>
                        <a:rPr lang="en-US" dirty="0"/>
                        <a:t>0</a:t>
                      </a:r>
                      <a:endParaRPr lang="ru-RU" dirty="0"/>
                    </a:p>
                  </a:txBody>
                  <a:tcPr/>
                </a:tc>
                <a:tc>
                  <a:txBody>
                    <a:bodyPr/>
                    <a:lstStyle/>
                    <a:p>
                      <a:r>
                        <a:rPr lang="en-US" dirty="0"/>
                        <a:t>0</a:t>
                      </a:r>
                      <a:endParaRPr lang="ru-RU" dirty="0"/>
                    </a:p>
                  </a:txBody>
                  <a:tcPr/>
                </a:tc>
                <a:tc>
                  <a:txBody>
                    <a:bodyPr/>
                    <a:lstStyle/>
                    <a:p>
                      <a:r>
                        <a:rPr lang="en-US" dirty="0"/>
                        <a:t>0</a:t>
                      </a:r>
                      <a:endParaRPr lang="ru-RU" dirty="0"/>
                    </a:p>
                  </a:txBody>
                  <a:tcPr/>
                </a:tc>
                <a:extLst>
                  <a:ext uri="{0D108BD9-81ED-4DB2-BD59-A6C34878D82A}">
                    <a16:rowId xmlns:a16="http://schemas.microsoft.com/office/drawing/2014/main" val="800631356"/>
                  </a:ext>
                </a:extLst>
              </a:tr>
              <a:tr h="401433">
                <a:tc>
                  <a:txBody>
                    <a:bodyPr/>
                    <a:lstStyle/>
                    <a:p>
                      <a:r>
                        <a:rPr lang="en-US" dirty="0"/>
                        <a:t>1</a:t>
                      </a:r>
                      <a:endParaRPr lang="ru-RU" dirty="0"/>
                    </a:p>
                  </a:txBody>
                  <a:tcPr/>
                </a:tc>
                <a:tc>
                  <a:txBody>
                    <a:bodyPr/>
                    <a:lstStyle/>
                    <a:p>
                      <a:r>
                        <a:rPr lang="en-US" dirty="0"/>
                        <a:t>0</a:t>
                      </a:r>
                      <a:endParaRPr lang="ru-RU" dirty="0"/>
                    </a:p>
                  </a:txBody>
                  <a:tcPr/>
                </a:tc>
                <a:tc>
                  <a:txBody>
                    <a:bodyPr/>
                    <a:lstStyle/>
                    <a:p>
                      <a:r>
                        <a:rPr lang="en-US" dirty="0"/>
                        <a:t>1</a:t>
                      </a:r>
                      <a:endParaRPr lang="ru-RU" dirty="0"/>
                    </a:p>
                  </a:txBody>
                  <a:tcPr/>
                </a:tc>
                <a:extLst>
                  <a:ext uri="{0D108BD9-81ED-4DB2-BD59-A6C34878D82A}">
                    <a16:rowId xmlns:a16="http://schemas.microsoft.com/office/drawing/2014/main" val="3331270340"/>
                  </a:ext>
                </a:extLst>
              </a:tr>
              <a:tr h="401433">
                <a:tc>
                  <a:txBody>
                    <a:bodyPr/>
                    <a:lstStyle/>
                    <a:p>
                      <a:r>
                        <a:rPr lang="en-US" dirty="0"/>
                        <a:t>2</a:t>
                      </a:r>
                      <a:endParaRPr lang="ru-RU" dirty="0"/>
                    </a:p>
                  </a:txBody>
                  <a:tcPr/>
                </a:tc>
                <a:tc>
                  <a:txBody>
                    <a:bodyPr/>
                    <a:lstStyle/>
                    <a:p>
                      <a:r>
                        <a:rPr lang="en-US" dirty="0"/>
                        <a:t>1</a:t>
                      </a:r>
                      <a:endParaRPr lang="ru-RU" dirty="0"/>
                    </a:p>
                  </a:txBody>
                  <a:tcPr/>
                </a:tc>
                <a:tc>
                  <a:txBody>
                    <a:bodyPr/>
                    <a:lstStyle/>
                    <a:p>
                      <a:r>
                        <a:rPr lang="en-US" dirty="0"/>
                        <a:t>0</a:t>
                      </a:r>
                      <a:endParaRPr lang="ru-RU" dirty="0"/>
                    </a:p>
                  </a:txBody>
                  <a:tcPr/>
                </a:tc>
                <a:extLst>
                  <a:ext uri="{0D108BD9-81ED-4DB2-BD59-A6C34878D82A}">
                    <a16:rowId xmlns:a16="http://schemas.microsoft.com/office/drawing/2014/main" val="912368539"/>
                  </a:ext>
                </a:extLst>
              </a:tr>
              <a:tr h="401433">
                <a:tc>
                  <a:txBody>
                    <a:bodyPr/>
                    <a:lstStyle/>
                    <a:p>
                      <a:r>
                        <a:rPr lang="en-US" dirty="0"/>
                        <a:t>3</a:t>
                      </a:r>
                      <a:endParaRPr lang="ru-RU" dirty="0"/>
                    </a:p>
                  </a:txBody>
                  <a:tcPr/>
                </a:tc>
                <a:tc>
                  <a:txBody>
                    <a:bodyPr/>
                    <a:lstStyle/>
                    <a:p>
                      <a:r>
                        <a:rPr lang="en-US" dirty="0"/>
                        <a:t>1</a:t>
                      </a:r>
                      <a:endParaRPr lang="ru-RU" dirty="0"/>
                    </a:p>
                  </a:txBody>
                  <a:tcPr/>
                </a:tc>
                <a:tc>
                  <a:txBody>
                    <a:bodyPr/>
                    <a:lstStyle/>
                    <a:p>
                      <a:r>
                        <a:rPr lang="en-US" dirty="0"/>
                        <a:t>1</a:t>
                      </a:r>
                      <a:endParaRPr lang="ru-RU" dirty="0"/>
                    </a:p>
                  </a:txBody>
                  <a:tcPr/>
                </a:tc>
                <a:extLst>
                  <a:ext uri="{0D108BD9-81ED-4DB2-BD59-A6C34878D82A}">
                    <a16:rowId xmlns:a16="http://schemas.microsoft.com/office/drawing/2014/main" val="3596867701"/>
                  </a:ext>
                </a:extLst>
              </a:tr>
            </a:tbl>
          </a:graphicData>
        </a:graphic>
      </p:graphicFrame>
    </p:spTree>
    <p:extLst>
      <p:ext uri="{BB962C8B-B14F-4D97-AF65-F5344CB8AC3E}">
        <p14:creationId xmlns:p14="http://schemas.microsoft.com/office/powerpoint/2010/main" val="3677237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02FBBC-DCC3-41DC-8A82-0085DA0DE7F9}"/>
              </a:ext>
            </a:extLst>
          </p:cNvPr>
          <p:cNvSpPr>
            <a:spLocks noGrp="1"/>
          </p:cNvSpPr>
          <p:nvPr>
            <p:ph type="title"/>
          </p:nvPr>
        </p:nvSpPr>
        <p:spPr/>
        <p:txBody>
          <a:bodyPr/>
          <a:lstStyle/>
          <a:p>
            <a:r>
              <a:rPr lang="ru-RU" dirty="0"/>
              <a:t>Полярность и фаза тактового сигнала </a:t>
            </a:r>
            <a:r>
              <a:rPr lang="en-US" dirty="0"/>
              <a:t>SPI</a:t>
            </a:r>
            <a:endParaRPr lang="ru-RU" dirty="0"/>
          </a:p>
        </p:txBody>
      </p:sp>
      <p:pic>
        <p:nvPicPr>
          <p:cNvPr id="6" name="Объект 5">
            <a:extLst>
              <a:ext uri="{FF2B5EF4-FFF2-40B4-BE49-F238E27FC236}">
                <a16:creationId xmlns:a16="http://schemas.microsoft.com/office/drawing/2014/main" id="{93D8BE14-3A75-4B1E-876A-6B0D32C8D53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04975" y="1123156"/>
            <a:ext cx="8782050" cy="5486400"/>
          </a:xfrm>
        </p:spPr>
      </p:pic>
      <p:sp>
        <p:nvSpPr>
          <p:cNvPr id="4" name="Номер слайда 3">
            <a:extLst>
              <a:ext uri="{FF2B5EF4-FFF2-40B4-BE49-F238E27FC236}">
                <a16:creationId xmlns:a16="http://schemas.microsoft.com/office/drawing/2014/main" id="{74E6C311-C257-4F26-934A-55D8F4358B8D}"/>
              </a:ext>
            </a:extLst>
          </p:cNvPr>
          <p:cNvSpPr>
            <a:spLocks noGrp="1"/>
          </p:cNvSpPr>
          <p:nvPr>
            <p:ph type="sldNum" sz="quarter" idx="12"/>
          </p:nvPr>
        </p:nvSpPr>
        <p:spPr/>
        <p:txBody>
          <a:bodyPr/>
          <a:lstStyle/>
          <a:p>
            <a:fld id="{FCC9D2A8-53B6-4ABB-9D59-ADC063E396C1}" type="slidenum">
              <a:rPr lang="ru-RU" smtClean="0"/>
              <a:t>21</a:t>
            </a:fld>
            <a:endParaRPr lang="ru-RU"/>
          </a:p>
        </p:txBody>
      </p:sp>
    </p:spTree>
    <p:extLst>
      <p:ext uri="{BB962C8B-B14F-4D97-AF65-F5344CB8AC3E}">
        <p14:creationId xmlns:p14="http://schemas.microsoft.com/office/powerpoint/2010/main" val="2386695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a:t>
            </a:r>
            <a:r>
              <a:rPr lang="en-US" sz="1500" i="1" dirty="0"/>
              <a:t>3</a:t>
            </a:r>
          </a:p>
          <a:p>
            <a:r>
              <a:rPr lang="ru-RU" sz="1500" i="1" dirty="0"/>
              <a:t>Интерфейс </a:t>
            </a:r>
            <a:r>
              <a:rPr lang="en-US" sz="1500" i="1" dirty="0"/>
              <a:t>I2C</a:t>
            </a:r>
            <a:endParaRPr lang="ru-RU" sz="1500" i="1" dirty="0"/>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22</a:t>
            </a:fld>
            <a:endParaRPr lang="ru-RU"/>
          </a:p>
        </p:txBody>
      </p:sp>
    </p:spTree>
    <p:extLst>
      <p:ext uri="{BB962C8B-B14F-4D97-AF65-F5344CB8AC3E}">
        <p14:creationId xmlns:p14="http://schemas.microsoft.com/office/powerpoint/2010/main" val="2358763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937CE8-B7D4-4778-AF92-E11932B57C95}"/>
              </a:ext>
            </a:extLst>
          </p:cNvPr>
          <p:cNvSpPr>
            <a:spLocks noGrp="1"/>
          </p:cNvSpPr>
          <p:nvPr>
            <p:ph type="title"/>
          </p:nvPr>
        </p:nvSpPr>
        <p:spPr/>
        <p:txBody>
          <a:bodyPr/>
          <a:lstStyle/>
          <a:p>
            <a:r>
              <a:rPr lang="ru-RU" dirty="0" err="1"/>
              <a:t>Интферфейс</a:t>
            </a:r>
            <a:r>
              <a:rPr lang="ru-RU" dirty="0"/>
              <a:t> </a:t>
            </a:r>
            <a:r>
              <a:rPr lang="en-US" dirty="0"/>
              <a:t>I2C</a:t>
            </a:r>
            <a:endParaRPr lang="ru-RU" dirty="0"/>
          </a:p>
        </p:txBody>
      </p:sp>
      <p:sp>
        <p:nvSpPr>
          <p:cNvPr id="3" name="Объект 2">
            <a:extLst>
              <a:ext uri="{FF2B5EF4-FFF2-40B4-BE49-F238E27FC236}">
                <a16:creationId xmlns:a16="http://schemas.microsoft.com/office/drawing/2014/main" id="{06A84314-F158-4C66-B08A-45666CE9EDCF}"/>
              </a:ext>
            </a:extLst>
          </p:cNvPr>
          <p:cNvSpPr>
            <a:spLocks noGrp="1"/>
          </p:cNvSpPr>
          <p:nvPr>
            <p:ph idx="1"/>
          </p:nvPr>
        </p:nvSpPr>
        <p:spPr/>
        <p:txBody>
          <a:bodyPr/>
          <a:lstStyle/>
          <a:p>
            <a:r>
              <a:rPr lang="ru-RU" dirty="0"/>
              <a:t>В настоящее время даже самая простая печатная плата содержит две и более цифровых интегральных микросхем, в дополнение к основному микроконтроллеру, предназначенных для конкретных задач</a:t>
            </a:r>
            <a:r>
              <a:rPr lang="en-US" dirty="0"/>
              <a:t>:</a:t>
            </a:r>
            <a:r>
              <a:rPr lang="ru-RU" dirty="0"/>
              <a:t> АЦП и ЦАП, память EEPROM, датчики, логические порты ввода/вывода, часы реального времени RTC, </a:t>
            </a:r>
            <a:r>
              <a:rPr lang="ru-RU" dirty="0" err="1"/>
              <a:t>радиотрансиверы</a:t>
            </a:r>
            <a:r>
              <a:rPr lang="ru-RU" dirty="0"/>
              <a:t> и контроллеры ЖКИ дисплеев — это лишь небольшой список возможных интегральных микросхем, специализирующихся на выполнении только одной конкретной задачи.</a:t>
            </a:r>
            <a:endParaRPr lang="en-US" dirty="0"/>
          </a:p>
          <a:p>
            <a:r>
              <a:rPr lang="ru-RU" dirty="0"/>
              <a:t>Дизайн современной цифровой электроники — это в основном о правильном выборе (и программировании) мощных, специфических микросхем, объединенных в конечную печатную плату.</a:t>
            </a:r>
          </a:p>
        </p:txBody>
      </p:sp>
      <p:sp>
        <p:nvSpPr>
          <p:cNvPr id="4" name="Номер слайда 3">
            <a:extLst>
              <a:ext uri="{FF2B5EF4-FFF2-40B4-BE49-F238E27FC236}">
                <a16:creationId xmlns:a16="http://schemas.microsoft.com/office/drawing/2014/main" id="{21F4DA00-C600-444C-9E5A-268305E703C0}"/>
              </a:ext>
            </a:extLst>
          </p:cNvPr>
          <p:cNvSpPr>
            <a:spLocks noGrp="1"/>
          </p:cNvSpPr>
          <p:nvPr>
            <p:ph type="sldNum" sz="quarter" idx="12"/>
          </p:nvPr>
        </p:nvSpPr>
        <p:spPr/>
        <p:txBody>
          <a:bodyPr/>
          <a:lstStyle/>
          <a:p>
            <a:fld id="{FCC9D2A8-53B6-4ABB-9D59-ADC063E396C1}" type="slidenum">
              <a:rPr lang="ru-RU" smtClean="0"/>
              <a:t>23</a:t>
            </a:fld>
            <a:endParaRPr lang="ru-RU"/>
          </a:p>
        </p:txBody>
      </p:sp>
    </p:spTree>
    <p:extLst>
      <p:ext uri="{BB962C8B-B14F-4D97-AF65-F5344CB8AC3E}">
        <p14:creationId xmlns:p14="http://schemas.microsoft.com/office/powerpoint/2010/main" val="4104801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937CE8-B7D4-4778-AF92-E11932B57C95}"/>
              </a:ext>
            </a:extLst>
          </p:cNvPr>
          <p:cNvSpPr>
            <a:spLocks noGrp="1"/>
          </p:cNvSpPr>
          <p:nvPr>
            <p:ph type="title"/>
          </p:nvPr>
        </p:nvSpPr>
        <p:spPr/>
        <p:txBody>
          <a:bodyPr/>
          <a:lstStyle/>
          <a:p>
            <a:r>
              <a:rPr lang="ru-RU" dirty="0" err="1"/>
              <a:t>Интферфейс</a:t>
            </a:r>
            <a:r>
              <a:rPr lang="ru-RU" dirty="0"/>
              <a:t> </a:t>
            </a:r>
            <a:r>
              <a:rPr lang="en-US" dirty="0"/>
              <a:t>I2C</a:t>
            </a:r>
            <a:endParaRPr lang="ru-RU" dirty="0"/>
          </a:p>
        </p:txBody>
      </p:sp>
      <p:sp>
        <p:nvSpPr>
          <p:cNvPr id="3" name="Объект 2">
            <a:extLst>
              <a:ext uri="{FF2B5EF4-FFF2-40B4-BE49-F238E27FC236}">
                <a16:creationId xmlns:a16="http://schemas.microsoft.com/office/drawing/2014/main" id="{06A84314-F158-4C66-B08A-45666CE9EDCF}"/>
              </a:ext>
            </a:extLst>
          </p:cNvPr>
          <p:cNvSpPr>
            <a:spLocks noGrp="1"/>
          </p:cNvSpPr>
          <p:nvPr>
            <p:ph idx="1"/>
          </p:nvPr>
        </p:nvSpPr>
        <p:spPr/>
        <p:txBody>
          <a:bodyPr>
            <a:normAutofit/>
          </a:bodyPr>
          <a:lstStyle/>
          <a:p>
            <a:r>
              <a:rPr lang="ru-RU" dirty="0"/>
              <a:t>В зависимости от характеристик этих микросхем, они чаще всего предназначены для обмена сообщениями и данными с программируемым устройством (которое обычно представляет собой, но не ограничивается микроконтроллером) в соответствии с четко определенным протоколом связи.</a:t>
            </a:r>
            <a:endParaRPr lang="en-US" dirty="0"/>
          </a:p>
          <a:p>
            <a:r>
              <a:rPr lang="ru-RU" dirty="0"/>
              <a:t>Двумя наиболее используемыми протоколами для обмена данными внутри одной платы являются I2C и SPI, оба разработаны в начале 80-х, но все еще очень распространены, особенно, когда скорость передачи данных не является строгим требованием и ограничена размерами печатной платы (существуют приложения, в которых протоколы I2C и SPI используются для обмена сообщениями по внешним интерфейсам с небольшой длиной проводов, обычно около метра, однако эти спецификации не были предназначены для обеспечения надежности связи по потенциально шумным средам. По этой причине их применение ограничено печатной платой).</a:t>
            </a:r>
          </a:p>
        </p:txBody>
      </p:sp>
      <p:sp>
        <p:nvSpPr>
          <p:cNvPr id="4" name="Номер слайда 3">
            <a:extLst>
              <a:ext uri="{FF2B5EF4-FFF2-40B4-BE49-F238E27FC236}">
                <a16:creationId xmlns:a16="http://schemas.microsoft.com/office/drawing/2014/main" id="{21F4DA00-C600-444C-9E5A-268305E703C0}"/>
              </a:ext>
            </a:extLst>
          </p:cNvPr>
          <p:cNvSpPr>
            <a:spLocks noGrp="1"/>
          </p:cNvSpPr>
          <p:nvPr>
            <p:ph type="sldNum" sz="quarter" idx="12"/>
          </p:nvPr>
        </p:nvSpPr>
        <p:spPr/>
        <p:txBody>
          <a:bodyPr/>
          <a:lstStyle/>
          <a:p>
            <a:fld id="{FCC9D2A8-53B6-4ABB-9D59-ADC063E396C1}" type="slidenum">
              <a:rPr lang="ru-RU" smtClean="0"/>
              <a:t>24</a:t>
            </a:fld>
            <a:endParaRPr lang="ru-RU"/>
          </a:p>
        </p:txBody>
      </p:sp>
    </p:spTree>
    <p:extLst>
      <p:ext uri="{BB962C8B-B14F-4D97-AF65-F5344CB8AC3E}">
        <p14:creationId xmlns:p14="http://schemas.microsoft.com/office/powerpoint/2010/main" val="2119226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937CE8-B7D4-4778-AF92-E11932B57C95}"/>
              </a:ext>
            </a:extLst>
          </p:cNvPr>
          <p:cNvSpPr>
            <a:spLocks noGrp="1"/>
          </p:cNvSpPr>
          <p:nvPr>
            <p:ph type="title"/>
          </p:nvPr>
        </p:nvSpPr>
        <p:spPr/>
        <p:txBody>
          <a:bodyPr/>
          <a:lstStyle/>
          <a:p>
            <a:r>
              <a:rPr lang="ru-RU" dirty="0" err="1"/>
              <a:t>Интферфейс</a:t>
            </a:r>
            <a:r>
              <a:rPr lang="ru-RU" dirty="0"/>
              <a:t> </a:t>
            </a:r>
            <a:r>
              <a:rPr lang="en-US" dirty="0"/>
              <a:t>I2C</a:t>
            </a:r>
            <a:endParaRPr lang="ru-RU" dirty="0"/>
          </a:p>
        </p:txBody>
      </p:sp>
      <p:sp>
        <p:nvSpPr>
          <p:cNvPr id="3" name="Объект 2">
            <a:extLst>
              <a:ext uri="{FF2B5EF4-FFF2-40B4-BE49-F238E27FC236}">
                <a16:creationId xmlns:a16="http://schemas.microsoft.com/office/drawing/2014/main" id="{06A84314-F158-4C66-B08A-45666CE9EDCF}"/>
              </a:ext>
            </a:extLst>
          </p:cNvPr>
          <p:cNvSpPr>
            <a:spLocks noGrp="1"/>
          </p:cNvSpPr>
          <p:nvPr>
            <p:ph idx="1"/>
          </p:nvPr>
        </p:nvSpPr>
        <p:spPr/>
        <p:txBody>
          <a:bodyPr>
            <a:normAutofit/>
          </a:bodyPr>
          <a:lstStyle/>
          <a:p>
            <a:r>
              <a:rPr lang="ru-RU" dirty="0" err="1"/>
              <a:t>Inter-Integrated</a:t>
            </a:r>
            <a:r>
              <a:rPr lang="ru-RU" dirty="0"/>
              <a:t> </a:t>
            </a:r>
            <a:r>
              <a:rPr lang="ru-RU" dirty="0" err="1"/>
              <a:t>Circuit</a:t>
            </a:r>
            <a:r>
              <a:rPr lang="ru-RU" dirty="0"/>
              <a:t> (также известная как I2C) представляет собой аппаратную спецификацию и протокол, разработанный подразделением полупроводников </a:t>
            </a:r>
            <a:r>
              <a:rPr lang="ru-RU" dirty="0" err="1"/>
              <a:t>Philips</a:t>
            </a:r>
            <a:r>
              <a:rPr lang="ru-RU" dirty="0"/>
              <a:t> (ныне NXP </a:t>
            </a:r>
            <a:r>
              <a:rPr lang="ru-RU" dirty="0" err="1"/>
              <a:t>Semiconductors</a:t>
            </a:r>
            <a:r>
              <a:rPr lang="ru-RU" dirty="0"/>
              <a:t>) еще в 1982 году</a:t>
            </a:r>
            <a:r>
              <a:rPr lang="en-US" dirty="0"/>
              <a:t>.</a:t>
            </a:r>
          </a:p>
          <a:p>
            <a:r>
              <a:rPr lang="ru-RU" dirty="0"/>
              <a:t>Это </a:t>
            </a:r>
            <a:r>
              <a:rPr lang="ru-RU" dirty="0" err="1"/>
              <a:t>multi-slave</a:t>
            </a:r>
            <a:r>
              <a:rPr lang="ru-RU" dirty="0"/>
              <a:t> (I2C также может быть протоколом с несколькими </a:t>
            </a:r>
            <a:r>
              <a:rPr lang="ru-RU" dirty="0" err="1"/>
              <a:t>master</a:t>
            </a:r>
            <a:r>
              <a:rPr lang="ru-RU" dirty="0"/>
              <a:t> устройствами, что означает, что на одной и той же шине могут существовать два и более ведущих контроллера, но только один за раз может взять управление на себя и разрешать доступ к шине. На практике очень редко используется режим с несколькими </a:t>
            </a:r>
            <a:r>
              <a:rPr lang="ru-RU" dirty="0" err="1"/>
              <a:t>master</a:t>
            </a:r>
            <a:r>
              <a:rPr lang="ru-RU" dirty="0"/>
              <a:t> контроллерами), полудуплексная, ориентированная на 8-битные шины, спецификация последовательного канала передачи данных, в которой используются только два провода для соединения заданного числа ведомых или </a:t>
            </a:r>
            <a:r>
              <a:rPr lang="ru-RU" dirty="0" err="1"/>
              <a:t>slave</a:t>
            </a:r>
            <a:r>
              <a:rPr lang="ru-RU" dirty="0"/>
              <a:t> устройств к ведущему или </a:t>
            </a:r>
            <a:r>
              <a:rPr lang="ru-RU" dirty="0" err="1"/>
              <a:t>master</a:t>
            </a:r>
            <a:r>
              <a:rPr lang="ru-RU" dirty="0"/>
              <a:t> контроллеру.</a:t>
            </a:r>
            <a:endParaRPr lang="en-US" dirty="0"/>
          </a:p>
          <a:p>
            <a:r>
              <a:rPr lang="ru-RU" dirty="0"/>
              <a:t>До октября 2006 года разработка устройств на базе I2C подлежала уплате лицензионных отчислений </a:t>
            </a:r>
            <a:r>
              <a:rPr lang="ru-RU" dirty="0" err="1"/>
              <a:t>Philips</a:t>
            </a:r>
            <a:r>
              <a:rPr lang="ru-RU" dirty="0"/>
              <a:t>, но это ограничение было снято.</a:t>
            </a:r>
          </a:p>
        </p:txBody>
      </p:sp>
      <p:sp>
        <p:nvSpPr>
          <p:cNvPr id="4" name="Номер слайда 3">
            <a:extLst>
              <a:ext uri="{FF2B5EF4-FFF2-40B4-BE49-F238E27FC236}">
                <a16:creationId xmlns:a16="http://schemas.microsoft.com/office/drawing/2014/main" id="{21F4DA00-C600-444C-9E5A-268305E703C0}"/>
              </a:ext>
            </a:extLst>
          </p:cNvPr>
          <p:cNvSpPr>
            <a:spLocks noGrp="1"/>
          </p:cNvSpPr>
          <p:nvPr>
            <p:ph type="sldNum" sz="quarter" idx="12"/>
          </p:nvPr>
        </p:nvSpPr>
        <p:spPr/>
        <p:txBody>
          <a:bodyPr/>
          <a:lstStyle/>
          <a:p>
            <a:fld id="{FCC9D2A8-53B6-4ABB-9D59-ADC063E396C1}" type="slidenum">
              <a:rPr lang="ru-RU" smtClean="0"/>
              <a:t>25</a:t>
            </a:fld>
            <a:endParaRPr lang="ru-RU"/>
          </a:p>
        </p:txBody>
      </p:sp>
    </p:spTree>
    <p:extLst>
      <p:ext uri="{BB962C8B-B14F-4D97-AF65-F5344CB8AC3E}">
        <p14:creationId xmlns:p14="http://schemas.microsoft.com/office/powerpoint/2010/main" val="1295122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241862-94F4-4457-AED7-492A65DC8549}"/>
              </a:ext>
            </a:extLst>
          </p:cNvPr>
          <p:cNvSpPr>
            <a:spLocks noGrp="1"/>
          </p:cNvSpPr>
          <p:nvPr>
            <p:ph type="title"/>
          </p:nvPr>
        </p:nvSpPr>
        <p:spPr/>
        <p:txBody>
          <a:bodyPr/>
          <a:lstStyle/>
          <a:p>
            <a:r>
              <a:rPr lang="ru-RU" dirty="0"/>
              <a:t>Графическое представление шины </a:t>
            </a:r>
            <a:r>
              <a:rPr lang="en-US" dirty="0"/>
              <a:t>I2C</a:t>
            </a:r>
            <a:endParaRPr lang="ru-RU" dirty="0"/>
          </a:p>
        </p:txBody>
      </p:sp>
      <p:pic>
        <p:nvPicPr>
          <p:cNvPr id="6" name="Объект 5">
            <a:extLst>
              <a:ext uri="{FF2B5EF4-FFF2-40B4-BE49-F238E27FC236}">
                <a16:creationId xmlns:a16="http://schemas.microsoft.com/office/drawing/2014/main" id="{A08BC100-0D1B-4BDF-8EBC-92780B65BA0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9200" y="1856581"/>
            <a:ext cx="9753600" cy="4019550"/>
          </a:xfrm>
        </p:spPr>
      </p:pic>
      <p:sp>
        <p:nvSpPr>
          <p:cNvPr id="4" name="Номер слайда 3">
            <a:extLst>
              <a:ext uri="{FF2B5EF4-FFF2-40B4-BE49-F238E27FC236}">
                <a16:creationId xmlns:a16="http://schemas.microsoft.com/office/drawing/2014/main" id="{21BE182B-B0FC-48DD-AF7A-432F461B34A1}"/>
              </a:ext>
            </a:extLst>
          </p:cNvPr>
          <p:cNvSpPr>
            <a:spLocks noGrp="1"/>
          </p:cNvSpPr>
          <p:nvPr>
            <p:ph type="sldNum" sz="quarter" idx="12"/>
          </p:nvPr>
        </p:nvSpPr>
        <p:spPr/>
        <p:txBody>
          <a:bodyPr/>
          <a:lstStyle/>
          <a:p>
            <a:fld id="{FCC9D2A8-53B6-4ABB-9D59-ADC063E396C1}" type="slidenum">
              <a:rPr lang="ru-RU" smtClean="0"/>
              <a:t>26</a:t>
            </a:fld>
            <a:endParaRPr lang="ru-RU"/>
          </a:p>
        </p:txBody>
      </p:sp>
    </p:spTree>
    <p:extLst>
      <p:ext uri="{BB962C8B-B14F-4D97-AF65-F5344CB8AC3E}">
        <p14:creationId xmlns:p14="http://schemas.microsoft.com/office/powerpoint/2010/main" val="15767902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26085A-2B15-4024-A58A-D711FC7DA7E1}"/>
              </a:ext>
            </a:extLst>
          </p:cNvPr>
          <p:cNvSpPr>
            <a:spLocks noGrp="1"/>
          </p:cNvSpPr>
          <p:nvPr>
            <p:ph type="title"/>
          </p:nvPr>
        </p:nvSpPr>
        <p:spPr/>
        <p:txBody>
          <a:bodyPr/>
          <a:lstStyle/>
          <a:p>
            <a:r>
              <a:rPr lang="ru-RU" dirty="0"/>
              <a:t>Адресация в интерфейсе </a:t>
            </a:r>
            <a:r>
              <a:rPr lang="en-US" dirty="0"/>
              <a:t>I2C</a:t>
            </a:r>
            <a:endParaRPr lang="ru-RU" dirty="0"/>
          </a:p>
        </p:txBody>
      </p:sp>
      <p:sp>
        <p:nvSpPr>
          <p:cNvPr id="3" name="Объект 2">
            <a:extLst>
              <a:ext uri="{FF2B5EF4-FFF2-40B4-BE49-F238E27FC236}">
                <a16:creationId xmlns:a16="http://schemas.microsoft.com/office/drawing/2014/main" id="{DB01074B-8F98-4B46-A20A-4CF591C9BD95}"/>
              </a:ext>
            </a:extLst>
          </p:cNvPr>
          <p:cNvSpPr>
            <a:spLocks noGrp="1"/>
          </p:cNvSpPr>
          <p:nvPr>
            <p:ph idx="1"/>
          </p:nvPr>
        </p:nvSpPr>
        <p:spPr/>
        <p:txBody>
          <a:bodyPr/>
          <a:lstStyle/>
          <a:p>
            <a:r>
              <a:rPr lang="ru-RU" dirty="0"/>
              <a:t>Будучи протоколом, основанным на передаче данных только по двум проводам, должен быть способ адресации отдельного ведомого устройства на одной шине.</a:t>
            </a:r>
            <a:endParaRPr lang="en-US" dirty="0"/>
          </a:p>
          <a:p>
            <a:r>
              <a:rPr lang="ru-RU" dirty="0"/>
              <a:t>По этой причине I2C определяет, что каждое ведомое устройство должно иметь уникальный адрес для шины, в которой оно находится (это является одним из самых существенных ограничений протокола I2C. Фактически, производители микросхем редко выделяют достаточно контактов для настройки полного адреса ведомого устройства - часто выделено не более трех контактов, предоставляя только восемь вариантов адресов.</a:t>
            </a:r>
          </a:p>
          <a:p>
            <a:r>
              <a:rPr lang="ru-RU" dirty="0"/>
              <a:t>Адрес может иметь размерность 7 или 10 бит (последний вариант используется довольно редко).</a:t>
            </a:r>
          </a:p>
        </p:txBody>
      </p:sp>
      <p:sp>
        <p:nvSpPr>
          <p:cNvPr id="4" name="Номер слайда 3">
            <a:extLst>
              <a:ext uri="{FF2B5EF4-FFF2-40B4-BE49-F238E27FC236}">
                <a16:creationId xmlns:a16="http://schemas.microsoft.com/office/drawing/2014/main" id="{4CC388EB-2051-4FCC-9CA4-78BC58871653}"/>
              </a:ext>
            </a:extLst>
          </p:cNvPr>
          <p:cNvSpPr>
            <a:spLocks noGrp="1"/>
          </p:cNvSpPr>
          <p:nvPr>
            <p:ph type="sldNum" sz="quarter" idx="12"/>
          </p:nvPr>
        </p:nvSpPr>
        <p:spPr/>
        <p:txBody>
          <a:bodyPr/>
          <a:lstStyle/>
          <a:p>
            <a:fld id="{FCC9D2A8-53B6-4ABB-9D59-ADC063E396C1}" type="slidenum">
              <a:rPr lang="ru-RU" smtClean="0"/>
              <a:t>27</a:t>
            </a:fld>
            <a:endParaRPr lang="ru-RU"/>
          </a:p>
        </p:txBody>
      </p:sp>
    </p:spTree>
    <p:extLst>
      <p:ext uri="{BB962C8B-B14F-4D97-AF65-F5344CB8AC3E}">
        <p14:creationId xmlns:p14="http://schemas.microsoft.com/office/powerpoint/2010/main" val="2522231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0F6E98-ED64-4CA5-A370-2647769250AB}"/>
              </a:ext>
            </a:extLst>
          </p:cNvPr>
          <p:cNvSpPr>
            <a:spLocks noGrp="1"/>
          </p:cNvSpPr>
          <p:nvPr>
            <p:ph type="title"/>
          </p:nvPr>
        </p:nvSpPr>
        <p:spPr/>
        <p:txBody>
          <a:bodyPr/>
          <a:lstStyle/>
          <a:p>
            <a:r>
              <a:rPr lang="ru-RU" dirty="0"/>
              <a:t>Скорость передачи </a:t>
            </a:r>
            <a:r>
              <a:rPr lang="en-US" dirty="0"/>
              <a:t>I2C</a:t>
            </a:r>
            <a:endParaRPr lang="ru-RU" dirty="0"/>
          </a:p>
        </p:txBody>
      </p:sp>
      <p:sp>
        <p:nvSpPr>
          <p:cNvPr id="3" name="Объект 2">
            <a:extLst>
              <a:ext uri="{FF2B5EF4-FFF2-40B4-BE49-F238E27FC236}">
                <a16:creationId xmlns:a16="http://schemas.microsoft.com/office/drawing/2014/main" id="{E01A89F5-A776-4AAF-9332-5565082365C2}"/>
              </a:ext>
            </a:extLst>
          </p:cNvPr>
          <p:cNvSpPr>
            <a:spLocks noGrp="1"/>
          </p:cNvSpPr>
          <p:nvPr>
            <p:ph idx="1"/>
          </p:nvPr>
        </p:nvSpPr>
        <p:spPr/>
        <p:txBody>
          <a:bodyPr/>
          <a:lstStyle/>
          <a:p>
            <a:r>
              <a:rPr lang="ru-RU" dirty="0"/>
              <a:t>Скорости шины I2C четко определены спецификацией протокола, однако нередко можно встретить микросхемы, способные устанавливать пользовательские значения скорости обмена данными.</a:t>
            </a:r>
            <a:endParaRPr lang="en-US" dirty="0"/>
          </a:p>
          <a:p>
            <a:r>
              <a:rPr lang="ru-RU" dirty="0"/>
              <a:t>Обычные частоты шины I2C</a:t>
            </a:r>
            <a:r>
              <a:rPr lang="en-US" dirty="0"/>
              <a:t>:</a:t>
            </a:r>
          </a:p>
          <a:p>
            <a:pPr marL="457200" indent="-457200">
              <a:buFont typeface="Arial" panose="020B0604020202020204" pitchFamily="34" charset="0"/>
              <a:buChar char="•"/>
            </a:pPr>
            <a:r>
              <a:rPr lang="ru-RU" dirty="0"/>
              <a:t>100 кГц - стандартный режим (</a:t>
            </a:r>
            <a:r>
              <a:rPr lang="ru-RU" dirty="0" err="1"/>
              <a:t>standard</a:t>
            </a:r>
            <a:r>
              <a:rPr lang="ru-RU" dirty="0"/>
              <a:t> </a:t>
            </a:r>
            <a:r>
              <a:rPr lang="ru-RU" dirty="0" err="1"/>
              <a:t>mode</a:t>
            </a:r>
            <a:r>
              <a:rPr lang="ru-RU" dirty="0"/>
              <a:t>)</a:t>
            </a:r>
            <a:r>
              <a:rPr lang="en-US" dirty="0"/>
              <a:t>;</a:t>
            </a:r>
          </a:p>
          <a:p>
            <a:pPr marL="457200" indent="-457200">
              <a:buFont typeface="Arial" panose="020B0604020202020204" pitchFamily="34" charset="0"/>
              <a:buChar char="•"/>
            </a:pPr>
            <a:r>
              <a:rPr lang="ru-RU" dirty="0"/>
              <a:t>400 кГц - быстрый режим (</a:t>
            </a:r>
            <a:r>
              <a:rPr lang="ru-RU" dirty="0" err="1"/>
              <a:t>fast</a:t>
            </a:r>
            <a:r>
              <a:rPr lang="ru-RU" dirty="0"/>
              <a:t> </a:t>
            </a:r>
            <a:r>
              <a:rPr lang="ru-RU" dirty="0" err="1"/>
              <a:t>mode</a:t>
            </a:r>
            <a:r>
              <a:rPr lang="ru-RU" dirty="0"/>
              <a:t>)</a:t>
            </a:r>
            <a:r>
              <a:rPr lang="en-US" dirty="0"/>
              <a:t>;</a:t>
            </a:r>
          </a:p>
          <a:p>
            <a:pPr marL="457200" indent="-457200">
              <a:buFont typeface="Arial" panose="020B0604020202020204" pitchFamily="34" charset="0"/>
              <a:buChar char="•"/>
            </a:pPr>
            <a:r>
              <a:rPr lang="en-US" dirty="0"/>
              <a:t>1</a:t>
            </a:r>
            <a:r>
              <a:rPr lang="ru-RU" dirty="0"/>
              <a:t> МГц - </a:t>
            </a:r>
            <a:r>
              <a:rPr lang="ru-RU" dirty="0" err="1"/>
              <a:t>fast</a:t>
            </a:r>
            <a:r>
              <a:rPr lang="ru-RU" dirty="0"/>
              <a:t> </a:t>
            </a:r>
            <a:r>
              <a:rPr lang="ru-RU" dirty="0" err="1"/>
              <a:t>mode</a:t>
            </a:r>
            <a:r>
              <a:rPr lang="ru-RU" dirty="0"/>
              <a:t> </a:t>
            </a:r>
            <a:r>
              <a:rPr lang="ru-RU" dirty="0" err="1"/>
              <a:t>plus</a:t>
            </a:r>
            <a:r>
              <a:rPr lang="en-US" dirty="0"/>
              <a:t>;</a:t>
            </a:r>
          </a:p>
          <a:p>
            <a:pPr marL="457200" indent="-457200">
              <a:buFont typeface="Arial" panose="020B0604020202020204" pitchFamily="34" charset="0"/>
              <a:buChar char="•"/>
            </a:pPr>
            <a:r>
              <a:rPr lang="ru-RU" dirty="0"/>
              <a:t>3,5 МГц - </a:t>
            </a:r>
            <a:r>
              <a:rPr lang="ru-RU" dirty="0" err="1"/>
              <a:t>high</a:t>
            </a:r>
            <a:r>
              <a:rPr lang="ru-RU" dirty="0"/>
              <a:t> </a:t>
            </a:r>
            <a:r>
              <a:rPr lang="ru-RU" dirty="0" err="1"/>
              <a:t>speed</a:t>
            </a:r>
            <a:r>
              <a:rPr lang="ru-RU" dirty="0"/>
              <a:t> </a:t>
            </a:r>
            <a:r>
              <a:rPr lang="ru-RU" dirty="0" err="1"/>
              <a:t>mode</a:t>
            </a:r>
            <a:r>
              <a:rPr lang="en-US" dirty="0"/>
              <a:t>;</a:t>
            </a:r>
          </a:p>
          <a:p>
            <a:pPr marL="457200" indent="-457200">
              <a:buFont typeface="Arial" panose="020B0604020202020204" pitchFamily="34" charset="0"/>
              <a:buChar char="•"/>
            </a:pPr>
            <a:r>
              <a:rPr lang="en-US" dirty="0"/>
              <a:t>5 </a:t>
            </a:r>
            <a:r>
              <a:rPr lang="ru-RU" dirty="0"/>
              <a:t>МГц - </a:t>
            </a:r>
            <a:r>
              <a:rPr lang="ru-RU" dirty="0" err="1"/>
              <a:t>ultra</a:t>
            </a:r>
            <a:r>
              <a:rPr lang="ru-RU" dirty="0"/>
              <a:t> </a:t>
            </a:r>
            <a:r>
              <a:rPr lang="ru-RU" dirty="0" err="1"/>
              <a:t>fast</a:t>
            </a:r>
            <a:r>
              <a:rPr lang="ru-RU" dirty="0"/>
              <a:t> </a:t>
            </a:r>
            <a:r>
              <a:rPr lang="ru-RU" dirty="0" err="1"/>
              <a:t>mode</a:t>
            </a:r>
            <a:r>
              <a:rPr lang="ru-RU" dirty="0"/>
              <a:t>.</a:t>
            </a:r>
            <a:endParaRPr lang="en-US" dirty="0"/>
          </a:p>
        </p:txBody>
      </p:sp>
      <p:sp>
        <p:nvSpPr>
          <p:cNvPr id="4" name="Номер слайда 3">
            <a:extLst>
              <a:ext uri="{FF2B5EF4-FFF2-40B4-BE49-F238E27FC236}">
                <a16:creationId xmlns:a16="http://schemas.microsoft.com/office/drawing/2014/main" id="{2961962A-FBDC-4967-B0D9-59E37810869D}"/>
              </a:ext>
            </a:extLst>
          </p:cNvPr>
          <p:cNvSpPr>
            <a:spLocks noGrp="1"/>
          </p:cNvSpPr>
          <p:nvPr>
            <p:ph type="sldNum" sz="quarter" idx="12"/>
          </p:nvPr>
        </p:nvSpPr>
        <p:spPr/>
        <p:txBody>
          <a:bodyPr/>
          <a:lstStyle/>
          <a:p>
            <a:fld id="{FCC9D2A8-53B6-4ABB-9D59-ADC063E396C1}" type="slidenum">
              <a:rPr lang="ru-RU" smtClean="0"/>
              <a:t>28</a:t>
            </a:fld>
            <a:endParaRPr lang="ru-RU"/>
          </a:p>
        </p:txBody>
      </p:sp>
    </p:spTree>
    <p:extLst>
      <p:ext uri="{BB962C8B-B14F-4D97-AF65-F5344CB8AC3E}">
        <p14:creationId xmlns:p14="http://schemas.microsoft.com/office/powerpoint/2010/main" val="2391640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a:t>
            </a:r>
            <a:endParaRPr lang="ru-RU" dirty="0"/>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p:txBody>
          <a:bodyPr>
            <a:normAutofit/>
          </a:bodyPr>
          <a:lstStyle/>
          <a:p>
            <a:r>
              <a:rPr lang="ru-RU" dirty="0"/>
              <a:t>В протоколе I2C </a:t>
            </a:r>
            <a:r>
              <a:rPr lang="ru-RU" dirty="0">
                <a:solidFill>
                  <a:srgbClr val="0070C0"/>
                </a:solidFill>
              </a:rPr>
              <a:t>все транзакции всегда инициируются и завершаются ведущим устройством</a:t>
            </a:r>
            <a:r>
              <a:rPr lang="ru-RU" dirty="0"/>
              <a:t>.</a:t>
            </a:r>
            <a:endParaRPr lang="en-US" dirty="0"/>
          </a:p>
          <a:p>
            <a:r>
              <a:rPr lang="ru-RU" dirty="0"/>
              <a:t>Это одно из немногих правил этого коммуникационного протокола, которое необходимо учитывать при программировании (и особенно отладке) устройств I2C.</a:t>
            </a:r>
            <a:endParaRPr lang="en-US" dirty="0"/>
          </a:p>
          <a:p>
            <a:r>
              <a:rPr lang="ru-RU" dirty="0"/>
              <a:t>Все сообщения, которыми обмениваются по шине I2C, делятся на два типа фреймов: адресный фрейм, где ведущий указывает, какому ведомому устройству отправляется сообщение, и один или несколько фреймов данных, которые являются 8-битными сообщениями, передаваемыми от ведущего к ведомому или наоборот.</a:t>
            </a:r>
            <a:endParaRPr lang="en-US" dirty="0"/>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29</a:t>
            </a:fld>
            <a:endParaRPr lang="ru-RU"/>
          </a:p>
        </p:txBody>
      </p:sp>
      <p:pic>
        <p:nvPicPr>
          <p:cNvPr id="6" name="Рисунок 5">
            <a:extLst>
              <a:ext uri="{FF2B5EF4-FFF2-40B4-BE49-F238E27FC236}">
                <a16:creationId xmlns:a16="http://schemas.microsoft.com/office/drawing/2014/main" id="{45FC6B7D-E2C8-4D0F-8F36-6A874BE9FB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8" y="5294312"/>
            <a:ext cx="9753600" cy="1381125"/>
          </a:xfrm>
          <a:prstGeom prst="rect">
            <a:avLst/>
          </a:prstGeom>
        </p:spPr>
      </p:pic>
    </p:spTree>
    <p:extLst>
      <p:ext uri="{BB962C8B-B14F-4D97-AF65-F5344CB8AC3E}">
        <p14:creationId xmlns:p14="http://schemas.microsoft.com/office/powerpoint/2010/main" val="581001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a:t>
            </a:r>
            <a:endParaRPr lang="ru-RU" dirty="0"/>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p:txBody>
          <a:bodyPr>
            <a:normAutofit/>
          </a:bodyPr>
          <a:lstStyle/>
          <a:p>
            <a:r>
              <a:rPr lang="ru-RU" dirty="0"/>
              <a:t>Данные помещаются в линию SDA после того, как в SCL установится низкий уровень, выборка происходит по высокому уровню на SCL.</a:t>
            </a:r>
            <a:endParaRPr lang="en-US" dirty="0"/>
          </a:p>
          <a:p>
            <a:r>
              <a:rPr lang="ru-RU" dirty="0"/>
              <a:t>Время между фронтами синхронизации и считыванием/записью данных определяется устройствами в шине и может быть различно для различных микросхем.</a:t>
            </a:r>
            <a:endParaRPr lang="en-US" dirty="0"/>
          </a:p>
          <a:p>
            <a:r>
              <a:rPr lang="ru-RU" dirty="0"/>
              <a:t>Когда шина свободна, на обоих линиях установлен высокий уровень.</a:t>
            </a:r>
            <a:endParaRPr lang="en-US" dirty="0"/>
          </a:p>
          <a:p>
            <a:r>
              <a:rPr lang="ru-RU" dirty="0"/>
              <a:t>Емкость шины ограничивает количество интерфейсов, подключенных к шине.</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30</a:t>
            </a:fld>
            <a:endParaRPr lang="ru-RU"/>
          </a:p>
        </p:txBody>
      </p:sp>
      <p:pic>
        <p:nvPicPr>
          <p:cNvPr id="6" name="Рисунок 5">
            <a:extLst>
              <a:ext uri="{FF2B5EF4-FFF2-40B4-BE49-F238E27FC236}">
                <a16:creationId xmlns:a16="http://schemas.microsoft.com/office/drawing/2014/main" id="{0937F3EB-0987-4557-A75B-F9B1AB723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8" y="5271510"/>
            <a:ext cx="9753600" cy="1381125"/>
          </a:xfrm>
          <a:prstGeom prst="rect">
            <a:avLst/>
          </a:prstGeom>
        </p:spPr>
      </p:pic>
    </p:spTree>
    <p:extLst>
      <p:ext uri="{BB962C8B-B14F-4D97-AF65-F5344CB8AC3E}">
        <p14:creationId xmlns:p14="http://schemas.microsoft.com/office/powerpoint/2010/main" val="4073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a:t>
            </a:r>
            <a:endParaRPr lang="ru-RU" dirty="0"/>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4375583"/>
          </a:xfrm>
        </p:spPr>
        <p:txBody>
          <a:bodyPr>
            <a:normAutofit lnSpcReduction="10000"/>
          </a:bodyPr>
          <a:lstStyle/>
          <a:p>
            <a:r>
              <a:rPr lang="ru-RU" dirty="0"/>
              <a:t>Все транзакции в шине начинаются с начального условия START и заканчиваются условием STOP. Переход от высокого логического уровня к низкому на линии SDA, в то время как на SCL высокий логический уровень, определяет условие START. Переход от низкого логического уровня к высокому на линии SDA, в то время как на SCL высокий логический уровень, определяет условие STOP.</a:t>
            </a:r>
          </a:p>
          <a:p>
            <a:r>
              <a:rPr lang="ru-RU" dirty="0"/>
              <a:t>Условия START и STOP всегда генерируются ведущим устройством. Шина считается занятой после появления условия START. Шина освобождается через определенное время после наступления условия STOP. Шина остается занятой, если вместо STOP генерируется повторный START (также называемый условием RESTART). В этом случае условия START и RESTART функционально идентичны.</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31</a:t>
            </a:fld>
            <a:endParaRPr lang="ru-RU"/>
          </a:p>
        </p:txBody>
      </p:sp>
      <p:pic>
        <p:nvPicPr>
          <p:cNvPr id="6" name="Рисунок 5">
            <a:extLst>
              <a:ext uri="{FF2B5EF4-FFF2-40B4-BE49-F238E27FC236}">
                <a16:creationId xmlns:a16="http://schemas.microsoft.com/office/drawing/2014/main" id="{0937F3EB-0987-4557-A75B-F9B1AB723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8" y="5271510"/>
            <a:ext cx="9753600" cy="1381125"/>
          </a:xfrm>
          <a:prstGeom prst="rect">
            <a:avLst/>
          </a:prstGeom>
        </p:spPr>
      </p:pic>
    </p:spTree>
    <p:extLst>
      <p:ext uri="{BB962C8B-B14F-4D97-AF65-F5344CB8AC3E}">
        <p14:creationId xmlns:p14="http://schemas.microsoft.com/office/powerpoint/2010/main" val="36514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a:t>
            </a:r>
            <a:endParaRPr lang="ru-RU" dirty="0"/>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4375583"/>
          </a:xfrm>
        </p:spPr>
        <p:txBody>
          <a:bodyPr>
            <a:normAutofit fontScale="92500" lnSpcReduction="10000"/>
          </a:bodyPr>
          <a:lstStyle/>
          <a:p>
            <a:r>
              <a:rPr lang="ru-RU" dirty="0"/>
              <a:t>Каждое слово данных, передаваемое по линии SDA, должно иметь размерность 8 бит и это также подразумевается для адресного фрейма, как мы увидим позднее.</a:t>
            </a:r>
            <a:endParaRPr lang="en-US" dirty="0"/>
          </a:p>
          <a:p>
            <a:r>
              <a:rPr lang="ru-RU" dirty="0"/>
              <a:t>Количество байт, которые могут быть переданы за одну транзакцию, не ограничено.</a:t>
            </a:r>
            <a:endParaRPr lang="en-US" dirty="0"/>
          </a:p>
          <a:p>
            <a:r>
              <a:rPr lang="ru-RU" dirty="0"/>
              <a:t>Каждый байт должен сопровождаться битом подтверждения </a:t>
            </a:r>
            <a:r>
              <a:rPr lang="ru-RU" dirty="0" err="1"/>
              <a:t>Acknowledge</a:t>
            </a:r>
            <a:r>
              <a:rPr lang="ru-RU" dirty="0"/>
              <a:t> (ACK). Первым передается MSB старший значащий бит.</a:t>
            </a:r>
            <a:endParaRPr lang="en-US" dirty="0"/>
          </a:p>
          <a:p>
            <a:r>
              <a:rPr lang="ru-RU" dirty="0"/>
              <a:t>Если ведомое устройство не может получить или передать еще один полный байт данных до тех пор, пока не выполнит какую-либо другую функцию, например, обслуживание внутреннего прерывания, оно может удерживать линию SCL в низком логическом уровне, чтобы перевести ведущее устройство в шине в режим ожидания. Затем передача данных продолжается после того как ведомое устройство освобождает линию синхронизации SCL.</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32</a:t>
            </a:fld>
            <a:endParaRPr lang="ru-RU"/>
          </a:p>
        </p:txBody>
      </p:sp>
      <p:pic>
        <p:nvPicPr>
          <p:cNvPr id="6" name="Рисунок 5">
            <a:extLst>
              <a:ext uri="{FF2B5EF4-FFF2-40B4-BE49-F238E27FC236}">
                <a16:creationId xmlns:a16="http://schemas.microsoft.com/office/drawing/2014/main" id="{0937F3EB-0987-4557-A75B-F9B1AB723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8" y="5271510"/>
            <a:ext cx="9753600" cy="1381125"/>
          </a:xfrm>
          <a:prstGeom prst="rect">
            <a:avLst/>
          </a:prstGeom>
        </p:spPr>
      </p:pic>
    </p:spTree>
    <p:extLst>
      <p:ext uri="{BB962C8B-B14F-4D97-AF65-F5344CB8AC3E}">
        <p14:creationId xmlns:p14="http://schemas.microsoft.com/office/powerpoint/2010/main" val="2970840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 – </a:t>
            </a:r>
            <a:r>
              <a:rPr lang="ru-RU" dirty="0"/>
              <a:t>фрейм адреса</a:t>
            </a:r>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4375583"/>
          </a:xfrm>
        </p:spPr>
        <p:txBody>
          <a:bodyPr>
            <a:normAutofit fontScale="92500"/>
          </a:bodyPr>
          <a:lstStyle/>
          <a:p>
            <a:r>
              <a:rPr lang="ru-RU" dirty="0"/>
              <a:t>Адресный фрейм всегда является первым в любой транзакции. Для 7-битного адреса сначала следует старший значащий бит адреса, после адреса идет бит R/W, указывающий, является ли это операцией чтения (1) или записи (0).</a:t>
            </a:r>
          </a:p>
          <a:p>
            <a:r>
              <a:rPr lang="ru-RU" dirty="0"/>
              <a:t>В 10-битной системе адресации для передачи адреса ведомого устройства требуется два фрейма. Первый будет состоять из 1111 0XXD, где ХХ — два бита MSB 10-битного адреса ведомого устройства, а D — бит R/W, который описан выше. Бит ACK первого фрейма будет установлен всеми ведомыми устройствами, в адреса которых совпадают два старших значащих бита. Как и при обычной передаче немедленно начинается другая передача и она содержит биты [7:0] адреса. На этом этапе адресуемый ведомый должен ответить битом ACK. Если этого не происходит, то режим сбоя такой же, как и в 7-битной системе.</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33</a:t>
            </a:fld>
            <a:endParaRPr lang="ru-RU"/>
          </a:p>
        </p:txBody>
      </p:sp>
      <p:pic>
        <p:nvPicPr>
          <p:cNvPr id="7" name="Рисунок 6">
            <a:extLst>
              <a:ext uri="{FF2B5EF4-FFF2-40B4-BE49-F238E27FC236}">
                <a16:creationId xmlns:a16="http://schemas.microsoft.com/office/drawing/2014/main" id="{CFE345FE-FF16-469E-A805-F2371C200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8" y="5361843"/>
            <a:ext cx="9753600" cy="1409700"/>
          </a:xfrm>
          <a:prstGeom prst="rect">
            <a:avLst/>
          </a:prstGeom>
        </p:spPr>
      </p:pic>
    </p:spTree>
    <p:extLst>
      <p:ext uri="{BB962C8B-B14F-4D97-AF65-F5344CB8AC3E}">
        <p14:creationId xmlns:p14="http://schemas.microsoft.com/office/powerpoint/2010/main" val="71448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a:t>
            </a:r>
            <a:r>
              <a:rPr lang="ru-RU" dirty="0"/>
              <a:t> – </a:t>
            </a:r>
            <a:r>
              <a:rPr lang="en-US" dirty="0"/>
              <a:t>ACK</a:t>
            </a:r>
            <a:r>
              <a:rPr lang="ru-RU" dirty="0"/>
              <a:t> и </a:t>
            </a:r>
            <a:r>
              <a:rPr lang="en-US" dirty="0"/>
              <a:t>NACK</a:t>
            </a:r>
            <a:endParaRPr lang="ru-RU" dirty="0"/>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4375583"/>
          </a:xfrm>
        </p:spPr>
        <p:txBody>
          <a:bodyPr>
            <a:normAutofit fontScale="92500" lnSpcReduction="20000"/>
          </a:bodyPr>
          <a:lstStyle/>
          <a:p>
            <a:r>
              <a:rPr lang="ru-RU" dirty="0"/>
              <a:t>ACK</a:t>
            </a:r>
            <a:r>
              <a:rPr lang="en-US" dirty="0"/>
              <a:t> (Acknowledge)</a:t>
            </a:r>
            <a:r>
              <a:rPr lang="ru-RU" dirty="0"/>
              <a:t> имеет место быть после каждого байта.</a:t>
            </a:r>
            <a:endParaRPr lang="en-US" dirty="0"/>
          </a:p>
          <a:p>
            <a:r>
              <a:rPr lang="ru-RU" dirty="0"/>
              <a:t>Этот бит позволяет приемнику сигнализировать передатчику, что байт был успешно принят и может быть отправлен следующий.</a:t>
            </a:r>
            <a:endParaRPr lang="en-US" dirty="0"/>
          </a:p>
          <a:p>
            <a:r>
              <a:rPr lang="ru-RU" dirty="0"/>
              <a:t>Ведущий контроллер генерирует все тактовые импульсы по линии SCL, включая девятый импульс ACK.</a:t>
            </a:r>
            <a:endParaRPr lang="en-US" dirty="0"/>
          </a:p>
          <a:p>
            <a:r>
              <a:rPr lang="ru-RU" dirty="0"/>
              <a:t>Сигнал ACK формируется следующим образом: передатчика освобождает линию SDA во время тактового импульса подтверждения, таким образом приемник может притянуть линию SDA к низкому уровню в течение периода тактового импульса.</a:t>
            </a:r>
            <a:endParaRPr lang="en-US" dirty="0"/>
          </a:p>
          <a:p>
            <a:r>
              <a:rPr lang="ru-RU" dirty="0"/>
              <a:t>Когда SDA остается все также в высоком логическом уровне в течение девятого тактового импульса, это распознается как сигнал </a:t>
            </a:r>
            <a:r>
              <a:rPr lang="ru-RU" dirty="0" err="1"/>
              <a:t>Not</a:t>
            </a:r>
            <a:r>
              <a:rPr lang="ru-RU" dirty="0"/>
              <a:t> </a:t>
            </a:r>
            <a:r>
              <a:rPr lang="ru-RU" dirty="0" err="1"/>
              <a:t>Acknowledge</a:t>
            </a:r>
            <a:r>
              <a:rPr lang="ru-RU" dirty="0"/>
              <a:t> (NACK).</a:t>
            </a:r>
            <a:endParaRPr lang="en-US" dirty="0"/>
          </a:p>
          <a:p>
            <a:r>
              <a:rPr lang="ru-RU" dirty="0"/>
              <a:t>Далее ведущий может сгенерировать либо условие STOP для отмены передачи, либо условие RESTART для начала новой передачи.</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34</a:t>
            </a:fld>
            <a:endParaRPr lang="ru-RU"/>
          </a:p>
        </p:txBody>
      </p:sp>
      <p:pic>
        <p:nvPicPr>
          <p:cNvPr id="6" name="Рисунок 5">
            <a:extLst>
              <a:ext uri="{FF2B5EF4-FFF2-40B4-BE49-F238E27FC236}">
                <a16:creationId xmlns:a16="http://schemas.microsoft.com/office/drawing/2014/main" id="{0937F3EB-0987-4557-A75B-F9B1AB723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8" y="5271510"/>
            <a:ext cx="9753600" cy="1381125"/>
          </a:xfrm>
          <a:prstGeom prst="rect">
            <a:avLst/>
          </a:prstGeom>
        </p:spPr>
      </p:pic>
    </p:spTree>
    <p:extLst>
      <p:ext uri="{BB962C8B-B14F-4D97-AF65-F5344CB8AC3E}">
        <p14:creationId xmlns:p14="http://schemas.microsoft.com/office/powerpoint/2010/main" val="3792702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a:t>
            </a:r>
            <a:r>
              <a:rPr lang="ru-RU" dirty="0"/>
              <a:t> – </a:t>
            </a:r>
            <a:r>
              <a:rPr lang="en-US" dirty="0"/>
              <a:t>ACK</a:t>
            </a:r>
            <a:r>
              <a:rPr lang="ru-RU" dirty="0"/>
              <a:t> и </a:t>
            </a:r>
            <a:r>
              <a:rPr lang="en-US" dirty="0"/>
              <a:t>NACK</a:t>
            </a:r>
            <a:endParaRPr lang="ru-RU" dirty="0"/>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4375583"/>
          </a:xfrm>
        </p:spPr>
        <p:txBody>
          <a:bodyPr>
            <a:normAutofit fontScale="92500" lnSpcReduction="10000"/>
          </a:bodyPr>
          <a:lstStyle/>
          <a:p>
            <a:r>
              <a:rPr lang="ru-RU" dirty="0"/>
              <a:t>Есть пять условий, которые могут привести к генерации NACK:</a:t>
            </a:r>
          </a:p>
          <a:p>
            <a:pPr marL="514350" indent="-514350">
              <a:buFont typeface="+mj-lt"/>
              <a:buAutoNum type="arabicPeriod"/>
            </a:pPr>
            <a:r>
              <a:rPr lang="ru-RU" dirty="0"/>
              <a:t>на шине не обнаружено устройства с переданным адресом, соответственно ответить некому</a:t>
            </a:r>
            <a:r>
              <a:rPr lang="en-US" dirty="0"/>
              <a:t>;</a:t>
            </a:r>
            <a:endParaRPr lang="ru-RU" dirty="0"/>
          </a:p>
          <a:p>
            <a:pPr marL="514350" indent="-514350">
              <a:buFont typeface="+mj-lt"/>
              <a:buAutoNum type="arabicPeriod"/>
            </a:pPr>
            <a:r>
              <a:rPr lang="ru-RU" dirty="0"/>
              <a:t>приемник не может принимать или передавать, потому что он выполняет некоторую функцию в реальном времени и не готов начинать связь с ведущим устройством</a:t>
            </a:r>
            <a:r>
              <a:rPr lang="en-US" dirty="0"/>
              <a:t>;</a:t>
            </a:r>
            <a:endParaRPr lang="ru-RU" dirty="0"/>
          </a:p>
          <a:p>
            <a:pPr marL="514350" indent="-514350">
              <a:buFont typeface="+mj-lt"/>
              <a:buAutoNum type="arabicPeriod"/>
            </a:pPr>
            <a:r>
              <a:rPr lang="ru-RU" dirty="0"/>
              <a:t>во время передачи приемник получил данные или команды, которые он не понимает</a:t>
            </a:r>
            <a:r>
              <a:rPr lang="en-US" dirty="0"/>
              <a:t>;</a:t>
            </a:r>
            <a:endParaRPr lang="ru-RU" dirty="0"/>
          </a:p>
          <a:p>
            <a:pPr marL="514350" indent="-514350">
              <a:buFont typeface="+mj-lt"/>
              <a:buAutoNum type="arabicPeriod"/>
            </a:pPr>
            <a:r>
              <a:rPr lang="ru-RU" dirty="0"/>
              <a:t>во время передачи приемник не может получать больше байт данных</a:t>
            </a:r>
            <a:r>
              <a:rPr lang="en-US" dirty="0"/>
              <a:t>;</a:t>
            </a:r>
            <a:endParaRPr lang="ru-RU" dirty="0"/>
          </a:p>
          <a:p>
            <a:pPr marL="514350" indent="-514350">
              <a:buFont typeface="+mj-lt"/>
              <a:buAutoNum type="arabicPeriod"/>
            </a:pPr>
            <a:r>
              <a:rPr lang="ru-RU" dirty="0"/>
              <a:t>приемник ведущего устройства должен просигнализировать об окончании передачи ведомому передатчику.</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35</a:t>
            </a:fld>
            <a:endParaRPr lang="ru-RU"/>
          </a:p>
        </p:txBody>
      </p:sp>
      <p:pic>
        <p:nvPicPr>
          <p:cNvPr id="6" name="Рисунок 5">
            <a:extLst>
              <a:ext uri="{FF2B5EF4-FFF2-40B4-BE49-F238E27FC236}">
                <a16:creationId xmlns:a16="http://schemas.microsoft.com/office/drawing/2014/main" id="{0937F3EB-0987-4557-A75B-F9B1AB723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198" y="5271510"/>
            <a:ext cx="9753600" cy="1381125"/>
          </a:xfrm>
          <a:prstGeom prst="rect">
            <a:avLst/>
          </a:prstGeom>
        </p:spPr>
      </p:pic>
    </p:spTree>
    <p:extLst>
      <p:ext uri="{BB962C8B-B14F-4D97-AF65-F5344CB8AC3E}">
        <p14:creationId xmlns:p14="http://schemas.microsoft.com/office/powerpoint/2010/main" val="1297592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a:t>
            </a:r>
            <a:r>
              <a:rPr lang="ru-RU" dirty="0"/>
              <a:t> – фреймы данных</a:t>
            </a:r>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4375583"/>
          </a:xfrm>
        </p:spPr>
        <p:txBody>
          <a:bodyPr>
            <a:normAutofit/>
          </a:bodyPr>
          <a:lstStyle/>
          <a:p>
            <a:r>
              <a:rPr lang="ru-RU" dirty="0"/>
              <a:t>После того, как фрейм адреса отправлен, начинается отправка данных.</a:t>
            </a:r>
          </a:p>
          <a:p>
            <a:r>
              <a:rPr lang="ru-RU" dirty="0"/>
              <a:t>Ведущий будет просто продолжать генерировать тактовые импульсы на линии SCL с регулярным интервалом, а данные будут помещаться в линию SDA ведущим или ведомым устройством в зависимости от того, указывает ли бит R/W на операцию записи или чтения.</a:t>
            </a:r>
          </a:p>
          <a:p>
            <a:r>
              <a:rPr lang="ru-RU" dirty="0"/>
              <a:t>Обычно первый байт или два первых байта содержат адрес регистра ведомого устройства для записи или чтения.</a:t>
            </a:r>
          </a:p>
          <a:p>
            <a:r>
              <a:rPr lang="ru-RU" dirty="0"/>
              <a:t>Например, для EEPROM памяти первые два байта, следующие за фреймом адреса указывают на адрес ячейки памяти, участвующей в транзакции.</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36</a:t>
            </a:fld>
            <a:endParaRPr lang="ru-RU"/>
          </a:p>
        </p:txBody>
      </p:sp>
      <p:pic>
        <p:nvPicPr>
          <p:cNvPr id="7" name="Рисунок 6">
            <a:extLst>
              <a:ext uri="{FF2B5EF4-FFF2-40B4-BE49-F238E27FC236}">
                <a16:creationId xmlns:a16="http://schemas.microsoft.com/office/drawing/2014/main" id="{F97FB49A-2AC3-41A8-B946-345536F20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198" y="5176261"/>
            <a:ext cx="9753600" cy="1571625"/>
          </a:xfrm>
          <a:prstGeom prst="rect">
            <a:avLst/>
          </a:prstGeom>
        </p:spPr>
      </p:pic>
    </p:spTree>
    <p:extLst>
      <p:ext uri="{BB962C8B-B14F-4D97-AF65-F5344CB8AC3E}">
        <p14:creationId xmlns:p14="http://schemas.microsoft.com/office/powerpoint/2010/main" val="3686498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lstStyle/>
          <a:p>
            <a:r>
              <a:rPr lang="ru-RU" dirty="0"/>
              <a:t>Описание протокола </a:t>
            </a:r>
            <a:r>
              <a:rPr lang="en-US" dirty="0"/>
              <a:t>I2C</a:t>
            </a:r>
            <a:r>
              <a:rPr lang="ru-RU" dirty="0"/>
              <a:t> – фреймы данных</a:t>
            </a:r>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4375583"/>
          </a:xfrm>
        </p:spPr>
        <p:txBody>
          <a:bodyPr>
            <a:normAutofit/>
          </a:bodyPr>
          <a:lstStyle/>
          <a:p>
            <a:r>
              <a:rPr lang="ru-RU" dirty="0"/>
              <a:t>В зависимости от бита R/W, байты данных заполняются ведущим (если бит R/W установлен в 0) или ведомым (если бит R/W установлен в 1).</a:t>
            </a:r>
          </a:p>
          <a:p>
            <a:r>
              <a:rPr lang="ru-RU" dirty="0"/>
              <a:t>Количество фреймов данных является произвольным и большинство ведомых устройств автоматически увеличивают внутренний регистр, отвечающий за последующие операции чтения или записи из следующего регистра в линии.</a:t>
            </a:r>
          </a:p>
          <a:p>
            <a:r>
              <a:rPr lang="ru-RU" dirty="0"/>
              <a:t>Этот режим также называется последовательным или пакетным режимом и это способ повысить скорость передачи данных.</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37</a:t>
            </a:fld>
            <a:endParaRPr lang="ru-RU"/>
          </a:p>
        </p:txBody>
      </p:sp>
      <p:pic>
        <p:nvPicPr>
          <p:cNvPr id="7" name="Рисунок 6">
            <a:extLst>
              <a:ext uri="{FF2B5EF4-FFF2-40B4-BE49-F238E27FC236}">
                <a16:creationId xmlns:a16="http://schemas.microsoft.com/office/drawing/2014/main" id="{F97FB49A-2AC3-41A8-B946-345536F20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198" y="5176261"/>
            <a:ext cx="9753600" cy="1571625"/>
          </a:xfrm>
          <a:prstGeom prst="rect">
            <a:avLst/>
          </a:prstGeom>
        </p:spPr>
      </p:pic>
    </p:spTree>
    <p:extLst>
      <p:ext uri="{BB962C8B-B14F-4D97-AF65-F5344CB8AC3E}">
        <p14:creationId xmlns:p14="http://schemas.microsoft.com/office/powerpoint/2010/main" val="3730884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normAutofit fontScale="90000"/>
          </a:bodyPr>
          <a:lstStyle/>
          <a:p>
            <a:r>
              <a:rPr lang="ru-RU" dirty="0"/>
              <a:t>Описание протокола </a:t>
            </a:r>
            <a:r>
              <a:rPr lang="en-US" dirty="0"/>
              <a:t>I2C</a:t>
            </a:r>
            <a:r>
              <a:rPr lang="ru-RU" dirty="0"/>
              <a:t> –</a:t>
            </a:r>
            <a:br>
              <a:rPr lang="ru-RU" dirty="0"/>
            </a:br>
            <a:r>
              <a:rPr lang="ru-RU" dirty="0"/>
              <a:t>комбинированные транзакции</a:t>
            </a:r>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4375583"/>
          </a:xfrm>
        </p:spPr>
        <p:txBody>
          <a:bodyPr>
            <a:normAutofit/>
          </a:bodyPr>
          <a:lstStyle/>
          <a:p>
            <a:r>
              <a:rPr lang="ru-RU" dirty="0"/>
              <a:t>Протокол I2C по существу имеет простой шаблон связи:</a:t>
            </a:r>
          </a:p>
          <a:p>
            <a:pPr marL="457200" indent="-457200">
              <a:buFont typeface="Arial" panose="020B0604020202020204" pitchFamily="34" charset="0"/>
              <a:buChar char="•"/>
            </a:pPr>
            <a:r>
              <a:rPr lang="ru-RU" dirty="0"/>
              <a:t>ведущий отправляет на шину адрес ведомого устройства, участвующего в транзакции;</a:t>
            </a:r>
          </a:p>
          <a:p>
            <a:pPr marL="457200" indent="-457200">
              <a:buFont typeface="Arial" panose="020B0604020202020204" pitchFamily="34" charset="0"/>
              <a:buChar char="•"/>
            </a:pPr>
            <a:r>
              <a:rPr lang="ru-RU" dirty="0"/>
              <a:t>бит R/W, который является младшим значащим битом адреса, устанавливает направление потока данных (от ведущего к ведомому — W, или от ведомого к ведущему — R);</a:t>
            </a:r>
          </a:p>
          <a:p>
            <a:pPr marL="457200" indent="-457200">
              <a:buFont typeface="Arial" panose="020B0604020202020204" pitchFamily="34" charset="0"/>
              <a:buChar char="•"/>
            </a:pPr>
            <a:r>
              <a:rPr lang="ru-RU" dirty="0"/>
              <a:t>отправляется некоторое количество байт, каждый из которых чередуется с битом ACK пока не произойдет условие STOP.</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38</a:t>
            </a:fld>
            <a:endParaRPr lang="ru-RU"/>
          </a:p>
        </p:txBody>
      </p:sp>
    </p:spTree>
    <p:extLst>
      <p:ext uri="{BB962C8B-B14F-4D97-AF65-F5344CB8AC3E}">
        <p14:creationId xmlns:p14="http://schemas.microsoft.com/office/powerpoint/2010/main" val="212360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normAutofit fontScale="90000"/>
          </a:bodyPr>
          <a:lstStyle/>
          <a:p>
            <a:r>
              <a:rPr lang="ru-RU" dirty="0"/>
              <a:t>Описание протокола </a:t>
            </a:r>
            <a:r>
              <a:rPr lang="en-US" dirty="0"/>
              <a:t>I2C</a:t>
            </a:r>
            <a:r>
              <a:rPr lang="ru-RU" dirty="0"/>
              <a:t> –</a:t>
            </a:r>
            <a:br>
              <a:rPr lang="ru-RU" dirty="0"/>
            </a:br>
            <a:r>
              <a:rPr lang="ru-RU" dirty="0"/>
              <a:t>комбинированные транзакции</a:t>
            </a:r>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5962074"/>
          </a:xfrm>
        </p:spPr>
        <p:txBody>
          <a:bodyPr>
            <a:normAutofit/>
          </a:bodyPr>
          <a:lstStyle/>
          <a:p>
            <a:r>
              <a:rPr lang="ru-RU" dirty="0"/>
              <a:t>Данная коммуникационная схема имеет небольшую ловушку: если мы хотим задать что-то конкретное для ведомого устройства, нам необходимо использовать две отдельные транзакции.</a:t>
            </a:r>
          </a:p>
          <a:p>
            <a:r>
              <a:rPr lang="ru-RU" dirty="0"/>
              <a:t>Давайте рассмотрим это на примере. Предположим, что у нас есть I2C EEPROM память.</a:t>
            </a:r>
          </a:p>
          <a:p>
            <a:r>
              <a:rPr lang="ru-RU" dirty="0"/>
              <a:t>Обычно устройства такого вида имеют несколько адресуемых областей памяти (EEPROM 64 кбит адресуется в диапазоне от 0 до 0х1FFF. Данные значения основаны на том факте, что 64 кбит равны 65536 битам, одна ячейка памяти имеет размерность 8 бит и следовательно 65536/8 = 8196 = 0х2000. Поскольку ячейки памяти начинаются с 0, то последняя имеет адрес 0х1FFF). </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39</a:t>
            </a:fld>
            <a:endParaRPr lang="ru-RU"/>
          </a:p>
        </p:txBody>
      </p:sp>
    </p:spTree>
    <p:extLst>
      <p:ext uri="{BB962C8B-B14F-4D97-AF65-F5344CB8AC3E}">
        <p14:creationId xmlns:p14="http://schemas.microsoft.com/office/powerpoint/2010/main" val="12438524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normAutofit fontScale="90000"/>
          </a:bodyPr>
          <a:lstStyle/>
          <a:p>
            <a:r>
              <a:rPr lang="ru-RU" dirty="0"/>
              <a:t>Описание протокола </a:t>
            </a:r>
            <a:r>
              <a:rPr lang="en-US" dirty="0"/>
              <a:t>I2C</a:t>
            </a:r>
            <a:r>
              <a:rPr lang="ru-RU" dirty="0"/>
              <a:t> –</a:t>
            </a:r>
            <a:br>
              <a:rPr lang="ru-RU" dirty="0"/>
            </a:br>
            <a:r>
              <a:rPr lang="ru-RU" dirty="0"/>
              <a:t>комбинированные транзакции</a:t>
            </a:r>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5962074"/>
          </a:xfrm>
        </p:spPr>
        <p:txBody>
          <a:bodyPr>
            <a:normAutofit lnSpcReduction="10000"/>
          </a:bodyPr>
          <a:lstStyle/>
          <a:p>
            <a:r>
              <a:rPr lang="ru-RU" dirty="0"/>
              <a:t>Чтобы извлечь содержимое ячейки памяти, ведущее устройство должно выполнить следующие шаги:</a:t>
            </a:r>
          </a:p>
          <a:p>
            <a:pPr marL="457200" indent="-457200">
              <a:buFont typeface="Arial" panose="020B0604020202020204" pitchFamily="34" charset="0"/>
              <a:buChar char="•"/>
            </a:pPr>
            <a:r>
              <a:rPr lang="ru-RU" dirty="0"/>
              <a:t>запустить транзакцию в режиме записи (последний бит адреса ведомого устройства устанавливается в 0), отправив адрес ведомого устройства в шину I2C, чтобы EEPROM начал выборку сообщений из шины;</a:t>
            </a:r>
          </a:p>
          <a:p>
            <a:pPr marL="457200" indent="-457200">
              <a:buFont typeface="Arial" panose="020B0604020202020204" pitchFamily="34" charset="0"/>
              <a:buChar char="•"/>
            </a:pPr>
            <a:r>
              <a:rPr lang="ru-RU" dirty="0"/>
              <a:t>отправить два байта, представляющих область памяти, которую мы хотим прочитать;</a:t>
            </a:r>
          </a:p>
          <a:p>
            <a:pPr marL="457200" indent="-457200">
              <a:buFont typeface="Arial" panose="020B0604020202020204" pitchFamily="34" charset="0"/>
              <a:buChar char="•"/>
            </a:pPr>
            <a:r>
              <a:rPr lang="ru-RU" dirty="0"/>
              <a:t>завершить транзакцию отправив условие STOP;</a:t>
            </a:r>
          </a:p>
          <a:p>
            <a:pPr marL="457200" indent="-457200">
              <a:buFont typeface="Arial" panose="020B0604020202020204" pitchFamily="34" charset="0"/>
              <a:buChar char="•"/>
            </a:pPr>
            <a:r>
              <a:rPr lang="ru-RU" dirty="0"/>
              <a:t>начать новую транзакцию в режиме чтения (последний бит адреса ведомого устройства устанавливается в 1), отправив адрес ведомого устройства в шину I2C;</a:t>
            </a:r>
          </a:p>
          <a:p>
            <a:pPr marL="457200" indent="-457200">
              <a:buFont typeface="Arial" panose="020B0604020202020204" pitchFamily="34" charset="0"/>
              <a:buChar char="•"/>
            </a:pPr>
            <a:r>
              <a:rPr lang="ru-RU" dirty="0"/>
              <a:t>прочитать n байтов (обычно один, если читаем память в случайном режиме и больше одного, если читаем в последовательном режиме), отправленных ведомым устройством и затем завершить транзакцию условием STOP.</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40</a:t>
            </a:fld>
            <a:endParaRPr lang="ru-RU"/>
          </a:p>
        </p:txBody>
      </p:sp>
    </p:spTree>
    <p:extLst>
      <p:ext uri="{BB962C8B-B14F-4D97-AF65-F5344CB8AC3E}">
        <p14:creationId xmlns:p14="http://schemas.microsoft.com/office/powerpoint/2010/main" val="359952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092AC-A39A-40F6-98FC-E58712FC3ABA}"/>
              </a:ext>
            </a:extLst>
          </p:cNvPr>
          <p:cNvSpPr>
            <a:spLocks noGrp="1"/>
          </p:cNvSpPr>
          <p:nvPr>
            <p:ph type="title"/>
          </p:nvPr>
        </p:nvSpPr>
        <p:spPr/>
        <p:txBody>
          <a:bodyPr>
            <a:normAutofit fontScale="90000"/>
          </a:bodyPr>
          <a:lstStyle/>
          <a:p>
            <a:r>
              <a:rPr lang="ru-RU" dirty="0"/>
              <a:t>Описание протокола </a:t>
            </a:r>
            <a:r>
              <a:rPr lang="en-US" dirty="0"/>
              <a:t>I2C</a:t>
            </a:r>
            <a:r>
              <a:rPr lang="ru-RU" dirty="0"/>
              <a:t> –</a:t>
            </a:r>
            <a:br>
              <a:rPr lang="ru-RU" dirty="0"/>
            </a:br>
            <a:r>
              <a:rPr lang="ru-RU" dirty="0"/>
              <a:t>комбинированные транзакции</a:t>
            </a:r>
          </a:p>
        </p:txBody>
      </p:sp>
      <p:sp>
        <p:nvSpPr>
          <p:cNvPr id="3" name="Объект 2">
            <a:extLst>
              <a:ext uri="{FF2B5EF4-FFF2-40B4-BE49-F238E27FC236}">
                <a16:creationId xmlns:a16="http://schemas.microsoft.com/office/drawing/2014/main" id="{207892A1-C23E-463B-9115-48EABDBCB55D}"/>
              </a:ext>
            </a:extLst>
          </p:cNvPr>
          <p:cNvSpPr>
            <a:spLocks noGrp="1"/>
          </p:cNvSpPr>
          <p:nvPr>
            <p:ph idx="1"/>
          </p:nvPr>
        </p:nvSpPr>
        <p:spPr>
          <a:xfrm>
            <a:off x="-1" y="895926"/>
            <a:ext cx="12191999" cy="3999925"/>
          </a:xfrm>
        </p:spPr>
        <p:txBody>
          <a:bodyPr>
            <a:normAutofit fontScale="70000" lnSpcReduction="20000"/>
          </a:bodyPr>
          <a:lstStyle/>
          <a:p>
            <a:r>
              <a:rPr lang="ru-RU" dirty="0"/>
              <a:t>Для поддержки этой коммуникационной схемы протокол I2C определяет комбинированные транзакции, в которых направление потока данных инвертируется после того, как передано определенное количество байт.</a:t>
            </a:r>
          </a:p>
          <a:p>
            <a:r>
              <a:rPr lang="ru-RU" dirty="0"/>
              <a:t>На рисунке схематически представлен этот способ связи с ведомыми устройствами.</a:t>
            </a:r>
          </a:p>
          <a:p>
            <a:r>
              <a:rPr lang="ru-RU" dirty="0"/>
              <a:t>Ведущий начинает отправку адреса ведомого устройства в режиме записи (обратите внимание на W, выделенную красным цветом на рисунке), а затем отправляет адреса регистров, которые мы хотим прочитать.</a:t>
            </a:r>
          </a:p>
          <a:p>
            <a:r>
              <a:rPr lang="ru-RU" dirty="0"/>
              <a:t>Затем отправляется новое условие START без завершения транзакции: это дополнительное условие также называется условием повторного START (или RESTART).</a:t>
            </a:r>
          </a:p>
          <a:p>
            <a:r>
              <a:rPr lang="ru-RU" dirty="0"/>
              <a:t>Ведущий снова отправляет адрес ведомого устройства, но на этот раз в режиме чтения (обратите внимание на R, выделенную красным).</a:t>
            </a:r>
          </a:p>
          <a:p>
            <a:r>
              <a:rPr lang="ru-RU" dirty="0"/>
              <a:t>Теперь ведомое устройство передает содержимое запрашиваемых регистров и ведущий подтверждает каждый отправленный байт.</a:t>
            </a:r>
          </a:p>
          <a:p>
            <a:r>
              <a:rPr lang="ru-RU" dirty="0"/>
              <a:t>Ведущий завершает транзакцию, выдавая NACK (это важно и об этом будет далее) и условие STOP.</a:t>
            </a:r>
          </a:p>
        </p:txBody>
      </p:sp>
      <p:sp>
        <p:nvSpPr>
          <p:cNvPr id="4" name="Номер слайда 3">
            <a:extLst>
              <a:ext uri="{FF2B5EF4-FFF2-40B4-BE49-F238E27FC236}">
                <a16:creationId xmlns:a16="http://schemas.microsoft.com/office/drawing/2014/main" id="{5F6325EE-A8E7-4370-8C45-9F825C638003}"/>
              </a:ext>
            </a:extLst>
          </p:cNvPr>
          <p:cNvSpPr>
            <a:spLocks noGrp="1"/>
          </p:cNvSpPr>
          <p:nvPr>
            <p:ph type="sldNum" sz="quarter" idx="12"/>
          </p:nvPr>
        </p:nvSpPr>
        <p:spPr/>
        <p:txBody>
          <a:bodyPr/>
          <a:lstStyle/>
          <a:p>
            <a:fld id="{FCC9D2A8-53B6-4ABB-9D59-ADC063E396C1}" type="slidenum">
              <a:rPr lang="ru-RU" smtClean="0"/>
              <a:t>41</a:t>
            </a:fld>
            <a:endParaRPr lang="ru-RU"/>
          </a:p>
        </p:txBody>
      </p:sp>
      <p:pic>
        <p:nvPicPr>
          <p:cNvPr id="6" name="Рисунок 5">
            <a:extLst>
              <a:ext uri="{FF2B5EF4-FFF2-40B4-BE49-F238E27FC236}">
                <a16:creationId xmlns:a16="http://schemas.microsoft.com/office/drawing/2014/main" id="{005DA514-3887-43BF-BC18-BA0A53E034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198" y="4895851"/>
            <a:ext cx="9753600" cy="1962150"/>
          </a:xfrm>
          <a:prstGeom prst="rect">
            <a:avLst/>
          </a:prstGeom>
        </p:spPr>
      </p:pic>
    </p:spTree>
    <p:extLst>
      <p:ext uri="{BB962C8B-B14F-4D97-AF65-F5344CB8AC3E}">
        <p14:creationId xmlns:p14="http://schemas.microsoft.com/office/powerpoint/2010/main" val="4213733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0F59E2-4D8F-4724-B771-DA33B15F4179}"/>
              </a:ext>
            </a:extLst>
          </p:cNvPr>
          <p:cNvSpPr>
            <a:spLocks noGrp="1"/>
          </p:cNvSpPr>
          <p:nvPr>
            <p:ph type="title"/>
          </p:nvPr>
        </p:nvSpPr>
        <p:spPr/>
        <p:txBody>
          <a:bodyPr>
            <a:normAutofit fontScale="90000"/>
          </a:bodyPr>
          <a:lstStyle/>
          <a:p>
            <a:r>
              <a:rPr lang="ru-RU" dirty="0"/>
              <a:t>Описание протокола </a:t>
            </a:r>
            <a:r>
              <a:rPr lang="en-US" dirty="0"/>
              <a:t>I2C –</a:t>
            </a:r>
            <a:br>
              <a:rPr lang="ru-RU" dirty="0"/>
            </a:br>
            <a:r>
              <a:rPr lang="ru-RU" dirty="0"/>
              <a:t>удержание тактовых импульсов</a:t>
            </a:r>
          </a:p>
        </p:txBody>
      </p:sp>
      <p:sp>
        <p:nvSpPr>
          <p:cNvPr id="3" name="Объект 2">
            <a:extLst>
              <a:ext uri="{FF2B5EF4-FFF2-40B4-BE49-F238E27FC236}">
                <a16:creationId xmlns:a16="http://schemas.microsoft.com/office/drawing/2014/main" id="{9DD0CDF3-07B0-49BC-B6E2-2265BF326E72}"/>
              </a:ext>
            </a:extLst>
          </p:cNvPr>
          <p:cNvSpPr>
            <a:spLocks noGrp="1"/>
          </p:cNvSpPr>
          <p:nvPr>
            <p:ph idx="1"/>
          </p:nvPr>
        </p:nvSpPr>
        <p:spPr/>
        <p:txBody>
          <a:bodyPr>
            <a:normAutofit lnSpcReduction="10000"/>
          </a:bodyPr>
          <a:lstStyle/>
          <a:p>
            <a:r>
              <a:rPr lang="ru-RU" dirty="0"/>
              <a:t>Иногда скорость запроса данных ведущего может превышать возможности ведомого выдавать эти данные с выбранной скоростью. Это происходит потому, что данные еще не готовы (например, ведомое устройство еще не закончило аналого-цифровое преобразование) или потому, что предыдущая операция еще не завершилась (скажем, EEPROM, которая не завершила запись в энергонезависимую память и должна закончить это, прежде чем сможет обслуживать другие запросы).</a:t>
            </a:r>
          </a:p>
          <a:p>
            <a:r>
              <a:rPr lang="ru-RU" dirty="0"/>
              <a:t>В этом случае некоторые ведомые устройства будут выполнять то, что называют удержание тактовых импульсов. При этом ведомое устройство приостанавливает транзакцию, удерживая линию SCL в низком логическом уровне. Транзакция не может быть продолжена до тех пор, пока линия снова не будет свободной.</a:t>
            </a:r>
          </a:p>
          <a:p>
            <a:r>
              <a:rPr lang="ru-RU" dirty="0"/>
              <a:t>Данная функция не является обязательной и большинство ведомых устройств не включают драйвер для работы с линией SCL, поэтому они не могут удержать тактирование (это связано в основном с упрощением аппаратной реализации I2C интерфейса). </a:t>
            </a:r>
          </a:p>
        </p:txBody>
      </p:sp>
      <p:sp>
        <p:nvSpPr>
          <p:cNvPr id="4" name="Номер слайда 3">
            <a:extLst>
              <a:ext uri="{FF2B5EF4-FFF2-40B4-BE49-F238E27FC236}">
                <a16:creationId xmlns:a16="http://schemas.microsoft.com/office/drawing/2014/main" id="{FB232EC2-0D58-48B2-AAAC-1AA3DEDB8C5C}"/>
              </a:ext>
            </a:extLst>
          </p:cNvPr>
          <p:cNvSpPr>
            <a:spLocks noGrp="1"/>
          </p:cNvSpPr>
          <p:nvPr>
            <p:ph type="sldNum" sz="quarter" idx="12"/>
          </p:nvPr>
        </p:nvSpPr>
        <p:spPr/>
        <p:txBody>
          <a:bodyPr/>
          <a:lstStyle/>
          <a:p>
            <a:fld id="{FCC9D2A8-53B6-4ABB-9D59-ADC063E396C1}" type="slidenum">
              <a:rPr lang="ru-RU" smtClean="0"/>
              <a:t>42</a:t>
            </a:fld>
            <a:endParaRPr lang="ru-RU"/>
          </a:p>
        </p:txBody>
      </p:sp>
    </p:spTree>
    <p:extLst>
      <p:ext uri="{BB962C8B-B14F-4D97-AF65-F5344CB8AC3E}">
        <p14:creationId xmlns:p14="http://schemas.microsoft.com/office/powerpoint/2010/main" val="2196897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a:t>
            </a:r>
            <a:r>
              <a:rPr lang="en-US" sz="1500" i="1" dirty="0"/>
              <a:t>3</a:t>
            </a:r>
          </a:p>
          <a:p>
            <a:r>
              <a:rPr lang="ru-RU" sz="1500" i="1" dirty="0"/>
              <a:t>Протоколы передачи данных</a:t>
            </a:r>
          </a:p>
          <a:p>
            <a:r>
              <a:rPr lang="en-US" sz="1500" i="1" dirty="0"/>
              <a:t>UART, SPI, I2C</a:t>
            </a:r>
            <a:endParaRPr lang="ru-RU" sz="1500" i="1" dirty="0"/>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43</a:t>
            </a:fld>
            <a:endParaRPr lang="ru-RU"/>
          </a:p>
        </p:txBody>
      </p:sp>
    </p:spTree>
    <p:extLst>
      <p:ext uri="{BB962C8B-B14F-4D97-AF65-F5344CB8AC3E}">
        <p14:creationId xmlns:p14="http://schemas.microsoft.com/office/powerpoint/2010/main" val="2029188330"/>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3900</TotalTime>
  <Words>4906</Words>
  <Application>Microsoft Office PowerPoint</Application>
  <PresentationFormat>Широкоэкранный</PresentationFormat>
  <Paragraphs>287</Paragraphs>
  <Slides>43</Slides>
  <Notes>23</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43</vt:i4>
      </vt:variant>
    </vt:vector>
  </HeadingPairs>
  <TitlesOfParts>
    <vt:vector size="49" baseType="lpstr">
      <vt:lpstr>Arial</vt:lpstr>
      <vt:lpstr>Calibri</vt:lpstr>
      <vt:lpstr>Calibri Light</vt:lpstr>
      <vt:lpstr>LinLibertine</vt:lpstr>
      <vt:lpstr>LinLibertineI</vt:lpstr>
      <vt:lpstr>Тема Office</vt:lpstr>
      <vt:lpstr>Аппаратные средства Интернета вещей и цифрового производства</vt:lpstr>
      <vt:lpstr>Архитектура устройств IoT</vt:lpstr>
      <vt:lpstr>Последовательная и параллельная передача данных</vt:lpstr>
      <vt:lpstr>Последовательная и параллельная передача данных</vt:lpstr>
      <vt:lpstr>Аппаратные средства Интернета вещей и цифрового производства</vt:lpstr>
      <vt:lpstr>Интерфейс UART</vt:lpstr>
      <vt:lpstr>Синхронная передача данных</vt:lpstr>
      <vt:lpstr>Синхронная передача данных</vt:lpstr>
      <vt:lpstr>Асинхронная передача данных</vt:lpstr>
      <vt:lpstr>Асинхронная передача данных</vt:lpstr>
      <vt:lpstr>UART и USART интерфейсы</vt:lpstr>
      <vt:lpstr>UART и USART интерфейсы</vt:lpstr>
      <vt:lpstr>UART и USART интерфейсы</vt:lpstr>
      <vt:lpstr>Аппаратные средства Интернета вещей и цифрового производства</vt:lpstr>
      <vt:lpstr>Serial Peripheral Interface (SPI)</vt:lpstr>
      <vt:lpstr>Serial Peripheral Interface (SPI)</vt:lpstr>
      <vt:lpstr>Serial Peripheral Interface (SPI)</vt:lpstr>
      <vt:lpstr>Пример обмена данными по SPI</vt:lpstr>
      <vt:lpstr>Пример обмена данными по SPI в полудуплексном режиме</vt:lpstr>
      <vt:lpstr>Полярность и фаза тактового сигнала SPI</vt:lpstr>
      <vt:lpstr>Полярность и фаза тактового сигнала SPI</vt:lpstr>
      <vt:lpstr>Аппаратные средства Интернета вещей и цифрового производства</vt:lpstr>
      <vt:lpstr>Интферфейс I2C</vt:lpstr>
      <vt:lpstr>Интферфейс I2C</vt:lpstr>
      <vt:lpstr>Интферфейс I2C</vt:lpstr>
      <vt:lpstr>Графическое представление шины I2C</vt:lpstr>
      <vt:lpstr>Адресация в интерфейсе I2C</vt:lpstr>
      <vt:lpstr>Скорость передачи I2C</vt:lpstr>
      <vt:lpstr>Описание протокола I2C</vt:lpstr>
      <vt:lpstr>Описание протокола I2C</vt:lpstr>
      <vt:lpstr>Описание протокола I2C</vt:lpstr>
      <vt:lpstr>Описание протокола I2C</vt:lpstr>
      <vt:lpstr>Описание протокола I2C – фрейм адреса</vt:lpstr>
      <vt:lpstr>Описание протокола I2C – ACK и NACK</vt:lpstr>
      <vt:lpstr>Описание протокола I2C – ACK и NACK</vt:lpstr>
      <vt:lpstr>Описание протокола I2C – фреймы данных</vt:lpstr>
      <vt:lpstr>Описание протокола I2C – фреймы данных</vt:lpstr>
      <vt:lpstr>Описание протокола I2C – комбинированные транзакции</vt:lpstr>
      <vt:lpstr>Описание протокола I2C – комбинированные транзакции</vt:lpstr>
      <vt:lpstr>Описание протокола I2C – комбинированные транзакции</vt:lpstr>
      <vt:lpstr>Описание протокола I2C – комбинированные транзакции</vt:lpstr>
      <vt:lpstr>Описание протокола I2C – удержание тактовых импульсов</vt:lpstr>
      <vt:lpstr>Аппаратные средства Интернета вещей и цифрового производства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Информационные технологии</dc:title>
  <dc:creator>SMike</dc:creator>
  <cp:lastModifiedBy>SMike</cp:lastModifiedBy>
  <cp:revision>185</cp:revision>
  <dcterms:created xsi:type="dcterms:W3CDTF">2019-06-14T07:02:32Z</dcterms:created>
  <dcterms:modified xsi:type="dcterms:W3CDTF">2021-09-27T12:14:19Z</dcterms:modified>
</cp:coreProperties>
</file>