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256" r:id="rId2"/>
    <p:sldId id="366" r:id="rId3"/>
    <p:sldId id="369" r:id="rId4"/>
    <p:sldId id="370" r:id="rId5"/>
    <p:sldId id="386" r:id="rId6"/>
    <p:sldId id="395" r:id="rId7"/>
    <p:sldId id="396" r:id="rId8"/>
    <p:sldId id="397" r:id="rId9"/>
    <p:sldId id="398" r:id="rId10"/>
    <p:sldId id="394" r:id="rId11"/>
    <p:sldId id="400" r:id="rId12"/>
    <p:sldId id="401" r:id="rId13"/>
    <p:sldId id="402" r:id="rId14"/>
    <p:sldId id="403" r:id="rId15"/>
    <p:sldId id="367" r:id="rId16"/>
    <p:sldId id="368" r:id="rId17"/>
    <p:sldId id="371" r:id="rId18"/>
    <p:sldId id="372" r:id="rId19"/>
    <p:sldId id="405" r:id="rId20"/>
    <p:sldId id="385" r:id="rId21"/>
    <p:sldId id="387" r:id="rId22"/>
    <p:sldId id="388" r:id="rId23"/>
    <p:sldId id="389" r:id="rId24"/>
    <p:sldId id="390" r:id="rId25"/>
    <p:sldId id="393" r:id="rId26"/>
    <p:sldId id="391" r:id="rId27"/>
    <p:sldId id="392" r:id="rId28"/>
    <p:sldId id="373" r:id="rId29"/>
    <p:sldId id="374" r:id="rId30"/>
    <p:sldId id="377" r:id="rId31"/>
    <p:sldId id="40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65697" autoAdjust="0"/>
  </p:normalViewPr>
  <p:slideViewPr>
    <p:cSldViewPr snapToGrid="0">
      <p:cViewPr varScale="1">
        <p:scale>
          <a:sx n="69" d="100"/>
          <a:sy n="69" d="100"/>
        </p:scale>
        <p:origin x="1470" y="60"/>
      </p:cViewPr>
      <p:guideLst/>
    </p:cSldViewPr>
  </p:slideViewPr>
  <p:outlineViewPr>
    <p:cViewPr>
      <p:scale>
        <a:sx n="33" d="100"/>
        <a:sy n="33" d="100"/>
      </p:scale>
      <p:origin x="0" y="-138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54E86F-D42B-4F20-8FB9-39CCEAA53EEE}" type="datetimeFigureOut">
              <a:rPr lang="ru-RU" smtClean="0"/>
              <a:t>01.09.2021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E8DDD1-27A2-45EB-9DA5-E022A7BD583A}" type="slidenum">
              <a:rPr lang="ru-RU" smtClean="0"/>
              <a:t>‹#›</a:t>
            </a:fld>
            <a:endParaRPr lang="ru-RU"/>
          </a:p>
        </p:txBody>
      </p:sp>
    </p:spTree>
    <p:extLst>
      <p:ext uri="{BB962C8B-B14F-4D97-AF65-F5344CB8AC3E}">
        <p14:creationId xmlns:p14="http://schemas.microsoft.com/office/powerpoint/2010/main" val="2281226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a:t>
            </a:fld>
            <a:endParaRPr lang="ru-RU"/>
          </a:p>
        </p:txBody>
      </p:sp>
    </p:spTree>
    <p:extLst>
      <p:ext uri="{BB962C8B-B14F-4D97-AF65-F5344CB8AC3E}">
        <p14:creationId xmlns:p14="http://schemas.microsoft.com/office/powerpoint/2010/main" val="3404276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dirty="0"/>
              <a:t>На слайде представлена Архитектура фон Неймана (модель фон Неймана, Принстонская архитектура) — широко известный принцип совместного хранения команд и данных в памяти компьютера. Вычислительные машины такого рода часто обозначают термином «машина фон Неймана», однако соответствие этих понятий не всегда однозначно. В общем случае, когда говорят об архитектуре фон Неймана, подразумевают принцип хранения данных и инструкций в одной памяти. (ГТИ – генератор тактовых импульсов, УУ – устройство управления, АЛУ – арифметико-логическое устройство). АЛУ в своем составе содержит аккумулятор, необходимый для выполнения вычислений.</a:t>
            </a:r>
          </a:p>
          <a:p>
            <a:r>
              <a:rPr lang="ru-RU" dirty="0"/>
              <a:t>Преимуществом является то, что к МП можно на выбор подключать разную периферию с разными характеристиками (что не во всех случаях можно на МК).</a:t>
            </a:r>
          </a:p>
          <a:p>
            <a:r>
              <a:rPr lang="ru-RU" dirty="0"/>
              <a:t>Второе основное отличие микропроцессора от микроконтроллера в том, что МП имеют больше вычислительной мощности.</a:t>
            </a:r>
          </a:p>
          <a:p>
            <a:r>
              <a:rPr lang="ru-RU" dirty="0"/>
              <a:t>Их не имеет смысла ставить в микроволновки и «умные» лампочки. Микропроцессоры применяют там, где вычислительная мощность МК уже не справляется.</a:t>
            </a:r>
          </a:p>
          <a:p>
            <a:r>
              <a:rPr lang="ru-RU" dirty="0"/>
              <a:t>Получается, чтобы обеспечить работоспособность микропроцессора, нужно подключить ему хотя бы минимальный набор периферийных устройств.</a:t>
            </a:r>
          </a:p>
        </p:txBody>
      </p:sp>
      <p:sp>
        <p:nvSpPr>
          <p:cNvPr id="4" name="Номер слайда 3"/>
          <p:cNvSpPr>
            <a:spLocks noGrp="1"/>
          </p:cNvSpPr>
          <p:nvPr>
            <p:ph type="sldNum" sz="quarter" idx="5"/>
          </p:nvPr>
        </p:nvSpPr>
        <p:spPr/>
        <p:txBody>
          <a:bodyPr/>
          <a:lstStyle/>
          <a:p>
            <a:fld id="{90E8DDD1-27A2-45EB-9DA5-E022A7BD583A}" type="slidenum">
              <a:rPr lang="ru-RU" smtClean="0"/>
              <a:t>4</a:t>
            </a:fld>
            <a:endParaRPr lang="ru-RU"/>
          </a:p>
        </p:txBody>
      </p:sp>
    </p:spTree>
    <p:extLst>
      <p:ext uri="{BB962C8B-B14F-4D97-AF65-F5344CB8AC3E}">
        <p14:creationId xmlns:p14="http://schemas.microsoft.com/office/powerpoint/2010/main" val="1976628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dirty="0"/>
              <a:t> Принцип двоичного кодирования.</a:t>
            </a:r>
            <a:endParaRPr lang="en-US" dirty="0"/>
          </a:p>
          <a:p>
            <a:endParaRPr lang="en-US" dirty="0"/>
          </a:p>
          <a:p>
            <a:r>
              <a:rPr lang="ru-RU" dirty="0"/>
              <a:t>Согласно этому принципу, вся информация, поступающая в ЭВМ, кодируется с помощью двоичной системы счисления.</a:t>
            </a:r>
            <a:endParaRPr lang="en-US" dirty="0"/>
          </a:p>
          <a:p>
            <a:endParaRPr lang="ru-RU" dirty="0"/>
          </a:p>
          <a:p>
            <a:r>
              <a:rPr lang="ru-RU" dirty="0"/>
              <a:t>Принцип программного управления</a:t>
            </a:r>
          </a:p>
          <a:p>
            <a:endParaRPr lang="ru-RU" dirty="0"/>
          </a:p>
          <a:p>
            <a:r>
              <a:rPr lang="ru-RU" dirty="0"/>
              <a:t>Все вычисления, предусмотренные алгоритмом решения задачи, должны быть представлены в виде программы, состоящей из последовательности управляющих слов — команд. Каждая команда предписывает некоторую операцию из набора операций, реализуемых вычислительной машиной. Команды программы хранятся в последовательных ячейках памяти вычислительной машины и выполняются в естественной последовательности, то есть в порядке их положения в программе. При необходимости, с помощью специальных команд, эта последовательность может быть изменена. Решение об изменении порядка выполнения команд программы принимается либо на основании анализа результатов предшествующих вычислений, либо безусловно. </a:t>
            </a:r>
          </a:p>
          <a:p>
            <a:endParaRPr lang="en-US" dirty="0"/>
          </a:p>
          <a:p>
            <a:r>
              <a:rPr lang="ru-RU" dirty="0"/>
              <a:t>Принцип однородности памяти</a:t>
            </a:r>
          </a:p>
          <a:p>
            <a:endParaRPr lang="ru-RU" dirty="0"/>
          </a:p>
          <a:p>
            <a:r>
              <a:rPr lang="ru-RU" dirty="0"/>
              <a:t>Команды и данные хранятся в одной и той же памяти и внешне в памяти неразличимы. Распознать их можно только по способу использования; то есть одно и то же значение в ячейке памяти может использоваться и как данные, и как команда, и как адрес в зависимости лишь от способа обращения к нему. Это позволяет производить над командами те же операции, что и над числами, и, соответственно, открывает ряд возможностей. Так, циклически изменяя адресную часть команды, можно обеспечить обращение к последовательным элементам массива данных. Такой приём носит название модификации команд и с позиций современного программирования не приветствуется. Более полезным является другое следствие принципа однородности, когда команды одной программы могут быть получены как результат исполнения другой программы. Эта возможность лежит в основе трансляции — перевода текста программы с языка высокого уровня на язык конкретной вычислительной машины.</a:t>
            </a:r>
          </a:p>
          <a:p>
            <a:endParaRPr lang="ru-RU" dirty="0"/>
          </a:p>
          <a:p>
            <a:r>
              <a:rPr lang="ru-RU" dirty="0"/>
              <a:t>Принцип адресуемости памяти</a:t>
            </a:r>
          </a:p>
          <a:p>
            <a:endParaRPr lang="ru-RU" dirty="0"/>
          </a:p>
          <a:p>
            <a:r>
              <a:rPr lang="ru-RU" dirty="0"/>
              <a:t>Структурно основная память состоит из пронумерованных ячеек, причём процессору в произвольный момент доступна любая ячейка. Двоичные коды команд и данных разделяются на единицы информации, называемые словами, и хранятся в ячейках памяти, а для доступа к ним используются номера соответствующих ячеек — адреса.</a:t>
            </a:r>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5</a:t>
            </a:fld>
            <a:endParaRPr lang="ru-RU"/>
          </a:p>
        </p:txBody>
      </p:sp>
    </p:spTree>
    <p:extLst>
      <p:ext uri="{BB962C8B-B14F-4D97-AF65-F5344CB8AC3E}">
        <p14:creationId xmlns:p14="http://schemas.microsoft.com/office/powerpoint/2010/main" val="2393081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7</a:t>
            </a:fld>
            <a:endParaRPr lang="ru-RU"/>
          </a:p>
        </p:txBody>
      </p:sp>
    </p:spTree>
    <p:extLst>
      <p:ext uri="{BB962C8B-B14F-4D97-AF65-F5344CB8AC3E}">
        <p14:creationId xmlns:p14="http://schemas.microsoft.com/office/powerpoint/2010/main" val="302949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Основную функцию по координации аппаратных средств при выполнении последовательности команд и каждой команды программы осуществляет устройство управления.  </a:t>
            </a:r>
          </a:p>
          <a:p>
            <a:r>
              <a:rPr lang="ru-RU" dirty="0"/>
              <a:t>Команды, представленные в форме, в которой они непосредственно используются устройством управления, называются машинными командами, а о программах, написанных машинными командами, говорят, что они написаны в машинном коде. </a:t>
            </a:r>
          </a:p>
          <a:p>
            <a:r>
              <a:rPr lang="ru-RU" dirty="0"/>
              <a:t>Машинная команда имеет несколько составных частей. Первая часть каждой его команды содержит код операции, которую нужно выполнить. Остальная часть команды адресует операнд. </a:t>
            </a:r>
          </a:p>
          <a:p>
            <a:r>
              <a:rPr lang="ru-RU" dirty="0"/>
              <a:t>Обратите внимание на то, что каждая ячейка в ОЗУ может содержать данные или команды, и эти данные и команды с точки зрения двоичного кода неразличимы.</a:t>
            </a:r>
          </a:p>
          <a:p>
            <a:r>
              <a:rPr lang="ru-RU" dirty="0"/>
              <a:t>Когда устройство управления завершит выполнение команды, оно должно выбрать следующую команду из памяти в счетчика команд. Всякий раз при выборке команды устройство управления одновременно увеличивает содержимое счетчика команд на величину размера операции, чтобы после выполнения команды можно было произвести выборку следующей. Таким образом, устройство управления работает с командами в порядке, в котором они помещены в ОЗУ.</a:t>
            </a:r>
          </a:p>
          <a:p>
            <a:r>
              <a:rPr lang="ru-RU" dirty="0"/>
              <a:t>Однако, есть специальные команды условного и безусловного перехода, которые позволяют изменять значения регистра счетчика команд.</a:t>
            </a:r>
          </a:p>
          <a:p>
            <a:r>
              <a:rPr lang="ru-RU" dirty="0"/>
              <a:t>В случае с командой безусловного перехода, второй операнд содержит значение, которое процессору следует записать в регистр счетчика команд.</a:t>
            </a:r>
          </a:p>
          <a:p>
            <a:r>
              <a:rPr lang="ru-RU" dirty="0"/>
              <a:t>В случае с командой условного перехода процессор анализирует значение аккумулятора или регистра флагов и, в зависимости от кода команды условного перехода и значения этих регистров, записывает (или не записывает) значение второго операнда в регистр счетчика команд.</a:t>
            </a:r>
          </a:p>
        </p:txBody>
      </p:sp>
      <p:sp>
        <p:nvSpPr>
          <p:cNvPr id="4" name="Номер слайда 3"/>
          <p:cNvSpPr>
            <a:spLocks noGrp="1"/>
          </p:cNvSpPr>
          <p:nvPr>
            <p:ph type="sldNum" sz="quarter" idx="5"/>
          </p:nvPr>
        </p:nvSpPr>
        <p:spPr/>
        <p:txBody>
          <a:bodyPr/>
          <a:lstStyle/>
          <a:p>
            <a:fld id="{90E8DDD1-27A2-45EB-9DA5-E022A7BD583A}" type="slidenum">
              <a:rPr lang="ru-RU" smtClean="0"/>
              <a:t>8</a:t>
            </a:fld>
            <a:endParaRPr lang="ru-RU"/>
          </a:p>
        </p:txBody>
      </p:sp>
    </p:spTree>
    <p:extLst>
      <p:ext uri="{BB962C8B-B14F-4D97-AF65-F5344CB8AC3E}">
        <p14:creationId xmlns:p14="http://schemas.microsoft.com/office/powerpoint/2010/main" val="2076883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Как вы можете представить, количество инструкций, которые понимает процессор, ограничено. </a:t>
            </a:r>
            <a:br>
              <a:rPr lang="ru-RU" dirty="0"/>
            </a:br>
            <a:br>
              <a:rPr lang="ru-RU" dirty="0"/>
            </a:br>
            <a:r>
              <a:rPr lang="ru-RU" dirty="0"/>
              <a:t>Существует </a:t>
            </a:r>
            <a:r>
              <a:rPr lang="ru-RU" i="1" dirty="0"/>
              <a:t>фиксированное</a:t>
            </a:r>
            <a:r>
              <a:rPr lang="ru-RU" dirty="0"/>
              <a:t> количество команд, которые понимает процессор. И вы, как программист, не можете его расширить.</a:t>
            </a:r>
            <a:br>
              <a:rPr lang="ru-RU" dirty="0"/>
            </a:br>
            <a:br>
              <a:rPr lang="ru-RU" dirty="0"/>
            </a:br>
            <a:r>
              <a:rPr lang="ru-RU" dirty="0"/>
              <a:t>В мире представлено множество различных микропроцессоров, и они не используют одинаковый набор команд. Иными словами, они интерпретируют числа в инструкции по-разному.</a:t>
            </a:r>
          </a:p>
          <a:p>
            <a:r>
              <a:rPr lang="ru-RU" dirty="0"/>
              <a:t>Архитектура набора команд сильно влияет на архитектуру процессора. Использование определенной архитектуры набора команд может усложнить или упростить задачу по созданию высокопроизводительного или энергоэффективного процессора.</a:t>
            </a:r>
            <a:br>
              <a:rPr lang="ru-RU" dirty="0"/>
            </a:br>
            <a:r>
              <a:rPr lang="ru-RU" dirty="0"/>
              <a:t>Второй важный момент заключается в лицензировании. Например, </a:t>
            </a:r>
            <a:r>
              <a:rPr lang="ru-RU" dirty="0" err="1"/>
              <a:t>Apple</a:t>
            </a:r>
            <a:r>
              <a:rPr lang="ru-RU" dirty="0"/>
              <a:t> не может свободно создавать свои процессоры с набором команд x86. Это часть интеллектуальной собственности </a:t>
            </a:r>
            <a:r>
              <a:rPr lang="ru-RU" dirty="0" err="1"/>
              <a:t>Intel</a:t>
            </a:r>
            <a:r>
              <a:rPr lang="ru-RU" dirty="0"/>
              <a:t>, а </a:t>
            </a:r>
            <a:r>
              <a:rPr lang="ru-RU" dirty="0" err="1"/>
              <a:t>Intel</a:t>
            </a:r>
            <a:r>
              <a:rPr lang="ru-RU" dirty="0"/>
              <a:t> не хочет конкурентов. Для сравнения, компания ARM не производит собственных микропроцессоров. Они занимаются проектированием архитектуры набора команд и предоставляют эталонные образцы микропроцессоров, которые ее реализуют.</a:t>
            </a:r>
          </a:p>
          <a:p>
            <a:endParaRPr lang="ru-RU" dirty="0"/>
          </a:p>
          <a:p>
            <a:r>
              <a:rPr lang="ru-RU" dirty="0"/>
              <a:t>При проектировании МК возникает вопрос – какую архитектуру набора команд использовать и как это повлияет на его характеристики?</a:t>
            </a:r>
          </a:p>
          <a:p>
            <a:r>
              <a:rPr lang="ru-RU" dirty="0"/>
              <a:t>Увеличение количества команд приводит к уменьшению размера (объема) машинного кода, но существенно возрастает количество транзисторов, необходимых для ее реализации и, как следствие, возрастают геометрические размеры МП и его энергопотребление.</a:t>
            </a:r>
          </a:p>
        </p:txBody>
      </p:sp>
      <p:sp>
        <p:nvSpPr>
          <p:cNvPr id="4" name="Номер слайда 3"/>
          <p:cNvSpPr>
            <a:spLocks noGrp="1"/>
          </p:cNvSpPr>
          <p:nvPr>
            <p:ph type="sldNum" sz="quarter" idx="5"/>
          </p:nvPr>
        </p:nvSpPr>
        <p:spPr/>
        <p:txBody>
          <a:bodyPr/>
          <a:lstStyle/>
          <a:p>
            <a:fld id="{90E8DDD1-27A2-45EB-9DA5-E022A7BD583A}" type="slidenum">
              <a:rPr lang="ru-RU" smtClean="0"/>
              <a:t>9</a:t>
            </a:fld>
            <a:endParaRPr lang="ru-RU"/>
          </a:p>
        </p:txBody>
      </p:sp>
    </p:spTree>
    <p:extLst>
      <p:ext uri="{BB962C8B-B14F-4D97-AF65-F5344CB8AC3E}">
        <p14:creationId xmlns:p14="http://schemas.microsoft.com/office/powerpoint/2010/main" val="1732871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Достоинства архитектуры </a:t>
            </a:r>
            <a:r>
              <a:rPr lang="en-US" dirty="0"/>
              <a:t>CISC:</a:t>
            </a:r>
          </a:p>
          <a:p>
            <a:pPr marL="171450" indent="-171450" algn="l">
              <a:buFont typeface="Arial" panose="020B0604020202020204" pitchFamily="34" charset="0"/>
              <a:buChar char="•"/>
            </a:pPr>
            <a:r>
              <a:rPr lang="ru-RU" dirty="0">
                <a:solidFill>
                  <a:srgbClr val="000000"/>
                </a:solidFill>
                <a:effectLst/>
              </a:rPr>
              <a:t>компактность наборов инструкций уменьшает размер программ и уменьшает количество обращений к памяти</a:t>
            </a:r>
            <a:r>
              <a:rPr lang="en-US" dirty="0">
                <a:solidFill>
                  <a:srgbClr val="000000"/>
                </a:solidFill>
                <a:effectLst/>
              </a:rPr>
              <a:t>;</a:t>
            </a:r>
            <a:endParaRPr lang="ru-RU" dirty="0">
              <a:solidFill>
                <a:srgbClr val="000000"/>
              </a:solidFill>
              <a:effectLst/>
            </a:endParaRPr>
          </a:p>
          <a:p>
            <a:pPr marL="171450" indent="-171450" algn="l">
              <a:buFont typeface="Arial" panose="020B0604020202020204" pitchFamily="34" charset="0"/>
              <a:buChar char="•"/>
            </a:pPr>
            <a:r>
              <a:rPr lang="ru-RU" dirty="0">
                <a:solidFill>
                  <a:srgbClr val="000000"/>
                </a:solidFill>
                <a:effectLst/>
              </a:rPr>
              <a:t>наборы инструкций включают поддержку конструкций высокоуровневого программирования.</a:t>
            </a:r>
          </a:p>
          <a:p>
            <a:endParaRPr lang="en-US" dirty="0"/>
          </a:p>
          <a:p>
            <a:r>
              <a:rPr lang="ru-RU" dirty="0"/>
              <a:t>Недостатки архитектуры </a:t>
            </a:r>
            <a:r>
              <a:rPr lang="en-US" dirty="0"/>
              <a:t>CISC </a:t>
            </a:r>
          </a:p>
          <a:p>
            <a:pPr marL="171450" indent="-171450">
              <a:buFont typeface="Arial" panose="020B0604020202020204" pitchFamily="34" charset="0"/>
              <a:buChar char="•"/>
            </a:pPr>
            <a:r>
              <a:rPr lang="ru-RU" dirty="0"/>
              <a:t>нерегулярность потока команд.</a:t>
            </a:r>
          </a:p>
          <a:p>
            <a:pPr marL="171450" indent="-171450">
              <a:buFont typeface="Arial" panose="020B0604020202020204" pitchFamily="34" charset="0"/>
              <a:buChar char="•"/>
            </a:pPr>
            <a:r>
              <a:rPr lang="ru-RU" dirty="0"/>
              <a:t>высокая стоимость аппаратной части.</a:t>
            </a:r>
          </a:p>
          <a:p>
            <a:pPr marL="171450" indent="-171450">
              <a:buFont typeface="Arial" panose="020B0604020202020204" pitchFamily="34" charset="0"/>
              <a:buChar char="•"/>
            </a:pPr>
            <a:r>
              <a:rPr lang="ru-RU" dirty="0"/>
              <a:t>сложности с распараллеливанием вычислений.</a:t>
            </a:r>
            <a:endParaRPr lang="en-US" dirty="0"/>
          </a:p>
          <a:p>
            <a:endParaRPr lang="ru-RU" dirty="0"/>
          </a:p>
          <a:p>
            <a:endParaRPr lang="ru-RU" dirty="0"/>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10</a:t>
            </a:fld>
            <a:endParaRPr lang="ru-RU"/>
          </a:p>
        </p:txBody>
      </p:sp>
    </p:spTree>
    <p:extLst>
      <p:ext uri="{BB962C8B-B14F-4D97-AF65-F5344CB8AC3E}">
        <p14:creationId xmlns:p14="http://schemas.microsoft.com/office/powerpoint/2010/main" val="315174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Достоинства архитектуры </a:t>
            </a:r>
            <a:r>
              <a:rPr lang="en-US" dirty="0"/>
              <a:t>RISC:</a:t>
            </a:r>
          </a:p>
          <a:p>
            <a:pPr marL="171450" indent="-171450" algn="l">
              <a:buFont typeface="Arial" panose="020B0604020202020204" pitchFamily="34" charset="0"/>
              <a:buChar char="•"/>
            </a:pPr>
            <a:r>
              <a:rPr lang="ru-RU" dirty="0">
                <a:solidFill>
                  <a:srgbClr val="000000"/>
                </a:solidFill>
                <a:effectLst/>
              </a:rPr>
              <a:t>снижение нерегулярности потока команд</a:t>
            </a:r>
            <a:r>
              <a:rPr lang="en-US" dirty="0">
                <a:solidFill>
                  <a:srgbClr val="000000"/>
                </a:solidFill>
                <a:effectLst/>
              </a:rPr>
              <a:t>;</a:t>
            </a:r>
            <a:endParaRPr lang="ru-RU" dirty="0">
              <a:solidFill>
                <a:srgbClr val="000000"/>
              </a:solidFill>
              <a:effectLst/>
            </a:endParaRPr>
          </a:p>
          <a:p>
            <a:pPr marL="171450" indent="-171450" algn="l">
              <a:buFont typeface="Arial" panose="020B0604020202020204" pitchFamily="34" charset="0"/>
              <a:buChar char="•"/>
            </a:pPr>
            <a:r>
              <a:rPr lang="ru-RU" dirty="0">
                <a:solidFill>
                  <a:srgbClr val="000000"/>
                </a:solidFill>
                <a:effectLst/>
              </a:rPr>
              <a:t>Возможность масштабирования и распараллеливания (конвейеризация)</a:t>
            </a:r>
            <a:r>
              <a:rPr lang="en-US" dirty="0">
                <a:solidFill>
                  <a:srgbClr val="000000"/>
                </a:solidFill>
                <a:effectLst/>
              </a:rPr>
              <a:t>.</a:t>
            </a:r>
            <a:endParaRPr lang="ru-RU" dirty="0">
              <a:solidFill>
                <a:srgbClr val="000000"/>
              </a:solidFill>
              <a:effectLst/>
            </a:endParaRPr>
          </a:p>
          <a:p>
            <a:endParaRPr lang="ru-RU" dirty="0"/>
          </a:p>
          <a:p>
            <a:endParaRPr lang="ru-RU" dirty="0"/>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11</a:t>
            </a:fld>
            <a:endParaRPr lang="ru-RU"/>
          </a:p>
        </p:txBody>
      </p:sp>
    </p:spTree>
    <p:extLst>
      <p:ext uri="{BB962C8B-B14F-4D97-AF65-F5344CB8AC3E}">
        <p14:creationId xmlns:p14="http://schemas.microsoft.com/office/powerpoint/2010/main" val="2930572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12</a:t>
            </a:fld>
            <a:endParaRPr lang="ru-RU"/>
          </a:p>
        </p:txBody>
      </p:sp>
    </p:spTree>
    <p:extLst>
      <p:ext uri="{BB962C8B-B14F-4D97-AF65-F5344CB8AC3E}">
        <p14:creationId xmlns:p14="http://schemas.microsoft.com/office/powerpoint/2010/main" val="2703400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 теории предполагается, что подход VLIW должен сильно упрощать микроархитектуру процессора, перекладывая задачу распределения вычислительных устройств на компилятор. Поскольку отсутствуют большие и сложные узлы, ожидается, что это позволит снизить сложность микроархитектуры, и повысить энергоэффективность. Однако, на практике это достигается не всегда. Следствием длинных инструкций является необходимость иметь много архитектурных регистров, т.к. требуется хранить большое количество промежуточных результатов вычислений и в итоге ядра получаются сложными, при том что от этого хотели уйти.</a:t>
            </a:r>
          </a:p>
          <a:p>
            <a:endParaRPr lang="ru-RU" dirty="0"/>
          </a:p>
          <a:p>
            <a:r>
              <a:rPr lang="ru-RU" dirty="0"/>
              <a:t>В то же время код для VLIW обладает невысокой плотностью. Из-за большого количества пустых инструкций для простаивающих устройств программы для VLIW-процессоров могут быть гораздо длиннее, чем аналогичные программы для традиционных архитектур.</a:t>
            </a:r>
          </a:p>
          <a:p>
            <a:endParaRPr lang="ru-RU" dirty="0"/>
          </a:p>
          <a:p>
            <a:r>
              <a:rPr lang="ru-RU" dirty="0"/>
              <a:t>Архитектура VLIW выглядит довольно экзотической и непривычной для программиста. Из-за сложных внутренних зависимостей кода программирование вручную, на уровне машинных кодов для VLIW-архитектур, является достаточно сложным. Приходится полагаться на оптимизацию компилятора. </a:t>
            </a:r>
          </a:p>
        </p:txBody>
      </p:sp>
      <p:sp>
        <p:nvSpPr>
          <p:cNvPr id="4" name="Номер слайда 3"/>
          <p:cNvSpPr>
            <a:spLocks noGrp="1"/>
          </p:cNvSpPr>
          <p:nvPr>
            <p:ph type="sldNum" sz="quarter" idx="5"/>
          </p:nvPr>
        </p:nvSpPr>
        <p:spPr/>
        <p:txBody>
          <a:bodyPr/>
          <a:lstStyle/>
          <a:p>
            <a:fld id="{90E8DDD1-27A2-45EB-9DA5-E022A7BD583A}" type="slidenum">
              <a:rPr lang="ru-RU" smtClean="0"/>
              <a:t>13</a:t>
            </a:fld>
            <a:endParaRPr lang="ru-RU"/>
          </a:p>
        </p:txBody>
      </p:sp>
    </p:spTree>
    <p:extLst>
      <p:ext uri="{BB962C8B-B14F-4D97-AF65-F5344CB8AC3E}">
        <p14:creationId xmlns:p14="http://schemas.microsoft.com/office/powerpoint/2010/main" val="3110219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14</a:t>
            </a:fld>
            <a:endParaRPr lang="ru-RU"/>
          </a:p>
        </p:txBody>
      </p:sp>
    </p:spTree>
    <p:extLst>
      <p:ext uri="{BB962C8B-B14F-4D97-AF65-F5344CB8AC3E}">
        <p14:creationId xmlns:p14="http://schemas.microsoft.com/office/powerpoint/2010/main" val="2699883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dirty="0"/>
              <a:t>Несмотря на то, что всё необходимое для работы микроконтроллера в нём уже есть, иногда они используются в паре с внешними периферийными устройствами.</a:t>
            </a:r>
            <a:endParaRPr lang="en-US" dirty="0"/>
          </a:p>
          <a:p>
            <a:r>
              <a:rPr lang="ru-RU" dirty="0"/>
              <a:t>К примеру, когда внутренней ПЗУ не хватает (или она попросту отсутствует), подключают внешнюю.</a:t>
            </a:r>
            <a:endParaRPr lang="en-US" dirty="0"/>
          </a:p>
          <a:p>
            <a:r>
              <a:rPr lang="ru-RU" dirty="0"/>
              <a:t>Именно так сделали с микроконтроллерами серии ESP8266 – в этом МК встроенная память отсутствует.</a:t>
            </a:r>
          </a:p>
          <a:p>
            <a:r>
              <a:rPr lang="ru-RU" dirty="0"/>
              <a:t>Тогда почему бы не сделать какой-нибудь портативный компьютер на основе микроконтроллера? Дело в том, что вычислительной мощности у МК чаще всего достаточно мало.</a:t>
            </a:r>
          </a:p>
        </p:txBody>
      </p:sp>
      <p:sp>
        <p:nvSpPr>
          <p:cNvPr id="4" name="Номер слайда 3"/>
          <p:cNvSpPr>
            <a:spLocks noGrp="1"/>
          </p:cNvSpPr>
          <p:nvPr>
            <p:ph type="sldNum" sz="quarter" idx="5"/>
          </p:nvPr>
        </p:nvSpPr>
        <p:spPr/>
        <p:txBody>
          <a:bodyPr/>
          <a:lstStyle/>
          <a:p>
            <a:fld id="{90E8DDD1-27A2-45EB-9DA5-E022A7BD583A}" type="slidenum">
              <a:rPr lang="ru-RU" smtClean="0"/>
              <a:t>16</a:t>
            </a:fld>
            <a:endParaRPr lang="ru-RU"/>
          </a:p>
        </p:txBody>
      </p:sp>
    </p:spTree>
    <p:extLst>
      <p:ext uri="{BB962C8B-B14F-4D97-AF65-F5344CB8AC3E}">
        <p14:creationId xmlns:p14="http://schemas.microsoft.com/office/powerpoint/2010/main" val="1422316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19</a:t>
            </a:fld>
            <a:endParaRPr lang="ru-RU"/>
          </a:p>
        </p:txBody>
      </p:sp>
    </p:spTree>
    <p:extLst>
      <p:ext uri="{BB962C8B-B14F-4D97-AF65-F5344CB8AC3E}">
        <p14:creationId xmlns:p14="http://schemas.microsoft.com/office/powerpoint/2010/main" val="1960155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dirty="0"/>
              <a:t>Цифровые запоминающие устройства — устройства, предназначенные для записи, хранения и считывания информации, представленной в цифровом коде.</a:t>
            </a:r>
          </a:p>
          <a:p>
            <a:r>
              <a:rPr lang="ru-RU" dirty="0"/>
              <a:t>К основным параметрам цифровых ЗУ относятся информационная ёмкость (битов, </a:t>
            </a:r>
            <a:r>
              <a:rPr lang="ru-RU" dirty="0" err="1"/>
              <a:t>тритов</a:t>
            </a:r>
            <a:r>
              <a:rPr lang="ru-RU" dirty="0"/>
              <a:t> и т. д.), потребляемая мощность, время хранения информации, быстродействие.</a:t>
            </a:r>
          </a:p>
          <a:p>
            <a:r>
              <a:rPr lang="ru-RU" dirty="0"/>
              <a:t>Самое большое распространение цифровые запоминающие устройства приобрели в компьютерах (компьютерная память). Кроме того, они применяются в устройствах автоматики и телемеханики, в приборах для проведения экспериментов, в бытовых устройствах (телефонах, фотоаппаратах, холодильниках, стиральных машинах и т. д.), в пластиковых карточках, замках. </a:t>
            </a:r>
          </a:p>
          <a:p>
            <a:r>
              <a:rPr lang="ru-RU" dirty="0"/>
              <a:t>Вместе с ЦП запоминающее устройство является ключевыми звеньями архитектуры фон Неймана, — принципа, заложенного в основу большинства современных компьютеров и микроконтроллеров.</a:t>
            </a:r>
          </a:p>
          <a:p>
            <a:r>
              <a:rPr lang="ru-RU" dirty="0"/>
              <a:t>Любая информация может быть измерена в битах и потому, независимо от того, на каких физических принципах и в какой системе счисления функционирует цифровой компьютер (двоичной, троичной, десятичной и т. п.), числа, текстовая информация, изображения, звук, видео и другие виды данных можно представить последовательностями битовых строк или двоичными числами. Это позволяет компьютеру манипулировать данными при условии достаточной ёмкости системы хранения.</a:t>
            </a:r>
          </a:p>
          <a:p>
            <a:r>
              <a:rPr lang="ru-RU" dirty="0"/>
              <a:t>К настоящему времени создано множество устройств, предназначенных для хранения данных, основанных на использовании самых разных физических эффектов. Универсального решения не существует, у каждого имеются свои достоинства и свои недостатки, поэтому компьютерные системы обычно оснащаются несколькими видами систем хранения, основные свойства которых обуславливают их использование и назначение. </a:t>
            </a:r>
          </a:p>
          <a:p>
            <a:r>
              <a:rPr lang="ru-RU" dirty="0"/>
              <a:t>В основе работы запоминающего устройства может лежать любой физический эффект, обеспечивающий приведение системы к двум или более устойчивым состояниям. В современной компьютерной технике часто используются физические свойства полупроводников, когда прохождение тока через полупроводник или его отсутствие трактуются как наличие логических сигналов 0 или 1. Устойчивые состояния, определяемые направлением намагниченности, позволяют использовать для хранения данных разнообразные магнитные материалы. Наличие или отсутствие заряда в конденсаторе также может быть положено в основу системы хранения. Также отражение или рассеяние света от поверхности CD или DVD диска также позволяет хранить информацию. </a:t>
            </a:r>
          </a:p>
        </p:txBody>
      </p:sp>
      <p:sp>
        <p:nvSpPr>
          <p:cNvPr id="4" name="Номер слайда 3"/>
          <p:cNvSpPr>
            <a:spLocks noGrp="1"/>
          </p:cNvSpPr>
          <p:nvPr>
            <p:ph type="sldNum" sz="quarter" idx="5"/>
          </p:nvPr>
        </p:nvSpPr>
        <p:spPr/>
        <p:txBody>
          <a:bodyPr/>
          <a:lstStyle/>
          <a:p>
            <a:fld id="{90E8DDD1-27A2-45EB-9DA5-E022A7BD583A}" type="slidenum">
              <a:rPr lang="ru-RU" smtClean="0"/>
              <a:t>20</a:t>
            </a:fld>
            <a:endParaRPr lang="ru-RU"/>
          </a:p>
        </p:txBody>
      </p:sp>
    </p:spTree>
    <p:extLst>
      <p:ext uri="{BB962C8B-B14F-4D97-AF65-F5344CB8AC3E}">
        <p14:creationId xmlns:p14="http://schemas.microsoft.com/office/powerpoint/2010/main" val="737435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21</a:t>
            </a:fld>
            <a:endParaRPr lang="ru-RU"/>
          </a:p>
        </p:txBody>
      </p:sp>
    </p:spTree>
    <p:extLst>
      <p:ext uri="{BB962C8B-B14F-4D97-AF65-F5344CB8AC3E}">
        <p14:creationId xmlns:p14="http://schemas.microsoft.com/office/powerpoint/2010/main" val="1632184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22</a:t>
            </a:fld>
            <a:endParaRPr lang="ru-RU"/>
          </a:p>
        </p:txBody>
      </p:sp>
    </p:spTree>
    <p:extLst>
      <p:ext uri="{BB962C8B-B14F-4D97-AF65-F5344CB8AC3E}">
        <p14:creationId xmlns:p14="http://schemas.microsoft.com/office/powerpoint/2010/main" val="3215886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23</a:t>
            </a:fld>
            <a:endParaRPr lang="ru-RU"/>
          </a:p>
        </p:txBody>
      </p:sp>
    </p:spTree>
    <p:extLst>
      <p:ext uri="{BB962C8B-B14F-4D97-AF65-F5344CB8AC3E}">
        <p14:creationId xmlns:p14="http://schemas.microsoft.com/office/powerpoint/2010/main" val="362106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24</a:t>
            </a:fld>
            <a:endParaRPr lang="ru-RU"/>
          </a:p>
        </p:txBody>
      </p:sp>
    </p:spTree>
    <p:extLst>
      <p:ext uri="{BB962C8B-B14F-4D97-AF65-F5344CB8AC3E}">
        <p14:creationId xmlns:p14="http://schemas.microsoft.com/office/powerpoint/2010/main" val="1076309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25</a:t>
            </a:fld>
            <a:endParaRPr lang="ru-RU"/>
          </a:p>
        </p:txBody>
      </p:sp>
    </p:spTree>
    <p:extLst>
      <p:ext uri="{BB962C8B-B14F-4D97-AF65-F5344CB8AC3E}">
        <p14:creationId xmlns:p14="http://schemas.microsoft.com/office/powerpoint/2010/main" val="474266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26</a:t>
            </a:fld>
            <a:endParaRPr lang="ru-RU"/>
          </a:p>
        </p:txBody>
      </p:sp>
    </p:spTree>
    <p:extLst>
      <p:ext uri="{BB962C8B-B14F-4D97-AF65-F5344CB8AC3E}">
        <p14:creationId xmlns:p14="http://schemas.microsoft.com/office/powerpoint/2010/main" val="1307534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27</a:t>
            </a:fld>
            <a:endParaRPr lang="ru-RU"/>
          </a:p>
        </p:txBody>
      </p:sp>
    </p:spTree>
    <p:extLst>
      <p:ext uri="{BB962C8B-B14F-4D97-AF65-F5344CB8AC3E}">
        <p14:creationId xmlns:p14="http://schemas.microsoft.com/office/powerpoint/2010/main" val="3240223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Микропроцессоры изготавливаются в различных корпусах микросхем, которые имеют различное количество выводов и габаритных показателей.</a:t>
            </a:r>
          </a:p>
          <a:p>
            <a:r>
              <a:rPr lang="ru-RU" dirty="0"/>
              <a:t>В соответствии с требуемыми задачами проектировщик выбирает необходимый ему микропроцессор.</a:t>
            </a:r>
          </a:p>
        </p:txBody>
      </p:sp>
      <p:sp>
        <p:nvSpPr>
          <p:cNvPr id="4" name="Номер слайда 3"/>
          <p:cNvSpPr>
            <a:spLocks noGrp="1"/>
          </p:cNvSpPr>
          <p:nvPr>
            <p:ph type="sldNum" sz="quarter" idx="5"/>
          </p:nvPr>
        </p:nvSpPr>
        <p:spPr/>
        <p:txBody>
          <a:bodyPr/>
          <a:lstStyle/>
          <a:p>
            <a:fld id="{90E8DDD1-27A2-45EB-9DA5-E022A7BD583A}" type="slidenum">
              <a:rPr lang="ru-RU" smtClean="0"/>
              <a:t>28</a:t>
            </a:fld>
            <a:endParaRPr lang="ru-RU"/>
          </a:p>
        </p:txBody>
      </p:sp>
    </p:spTree>
    <p:extLst>
      <p:ext uri="{BB962C8B-B14F-4D97-AF65-F5344CB8AC3E}">
        <p14:creationId xmlns:p14="http://schemas.microsoft.com/office/powerpoint/2010/main" val="1971720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r>
              <a:rPr lang="ru-RU" dirty="0"/>
              <a:t>Для большого разнообразия устройств с микроконтроллерами необходимо решать задачу увеличения времени автономной работы в следствии их питания от автономных источников (батареи, аккумуляторы) при сохранении их функционала.</a:t>
            </a:r>
          </a:p>
          <a:p>
            <a:r>
              <a:rPr lang="ru-RU" dirty="0"/>
              <a:t>Каждая модель микроконтроллера может реализовывать различные режимы работы, в которых она </a:t>
            </a:r>
            <a:r>
              <a:rPr lang="ru-RU" dirty="0" err="1"/>
              <a:t>аппаратно</a:t>
            </a:r>
            <a:r>
              <a:rPr lang="ru-RU" dirty="0"/>
              <a:t> отключает часть функционала и, как следствие, имеет различное энергопотребление.</a:t>
            </a:r>
          </a:p>
        </p:txBody>
      </p:sp>
      <p:sp>
        <p:nvSpPr>
          <p:cNvPr id="4" name="Номер слайда 3"/>
          <p:cNvSpPr>
            <a:spLocks noGrp="1"/>
          </p:cNvSpPr>
          <p:nvPr>
            <p:ph type="sldNum" sz="quarter" idx="5"/>
          </p:nvPr>
        </p:nvSpPr>
        <p:spPr/>
        <p:txBody>
          <a:bodyPr/>
          <a:lstStyle/>
          <a:p>
            <a:fld id="{90E8DDD1-27A2-45EB-9DA5-E022A7BD583A}" type="slidenum">
              <a:rPr lang="ru-RU" smtClean="0"/>
              <a:t>29</a:t>
            </a:fld>
            <a:endParaRPr lang="ru-RU"/>
          </a:p>
        </p:txBody>
      </p:sp>
    </p:spTree>
    <p:extLst>
      <p:ext uri="{BB962C8B-B14F-4D97-AF65-F5344CB8AC3E}">
        <p14:creationId xmlns:p14="http://schemas.microsoft.com/office/powerpoint/2010/main" val="2854750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0E8DDD1-27A2-45EB-9DA5-E022A7BD583A}" type="slidenum">
              <a:rPr lang="ru-RU" smtClean="0"/>
              <a:t>31</a:t>
            </a:fld>
            <a:endParaRPr lang="ru-RU"/>
          </a:p>
        </p:txBody>
      </p:sp>
    </p:spTree>
    <p:extLst>
      <p:ext uri="{BB962C8B-B14F-4D97-AF65-F5344CB8AC3E}">
        <p14:creationId xmlns:p14="http://schemas.microsoft.com/office/powerpoint/2010/main" val="4076953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7BAF843-75BF-4929-A1EA-F75EE9B0A131}" type="datetime1">
              <a:rPr lang="ru-RU" smtClean="0"/>
              <a:t>01.09.2021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225487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dirty="0"/>
              <a:t>Образец заголовка</a:t>
            </a:r>
            <a:endParaRPr lang="en-US" dirty="0"/>
          </a:p>
        </p:txBody>
      </p:sp>
      <p:sp>
        <p:nvSpPr>
          <p:cNvPr id="3" name="Content Placeholder 2"/>
          <p:cNvSpPr>
            <a:spLocks noGrp="1"/>
          </p:cNvSpPr>
          <p:nvPr>
            <p:ph idx="1"/>
          </p:nvPr>
        </p:nvSpPr>
        <p:spPr/>
        <p:txBody>
          <a:bodyPr/>
          <a:lstStyle>
            <a:lvl1pPr marL="0" indent="360363" algn="just">
              <a:buNone/>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10"/>
          </p:nvPr>
        </p:nvSpPr>
        <p:spPr/>
        <p:txBody>
          <a:bodyPr/>
          <a:lstStyle/>
          <a:p>
            <a:fld id="{AE9DD65E-FB7D-42ED-B8F4-DC7B21353A85}" type="datetime1">
              <a:rPr lang="ru-RU" smtClean="0"/>
              <a:t>01.09.2021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886913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3F76EA2-6CF2-4E91-B852-CF075D7C392A}" type="datetime1">
              <a:rPr lang="ru-RU" smtClean="0"/>
              <a:t>01.09.2021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289828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dirty="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88C2290-1905-4028-A3B6-0A8042C5C4D8}" type="datetime1">
              <a:rPr lang="ru-RU" smtClean="0"/>
              <a:t>01.09.2021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220975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5F4E5BB-E84F-400F-A458-90F83D94493B}" type="datetime1">
              <a:rPr lang="ru-RU" smtClean="0"/>
              <a:t>01.09.2021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90524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3DE47B6-786D-4051-9C7C-30F0B091D4EC}" type="datetime1">
              <a:rPr lang="ru-RU" smtClean="0"/>
              <a:t>01.09.2021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234137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A7D489-1AF0-42BE-85A8-92DB882A8831}" type="datetime1">
              <a:rPr lang="ru-RU" smtClean="0"/>
              <a:t>01.09.2021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4055707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A69651D-AE01-4382-9131-41AE8B4D1250}" type="datetime1">
              <a:rPr lang="ru-RU" smtClean="0"/>
              <a:t>01.09.2021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591386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0A86D3B-28E4-4513-AED9-5D869B1D7FB7}" type="datetime1">
              <a:rPr lang="ru-RU" smtClean="0"/>
              <a:t>01.09.2021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1831343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453DCD7-2C5D-405A-9868-328AF59F0A6D}" type="datetime1">
              <a:rPr lang="ru-RU" smtClean="0"/>
              <a:t>01.09.2021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757697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C6C875C-F556-4E8B-A38E-21EF22E2799A}" type="datetime1">
              <a:rPr lang="ru-RU" smtClean="0"/>
              <a:t>01.09.2021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C9D2A8-53B6-4ABB-9D59-ADC063E396C1}" type="slidenum">
              <a:rPr lang="ru-RU" smtClean="0"/>
              <a:t>‹#›</a:t>
            </a:fld>
            <a:endParaRPr lang="ru-RU"/>
          </a:p>
        </p:txBody>
      </p:sp>
    </p:spTree>
    <p:extLst>
      <p:ext uri="{BB962C8B-B14F-4D97-AF65-F5344CB8AC3E}">
        <p14:creationId xmlns:p14="http://schemas.microsoft.com/office/powerpoint/2010/main" val="2217158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89592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 y="895927"/>
            <a:ext cx="12191999" cy="536632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2"/>
          </p:nvPr>
        </p:nvSpPr>
        <p:spPr>
          <a:xfrm>
            <a:off x="-1" y="649287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2E147-7E28-4357-877A-749953D161B4}" type="datetime1">
              <a:rPr lang="ru-RU" smtClean="0"/>
              <a:t>01.09.2021</a:t>
            </a:fld>
            <a:endParaRPr lang="ru-RU" dirty="0"/>
          </a:p>
        </p:txBody>
      </p:sp>
      <p:sp>
        <p:nvSpPr>
          <p:cNvPr id="5" name="Footer Placeholder 4"/>
          <p:cNvSpPr>
            <a:spLocks noGrp="1"/>
          </p:cNvSpPr>
          <p:nvPr>
            <p:ph type="ftr" sz="quarter" idx="3"/>
          </p:nvPr>
        </p:nvSpPr>
        <p:spPr>
          <a:xfrm>
            <a:off x="4038598" y="647194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C9D2A8-53B6-4ABB-9D59-ADC063E396C1}" type="slidenum">
              <a:rPr lang="ru-RU" smtClean="0"/>
              <a:t>‹#›</a:t>
            </a:fld>
            <a:endParaRPr lang="ru-RU"/>
          </a:p>
        </p:txBody>
      </p:sp>
    </p:spTree>
    <p:extLst>
      <p:ext uri="{BB962C8B-B14F-4D97-AF65-F5344CB8AC3E}">
        <p14:creationId xmlns:p14="http://schemas.microsoft.com/office/powerpoint/2010/main" val="39599997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s://e.lanbook.com/book/112923" TargetMode="External"/><Relationship Id="rId2" Type="http://schemas.openxmlformats.org/officeDocument/2006/relationships/hyperlink" Target="https://e.lanbook.com/book/179036" TargetMode="External"/><Relationship Id="rId1" Type="http://schemas.openxmlformats.org/officeDocument/2006/relationships/slideLayout" Target="../slideLayouts/slideLayout2.xml"/><Relationship Id="rId4" Type="http://schemas.openxmlformats.org/officeDocument/2006/relationships/hyperlink" Target="https://docs.espressif.com/projects/esp-idf/en/latest/esp32/api-referenc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dirty="0"/>
              <a:t>Лекция 1</a:t>
            </a:r>
            <a:endParaRPr lang="en-US" sz="1500" i="1" dirty="0"/>
          </a:p>
          <a:p>
            <a:r>
              <a:rPr lang="ru-RU" sz="1500" i="1" dirty="0"/>
              <a:t>Микропроцессоры, микроконтроллеры и их архитектуры</a:t>
            </a:r>
          </a:p>
          <a:p>
            <a:r>
              <a:rPr lang="ru-RU" sz="1500" i="1" dirty="0"/>
              <a:t>Классификация </a:t>
            </a:r>
            <a:r>
              <a:rPr lang="ru-RU" sz="1500" i="1"/>
              <a:t>запоминающих устройств</a:t>
            </a:r>
            <a:endParaRPr lang="ru-RU" sz="1500" i="1" dirty="0"/>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BB769346-1CA2-4183-B63B-F1A50EF1C161}"/>
              </a:ext>
            </a:extLst>
          </p:cNvPr>
          <p:cNvSpPr>
            <a:spLocks noGrp="1"/>
          </p:cNvSpPr>
          <p:nvPr>
            <p:ph type="sldNum" sz="quarter" idx="12"/>
          </p:nvPr>
        </p:nvSpPr>
        <p:spPr/>
        <p:txBody>
          <a:bodyPr/>
          <a:lstStyle/>
          <a:p>
            <a:fld id="{FCC9D2A8-53B6-4ABB-9D59-ADC063E396C1}" type="slidenum">
              <a:rPr lang="ru-RU" smtClean="0"/>
              <a:t>1</a:t>
            </a:fld>
            <a:endParaRPr lang="ru-RU"/>
          </a:p>
        </p:txBody>
      </p:sp>
    </p:spTree>
    <p:extLst>
      <p:ext uri="{BB962C8B-B14F-4D97-AF65-F5344CB8AC3E}">
        <p14:creationId xmlns:p14="http://schemas.microsoft.com/office/powerpoint/2010/main" val="3382629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62EFA3-89B6-4D0F-86B0-C237752F5D9C}"/>
              </a:ext>
            </a:extLst>
          </p:cNvPr>
          <p:cNvSpPr>
            <a:spLocks noGrp="1"/>
          </p:cNvSpPr>
          <p:nvPr>
            <p:ph type="title"/>
          </p:nvPr>
        </p:nvSpPr>
        <p:spPr/>
        <p:txBody>
          <a:bodyPr/>
          <a:lstStyle/>
          <a:p>
            <a:r>
              <a:rPr lang="ru-RU" dirty="0"/>
              <a:t>Литература</a:t>
            </a:r>
          </a:p>
        </p:txBody>
      </p:sp>
      <p:sp>
        <p:nvSpPr>
          <p:cNvPr id="3" name="Объект 2">
            <a:extLst>
              <a:ext uri="{FF2B5EF4-FFF2-40B4-BE49-F238E27FC236}">
                <a16:creationId xmlns:a16="http://schemas.microsoft.com/office/drawing/2014/main" id="{FCF4E8D9-62AF-4B05-8AE7-F5316FF4887E}"/>
              </a:ext>
            </a:extLst>
          </p:cNvPr>
          <p:cNvSpPr>
            <a:spLocks noGrp="1"/>
          </p:cNvSpPr>
          <p:nvPr>
            <p:ph idx="1"/>
          </p:nvPr>
        </p:nvSpPr>
        <p:spPr>
          <a:xfrm>
            <a:off x="-1" y="895926"/>
            <a:ext cx="12191999" cy="5962073"/>
          </a:xfrm>
        </p:spPr>
        <p:txBody>
          <a:bodyPr>
            <a:normAutofit/>
          </a:bodyPr>
          <a:lstStyle/>
          <a:p>
            <a:pPr marL="514350" indent="-514350">
              <a:buFont typeface="+mj-lt"/>
              <a:buAutoNum type="arabicPeriod"/>
            </a:pPr>
            <a:r>
              <a:rPr lang="ru-RU" dirty="0"/>
              <a:t>Журавлев, А. Е. Организация и архитектура ЭВМ. Вычислительные системы : учебное пособие для </a:t>
            </a:r>
            <a:r>
              <a:rPr lang="ru-RU" dirty="0" err="1"/>
              <a:t>спо</a:t>
            </a:r>
            <a:r>
              <a:rPr lang="ru-RU" dirty="0"/>
              <a:t> / А. Е. Журавлев. — 2-е изд., стер. — Санкт-Петербург : Лань, 2021. — 144 с. — ISBN 978-5-8114-8611-3. — Текст : электронный // Лань : электронно-библиотечная система. — URL: </a:t>
            </a:r>
            <a:r>
              <a:rPr lang="ru-RU" dirty="0">
                <a:hlinkClick r:id="rId2"/>
              </a:rPr>
              <a:t>https://e.lanbook.com/book/179036</a:t>
            </a:r>
            <a:endParaRPr lang="ru-RU" dirty="0"/>
          </a:p>
          <a:p>
            <a:pPr marL="514350" indent="-514350">
              <a:buFont typeface="+mj-lt"/>
              <a:buAutoNum type="arabicPeriod"/>
            </a:pPr>
            <a:r>
              <a:rPr lang="ru-RU" dirty="0"/>
              <a:t>Ли, П. Архитектура интернета вещей / П. Ли ; перевод с английского М. А. </a:t>
            </a:r>
            <a:r>
              <a:rPr lang="ru-RU" dirty="0" err="1"/>
              <a:t>Райтман</a:t>
            </a:r>
            <a:r>
              <a:rPr lang="ru-RU" dirty="0"/>
              <a:t>. — Москва : ДМК Пресс, 2019. — 454 с. — ISBN 978-5-97060-672-8. — Текст : электронный // Лань : электронно-библиотечная система. — URL: </a:t>
            </a:r>
            <a:r>
              <a:rPr lang="ru-RU" dirty="0">
                <a:hlinkClick r:id="rId3"/>
              </a:rPr>
              <a:t>https://e.lanbook.com/book/112923</a:t>
            </a:r>
            <a:endParaRPr lang="ru-RU" dirty="0"/>
          </a:p>
          <a:p>
            <a:pPr marL="514350" indent="-514350">
              <a:buFont typeface="+mj-lt"/>
              <a:buAutoNum type="arabicPeriod"/>
            </a:pPr>
            <a:r>
              <a:rPr lang="en-US" dirty="0">
                <a:hlinkClick r:id="rId4"/>
              </a:rPr>
              <a:t>https://docs.espressif.com/projects/esp-idf/en/latest/esp32/api-reference/</a:t>
            </a:r>
            <a:r>
              <a:rPr lang="ru-RU" dirty="0"/>
              <a:t> </a:t>
            </a:r>
            <a:endParaRPr lang="en-US" dirty="0"/>
          </a:p>
          <a:p>
            <a:pPr marL="514350" indent="-514350">
              <a:buFont typeface="+mj-lt"/>
              <a:buAutoNum type="arabicPeriod"/>
            </a:pPr>
            <a:r>
              <a:rPr lang="en-US" dirty="0"/>
              <a:t>ESP32. </a:t>
            </a:r>
            <a:r>
              <a:rPr lang="en-US"/>
              <a:t>Technical Reference Manual</a:t>
            </a:r>
            <a:endParaRPr lang="ru-RU" dirty="0"/>
          </a:p>
        </p:txBody>
      </p:sp>
      <p:sp>
        <p:nvSpPr>
          <p:cNvPr id="4" name="Номер слайда 3">
            <a:extLst>
              <a:ext uri="{FF2B5EF4-FFF2-40B4-BE49-F238E27FC236}">
                <a16:creationId xmlns:a16="http://schemas.microsoft.com/office/drawing/2014/main" id="{31F05638-357D-4C90-B618-CFAA4AA1FC54}"/>
              </a:ext>
            </a:extLst>
          </p:cNvPr>
          <p:cNvSpPr>
            <a:spLocks noGrp="1"/>
          </p:cNvSpPr>
          <p:nvPr>
            <p:ph type="sldNum" sz="quarter" idx="12"/>
          </p:nvPr>
        </p:nvSpPr>
        <p:spPr/>
        <p:txBody>
          <a:bodyPr/>
          <a:lstStyle/>
          <a:p>
            <a:fld id="{FCC9D2A8-53B6-4ABB-9D59-ADC063E396C1}" type="slidenum">
              <a:rPr lang="ru-RU" smtClean="0"/>
              <a:t>2</a:t>
            </a:fld>
            <a:endParaRPr lang="ru-RU"/>
          </a:p>
        </p:txBody>
      </p:sp>
    </p:spTree>
    <p:extLst>
      <p:ext uri="{BB962C8B-B14F-4D97-AF65-F5344CB8AC3E}">
        <p14:creationId xmlns:p14="http://schemas.microsoft.com/office/powerpoint/2010/main" val="982476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089D9F-4558-444B-8DBA-19C9596645E0}"/>
              </a:ext>
            </a:extLst>
          </p:cNvPr>
          <p:cNvSpPr>
            <a:spLocks noGrp="1"/>
          </p:cNvSpPr>
          <p:nvPr>
            <p:ph type="title"/>
          </p:nvPr>
        </p:nvSpPr>
        <p:spPr/>
        <p:txBody>
          <a:bodyPr/>
          <a:lstStyle/>
          <a:p>
            <a:r>
              <a:rPr lang="ru-RU" dirty="0"/>
              <a:t>Микропроцессор (МП)</a:t>
            </a:r>
          </a:p>
        </p:txBody>
      </p:sp>
      <p:sp>
        <p:nvSpPr>
          <p:cNvPr id="3" name="Объект 2">
            <a:extLst>
              <a:ext uri="{FF2B5EF4-FFF2-40B4-BE49-F238E27FC236}">
                <a16:creationId xmlns:a16="http://schemas.microsoft.com/office/drawing/2014/main" id="{E685528C-E22E-4002-99E1-76FFE401F5EE}"/>
              </a:ext>
            </a:extLst>
          </p:cNvPr>
          <p:cNvSpPr>
            <a:spLocks noGrp="1"/>
          </p:cNvSpPr>
          <p:nvPr>
            <p:ph idx="1"/>
          </p:nvPr>
        </p:nvSpPr>
        <p:spPr/>
        <p:txBody>
          <a:bodyPr>
            <a:normAutofit lnSpcReduction="10000"/>
          </a:bodyPr>
          <a:lstStyle/>
          <a:p>
            <a:r>
              <a:rPr lang="ru-RU" dirty="0"/>
              <a:t>В составе разных электронных устройств часто встречаются как микроконтроллеры, так и микропроцессоры.</a:t>
            </a:r>
          </a:p>
          <a:p>
            <a:r>
              <a:rPr lang="ru-RU" dirty="0"/>
              <a:t>Оба этих компонента берут из памяти команды и по ним выполняют логические и арифметические операции, работая при этом с устройствами ввода/вывода и прочей периферией.</a:t>
            </a:r>
          </a:p>
          <a:p>
            <a:r>
              <a:rPr lang="ru-RU" dirty="0">
                <a:solidFill>
                  <a:srgbClr val="0070C0"/>
                </a:solidFill>
              </a:rPr>
              <a:t>Так в чём тогда разница?</a:t>
            </a:r>
          </a:p>
          <a:p>
            <a:r>
              <a:rPr lang="ru-RU" dirty="0"/>
              <a:t>Микропроцессор содержит в себе арифметико-логическое устройство (АЛУ), блок синхронизации и управления, запоминающие устройство, регистры и шину.</a:t>
            </a:r>
          </a:p>
          <a:p>
            <a:r>
              <a:rPr lang="ru-RU" dirty="0"/>
              <a:t>Таким образом, МП содержит в себе только то, что непосредственно понадобится для выполнения арифметический и логических операций.</a:t>
            </a:r>
          </a:p>
          <a:p>
            <a:r>
              <a:rPr lang="ru-RU" dirty="0"/>
              <a:t>Все остальные комплектующие (ОЗУ, ПЗУ, ППЗУ, устройства ввода/вывода, интерфейсы) необходимо подключать дополнительно.</a:t>
            </a:r>
          </a:p>
        </p:txBody>
      </p:sp>
      <p:sp>
        <p:nvSpPr>
          <p:cNvPr id="4" name="Номер слайда 3">
            <a:extLst>
              <a:ext uri="{FF2B5EF4-FFF2-40B4-BE49-F238E27FC236}">
                <a16:creationId xmlns:a16="http://schemas.microsoft.com/office/drawing/2014/main" id="{6DA331A7-B960-4142-B0DC-332C9E4F9940}"/>
              </a:ext>
            </a:extLst>
          </p:cNvPr>
          <p:cNvSpPr>
            <a:spLocks noGrp="1"/>
          </p:cNvSpPr>
          <p:nvPr>
            <p:ph type="sldNum" sz="quarter" idx="12"/>
          </p:nvPr>
        </p:nvSpPr>
        <p:spPr/>
        <p:txBody>
          <a:bodyPr/>
          <a:lstStyle/>
          <a:p>
            <a:fld id="{FCC9D2A8-53B6-4ABB-9D59-ADC063E396C1}" type="slidenum">
              <a:rPr lang="ru-RU" smtClean="0"/>
              <a:t>3</a:t>
            </a:fld>
            <a:endParaRPr lang="ru-RU"/>
          </a:p>
        </p:txBody>
      </p:sp>
    </p:spTree>
    <p:extLst>
      <p:ext uri="{BB962C8B-B14F-4D97-AF65-F5344CB8AC3E}">
        <p14:creationId xmlns:p14="http://schemas.microsoft.com/office/powerpoint/2010/main" val="2890815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65731B-7600-48B8-B1E4-0D887AB9A74D}"/>
              </a:ext>
            </a:extLst>
          </p:cNvPr>
          <p:cNvSpPr>
            <a:spLocks noGrp="1"/>
          </p:cNvSpPr>
          <p:nvPr>
            <p:ph type="title"/>
          </p:nvPr>
        </p:nvSpPr>
        <p:spPr>
          <a:xfrm>
            <a:off x="0" y="3"/>
            <a:ext cx="12192000" cy="1080653"/>
          </a:xfrm>
        </p:spPr>
        <p:txBody>
          <a:bodyPr>
            <a:normAutofit/>
          </a:bodyPr>
          <a:lstStyle/>
          <a:p>
            <a:r>
              <a:rPr lang="ru-RU" dirty="0"/>
              <a:t>Структурная схема МП (архитектура фон Неймана)</a:t>
            </a:r>
          </a:p>
        </p:txBody>
      </p:sp>
      <p:pic>
        <p:nvPicPr>
          <p:cNvPr id="5" name="Объект 4">
            <a:extLst>
              <a:ext uri="{FF2B5EF4-FFF2-40B4-BE49-F238E27FC236}">
                <a16:creationId xmlns:a16="http://schemas.microsoft.com/office/drawing/2014/main" id="{1F61F4EB-CAF4-4B8F-8207-93BD37BD35FF}"/>
              </a:ext>
            </a:extLst>
          </p:cNvPr>
          <p:cNvPicPr>
            <a:picLocks noGrp="1" noChangeAspect="1"/>
          </p:cNvPicPr>
          <p:nvPr>
            <p:ph idx="1"/>
          </p:nvPr>
        </p:nvPicPr>
        <p:blipFill>
          <a:blip r:embed="rId3"/>
          <a:stretch>
            <a:fillRect/>
          </a:stretch>
        </p:blipFill>
        <p:spPr>
          <a:xfrm>
            <a:off x="2306679" y="1080656"/>
            <a:ext cx="7578642" cy="5725270"/>
          </a:xfrm>
        </p:spPr>
      </p:pic>
      <p:sp>
        <p:nvSpPr>
          <p:cNvPr id="3" name="Номер слайда 2">
            <a:extLst>
              <a:ext uri="{FF2B5EF4-FFF2-40B4-BE49-F238E27FC236}">
                <a16:creationId xmlns:a16="http://schemas.microsoft.com/office/drawing/2014/main" id="{913A54C8-09D8-433A-BB1E-1DE79B45B131}"/>
              </a:ext>
            </a:extLst>
          </p:cNvPr>
          <p:cNvSpPr>
            <a:spLocks noGrp="1"/>
          </p:cNvSpPr>
          <p:nvPr>
            <p:ph type="sldNum" sz="quarter" idx="12"/>
          </p:nvPr>
        </p:nvSpPr>
        <p:spPr/>
        <p:txBody>
          <a:bodyPr/>
          <a:lstStyle/>
          <a:p>
            <a:fld id="{FCC9D2A8-53B6-4ABB-9D59-ADC063E396C1}" type="slidenum">
              <a:rPr lang="ru-RU" smtClean="0"/>
              <a:t>4</a:t>
            </a:fld>
            <a:endParaRPr lang="ru-RU"/>
          </a:p>
        </p:txBody>
      </p:sp>
    </p:spTree>
    <p:extLst>
      <p:ext uri="{BB962C8B-B14F-4D97-AF65-F5344CB8AC3E}">
        <p14:creationId xmlns:p14="http://schemas.microsoft.com/office/powerpoint/2010/main" val="1591982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04B27F-2B5C-462A-925B-8475EC57799F}"/>
              </a:ext>
            </a:extLst>
          </p:cNvPr>
          <p:cNvSpPr>
            <a:spLocks noGrp="1"/>
          </p:cNvSpPr>
          <p:nvPr>
            <p:ph type="title"/>
          </p:nvPr>
        </p:nvSpPr>
        <p:spPr/>
        <p:txBody>
          <a:bodyPr/>
          <a:lstStyle/>
          <a:p>
            <a:r>
              <a:rPr lang="ru-RU" dirty="0"/>
              <a:t>Принципы фон Неймана</a:t>
            </a:r>
          </a:p>
        </p:txBody>
      </p:sp>
      <p:sp>
        <p:nvSpPr>
          <p:cNvPr id="3" name="Объект 2">
            <a:extLst>
              <a:ext uri="{FF2B5EF4-FFF2-40B4-BE49-F238E27FC236}">
                <a16:creationId xmlns:a16="http://schemas.microsoft.com/office/drawing/2014/main" id="{D8212C69-BF3E-41A4-B532-94084B8E0ED2}"/>
              </a:ext>
            </a:extLst>
          </p:cNvPr>
          <p:cNvSpPr>
            <a:spLocks noGrp="1"/>
          </p:cNvSpPr>
          <p:nvPr>
            <p:ph idx="1"/>
          </p:nvPr>
        </p:nvSpPr>
        <p:spPr/>
        <p:txBody>
          <a:bodyPr/>
          <a:lstStyle/>
          <a:p>
            <a:pPr marL="514350" indent="-514350">
              <a:buAutoNum type="arabicPeriod"/>
            </a:pPr>
            <a:r>
              <a:rPr lang="ru-RU" dirty="0"/>
              <a:t>принцип двоичного кодирования</a:t>
            </a:r>
            <a:r>
              <a:rPr lang="en-US" dirty="0"/>
              <a:t>;</a:t>
            </a:r>
            <a:endParaRPr lang="ru-RU" dirty="0"/>
          </a:p>
          <a:p>
            <a:pPr marL="514350" indent="-514350">
              <a:buAutoNum type="arabicPeriod"/>
            </a:pPr>
            <a:r>
              <a:rPr lang="ru-RU" dirty="0"/>
              <a:t>принцип программного управления</a:t>
            </a:r>
            <a:r>
              <a:rPr lang="en-US" dirty="0"/>
              <a:t>;</a:t>
            </a:r>
          </a:p>
          <a:p>
            <a:pPr marL="514350" indent="-514350">
              <a:buAutoNum type="arabicPeriod"/>
            </a:pPr>
            <a:r>
              <a:rPr lang="ru-RU" dirty="0"/>
              <a:t>принцип однородности памяти</a:t>
            </a:r>
            <a:r>
              <a:rPr lang="en-US" dirty="0"/>
              <a:t>;</a:t>
            </a:r>
            <a:endParaRPr lang="ru-RU" dirty="0"/>
          </a:p>
          <a:p>
            <a:pPr marL="514350" indent="-514350">
              <a:buAutoNum type="arabicPeriod"/>
            </a:pPr>
            <a:r>
              <a:rPr lang="ru-RU" dirty="0"/>
              <a:t>принцип адресуемости памяти.</a:t>
            </a:r>
          </a:p>
        </p:txBody>
      </p:sp>
      <p:pic>
        <p:nvPicPr>
          <p:cNvPr id="17" name="Рисунок 16">
            <a:extLst>
              <a:ext uri="{FF2B5EF4-FFF2-40B4-BE49-F238E27FC236}">
                <a16:creationId xmlns:a16="http://schemas.microsoft.com/office/drawing/2014/main" id="{7BA236C3-1297-4272-ADE3-1395C05883A1}"/>
              </a:ext>
            </a:extLst>
          </p:cNvPr>
          <p:cNvPicPr>
            <a:picLocks noChangeAspect="1"/>
          </p:cNvPicPr>
          <p:nvPr/>
        </p:nvPicPr>
        <p:blipFill>
          <a:blip r:embed="rId3"/>
          <a:stretch>
            <a:fillRect/>
          </a:stretch>
        </p:blipFill>
        <p:spPr>
          <a:xfrm>
            <a:off x="6095998" y="3327301"/>
            <a:ext cx="6024130" cy="3530699"/>
          </a:xfrm>
          <a:prstGeom prst="rect">
            <a:avLst/>
          </a:prstGeom>
        </p:spPr>
      </p:pic>
      <p:sp>
        <p:nvSpPr>
          <p:cNvPr id="4" name="Номер слайда 3">
            <a:extLst>
              <a:ext uri="{FF2B5EF4-FFF2-40B4-BE49-F238E27FC236}">
                <a16:creationId xmlns:a16="http://schemas.microsoft.com/office/drawing/2014/main" id="{55539BCA-E7B8-4FC5-9976-D112A29B1A11}"/>
              </a:ext>
            </a:extLst>
          </p:cNvPr>
          <p:cNvSpPr>
            <a:spLocks noGrp="1"/>
          </p:cNvSpPr>
          <p:nvPr>
            <p:ph type="sldNum" sz="quarter" idx="12"/>
          </p:nvPr>
        </p:nvSpPr>
        <p:spPr/>
        <p:txBody>
          <a:bodyPr/>
          <a:lstStyle/>
          <a:p>
            <a:fld id="{FCC9D2A8-53B6-4ABB-9D59-ADC063E396C1}" type="slidenum">
              <a:rPr lang="ru-RU" smtClean="0"/>
              <a:t>5</a:t>
            </a:fld>
            <a:endParaRPr lang="ru-RU"/>
          </a:p>
        </p:txBody>
      </p:sp>
    </p:spTree>
    <p:extLst>
      <p:ext uri="{BB962C8B-B14F-4D97-AF65-F5344CB8AC3E}">
        <p14:creationId xmlns:p14="http://schemas.microsoft.com/office/powerpoint/2010/main" val="2785410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B4B14D-93CA-4ACD-99A3-362D9328E02B}"/>
              </a:ext>
            </a:extLst>
          </p:cNvPr>
          <p:cNvSpPr>
            <a:spLocks noGrp="1"/>
          </p:cNvSpPr>
          <p:nvPr>
            <p:ph type="title"/>
          </p:nvPr>
        </p:nvSpPr>
        <p:spPr/>
        <p:txBody>
          <a:bodyPr/>
          <a:lstStyle/>
          <a:p>
            <a:r>
              <a:rPr lang="ru-RU" dirty="0"/>
              <a:t>Регистры процессора</a:t>
            </a:r>
          </a:p>
        </p:txBody>
      </p:sp>
      <p:sp>
        <p:nvSpPr>
          <p:cNvPr id="3" name="Объект 2">
            <a:extLst>
              <a:ext uri="{FF2B5EF4-FFF2-40B4-BE49-F238E27FC236}">
                <a16:creationId xmlns:a16="http://schemas.microsoft.com/office/drawing/2014/main" id="{D4E30145-8991-49D4-804F-4EF325FDE285}"/>
              </a:ext>
            </a:extLst>
          </p:cNvPr>
          <p:cNvSpPr>
            <a:spLocks noGrp="1"/>
          </p:cNvSpPr>
          <p:nvPr>
            <p:ph idx="1"/>
          </p:nvPr>
        </p:nvSpPr>
        <p:spPr>
          <a:xfrm>
            <a:off x="-1" y="895926"/>
            <a:ext cx="12191999" cy="5962073"/>
          </a:xfrm>
        </p:spPr>
        <p:txBody>
          <a:bodyPr>
            <a:normAutofit fontScale="85000" lnSpcReduction="10000"/>
          </a:bodyPr>
          <a:lstStyle/>
          <a:p>
            <a:r>
              <a:rPr lang="ru-RU" dirty="0"/>
              <a:t>Регистр процессора — поле заданной длины во </a:t>
            </a:r>
            <a:r>
              <a:rPr lang="ru-RU" dirty="0" err="1"/>
              <a:t>внутрипроцессорной</a:t>
            </a:r>
            <a:r>
              <a:rPr lang="ru-RU" dirty="0"/>
              <a:t> сверхбыстрой оперативной памяти (СОЗУ).</a:t>
            </a:r>
          </a:p>
          <a:p>
            <a:r>
              <a:rPr lang="ru-RU" dirty="0"/>
              <a:t>Используется самим процессором, может быть как доступным, так и недоступным </a:t>
            </a:r>
            <a:r>
              <a:rPr lang="ru-RU" dirty="0" err="1"/>
              <a:t>программно</a:t>
            </a:r>
            <a:r>
              <a:rPr lang="ru-RU" dirty="0"/>
              <a:t>.</a:t>
            </a:r>
          </a:p>
          <a:p>
            <a:r>
              <a:rPr lang="ru-RU" dirty="0"/>
              <a:t>По назначению регистры различаются на:</a:t>
            </a:r>
          </a:p>
          <a:p>
            <a:pPr marL="457200" indent="-457200">
              <a:buFont typeface="Arial" panose="020B0604020202020204" pitchFamily="34" charset="0"/>
              <a:buChar char="•"/>
            </a:pPr>
            <a:r>
              <a:rPr lang="ru-RU" dirty="0"/>
              <a:t>аккумулятор — используется для хранения промежуточных результатов арифметических и логических операций и инструкций ввода-вывода;</a:t>
            </a:r>
          </a:p>
          <a:p>
            <a:pPr marL="457200" indent="-457200">
              <a:buFont typeface="Arial" panose="020B0604020202020204" pitchFamily="34" charset="0"/>
              <a:buChar char="•"/>
            </a:pPr>
            <a:r>
              <a:rPr lang="ru-RU" dirty="0"/>
              <a:t>флаговые — хранят признаки результатов арифметических и логических операций;</a:t>
            </a:r>
          </a:p>
          <a:p>
            <a:pPr marL="457200" indent="-457200">
              <a:buFont typeface="Arial" panose="020B0604020202020204" pitchFamily="34" charset="0"/>
              <a:buChar char="•"/>
            </a:pPr>
            <a:r>
              <a:rPr lang="ru-RU" dirty="0"/>
              <a:t>общего назначения — хранят операнды арифметических и логических выражений, индексы и адреса;</a:t>
            </a:r>
          </a:p>
          <a:p>
            <a:pPr marL="457200" indent="-457200">
              <a:buFont typeface="Arial" panose="020B0604020202020204" pitchFamily="34" charset="0"/>
              <a:buChar char="•"/>
            </a:pPr>
            <a:r>
              <a:rPr lang="ru-RU" dirty="0"/>
              <a:t>индексные — хранят индексы исходных и целевых элементов массива;</a:t>
            </a:r>
          </a:p>
          <a:p>
            <a:pPr marL="457200" indent="-457200">
              <a:buFont typeface="Arial" panose="020B0604020202020204" pitchFamily="34" charset="0"/>
              <a:buChar char="•"/>
            </a:pPr>
            <a:r>
              <a:rPr lang="ru-RU" dirty="0"/>
              <a:t>указательные — хранят указатели на специальные области памяти (указатель текущей операции, указатель базы, указатель стека);</a:t>
            </a:r>
          </a:p>
          <a:p>
            <a:pPr marL="457200" indent="-457200">
              <a:buFont typeface="Arial" panose="020B0604020202020204" pitchFamily="34" charset="0"/>
              <a:buChar char="•"/>
            </a:pPr>
            <a:r>
              <a:rPr lang="ru-RU" dirty="0"/>
              <a:t>сегментные — хранят адреса и селекторы сегментов памяти;</a:t>
            </a:r>
          </a:p>
          <a:p>
            <a:pPr marL="457200" indent="-457200">
              <a:buFont typeface="Arial" panose="020B0604020202020204" pitchFamily="34" charset="0"/>
              <a:buChar char="•"/>
            </a:pPr>
            <a:r>
              <a:rPr lang="ru-RU" dirty="0"/>
              <a:t>управляющие — хранят информацию, управляющую состоянием процессора, а также адреса системных таблиц.</a:t>
            </a:r>
          </a:p>
        </p:txBody>
      </p:sp>
      <p:sp>
        <p:nvSpPr>
          <p:cNvPr id="4" name="Номер слайда 3">
            <a:extLst>
              <a:ext uri="{FF2B5EF4-FFF2-40B4-BE49-F238E27FC236}">
                <a16:creationId xmlns:a16="http://schemas.microsoft.com/office/drawing/2014/main" id="{3868CE59-D4E7-4C53-B21D-4EB1CDDF0A11}"/>
              </a:ext>
            </a:extLst>
          </p:cNvPr>
          <p:cNvSpPr>
            <a:spLocks noGrp="1"/>
          </p:cNvSpPr>
          <p:nvPr>
            <p:ph type="sldNum" sz="quarter" idx="12"/>
          </p:nvPr>
        </p:nvSpPr>
        <p:spPr/>
        <p:txBody>
          <a:bodyPr/>
          <a:lstStyle/>
          <a:p>
            <a:fld id="{FCC9D2A8-53B6-4ABB-9D59-ADC063E396C1}" type="slidenum">
              <a:rPr lang="ru-RU" smtClean="0"/>
              <a:t>6</a:t>
            </a:fld>
            <a:endParaRPr lang="ru-RU"/>
          </a:p>
        </p:txBody>
      </p:sp>
    </p:spTree>
    <p:extLst>
      <p:ext uri="{BB962C8B-B14F-4D97-AF65-F5344CB8AC3E}">
        <p14:creationId xmlns:p14="http://schemas.microsoft.com/office/powerpoint/2010/main" val="95118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E27DC2-FCB8-459D-A2C9-42DEAA9D5000}"/>
              </a:ext>
            </a:extLst>
          </p:cNvPr>
          <p:cNvSpPr>
            <a:spLocks noGrp="1"/>
          </p:cNvSpPr>
          <p:nvPr>
            <p:ph type="title"/>
          </p:nvPr>
        </p:nvSpPr>
        <p:spPr/>
        <p:txBody>
          <a:bodyPr/>
          <a:lstStyle/>
          <a:p>
            <a:r>
              <a:rPr lang="ru-RU" dirty="0"/>
              <a:t>Функции АЛУ</a:t>
            </a:r>
          </a:p>
        </p:txBody>
      </p:sp>
      <p:sp>
        <p:nvSpPr>
          <p:cNvPr id="3" name="Объект 2">
            <a:extLst>
              <a:ext uri="{FF2B5EF4-FFF2-40B4-BE49-F238E27FC236}">
                <a16:creationId xmlns:a16="http://schemas.microsoft.com/office/drawing/2014/main" id="{D63D84F6-54AF-4055-9C9D-763BAB8C2E51}"/>
              </a:ext>
            </a:extLst>
          </p:cNvPr>
          <p:cNvSpPr>
            <a:spLocks noGrp="1"/>
          </p:cNvSpPr>
          <p:nvPr>
            <p:ph idx="1"/>
          </p:nvPr>
        </p:nvSpPr>
        <p:spPr>
          <a:xfrm>
            <a:off x="-1" y="895926"/>
            <a:ext cx="12191999" cy="5962073"/>
          </a:xfrm>
        </p:spPr>
        <p:txBody>
          <a:bodyPr/>
          <a:lstStyle/>
          <a:p>
            <a:pPr marL="457200" indent="-457200">
              <a:buFont typeface="Arial" panose="020B0604020202020204" pitchFamily="34" charset="0"/>
              <a:buChar char="•"/>
            </a:pPr>
            <a:r>
              <a:rPr lang="ru-RU" dirty="0"/>
              <a:t>выполнение арифметических операций, например, сложения и вычитания;</a:t>
            </a:r>
          </a:p>
          <a:p>
            <a:pPr marL="457200" indent="-457200">
              <a:buFont typeface="Arial" panose="020B0604020202020204" pitchFamily="34" charset="0"/>
              <a:buChar char="•"/>
            </a:pPr>
            <a:r>
              <a:rPr lang="ru-RU" dirty="0"/>
              <a:t>выполнение логических операций, например, операций И, ИЛИ, НЕ. </a:t>
            </a:r>
          </a:p>
          <a:p>
            <a:r>
              <a:rPr lang="ru-RU" dirty="0"/>
              <a:t>АЛУ выполняет операцию над словом данных, которое было "загружено" в специальный внутренний регистр процессора – аккумулятор.</a:t>
            </a:r>
          </a:p>
          <a:p>
            <a:r>
              <a:rPr lang="ru-RU" dirty="0"/>
              <a:t>Часть команд требуют только указания типа операции (например, логическое отрицание), часть – дополнительный операнд (например, сложение, которое требует указания второго числа (либо в явном виде, либо с использованием адресации с указанием адреса в памяти, где расположено второе число).</a:t>
            </a:r>
          </a:p>
          <a:p>
            <a:r>
              <a:rPr lang="ru-RU" dirty="0"/>
              <a:t>Результат выполнения операции, как правило, также записывается в аккумулятор.</a:t>
            </a:r>
          </a:p>
        </p:txBody>
      </p:sp>
      <p:sp>
        <p:nvSpPr>
          <p:cNvPr id="4" name="Номер слайда 3">
            <a:extLst>
              <a:ext uri="{FF2B5EF4-FFF2-40B4-BE49-F238E27FC236}">
                <a16:creationId xmlns:a16="http://schemas.microsoft.com/office/drawing/2014/main" id="{32EBB260-AC00-471B-9D3D-559BF661AB9E}"/>
              </a:ext>
            </a:extLst>
          </p:cNvPr>
          <p:cNvSpPr>
            <a:spLocks noGrp="1"/>
          </p:cNvSpPr>
          <p:nvPr>
            <p:ph type="sldNum" sz="quarter" idx="12"/>
          </p:nvPr>
        </p:nvSpPr>
        <p:spPr/>
        <p:txBody>
          <a:bodyPr/>
          <a:lstStyle/>
          <a:p>
            <a:fld id="{FCC9D2A8-53B6-4ABB-9D59-ADC063E396C1}" type="slidenum">
              <a:rPr lang="ru-RU" smtClean="0"/>
              <a:t>7</a:t>
            </a:fld>
            <a:endParaRPr lang="ru-RU"/>
          </a:p>
        </p:txBody>
      </p:sp>
    </p:spTree>
    <p:extLst>
      <p:ext uri="{BB962C8B-B14F-4D97-AF65-F5344CB8AC3E}">
        <p14:creationId xmlns:p14="http://schemas.microsoft.com/office/powerpoint/2010/main" val="584783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556A1A-4A51-4C83-94CA-54A147A23068}"/>
              </a:ext>
            </a:extLst>
          </p:cNvPr>
          <p:cNvSpPr>
            <a:spLocks noGrp="1"/>
          </p:cNvSpPr>
          <p:nvPr>
            <p:ph type="title"/>
          </p:nvPr>
        </p:nvSpPr>
        <p:spPr/>
        <p:txBody>
          <a:bodyPr/>
          <a:lstStyle/>
          <a:p>
            <a:r>
              <a:rPr lang="ru-RU" dirty="0"/>
              <a:t>Выполнение команды</a:t>
            </a:r>
          </a:p>
        </p:txBody>
      </p:sp>
      <p:pic>
        <p:nvPicPr>
          <p:cNvPr id="5" name="Объект 4">
            <a:extLst>
              <a:ext uri="{FF2B5EF4-FFF2-40B4-BE49-F238E27FC236}">
                <a16:creationId xmlns:a16="http://schemas.microsoft.com/office/drawing/2014/main" id="{FB901A7F-86B9-4555-A0B9-59D1C513E5E1}"/>
              </a:ext>
            </a:extLst>
          </p:cNvPr>
          <p:cNvPicPr>
            <a:picLocks noGrp="1" noChangeAspect="1"/>
          </p:cNvPicPr>
          <p:nvPr>
            <p:ph idx="1"/>
          </p:nvPr>
        </p:nvPicPr>
        <p:blipFill>
          <a:blip r:embed="rId3"/>
          <a:stretch>
            <a:fillRect/>
          </a:stretch>
        </p:blipFill>
        <p:spPr>
          <a:xfrm>
            <a:off x="1643371" y="1260763"/>
            <a:ext cx="8905257" cy="4336473"/>
          </a:xfrm>
        </p:spPr>
      </p:pic>
      <p:sp>
        <p:nvSpPr>
          <p:cNvPr id="3" name="Номер слайда 2">
            <a:extLst>
              <a:ext uri="{FF2B5EF4-FFF2-40B4-BE49-F238E27FC236}">
                <a16:creationId xmlns:a16="http://schemas.microsoft.com/office/drawing/2014/main" id="{F1B61E39-CD4E-40FE-A4DA-4D2CE598B5B0}"/>
              </a:ext>
            </a:extLst>
          </p:cNvPr>
          <p:cNvSpPr>
            <a:spLocks noGrp="1"/>
          </p:cNvSpPr>
          <p:nvPr>
            <p:ph type="sldNum" sz="quarter" idx="12"/>
          </p:nvPr>
        </p:nvSpPr>
        <p:spPr/>
        <p:txBody>
          <a:bodyPr/>
          <a:lstStyle/>
          <a:p>
            <a:fld id="{FCC9D2A8-53B6-4ABB-9D59-ADC063E396C1}" type="slidenum">
              <a:rPr lang="ru-RU" smtClean="0"/>
              <a:t>8</a:t>
            </a:fld>
            <a:endParaRPr lang="ru-RU"/>
          </a:p>
        </p:txBody>
      </p:sp>
    </p:spTree>
    <p:extLst>
      <p:ext uri="{BB962C8B-B14F-4D97-AF65-F5344CB8AC3E}">
        <p14:creationId xmlns:p14="http://schemas.microsoft.com/office/powerpoint/2010/main" val="3605202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3ED25F-F75E-49ED-B80D-9917F65DB3EC}"/>
              </a:ext>
            </a:extLst>
          </p:cNvPr>
          <p:cNvSpPr>
            <a:spLocks noGrp="1"/>
          </p:cNvSpPr>
          <p:nvPr>
            <p:ph type="title"/>
          </p:nvPr>
        </p:nvSpPr>
        <p:spPr/>
        <p:txBody>
          <a:bodyPr>
            <a:normAutofit/>
          </a:bodyPr>
          <a:lstStyle/>
          <a:p>
            <a:r>
              <a:rPr lang="ru-RU" sz="3600" dirty="0"/>
              <a:t>Архитектура набора команд (</a:t>
            </a:r>
            <a:r>
              <a:rPr lang="en-US" sz="3600" dirty="0"/>
              <a:t>Instruction Set Architecture - ISA)</a:t>
            </a:r>
            <a:endParaRPr lang="ru-RU" sz="3600" dirty="0"/>
          </a:p>
        </p:txBody>
      </p:sp>
      <p:pic>
        <p:nvPicPr>
          <p:cNvPr id="5" name="Объект 4">
            <a:extLst>
              <a:ext uri="{FF2B5EF4-FFF2-40B4-BE49-F238E27FC236}">
                <a16:creationId xmlns:a16="http://schemas.microsoft.com/office/drawing/2014/main" id="{2E235FFE-8544-45AF-90E8-92C8CCF5F83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04268" y="895350"/>
            <a:ext cx="7983464" cy="5962650"/>
          </a:xfrm>
        </p:spPr>
      </p:pic>
      <p:sp>
        <p:nvSpPr>
          <p:cNvPr id="3" name="Номер слайда 2">
            <a:extLst>
              <a:ext uri="{FF2B5EF4-FFF2-40B4-BE49-F238E27FC236}">
                <a16:creationId xmlns:a16="http://schemas.microsoft.com/office/drawing/2014/main" id="{F7CC7604-8D42-4807-BCC7-25928C41423D}"/>
              </a:ext>
            </a:extLst>
          </p:cNvPr>
          <p:cNvSpPr>
            <a:spLocks noGrp="1"/>
          </p:cNvSpPr>
          <p:nvPr>
            <p:ph type="sldNum" sz="quarter" idx="12"/>
          </p:nvPr>
        </p:nvSpPr>
        <p:spPr/>
        <p:txBody>
          <a:bodyPr/>
          <a:lstStyle/>
          <a:p>
            <a:fld id="{FCC9D2A8-53B6-4ABB-9D59-ADC063E396C1}" type="slidenum">
              <a:rPr lang="ru-RU" smtClean="0"/>
              <a:t>9</a:t>
            </a:fld>
            <a:endParaRPr lang="ru-RU"/>
          </a:p>
        </p:txBody>
      </p:sp>
    </p:spTree>
    <p:extLst>
      <p:ext uri="{BB962C8B-B14F-4D97-AF65-F5344CB8AC3E}">
        <p14:creationId xmlns:p14="http://schemas.microsoft.com/office/powerpoint/2010/main" val="2916397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932108-36ED-4C6B-98B0-C8F2AC2A56CA}"/>
              </a:ext>
            </a:extLst>
          </p:cNvPr>
          <p:cNvSpPr>
            <a:spLocks noGrp="1"/>
          </p:cNvSpPr>
          <p:nvPr>
            <p:ph type="title"/>
          </p:nvPr>
        </p:nvSpPr>
        <p:spPr/>
        <p:txBody>
          <a:bodyPr/>
          <a:lstStyle/>
          <a:p>
            <a:r>
              <a:rPr lang="en-US" dirty="0"/>
              <a:t>CISC</a:t>
            </a:r>
            <a:r>
              <a:rPr lang="ru-RU" dirty="0"/>
              <a:t> архитектура МП</a:t>
            </a:r>
          </a:p>
        </p:txBody>
      </p:sp>
      <p:sp>
        <p:nvSpPr>
          <p:cNvPr id="3" name="Объект 2">
            <a:extLst>
              <a:ext uri="{FF2B5EF4-FFF2-40B4-BE49-F238E27FC236}">
                <a16:creationId xmlns:a16="http://schemas.microsoft.com/office/drawing/2014/main" id="{2D964696-8C71-4435-8B2B-1F6DA5244F8B}"/>
              </a:ext>
            </a:extLst>
          </p:cNvPr>
          <p:cNvSpPr>
            <a:spLocks noGrp="1"/>
          </p:cNvSpPr>
          <p:nvPr>
            <p:ph idx="1"/>
          </p:nvPr>
        </p:nvSpPr>
        <p:spPr>
          <a:xfrm>
            <a:off x="-1" y="895926"/>
            <a:ext cx="12191999" cy="5962073"/>
          </a:xfrm>
        </p:spPr>
        <p:txBody>
          <a:bodyPr>
            <a:normAutofit lnSpcReduction="10000"/>
          </a:bodyPr>
          <a:lstStyle/>
          <a:p>
            <a:r>
              <a:rPr lang="en-US" dirty="0"/>
              <a:t>CISC </a:t>
            </a:r>
            <a:r>
              <a:rPr lang="ru-RU" dirty="0"/>
              <a:t>(</a:t>
            </a:r>
            <a:r>
              <a:rPr lang="ru-RU" dirty="0" err="1"/>
              <a:t>Complex</a:t>
            </a:r>
            <a:r>
              <a:rPr lang="ru-RU" dirty="0"/>
              <a:t> </a:t>
            </a:r>
            <a:r>
              <a:rPr lang="ru-RU" dirty="0" err="1"/>
              <a:t>Instruction</a:t>
            </a:r>
            <a:r>
              <a:rPr lang="ru-RU" dirty="0"/>
              <a:t> </a:t>
            </a:r>
            <a:r>
              <a:rPr lang="ru-RU" dirty="0" err="1"/>
              <a:t>Set</a:t>
            </a:r>
            <a:r>
              <a:rPr lang="ru-RU" dirty="0"/>
              <a:t> </a:t>
            </a:r>
            <a:r>
              <a:rPr lang="ru-RU" dirty="0" err="1"/>
              <a:t>Computing</a:t>
            </a:r>
            <a:r>
              <a:rPr lang="ru-RU" dirty="0"/>
              <a:t>) — концепция проектирования процессоров, которая характеризуется следующим набором свойств:</a:t>
            </a:r>
          </a:p>
          <a:p>
            <a:pPr marL="457200" indent="-457200">
              <a:buFont typeface="Arial" panose="020B0604020202020204" pitchFamily="34" charset="0"/>
              <a:buChar char="•"/>
            </a:pPr>
            <a:r>
              <a:rPr lang="ru-RU" dirty="0"/>
              <a:t>большим числом различных по формату и длине команд;</a:t>
            </a:r>
          </a:p>
          <a:p>
            <a:pPr marL="457200" indent="-457200">
              <a:buFont typeface="Arial" panose="020B0604020202020204" pitchFamily="34" charset="0"/>
              <a:buChar char="•"/>
            </a:pPr>
            <a:r>
              <a:rPr lang="ru-RU" dirty="0"/>
              <a:t>введением большого числа различных режимов адресации;</a:t>
            </a:r>
          </a:p>
          <a:p>
            <a:pPr marL="457200" indent="-457200">
              <a:buFont typeface="Arial" panose="020B0604020202020204" pitchFamily="34" charset="0"/>
              <a:buChar char="•"/>
            </a:pPr>
            <a:r>
              <a:rPr lang="ru-RU" dirty="0"/>
              <a:t>обладает сложной кодировкой инструкции. </a:t>
            </a:r>
            <a:endParaRPr lang="en-US" dirty="0"/>
          </a:p>
          <a:p>
            <a:r>
              <a:rPr lang="ru-RU" dirty="0"/>
              <a:t>Процессору с архитектурой CISC приходится иметь дело с более сложными инструкциями неодинаковой длины.</a:t>
            </a:r>
            <a:endParaRPr lang="en-US" dirty="0"/>
          </a:p>
          <a:p>
            <a:r>
              <a:rPr lang="ru-RU" dirty="0"/>
              <a:t>Выполнение одиночной CISC-инструкции может происходить быстрее, однако обрабатывать несколько таких инструкций параллельно сложнее. </a:t>
            </a:r>
            <a:endParaRPr lang="en-US" dirty="0"/>
          </a:p>
          <a:p>
            <a:r>
              <a:rPr lang="ru-RU" dirty="0"/>
              <a:t>Облегчение отладки программ на ассемблере влечет за собой загромождение узлами микропроцессорного блока. Для повышения быстродействия следует увеличить тактовую частоту и степень интеграции, что вызывает необходимость совершенствования технологии и, как следствие, более дорогого производства. </a:t>
            </a:r>
            <a:endParaRPr lang="en-US" dirty="0"/>
          </a:p>
          <a:p>
            <a:pPr marL="457200" indent="-457200">
              <a:buFont typeface="Arial" panose="020B0604020202020204" pitchFamily="34" charset="0"/>
              <a:buChar char="•"/>
            </a:pPr>
            <a:endParaRPr lang="ru-RU" dirty="0"/>
          </a:p>
        </p:txBody>
      </p:sp>
      <p:sp>
        <p:nvSpPr>
          <p:cNvPr id="4" name="Номер слайда 3">
            <a:extLst>
              <a:ext uri="{FF2B5EF4-FFF2-40B4-BE49-F238E27FC236}">
                <a16:creationId xmlns:a16="http://schemas.microsoft.com/office/drawing/2014/main" id="{81D00BE7-AE14-411C-BF22-92DB11F20106}"/>
              </a:ext>
            </a:extLst>
          </p:cNvPr>
          <p:cNvSpPr>
            <a:spLocks noGrp="1"/>
          </p:cNvSpPr>
          <p:nvPr>
            <p:ph type="sldNum" sz="quarter" idx="12"/>
          </p:nvPr>
        </p:nvSpPr>
        <p:spPr/>
        <p:txBody>
          <a:bodyPr/>
          <a:lstStyle/>
          <a:p>
            <a:fld id="{FCC9D2A8-53B6-4ABB-9D59-ADC063E396C1}" type="slidenum">
              <a:rPr lang="ru-RU" smtClean="0"/>
              <a:t>10</a:t>
            </a:fld>
            <a:endParaRPr lang="ru-RU"/>
          </a:p>
        </p:txBody>
      </p:sp>
    </p:spTree>
    <p:extLst>
      <p:ext uri="{BB962C8B-B14F-4D97-AF65-F5344CB8AC3E}">
        <p14:creationId xmlns:p14="http://schemas.microsoft.com/office/powerpoint/2010/main" val="2290473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932108-36ED-4C6B-98B0-C8F2AC2A56CA}"/>
              </a:ext>
            </a:extLst>
          </p:cNvPr>
          <p:cNvSpPr>
            <a:spLocks noGrp="1"/>
          </p:cNvSpPr>
          <p:nvPr>
            <p:ph type="title"/>
          </p:nvPr>
        </p:nvSpPr>
        <p:spPr/>
        <p:txBody>
          <a:bodyPr/>
          <a:lstStyle/>
          <a:p>
            <a:r>
              <a:rPr lang="en-US" dirty="0"/>
              <a:t>RISC</a:t>
            </a:r>
            <a:r>
              <a:rPr lang="ru-RU" dirty="0"/>
              <a:t> архитектура МП</a:t>
            </a:r>
          </a:p>
        </p:txBody>
      </p:sp>
      <p:sp>
        <p:nvSpPr>
          <p:cNvPr id="3" name="Объект 2">
            <a:extLst>
              <a:ext uri="{FF2B5EF4-FFF2-40B4-BE49-F238E27FC236}">
                <a16:creationId xmlns:a16="http://schemas.microsoft.com/office/drawing/2014/main" id="{2D964696-8C71-4435-8B2B-1F6DA5244F8B}"/>
              </a:ext>
            </a:extLst>
          </p:cNvPr>
          <p:cNvSpPr>
            <a:spLocks noGrp="1"/>
          </p:cNvSpPr>
          <p:nvPr>
            <p:ph idx="1"/>
          </p:nvPr>
        </p:nvSpPr>
        <p:spPr>
          <a:xfrm>
            <a:off x="-1" y="895926"/>
            <a:ext cx="12191999" cy="5962073"/>
          </a:xfrm>
        </p:spPr>
        <p:txBody>
          <a:bodyPr>
            <a:normAutofit fontScale="92500" lnSpcReduction="10000"/>
          </a:bodyPr>
          <a:lstStyle/>
          <a:p>
            <a:r>
              <a:rPr lang="en-US" dirty="0"/>
              <a:t>RISC </a:t>
            </a:r>
            <a:r>
              <a:rPr lang="ru-RU" dirty="0"/>
              <a:t>(</a:t>
            </a:r>
            <a:r>
              <a:rPr lang="en-US" dirty="0"/>
              <a:t>Reduced </a:t>
            </a:r>
            <a:r>
              <a:rPr lang="ru-RU" dirty="0" err="1"/>
              <a:t>Instruction</a:t>
            </a:r>
            <a:r>
              <a:rPr lang="ru-RU" dirty="0"/>
              <a:t> </a:t>
            </a:r>
            <a:r>
              <a:rPr lang="ru-RU" dirty="0" err="1"/>
              <a:t>Set</a:t>
            </a:r>
            <a:r>
              <a:rPr lang="ru-RU" dirty="0"/>
              <a:t> </a:t>
            </a:r>
            <a:r>
              <a:rPr lang="ru-RU" dirty="0" err="1"/>
              <a:t>Computing</a:t>
            </a:r>
            <a:r>
              <a:rPr lang="ru-RU" dirty="0"/>
              <a:t>) — Процессор с сокращенным набором команд. Система команд имеет упрощенный вид. Все команды одинакового формата с простой кодировкой. Обращение к памяти происходит посредством команд загрузки и записи, остальные команды типа регистр-регистр. Команда, поступающая в CPU, уже разделена по полям и не требует дополнительной дешифрации.</a:t>
            </a:r>
          </a:p>
          <a:p>
            <a:r>
              <a:rPr lang="ru-RU" dirty="0"/>
              <a:t>Часть кристалла освобождается для включения дополнительных компонентов. Степень интеграции ниже, чем в предыдущем архитектурном варианте, поэтому при высоком быстродействии допускается более низкая тактовая частота. Команда меньше загромождает ОЗУ, CPU дешевле. Отладка программ на RISC более сложна. Данная технология может быть реализована программно-совместимым с технологией CISC (например, </a:t>
            </a:r>
            <a:r>
              <a:rPr lang="ru-RU" dirty="0" err="1"/>
              <a:t>суперскалярная</a:t>
            </a:r>
            <a:r>
              <a:rPr lang="ru-RU" dirty="0"/>
              <a:t> технология).</a:t>
            </a:r>
          </a:p>
          <a:p>
            <a:r>
              <a:rPr lang="ru-RU" dirty="0"/>
              <a:t>Поскольку RISC-инструкции просты, для их выполнения нужно меньше логических элементов, что в конечном итоге снижает стоимость процессора. Для использования архитектуры RISC нынешние программы должны быть перекомпилированы, а иногда и переписаны заново. </a:t>
            </a:r>
          </a:p>
        </p:txBody>
      </p:sp>
      <p:sp>
        <p:nvSpPr>
          <p:cNvPr id="4" name="Номер слайда 3">
            <a:extLst>
              <a:ext uri="{FF2B5EF4-FFF2-40B4-BE49-F238E27FC236}">
                <a16:creationId xmlns:a16="http://schemas.microsoft.com/office/drawing/2014/main" id="{EB7B3854-C031-4F48-AE20-B67CDA8D3B33}"/>
              </a:ext>
            </a:extLst>
          </p:cNvPr>
          <p:cNvSpPr>
            <a:spLocks noGrp="1"/>
          </p:cNvSpPr>
          <p:nvPr>
            <p:ph type="sldNum" sz="quarter" idx="12"/>
          </p:nvPr>
        </p:nvSpPr>
        <p:spPr/>
        <p:txBody>
          <a:bodyPr/>
          <a:lstStyle/>
          <a:p>
            <a:fld id="{FCC9D2A8-53B6-4ABB-9D59-ADC063E396C1}" type="slidenum">
              <a:rPr lang="ru-RU" smtClean="0"/>
              <a:t>11</a:t>
            </a:fld>
            <a:endParaRPr lang="ru-RU"/>
          </a:p>
        </p:txBody>
      </p:sp>
    </p:spTree>
    <p:extLst>
      <p:ext uri="{BB962C8B-B14F-4D97-AF65-F5344CB8AC3E}">
        <p14:creationId xmlns:p14="http://schemas.microsoft.com/office/powerpoint/2010/main" val="2044179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932108-36ED-4C6B-98B0-C8F2AC2A56CA}"/>
              </a:ext>
            </a:extLst>
          </p:cNvPr>
          <p:cNvSpPr>
            <a:spLocks noGrp="1"/>
          </p:cNvSpPr>
          <p:nvPr>
            <p:ph type="title"/>
          </p:nvPr>
        </p:nvSpPr>
        <p:spPr/>
        <p:txBody>
          <a:bodyPr/>
          <a:lstStyle/>
          <a:p>
            <a:r>
              <a:rPr lang="en-US" dirty="0"/>
              <a:t>MISC</a:t>
            </a:r>
            <a:r>
              <a:rPr lang="ru-RU" dirty="0"/>
              <a:t> архитектура МП</a:t>
            </a:r>
          </a:p>
        </p:txBody>
      </p:sp>
      <p:sp>
        <p:nvSpPr>
          <p:cNvPr id="3" name="Объект 2">
            <a:extLst>
              <a:ext uri="{FF2B5EF4-FFF2-40B4-BE49-F238E27FC236}">
                <a16:creationId xmlns:a16="http://schemas.microsoft.com/office/drawing/2014/main" id="{2D964696-8C71-4435-8B2B-1F6DA5244F8B}"/>
              </a:ext>
            </a:extLst>
          </p:cNvPr>
          <p:cNvSpPr>
            <a:spLocks noGrp="1"/>
          </p:cNvSpPr>
          <p:nvPr>
            <p:ph idx="1"/>
          </p:nvPr>
        </p:nvSpPr>
        <p:spPr>
          <a:xfrm>
            <a:off x="-1" y="895926"/>
            <a:ext cx="12191999" cy="5962073"/>
          </a:xfrm>
        </p:spPr>
        <p:txBody>
          <a:bodyPr>
            <a:normAutofit lnSpcReduction="10000"/>
          </a:bodyPr>
          <a:lstStyle/>
          <a:p>
            <a:r>
              <a:rPr lang="en-US" dirty="0"/>
              <a:t>MISC </a:t>
            </a:r>
            <a:r>
              <a:rPr lang="ru-RU" dirty="0"/>
              <a:t>(</a:t>
            </a:r>
            <a:r>
              <a:rPr lang="en-US" dirty="0"/>
              <a:t>Multipurpose </a:t>
            </a:r>
            <a:r>
              <a:rPr lang="ru-RU" dirty="0" err="1"/>
              <a:t>Instruction</a:t>
            </a:r>
            <a:r>
              <a:rPr lang="ru-RU" dirty="0"/>
              <a:t> </a:t>
            </a:r>
            <a:r>
              <a:rPr lang="ru-RU" dirty="0" err="1"/>
              <a:t>Set</a:t>
            </a:r>
            <a:r>
              <a:rPr lang="ru-RU" dirty="0"/>
              <a:t> </a:t>
            </a:r>
            <a:r>
              <a:rPr lang="ru-RU" dirty="0" err="1"/>
              <a:t>Computing</a:t>
            </a:r>
            <a:r>
              <a:rPr lang="ru-RU" dirty="0"/>
              <a:t>) — Элементная база состоит из двух частей, которые либо выполнены в отдельных корпусах, либо объединены.</a:t>
            </a:r>
            <a:endParaRPr lang="en-US" dirty="0"/>
          </a:p>
          <a:p>
            <a:r>
              <a:rPr lang="ru-RU" dirty="0"/>
              <a:t>Основная часть – RISC CPU, расширяемый подключением второй части – ПЗУ микропрограммного управления.</a:t>
            </a:r>
            <a:endParaRPr lang="en-US" dirty="0"/>
          </a:p>
          <a:p>
            <a:r>
              <a:rPr lang="ru-RU" dirty="0"/>
              <a:t>Система приобретает свойства CISC. Основные команды работают на RISC CPU, а команды расширения преобразуются в адрес микропрограммы.</a:t>
            </a:r>
            <a:endParaRPr lang="en-US" dirty="0"/>
          </a:p>
          <a:p>
            <a:r>
              <a:rPr lang="ru-RU" dirty="0"/>
              <a:t>RISC CPU выполняет все команды за один такт, а вторая часть эквивалентна CPU со сложным набором команд.</a:t>
            </a:r>
            <a:endParaRPr lang="en-US" dirty="0"/>
          </a:p>
          <a:p>
            <a:r>
              <a:rPr lang="ru-RU" dirty="0"/>
              <a:t>Наличие ПЗУ устраняет недостаток RISC, выраженный в том, что при компиляции с языка высокого уровня микрокод генерируется из библиотеки стандартных функций, занимающей много места в ОЗУ.</a:t>
            </a:r>
            <a:endParaRPr lang="en-US" dirty="0"/>
          </a:p>
          <a:p>
            <a:r>
              <a:rPr lang="ru-RU" dirty="0"/>
              <a:t>Поскольку микропрограмма уже дешифрована и открыта для программиста, то времени выборки из ОЗУ на дешифрацию не требуется. </a:t>
            </a:r>
          </a:p>
        </p:txBody>
      </p:sp>
      <p:sp>
        <p:nvSpPr>
          <p:cNvPr id="4" name="Номер слайда 3">
            <a:extLst>
              <a:ext uri="{FF2B5EF4-FFF2-40B4-BE49-F238E27FC236}">
                <a16:creationId xmlns:a16="http://schemas.microsoft.com/office/drawing/2014/main" id="{709A02CF-CF46-43BF-A426-896B576BF73B}"/>
              </a:ext>
            </a:extLst>
          </p:cNvPr>
          <p:cNvSpPr>
            <a:spLocks noGrp="1"/>
          </p:cNvSpPr>
          <p:nvPr>
            <p:ph type="sldNum" sz="quarter" idx="12"/>
          </p:nvPr>
        </p:nvSpPr>
        <p:spPr/>
        <p:txBody>
          <a:bodyPr/>
          <a:lstStyle/>
          <a:p>
            <a:fld id="{FCC9D2A8-53B6-4ABB-9D59-ADC063E396C1}" type="slidenum">
              <a:rPr lang="ru-RU" smtClean="0"/>
              <a:t>12</a:t>
            </a:fld>
            <a:endParaRPr lang="ru-RU"/>
          </a:p>
        </p:txBody>
      </p:sp>
    </p:spTree>
    <p:extLst>
      <p:ext uri="{BB962C8B-B14F-4D97-AF65-F5344CB8AC3E}">
        <p14:creationId xmlns:p14="http://schemas.microsoft.com/office/powerpoint/2010/main" val="3201668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932108-36ED-4C6B-98B0-C8F2AC2A56CA}"/>
              </a:ext>
            </a:extLst>
          </p:cNvPr>
          <p:cNvSpPr>
            <a:spLocks noGrp="1"/>
          </p:cNvSpPr>
          <p:nvPr>
            <p:ph type="title"/>
          </p:nvPr>
        </p:nvSpPr>
        <p:spPr/>
        <p:txBody>
          <a:bodyPr/>
          <a:lstStyle/>
          <a:p>
            <a:r>
              <a:rPr lang="en-US" dirty="0"/>
              <a:t>VLIW</a:t>
            </a:r>
            <a:r>
              <a:rPr lang="ru-RU" dirty="0"/>
              <a:t> архитектура МП</a:t>
            </a:r>
          </a:p>
        </p:txBody>
      </p:sp>
      <p:sp>
        <p:nvSpPr>
          <p:cNvPr id="3" name="Объект 2">
            <a:extLst>
              <a:ext uri="{FF2B5EF4-FFF2-40B4-BE49-F238E27FC236}">
                <a16:creationId xmlns:a16="http://schemas.microsoft.com/office/drawing/2014/main" id="{2D964696-8C71-4435-8B2B-1F6DA5244F8B}"/>
              </a:ext>
            </a:extLst>
          </p:cNvPr>
          <p:cNvSpPr>
            <a:spLocks noGrp="1"/>
          </p:cNvSpPr>
          <p:nvPr>
            <p:ph idx="1"/>
          </p:nvPr>
        </p:nvSpPr>
        <p:spPr>
          <a:xfrm>
            <a:off x="-1" y="895926"/>
            <a:ext cx="12191999" cy="5962073"/>
          </a:xfrm>
        </p:spPr>
        <p:txBody>
          <a:bodyPr>
            <a:normAutofit fontScale="92500" lnSpcReduction="10000"/>
          </a:bodyPr>
          <a:lstStyle/>
          <a:p>
            <a:r>
              <a:rPr lang="ru-RU" dirty="0"/>
              <a:t>VLIW (</a:t>
            </a:r>
            <a:r>
              <a:rPr lang="en-US" dirty="0"/>
              <a:t>V</a:t>
            </a:r>
            <a:r>
              <a:rPr lang="ru-RU" dirty="0" err="1"/>
              <a:t>ery</a:t>
            </a:r>
            <a:r>
              <a:rPr lang="ru-RU" dirty="0"/>
              <a:t> </a:t>
            </a:r>
            <a:r>
              <a:rPr lang="en-US" dirty="0"/>
              <a:t>L</a:t>
            </a:r>
            <a:r>
              <a:rPr lang="ru-RU" dirty="0" err="1"/>
              <a:t>ong</a:t>
            </a:r>
            <a:r>
              <a:rPr lang="ru-RU" dirty="0"/>
              <a:t> </a:t>
            </a:r>
            <a:r>
              <a:rPr lang="en-US" dirty="0"/>
              <a:t>I</a:t>
            </a:r>
            <a:r>
              <a:rPr lang="ru-RU" dirty="0" err="1"/>
              <a:t>nstruction</a:t>
            </a:r>
            <a:r>
              <a:rPr lang="ru-RU" dirty="0"/>
              <a:t> </a:t>
            </a:r>
            <a:r>
              <a:rPr lang="en-US" dirty="0"/>
              <a:t>W</a:t>
            </a:r>
            <a:r>
              <a:rPr lang="ru-RU" dirty="0" err="1"/>
              <a:t>ord</a:t>
            </a:r>
            <a:r>
              <a:rPr lang="ru-RU" dirty="0"/>
              <a:t> — «очень длинная машинная команда») — архитектура процессоров с несколькими вычислительными устройствами. Характеризуется тем, что одна инструкция процессора содержит несколько операций, которые должны выполняться параллельно. Фактически это «видимое программисту» микропрограммное управление, когда машинный код представляет собой лишь немного свёрнутый микрокод для непосредственного управления аппаратурой.</a:t>
            </a:r>
          </a:p>
          <a:p>
            <a:r>
              <a:rPr lang="ru-RU" dirty="0"/>
              <a:t>В </a:t>
            </a:r>
            <a:r>
              <a:rPr lang="ru-RU" dirty="0" err="1"/>
              <a:t>суперскалярных</a:t>
            </a:r>
            <a:r>
              <a:rPr lang="ru-RU" dirty="0"/>
              <a:t> процессорах также есть несколько вычислительных модулей, но задача распределения работы между ними решается </a:t>
            </a:r>
            <a:r>
              <a:rPr lang="ru-RU" dirty="0" err="1"/>
              <a:t>аппаратно</a:t>
            </a:r>
            <a:r>
              <a:rPr lang="ru-RU" dirty="0"/>
              <a:t>. Это сильно усложняет устройство процессора, и может быть чревато ошибками. В процессорах VLIW задача распределения решается во время компиляции и в инструкциях явно указано, какое вычислительное устройство какую команду должно выполнять.</a:t>
            </a:r>
          </a:p>
          <a:p>
            <a:r>
              <a:rPr lang="ru-RU" dirty="0"/>
              <a:t>VLIW можно считать логическим продолжением идеологии RISC, расширяющей её на архитектуры с несколькими вычислительными модулями. Так же, как в RISC, в инструкции явно указывается, что именно должен делать каждый модуль процессора. Из-за этого длина инструкции может достигать 128 или даже 256 бит. </a:t>
            </a:r>
          </a:p>
        </p:txBody>
      </p:sp>
      <p:sp>
        <p:nvSpPr>
          <p:cNvPr id="4" name="Номер слайда 3">
            <a:extLst>
              <a:ext uri="{FF2B5EF4-FFF2-40B4-BE49-F238E27FC236}">
                <a16:creationId xmlns:a16="http://schemas.microsoft.com/office/drawing/2014/main" id="{D7C54A0C-E84C-46A6-9324-AC73DE94D8E9}"/>
              </a:ext>
            </a:extLst>
          </p:cNvPr>
          <p:cNvSpPr>
            <a:spLocks noGrp="1"/>
          </p:cNvSpPr>
          <p:nvPr>
            <p:ph type="sldNum" sz="quarter" idx="12"/>
          </p:nvPr>
        </p:nvSpPr>
        <p:spPr/>
        <p:txBody>
          <a:bodyPr/>
          <a:lstStyle/>
          <a:p>
            <a:fld id="{FCC9D2A8-53B6-4ABB-9D59-ADC063E396C1}" type="slidenum">
              <a:rPr lang="ru-RU" smtClean="0"/>
              <a:t>13</a:t>
            </a:fld>
            <a:endParaRPr lang="ru-RU"/>
          </a:p>
        </p:txBody>
      </p:sp>
    </p:spTree>
    <p:extLst>
      <p:ext uri="{BB962C8B-B14F-4D97-AF65-F5344CB8AC3E}">
        <p14:creationId xmlns:p14="http://schemas.microsoft.com/office/powerpoint/2010/main" val="1838888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932108-36ED-4C6B-98B0-C8F2AC2A56CA}"/>
              </a:ext>
            </a:extLst>
          </p:cNvPr>
          <p:cNvSpPr>
            <a:spLocks noGrp="1"/>
          </p:cNvSpPr>
          <p:nvPr>
            <p:ph type="title"/>
          </p:nvPr>
        </p:nvSpPr>
        <p:spPr/>
        <p:txBody>
          <a:bodyPr/>
          <a:lstStyle/>
          <a:p>
            <a:r>
              <a:rPr lang="en-US" dirty="0"/>
              <a:t>EPIC</a:t>
            </a:r>
            <a:r>
              <a:rPr lang="ru-RU" dirty="0"/>
              <a:t> архитектура МП</a:t>
            </a:r>
          </a:p>
        </p:txBody>
      </p:sp>
      <p:sp>
        <p:nvSpPr>
          <p:cNvPr id="3" name="Объект 2">
            <a:extLst>
              <a:ext uri="{FF2B5EF4-FFF2-40B4-BE49-F238E27FC236}">
                <a16:creationId xmlns:a16="http://schemas.microsoft.com/office/drawing/2014/main" id="{2D964696-8C71-4435-8B2B-1F6DA5244F8B}"/>
              </a:ext>
            </a:extLst>
          </p:cNvPr>
          <p:cNvSpPr>
            <a:spLocks noGrp="1"/>
          </p:cNvSpPr>
          <p:nvPr>
            <p:ph idx="1"/>
          </p:nvPr>
        </p:nvSpPr>
        <p:spPr>
          <a:xfrm>
            <a:off x="-1" y="895926"/>
            <a:ext cx="12191999" cy="5962073"/>
          </a:xfrm>
        </p:spPr>
        <p:txBody>
          <a:bodyPr>
            <a:normAutofit/>
          </a:bodyPr>
          <a:lstStyle/>
          <a:p>
            <a:r>
              <a:rPr lang="ru-RU" dirty="0"/>
              <a:t>EPIC (</a:t>
            </a:r>
            <a:r>
              <a:rPr lang="en-US" dirty="0"/>
              <a:t>E</a:t>
            </a:r>
            <a:r>
              <a:rPr lang="ru-RU" dirty="0" err="1"/>
              <a:t>xplicitly</a:t>
            </a:r>
            <a:r>
              <a:rPr lang="ru-RU" dirty="0"/>
              <a:t> </a:t>
            </a:r>
            <a:r>
              <a:rPr lang="en-US" dirty="0"/>
              <a:t>P</a:t>
            </a:r>
            <a:r>
              <a:rPr lang="ru-RU" dirty="0" err="1"/>
              <a:t>arallel</a:t>
            </a:r>
            <a:r>
              <a:rPr lang="ru-RU" dirty="0"/>
              <a:t> </a:t>
            </a:r>
            <a:r>
              <a:rPr lang="en-US" dirty="0"/>
              <a:t>I</a:t>
            </a:r>
            <a:r>
              <a:rPr lang="ru-RU" dirty="0" err="1"/>
              <a:t>nstruction</a:t>
            </a:r>
            <a:r>
              <a:rPr lang="ru-RU" dirty="0"/>
              <a:t> </a:t>
            </a:r>
            <a:r>
              <a:rPr lang="en-US" dirty="0"/>
              <a:t>C</a:t>
            </a:r>
            <a:r>
              <a:rPr lang="ru-RU" dirty="0" err="1"/>
              <a:t>omputing</a:t>
            </a:r>
            <a:r>
              <a:rPr lang="ru-RU" dirty="0"/>
              <a:t> — «вычисление с явным параллелизмом машинных команд») — класс микропроцессорных архитектур с явным параллелизмом команд.</a:t>
            </a:r>
            <a:endParaRPr lang="en-US" dirty="0"/>
          </a:p>
          <a:p>
            <a:r>
              <a:rPr lang="ru-RU" dirty="0"/>
              <a:t>Термин введён в 1997 году альянсом HP и </a:t>
            </a:r>
            <a:r>
              <a:rPr lang="ru-RU" dirty="0" err="1"/>
              <a:t>Intel</a:t>
            </a:r>
            <a:r>
              <a:rPr lang="ru-RU" dirty="0"/>
              <a:t> для разрабатываемой архитектуры </a:t>
            </a:r>
            <a:r>
              <a:rPr lang="ru-RU" dirty="0" err="1"/>
              <a:t>Intel</a:t>
            </a:r>
            <a:r>
              <a:rPr lang="ru-RU" dirty="0"/>
              <a:t> </a:t>
            </a:r>
            <a:r>
              <a:rPr lang="ru-RU" dirty="0" err="1"/>
              <a:t>Itanium</a:t>
            </a:r>
            <a:r>
              <a:rPr lang="ru-RU" dirty="0"/>
              <a:t>.</a:t>
            </a:r>
            <a:endParaRPr lang="en-US" dirty="0"/>
          </a:p>
          <a:p>
            <a:r>
              <a:rPr lang="ru-RU" dirty="0"/>
              <a:t>EPIC позволяет микропроцессору </a:t>
            </a:r>
            <a:r>
              <a:rPr lang="ru-RU" dirty="0">
                <a:solidFill>
                  <a:srgbClr val="0070C0"/>
                </a:solidFill>
              </a:rPr>
              <a:t>выполнять инструкции параллельно</a:t>
            </a:r>
            <a:r>
              <a:rPr lang="ru-RU" dirty="0"/>
              <a:t>, опираясь на информацию от компилятора, а не выявляя возможность параллельной работы инструкций при помощи специальных схем во время исполнения.</a:t>
            </a:r>
            <a:endParaRPr lang="en-US" dirty="0"/>
          </a:p>
          <a:p>
            <a:r>
              <a:rPr lang="ru-RU" dirty="0"/>
              <a:t>В теории, это могло упростить масштабирование вычислительной мощности процессора без увеличения тактовой частоты. </a:t>
            </a:r>
          </a:p>
        </p:txBody>
      </p:sp>
      <p:sp>
        <p:nvSpPr>
          <p:cNvPr id="4" name="Номер слайда 3">
            <a:extLst>
              <a:ext uri="{FF2B5EF4-FFF2-40B4-BE49-F238E27FC236}">
                <a16:creationId xmlns:a16="http://schemas.microsoft.com/office/drawing/2014/main" id="{F1D99E16-C6D9-40CD-A6C7-664DBB2FEB00}"/>
              </a:ext>
            </a:extLst>
          </p:cNvPr>
          <p:cNvSpPr>
            <a:spLocks noGrp="1"/>
          </p:cNvSpPr>
          <p:nvPr>
            <p:ph type="sldNum" sz="quarter" idx="12"/>
          </p:nvPr>
        </p:nvSpPr>
        <p:spPr/>
        <p:txBody>
          <a:bodyPr/>
          <a:lstStyle/>
          <a:p>
            <a:fld id="{FCC9D2A8-53B6-4ABB-9D59-ADC063E396C1}" type="slidenum">
              <a:rPr lang="ru-RU" smtClean="0"/>
              <a:t>14</a:t>
            </a:fld>
            <a:endParaRPr lang="ru-RU"/>
          </a:p>
        </p:txBody>
      </p:sp>
    </p:spTree>
    <p:extLst>
      <p:ext uri="{BB962C8B-B14F-4D97-AF65-F5344CB8AC3E}">
        <p14:creationId xmlns:p14="http://schemas.microsoft.com/office/powerpoint/2010/main" val="3327986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0C027-4E97-4E92-9ADF-737ED59A959A}"/>
              </a:ext>
            </a:extLst>
          </p:cNvPr>
          <p:cNvSpPr>
            <a:spLocks noGrp="1"/>
          </p:cNvSpPr>
          <p:nvPr>
            <p:ph type="title"/>
          </p:nvPr>
        </p:nvSpPr>
        <p:spPr/>
        <p:txBody>
          <a:bodyPr/>
          <a:lstStyle/>
          <a:p>
            <a:r>
              <a:rPr lang="ru-RU" dirty="0"/>
              <a:t>Микроконтроллер и микропроцессор</a:t>
            </a:r>
          </a:p>
        </p:txBody>
      </p:sp>
      <p:sp>
        <p:nvSpPr>
          <p:cNvPr id="3" name="Объект 2">
            <a:extLst>
              <a:ext uri="{FF2B5EF4-FFF2-40B4-BE49-F238E27FC236}">
                <a16:creationId xmlns:a16="http://schemas.microsoft.com/office/drawing/2014/main" id="{F8F2FE8C-3324-4AAC-91EF-C567630C8C97}"/>
              </a:ext>
            </a:extLst>
          </p:cNvPr>
          <p:cNvSpPr>
            <a:spLocks noGrp="1"/>
          </p:cNvSpPr>
          <p:nvPr>
            <p:ph idx="1"/>
          </p:nvPr>
        </p:nvSpPr>
        <p:spPr/>
        <p:txBody>
          <a:bodyPr>
            <a:normAutofit/>
          </a:bodyPr>
          <a:lstStyle/>
          <a:p>
            <a:r>
              <a:rPr lang="ru-RU" dirty="0">
                <a:solidFill>
                  <a:srgbClr val="0070C0"/>
                </a:solidFill>
              </a:rPr>
              <a:t>Микроконтроллер (МК)</a:t>
            </a:r>
            <a:r>
              <a:rPr lang="ru-RU" dirty="0"/>
              <a:t> — это микросхема, предназначенная для программного управления электронными схемами.</a:t>
            </a:r>
          </a:p>
          <a:p>
            <a:r>
              <a:rPr lang="ru-RU" dirty="0"/>
              <a:t>МК выполняется на одном кристалле. На нём расположено как вычислительное устройство, так и ПЗУ и ОЗУ.</a:t>
            </a:r>
          </a:p>
          <a:p>
            <a:r>
              <a:rPr lang="ru-RU" dirty="0"/>
              <a:t>Кроме этого, в составе МК чаще всего находятся порты ввода/вывода, таймеры, АЦП, последовательные и параллельные интерфейсы, </a:t>
            </a:r>
            <a:r>
              <a:rPr lang="ru-RU" dirty="0" err="1"/>
              <a:t>Wi-Fi</a:t>
            </a:r>
            <a:r>
              <a:rPr lang="ru-RU" dirty="0"/>
              <a:t>-/</a:t>
            </a:r>
            <a:r>
              <a:rPr lang="ru-RU" dirty="0" err="1"/>
              <a:t>Bluetooth</a:t>
            </a:r>
            <a:r>
              <a:rPr lang="ru-RU" dirty="0"/>
              <a:t>-модуль, NFC и др.</a:t>
            </a:r>
          </a:p>
        </p:txBody>
      </p:sp>
      <p:sp>
        <p:nvSpPr>
          <p:cNvPr id="4" name="Номер слайда 3">
            <a:extLst>
              <a:ext uri="{FF2B5EF4-FFF2-40B4-BE49-F238E27FC236}">
                <a16:creationId xmlns:a16="http://schemas.microsoft.com/office/drawing/2014/main" id="{46B8D4B2-0EFB-458C-B764-58378F2EFC4F}"/>
              </a:ext>
            </a:extLst>
          </p:cNvPr>
          <p:cNvSpPr>
            <a:spLocks noGrp="1"/>
          </p:cNvSpPr>
          <p:nvPr>
            <p:ph type="sldNum" sz="quarter" idx="12"/>
          </p:nvPr>
        </p:nvSpPr>
        <p:spPr/>
        <p:txBody>
          <a:bodyPr/>
          <a:lstStyle/>
          <a:p>
            <a:fld id="{FCC9D2A8-53B6-4ABB-9D59-ADC063E396C1}" type="slidenum">
              <a:rPr lang="ru-RU" smtClean="0"/>
              <a:t>15</a:t>
            </a:fld>
            <a:endParaRPr lang="ru-RU"/>
          </a:p>
        </p:txBody>
      </p:sp>
    </p:spTree>
    <p:extLst>
      <p:ext uri="{BB962C8B-B14F-4D97-AF65-F5344CB8AC3E}">
        <p14:creationId xmlns:p14="http://schemas.microsoft.com/office/powerpoint/2010/main" val="1727036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669773-2647-46B1-AEF2-2EF396DC0EB7}"/>
              </a:ext>
            </a:extLst>
          </p:cNvPr>
          <p:cNvSpPr>
            <a:spLocks noGrp="1"/>
          </p:cNvSpPr>
          <p:nvPr>
            <p:ph type="title"/>
          </p:nvPr>
        </p:nvSpPr>
        <p:spPr/>
        <p:txBody>
          <a:bodyPr/>
          <a:lstStyle/>
          <a:p>
            <a:r>
              <a:rPr lang="ru-RU" dirty="0"/>
              <a:t>Первый патент на МК</a:t>
            </a:r>
          </a:p>
        </p:txBody>
      </p:sp>
      <p:sp>
        <p:nvSpPr>
          <p:cNvPr id="3" name="Объект 2">
            <a:extLst>
              <a:ext uri="{FF2B5EF4-FFF2-40B4-BE49-F238E27FC236}">
                <a16:creationId xmlns:a16="http://schemas.microsoft.com/office/drawing/2014/main" id="{59468066-B836-4DEF-B1A2-7DE77ED47908}"/>
              </a:ext>
            </a:extLst>
          </p:cNvPr>
          <p:cNvSpPr>
            <a:spLocks noGrp="1"/>
          </p:cNvSpPr>
          <p:nvPr>
            <p:ph idx="1"/>
          </p:nvPr>
        </p:nvSpPr>
        <p:spPr>
          <a:xfrm>
            <a:off x="-1" y="895927"/>
            <a:ext cx="12191999" cy="5962072"/>
          </a:xfrm>
        </p:spPr>
        <p:txBody>
          <a:bodyPr/>
          <a:lstStyle/>
          <a:p>
            <a:pPr>
              <a:buNone/>
            </a:pPr>
            <a:r>
              <a:rPr lang="ru-RU" dirty="0"/>
              <a:t>Первый патент на микроконтроллер был выдан в 1971 году компании </a:t>
            </a:r>
            <a:r>
              <a:rPr lang="ru-RU" dirty="0" err="1"/>
              <a:t>Texas</a:t>
            </a:r>
            <a:r>
              <a:rPr lang="ru-RU" dirty="0"/>
              <a:t> </a:t>
            </a:r>
            <a:r>
              <a:rPr lang="ru-RU" dirty="0" err="1"/>
              <a:t>Instruments</a:t>
            </a:r>
            <a:r>
              <a:rPr lang="ru-RU" dirty="0"/>
              <a:t>.</a:t>
            </a:r>
          </a:p>
          <a:p>
            <a:pPr>
              <a:buNone/>
            </a:pPr>
            <a:r>
              <a:rPr lang="ru-RU" dirty="0"/>
              <a:t>Инженеры этой компании предложили размещать на кристалле не только процессор, но и память с устройствами ввода/вывода.</a:t>
            </a:r>
          </a:p>
        </p:txBody>
      </p:sp>
      <p:pic>
        <p:nvPicPr>
          <p:cNvPr id="7" name="Рисунок 6">
            <a:extLst>
              <a:ext uri="{FF2B5EF4-FFF2-40B4-BE49-F238E27FC236}">
                <a16:creationId xmlns:a16="http://schemas.microsoft.com/office/drawing/2014/main" id="{A113D857-DED5-440C-91B5-112C81FA29A7}"/>
              </a:ext>
            </a:extLst>
          </p:cNvPr>
          <p:cNvPicPr>
            <a:picLocks noChangeAspect="1"/>
          </p:cNvPicPr>
          <p:nvPr/>
        </p:nvPicPr>
        <p:blipFill>
          <a:blip r:embed="rId3"/>
          <a:stretch>
            <a:fillRect/>
          </a:stretch>
        </p:blipFill>
        <p:spPr>
          <a:xfrm>
            <a:off x="3729547" y="2905126"/>
            <a:ext cx="4732907" cy="3952873"/>
          </a:xfrm>
          <a:prstGeom prst="rect">
            <a:avLst/>
          </a:prstGeom>
        </p:spPr>
      </p:pic>
      <p:sp>
        <p:nvSpPr>
          <p:cNvPr id="4" name="Номер слайда 3">
            <a:extLst>
              <a:ext uri="{FF2B5EF4-FFF2-40B4-BE49-F238E27FC236}">
                <a16:creationId xmlns:a16="http://schemas.microsoft.com/office/drawing/2014/main" id="{4C9F3658-3D9F-43A1-9ABB-5772F610B872}"/>
              </a:ext>
            </a:extLst>
          </p:cNvPr>
          <p:cNvSpPr>
            <a:spLocks noGrp="1"/>
          </p:cNvSpPr>
          <p:nvPr>
            <p:ph type="sldNum" sz="quarter" idx="12"/>
          </p:nvPr>
        </p:nvSpPr>
        <p:spPr/>
        <p:txBody>
          <a:bodyPr/>
          <a:lstStyle/>
          <a:p>
            <a:fld id="{FCC9D2A8-53B6-4ABB-9D59-ADC063E396C1}" type="slidenum">
              <a:rPr lang="ru-RU" smtClean="0"/>
              <a:t>16</a:t>
            </a:fld>
            <a:endParaRPr lang="ru-RU"/>
          </a:p>
        </p:txBody>
      </p:sp>
    </p:spTree>
    <p:extLst>
      <p:ext uri="{BB962C8B-B14F-4D97-AF65-F5344CB8AC3E}">
        <p14:creationId xmlns:p14="http://schemas.microsoft.com/office/powerpoint/2010/main" val="2164497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C393F7-2FEA-441A-9DF5-5789C22E1BC8}"/>
              </a:ext>
            </a:extLst>
          </p:cNvPr>
          <p:cNvSpPr>
            <a:spLocks noGrp="1"/>
          </p:cNvSpPr>
          <p:nvPr>
            <p:ph type="title"/>
          </p:nvPr>
        </p:nvSpPr>
        <p:spPr/>
        <p:txBody>
          <a:bodyPr/>
          <a:lstStyle/>
          <a:p>
            <a:r>
              <a:rPr lang="ru-RU" dirty="0"/>
              <a:t>Особенности микропроцессоров</a:t>
            </a:r>
          </a:p>
        </p:txBody>
      </p:sp>
      <p:sp>
        <p:nvSpPr>
          <p:cNvPr id="3" name="Объект 2">
            <a:extLst>
              <a:ext uri="{FF2B5EF4-FFF2-40B4-BE49-F238E27FC236}">
                <a16:creationId xmlns:a16="http://schemas.microsoft.com/office/drawing/2014/main" id="{A0BE74B5-12AE-4B7C-8F2D-1CDCD9929BB1}"/>
              </a:ext>
            </a:extLst>
          </p:cNvPr>
          <p:cNvSpPr>
            <a:spLocks noGrp="1"/>
          </p:cNvSpPr>
          <p:nvPr>
            <p:ph idx="1"/>
          </p:nvPr>
        </p:nvSpPr>
        <p:spPr/>
        <p:txBody>
          <a:bodyPr>
            <a:normAutofit/>
          </a:bodyPr>
          <a:lstStyle/>
          <a:p>
            <a:r>
              <a:rPr lang="ru-RU" dirty="0">
                <a:solidFill>
                  <a:srgbClr val="0070C0"/>
                </a:solidFill>
              </a:rPr>
              <a:t>Недостатки:</a:t>
            </a:r>
          </a:p>
          <a:p>
            <a:pPr marL="457200" indent="-457200">
              <a:buFont typeface="Arial" panose="020B0604020202020204" pitchFamily="34" charset="0"/>
              <a:buChar char="•"/>
            </a:pPr>
            <a:r>
              <a:rPr lang="ru-RU" dirty="0"/>
              <a:t>размер — если в случае МК всё уже находится в одном корпусе, то минимальный набор элементов для работы МП занимает больше места</a:t>
            </a:r>
            <a:r>
              <a:rPr lang="en-US" dirty="0"/>
              <a:t>;</a:t>
            </a:r>
            <a:endParaRPr lang="ru-RU" dirty="0"/>
          </a:p>
          <a:p>
            <a:pPr marL="457200" indent="-457200">
              <a:buFont typeface="Arial" panose="020B0604020202020204" pitchFamily="34" charset="0"/>
              <a:buChar char="•"/>
            </a:pPr>
            <a:r>
              <a:rPr lang="ru-RU" dirty="0"/>
              <a:t>цена — обычно весь состав необходимых комплектующих для МП выходит гораздо дороже, чем МК.</a:t>
            </a:r>
          </a:p>
          <a:p>
            <a:r>
              <a:rPr lang="ru-RU" dirty="0">
                <a:solidFill>
                  <a:srgbClr val="0070C0"/>
                </a:solidFill>
              </a:rPr>
              <a:t>Достоинства:</a:t>
            </a:r>
          </a:p>
          <a:p>
            <a:pPr marL="457200" indent="-457200">
              <a:buFont typeface="Arial" panose="020B0604020202020204" pitchFamily="34" charset="0"/>
              <a:buChar char="•"/>
            </a:pPr>
            <a:r>
              <a:rPr lang="ru-RU" dirty="0"/>
              <a:t>производительность — МП обладают большей производительностью, чем МК</a:t>
            </a:r>
            <a:r>
              <a:rPr lang="en-US" dirty="0"/>
              <a:t>;</a:t>
            </a:r>
            <a:endParaRPr lang="ru-RU" dirty="0"/>
          </a:p>
          <a:p>
            <a:pPr marL="457200" indent="-457200">
              <a:buFont typeface="Arial" panose="020B0604020202020204" pitchFamily="34" charset="0"/>
              <a:buChar char="•"/>
            </a:pPr>
            <a:r>
              <a:rPr lang="ru-RU" dirty="0"/>
              <a:t>выбор — в случае МП у вас есть возможность подобрать комплектующие. Это позволит поставить более подходящую под ваши цели периферию.</a:t>
            </a:r>
          </a:p>
          <a:p>
            <a:endParaRPr lang="ru-RU" dirty="0"/>
          </a:p>
        </p:txBody>
      </p:sp>
      <p:sp>
        <p:nvSpPr>
          <p:cNvPr id="4" name="Номер слайда 3">
            <a:extLst>
              <a:ext uri="{FF2B5EF4-FFF2-40B4-BE49-F238E27FC236}">
                <a16:creationId xmlns:a16="http://schemas.microsoft.com/office/drawing/2014/main" id="{2F47C036-D846-437C-B2A2-CDD17F2BD969}"/>
              </a:ext>
            </a:extLst>
          </p:cNvPr>
          <p:cNvSpPr>
            <a:spLocks noGrp="1"/>
          </p:cNvSpPr>
          <p:nvPr>
            <p:ph type="sldNum" sz="quarter" idx="12"/>
          </p:nvPr>
        </p:nvSpPr>
        <p:spPr/>
        <p:txBody>
          <a:bodyPr/>
          <a:lstStyle/>
          <a:p>
            <a:fld id="{FCC9D2A8-53B6-4ABB-9D59-ADC063E396C1}" type="slidenum">
              <a:rPr lang="ru-RU" smtClean="0"/>
              <a:t>17</a:t>
            </a:fld>
            <a:endParaRPr lang="ru-RU"/>
          </a:p>
        </p:txBody>
      </p:sp>
    </p:spTree>
    <p:extLst>
      <p:ext uri="{BB962C8B-B14F-4D97-AF65-F5344CB8AC3E}">
        <p14:creationId xmlns:p14="http://schemas.microsoft.com/office/powerpoint/2010/main" val="313006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527D34-90C2-48B5-8E4C-CAC16EDADEFE}"/>
              </a:ext>
            </a:extLst>
          </p:cNvPr>
          <p:cNvSpPr>
            <a:spLocks noGrp="1"/>
          </p:cNvSpPr>
          <p:nvPr>
            <p:ph type="title"/>
          </p:nvPr>
        </p:nvSpPr>
        <p:spPr/>
        <p:txBody>
          <a:bodyPr/>
          <a:lstStyle/>
          <a:p>
            <a:r>
              <a:rPr lang="ru-RU" dirty="0"/>
              <a:t>Семейства микроконтроллеров</a:t>
            </a:r>
          </a:p>
        </p:txBody>
      </p:sp>
      <p:sp>
        <p:nvSpPr>
          <p:cNvPr id="3" name="Объект 2">
            <a:extLst>
              <a:ext uri="{FF2B5EF4-FFF2-40B4-BE49-F238E27FC236}">
                <a16:creationId xmlns:a16="http://schemas.microsoft.com/office/drawing/2014/main" id="{A131E57B-F03E-42F5-83D9-46A7DB161B91}"/>
              </a:ext>
            </a:extLst>
          </p:cNvPr>
          <p:cNvSpPr>
            <a:spLocks noGrp="1"/>
          </p:cNvSpPr>
          <p:nvPr>
            <p:ph idx="1"/>
          </p:nvPr>
        </p:nvSpPr>
        <p:spPr>
          <a:xfrm>
            <a:off x="-1" y="895926"/>
            <a:ext cx="12191999" cy="5962073"/>
          </a:xfrm>
        </p:spPr>
        <p:txBody>
          <a:bodyPr/>
          <a:lstStyle/>
          <a:p>
            <a:pPr marL="457200" indent="-457200">
              <a:buFont typeface="Arial" panose="020B0604020202020204" pitchFamily="34" charset="0"/>
              <a:buChar char="•"/>
            </a:pPr>
            <a:r>
              <a:rPr lang="en-US" dirty="0"/>
              <a:t>8051 (MCS 51) (Intel)</a:t>
            </a:r>
          </a:p>
          <a:p>
            <a:pPr marL="457200" indent="-457200">
              <a:buFont typeface="Arial" panose="020B0604020202020204" pitchFamily="34" charset="0"/>
              <a:buChar char="•"/>
            </a:pPr>
            <a:r>
              <a:rPr lang="en-US" dirty="0"/>
              <a:t>ARM – STM32, Cortex, ARM7, ARM9 (TI, NXP, Analog Devices, Toshiba, Cirrus Logic, Silicon Labs)</a:t>
            </a:r>
          </a:p>
          <a:p>
            <a:pPr marL="457200" indent="-457200">
              <a:buFont typeface="Arial" panose="020B0604020202020204" pitchFamily="34" charset="0"/>
              <a:buChar char="•"/>
            </a:pPr>
            <a:r>
              <a:rPr lang="en-US" dirty="0"/>
              <a:t>AVR – </a:t>
            </a:r>
            <a:r>
              <a:rPr lang="en-US" dirty="0" err="1"/>
              <a:t>ATMega</a:t>
            </a:r>
            <a:r>
              <a:rPr lang="en-US" dirty="0"/>
              <a:t>, </a:t>
            </a:r>
            <a:r>
              <a:rPr lang="en-US" dirty="0" err="1"/>
              <a:t>ATTiny</a:t>
            </a:r>
            <a:r>
              <a:rPr lang="en-US" dirty="0"/>
              <a:t>, </a:t>
            </a:r>
            <a:r>
              <a:rPr lang="en-US" dirty="0" err="1"/>
              <a:t>Xmega</a:t>
            </a:r>
            <a:endParaRPr lang="en-US" dirty="0"/>
          </a:p>
          <a:p>
            <a:pPr marL="457200" indent="-457200">
              <a:buFont typeface="Arial" panose="020B0604020202020204" pitchFamily="34" charset="0"/>
              <a:buChar char="•"/>
            </a:pPr>
            <a:r>
              <a:rPr lang="en-US" dirty="0"/>
              <a:t>ESP8266, ESP32 (</a:t>
            </a:r>
            <a:r>
              <a:rPr lang="en-US" dirty="0" err="1"/>
              <a:t>Espressif</a:t>
            </a:r>
            <a:r>
              <a:rPr lang="en-US" dirty="0"/>
              <a:t>)</a:t>
            </a:r>
          </a:p>
          <a:p>
            <a:pPr marL="457200" indent="-457200">
              <a:buFont typeface="Arial" panose="020B0604020202020204" pitchFamily="34" charset="0"/>
              <a:buChar char="•"/>
            </a:pPr>
            <a:r>
              <a:rPr lang="en-US" dirty="0"/>
              <a:t>MSP430 (TI)</a:t>
            </a:r>
          </a:p>
          <a:p>
            <a:pPr marL="457200" indent="-457200">
              <a:buFont typeface="Arial" panose="020B0604020202020204" pitchFamily="34" charset="0"/>
              <a:buChar char="•"/>
            </a:pPr>
            <a:r>
              <a:rPr lang="en-US" dirty="0"/>
              <a:t>PIC (Microchip)</a:t>
            </a:r>
          </a:p>
          <a:p>
            <a:pPr marL="457200" indent="-457200">
              <a:buFont typeface="Arial" panose="020B0604020202020204" pitchFamily="34" charset="0"/>
              <a:buChar char="•"/>
            </a:pPr>
            <a:r>
              <a:rPr lang="en-US" dirty="0"/>
              <a:t>STM8 (STMicroelectronics)</a:t>
            </a:r>
          </a:p>
        </p:txBody>
      </p:sp>
      <p:sp>
        <p:nvSpPr>
          <p:cNvPr id="4" name="Номер слайда 3">
            <a:extLst>
              <a:ext uri="{FF2B5EF4-FFF2-40B4-BE49-F238E27FC236}">
                <a16:creationId xmlns:a16="http://schemas.microsoft.com/office/drawing/2014/main" id="{B5E50353-3EA2-4F9D-BB09-C92C0A415ACB}"/>
              </a:ext>
            </a:extLst>
          </p:cNvPr>
          <p:cNvSpPr>
            <a:spLocks noGrp="1"/>
          </p:cNvSpPr>
          <p:nvPr>
            <p:ph type="sldNum" sz="quarter" idx="12"/>
          </p:nvPr>
        </p:nvSpPr>
        <p:spPr/>
        <p:txBody>
          <a:bodyPr/>
          <a:lstStyle/>
          <a:p>
            <a:fld id="{FCC9D2A8-53B6-4ABB-9D59-ADC063E396C1}" type="slidenum">
              <a:rPr lang="ru-RU" smtClean="0"/>
              <a:t>18</a:t>
            </a:fld>
            <a:endParaRPr lang="ru-RU"/>
          </a:p>
        </p:txBody>
      </p:sp>
    </p:spTree>
    <p:extLst>
      <p:ext uri="{BB962C8B-B14F-4D97-AF65-F5344CB8AC3E}">
        <p14:creationId xmlns:p14="http://schemas.microsoft.com/office/powerpoint/2010/main" val="2301606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a:t>Лекция 1. Часть </a:t>
            </a:r>
            <a:r>
              <a:rPr lang="ru-RU" sz="1500" i="1" dirty="0"/>
              <a:t>2</a:t>
            </a:r>
            <a:endParaRPr lang="en-US" sz="1500" i="1" dirty="0"/>
          </a:p>
          <a:p>
            <a:r>
              <a:rPr lang="ru-RU" sz="1500" i="1" dirty="0"/>
              <a:t>Классификация запоминающих устройств.</a:t>
            </a:r>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BB769346-1CA2-4183-B63B-F1A50EF1C161}"/>
              </a:ext>
            </a:extLst>
          </p:cNvPr>
          <p:cNvSpPr>
            <a:spLocks noGrp="1"/>
          </p:cNvSpPr>
          <p:nvPr>
            <p:ph type="sldNum" sz="quarter" idx="12"/>
          </p:nvPr>
        </p:nvSpPr>
        <p:spPr/>
        <p:txBody>
          <a:bodyPr/>
          <a:lstStyle/>
          <a:p>
            <a:fld id="{FCC9D2A8-53B6-4ABB-9D59-ADC063E396C1}" type="slidenum">
              <a:rPr lang="ru-RU" smtClean="0"/>
              <a:t>19</a:t>
            </a:fld>
            <a:endParaRPr lang="ru-RU"/>
          </a:p>
        </p:txBody>
      </p:sp>
    </p:spTree>
    <p:extLst>
      <p:ext uri="{BB962C8B-B14F-4D97-AF65-F5344CB8AC3E}">
        <p14:creationId xmlns:p14="http://schemas.microsoft.com/office/powerpoint/2010/main" val="1404444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354B2-8740-40E9-A432-DC14DF6C4182}"/>
              </a:ext>
            </a:extLst>
          </p:cNvPr>
          <p:cNvSpPr>
            <a:spLocks noGrp="1"/>
          </p:cNvSpPr>
          <p:nvPr>
            <p:ph type="title"/>
          </p:nvPr>
        </p:nvSpPr>
        <p:spPr/>
        <p:txBody>
          <a:bodyPr/>
          <a:lstStyle/>
          <a:p>
            <a:r>
              <a:rPr lang="ru-RU" dirty="0"/>
              <a:t>Классификация запоминающих устройств (ЗУ)</a:t>
            </a:r>
          </a:p>
        </p:txBody>
      </p:sp>
      <p:sp>
        <p:nvSpPr>
          <p:cNvPr id="3" name="Объект 2">
            <a:extLst>
              <a:ext uri="{FF2B5EF4-FFF2-40B4-BE49-F238E27FC236}">
                <a16:creationId xmlns:a16="http://schemas.microsoft.com/office/drawing/2014/main" id="{8EC2CF62-69A2-44E7-BD4B-C2195B0E75E0}"/>
              </a:ext>
            </a:extLst>
          </p:cNvPr>
          <p:cNvSpPr>
            <a:spLocks noGrp="1"/>
          </p:cNvSpPr>
          <p:nvPr>
            <p:ph idx="1"/>
          </p:nvPr>
        </p:nvSpPr>
        <p:spPr/>
        <p:txBody>
          <a:bodyPr>
            <a:normAutofit lnSpcReduction="10000"/>
          </a:bodyPr>
          <a:lstStyle/>
          <a:p>
            <a:r>
              <a:rPr lang="ru-RU" dirty="0"/>
              <a:t>По форме записанной информации:</a:t>
            </a:r>
          </a:p>
          <a:p>
            <a:pPr marL="457200" indent="-457200">
              <a:buFont typeface="Arial" panose="020B0604020202020204" pitchFamily="34" charset="0"/>
              <a:buChar char="•"/>
            </a:pPr>
            <a:r>
              <a:rPr lang="ru-RU" dirty="0"/>
              <a:t>аналоговые</a:t>
            </a:r>
          </a:p>
          <a:p>
            <a:pPr marL="457200" indent="-457200">
              <a:buFont typeface="Arial" panose="020B0604020202020204" pitchFamily="34" charset="0"/>
              <a:buChar char="•"/>
            </a:pPr>
            <a:r>
              <a:rPr lang="ru-RU" dirty="0"/>
              <a:t>цифровые</a:t>
            </a:r>
          </a:p>
          <a:p>
            <a:r>
              <a:rPr lang="ru-RU" dirty="0"/>
              <a:t>По возможности записи:</a:t>
            </a:r>
          </a:p>
          <a:p>
            <a:pPr marL="457200" indent="-457200">
              <a:buFont typeface="Arial" panose="020B0604020202020204" pitchFamily="34" charset="0"/>
              <a:buChar char="•"/>
            </a:pPr>
            <a:r>
              <a:rPr lang="ru-RU" dirty="0"/>
              <a:t>ЗУ, запись в которые производится только заводом-изготовителем (например, масочные микросхемы ПЗУ, CD-ROM)</a:t>
            </a:r>
            <a:r>
              <a:rPr lang="en-US" dirty="0"/>
              <a:t>;</a:t>
            </a:r>
            <a:endParaRPr lang="ru-RU" dirty="0"/>
          </a:p>
          <a:p>
            <a:pPr marL="457200" indent="-457200">
              <a:buFont typeface="Arial" panose="020B0604020202020204" pitchFamily="34" charset="0"/>
              <a:buChar char="•"/>
            </a:pPr>
            <a:r>
              <a:rPr lang="ru-RU" dirty="0"/>
              <a:t>ЗУ, запись в которые может осуществить пользователь с помощью отдельного устройства (например, EPROM c ультрафиолетовым стиранием, использовавшиеся в ранних микросхемах BIOS)</a:t>
            </a:r>
            <a:r>
              <a:rPr lang="en-US" dirty="0"/>
              <a:t>;</a:t>
            </a:r>
            <a:endParaRPr lang="ru-RU" dirty="0"/>
          </a:p>
          <a:p>
            <a:pPr marL="457200" indent="-457200">
              <a:buFont typeface="Arial" panose="020B0604020202020204" pitchFamily="34" charset="0"/>
              <a:buChar char="•"/>
            </a:pPr>
            <a:r>
              <a:rPr lang="ru-RU" dirty="0"/>
              <a:t>ЗУ, запись в которое осуществляется конечным пользователем в том же устройстве, которое его использует (например, большинство видов памяти в современных компьютерах).</a:t>
            </a:r>
          </a:p>
          <a:p>
            <a:endParaRPr lang="ru-RU" dirty="0"/>
          </a:p>
          <a:p>
            <a:endParaRPr lang="ru-RU" dirty="0"/>
          </a:p>
        </p:txBody>
      </p:sp>
      <p:sp>
        <p:nvSpPr>
          <p:cNvPr id="4" name="Номер слайда 3">
            <a:extLst>
              <a:ext uri="{FF2B5EF4-FFF2-40B4-BE49-F238E27FC236}">
                <a16:creationId xmlns:a16="http://schemas.microsoft.com/office/drawing/2014/main" id="{5A0DC1AB-E9B9-4CCD-8B04-53C2748292D2}"/>
              </a:ext>
            </a:extLst>
          </p:cNvPr>
          <p:cNvSpPr>
            <a:spLocks noGrp="1"/>
          </p:cNvSpPr>
          <p:nvPr>
            <p:ph type="sldNum" sz="quarter" idx="12"/>
          </p:nvPr>
        </p:nvSpPr>
        <p:spPr/>
        <p:txBody>
          <a:bodyPr/>
          <a:lstStyle/>
          <a:p>
            <a:fld id="{FCC9D2A8-53B6-4ABB-9D59-ADC063E396C1}" type="slidenum">
              <a:rPr lang="ru-RU" smtClean="0"/>
              <a:t>20</a:t>
            </a:fld>
            <a:endParaRPr lang="ru-RU"/>
          </a:p>
        </p:txBody>
      </p:sp>
    </p:spTree>
    <p:extLst>
      <p:ext uri="{BB962C8B-B14F-4D97-AF65-F5344CB8AC3E}">
        <p14:creationId xmlns:p14="http://schemas.microsoft.com/office/powerpoint/2010/main" val="543213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354B2-8740-40E9-A432-DC14DF6C4182}"/>
              </a:ext>
            </a:extLst>
          </p:cNvPr>
          <p:cNvSpPr>
            <a:spLocks noGrp="1"/>
          </p:cNvSpPr>
          <p:nvPr>
            <p:ph type="title"/>
          </p:nvPr>
        </p:nvSpPr>
        <p:spPr/>
        <p:txBody>
          <a:bodyPr/>
          <a:lstStyle/>
          <a:p>
            <a:r>
              <a:rPr lang="ru-RU" dirty="0"/>
              <a:t>Классификация запоминающих устройств (ЗУ)</a:t>
            </a:r>
          </a:p>
        </p:txBody>
      </p:sp>
      <p:sp>
        <p:nvSpPr>
          <p:cNvPr id="3" name="Объект 2">
            <a:extLst>
              <a:ext uri="{FF2B5EF4-FFF2-40B4-BE49-F238E27FC236}">
                <a16:creationId xmlns:a16="http://schemas.microsoft.com/office/drawing/2014/main" id="{8EC2CF62-69A2-44E7-BD4B-C2195B0E75E0}"/>
              </a:ext>
            </a:extLst>
          </p:cNvPr>
          <p:cNvSpPr>
            <a:spLocks noGrp="1"/>
          </p:cNvSpPr>
          <p:nvPr>
            <p:ph idx="1"/>
          </p:nvPr>
        </p:nvSpPr>
        <p:spPr/>
        <p:txBody>
          <a:bodyPr>
            <a:normAutofit/>
          </a:bodyPr>
          <a:lstStyle/>
          <a:p>
            <a:r>
              <a:rPr lang="ru-RU" dirty="0"/>
              <a:t>По возможности перезаписи:</a:t>
            </a:r>
          </a:p>
          <a:p>
            <a:pPr marL="457200" indent="-457200">
              <a:buFont typeface="Arial" panose="020B0604020202020204" pitchFamily="34" charset="0"/>
              <a:buChar char="•"/>
            </a:pPr>
            <a:r>
              <a:rPr lang="en-US" dirty="0"/>
              <a:t>c</a:t>
            </a:r>
            <a:r>
              <a:rPr lang="ru-RU" dirty="0"/>
              <a:t> однократной записью без возможности перезаписи </a:t>
            </a:r>
            <a:r>
              <a:rPr lang="en-US" dirty="0"/>
              <a:t>– </a:t>
            </a:r>
            <a:r>
              <a:rPr lang="ru-RU" dirty="0"/>
              <a:t>постоянные ЗУ (ПЗУ) (например, CD-R, масочные микросхемы ПЗУ)</a:t>
            </a:r>
            <a:r>
              <a:rPr lang="en-US" dirty="0"/>
              <a:t>;</a:t>
            </a:r>
            <a:endParaRPr lang="ru-RU" dirty="0"/>
          </a:p>
          <a:p>
            <a:pPr marL="457200" indent="-457200">
              <a:buFont typeface="Arial" panose="020B0604020202020204" pitchFamily="34" charset="0"/>
              <a:buChar char="•"/>
            </a:pPr>
            <a:r>
              <a:rPr lang="ru-RU" dirty="0"/>
              <a:t>перепрограммируемые ЗУ (ППЗУ) - запоминающие устройства с возможностью многократной перезаписи, затруднённой долгим временем записи или ограниченным числом циклов записи (например, CD-RW, микросхемы EPROM)</a:t>
            </a:r>
            <a:r>
              <a:rPr lang="en-US" dirty="0"/>
              <a:t>;</a:t>
            </a:r>
            <a:endParaRPr lang="ru-RU" dirty="0"/>
          </a:p>
          <a:p>
            <a:pPr marL="457200" indent="-457200">
              <a:buFont typeface="Arial" panose="020B0604020202020204" pitchFamily="34" charset="0"/>
              <a:buChar char="•"/>
            </a:pPr>
            <a:r>
              <a:rPr lang="ru-RU" dirty="0"/>
              <a:t>устройства со свободной многократной перезаписью (например, жёсткие магнитные диски, микросхемы оперативной памяти). Между этим и предыдущим классом нет чёткой границы.</a:t>
            </a:r>
          </a:p>
          <a:p>
            <a:endParaRPr lang="ru-RU" dirty="0"/>
          </a:p>
        </p:txBody>
      </p:sp>
      <p:sp>
        <p:nvSpPr>
          <p:cNvPr id="4" name="Номер слайда 3">
            <a:extLst>
              <a:ext uri="{FF2B5EF4-FFF2-40B4-BE49-F238E27FC236}">
                <a16:creationId xmlns:a16="http://schemas.microsoft.com/office/drawing/2014/main" id="{1B788024-F425-45EB-98CA-FA7F2531002A}"/>
              </a:ext>
            </a:extLst>
          </p:cNvPr>
          <p:cNvSpPr>
            <a:spLocks noGrp="1"/>
          </p:cNvSpPr>
          <p:nvPr>
            <p:ph type="sldNum" sz="quarter" idx="12"/>
          </p:nvPr>
        </p:nvSpPr>
        <p:spPr/>
        <p:txBody>
          <a:bodyPr/>
          <a:lstStyle/>
          <a:p>
            <a:fld id="{FCC9D2A8-53B6-4ABB-9D59-ADC063E396C1}" type="slidenum">
              <a:rPr lang="ru-RU" smtClean="0"/>
              <a:t>21</a:t>
            </a:fld>
            <a:endParaRPr lang="ru-RU"/>
          </a:p>
        </p:txBody>
      </p:sp>
    </p:spTree>
    <p:extLst>
      <p:ext uri="{BB962C8B-B14F-4D97-AF65-F5344CB8AC3E}">
        <p14:creationId xmlns:p14="http://schemas.microsoft.com/office/powerpoint/2010/main" val="3662765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354B2-8740-40E9-A432-DC14DF6C4182}"/>
              </a:ext>
            </a:extLst>
          </p:cNvPr>
          <p:cNvSpPr>
            <a:spLocks noGrp="1"/>
          </p:cNvSpPr>
          <p:nvPr>
            <p:ph type="title"/>
          </p:nvPr>
        </p:nvSpPr>
        <p:spPr/>
        <p:txBody>
          <a:bodyPr/>
          <a:lstStyle/>
          <a:p>
            <a:r>
              <a:rPr lang="ru-RU" dirty="0"/>
              <a:t>Классификация запоминающих устройств (ЗУ)</a:t>
            </a:r>
          </a:p>
        </p:txBody>
      </p:sp>
      <p:sp>
        <p:nvSpPr>
          <p:cNvPr id="3" name="Объект 2">
            <a:extLst>
              <a:ext uri="{FF2B5EF4-FFF2-40B4-BE49-F238E27FC236}">
                <a16:creationId xmlns:a16="http://schemas.microsoft.com/office/drawing/2014/main" id="{8EC2CF62-69A2-44E7-BD4B-C2195B0E75E0}"/>
              </a:ext>
            </a:extLst>
          </p:cNvPr>
          <p:cNvSpPr>
            <a:spLocks noGrp="1"/>
          </p:cNvSpPr>
          <p:nvPr>
            <p:ph idx="1"/>
          </p:nvPr>
        </p:nvSpPr>
        <p:spPr>
          <a:xfrm>
            <a:off x="-1" y="895926"/>
            <a:ext cx="12191999" cy="5962073"/>
          </a:xfrm>
        </p:spPr>
        <p:txBody>
          <a:bodyPr>
            <a:normAutofit fontScale="70000" lnSpcReduction="20000"/>
          </a:bodyPr>
          <a:lstStyle/>
          <a:p>
            <a:r>
              <a:rPr lang="ru-RU" dirty="0"/>
              <a:t>По назначению:</a:t>
            </a:r>
          </a:p>
          <a:p>
            <a:pPr marL="457200" indent="-457200">
              <a:buFont typeface="Arial" panose="020B0604020202020204" pitchFamily="34" charset="0"/>
              <a:buChar char="•"/>
            </a:pPr>
            <a:r>
              <a:rPr lang="ru-RU" dirty="0"/>
              <a:t>буферная память (англ. </a:t>
            </a:r>
            <a:r>
              <a:rPr lang="ru-RU" dirty="0" err="1"/>
              <a:t>buffer</a:t>
            </a:r>
            <a:r>
              <a:rPr lang="ru-RU" dirty="0"/>
              <a:t> </a:t>
            </a:r>
            <a:r>
              <a:rPr lang="ru-RU" dirty="0" err="1"/>
              <a:t>storage</a:t>
            </a:r>
            <a:r>
              <a:rPr lang="ru-RU" dirty="0"/>
              <a:t>) — память, предназначенная для временного хранения данных при обмене ими между различными устройствами или программами</a:t>
            </a:r>
            <a:r>
              <a:rPr lang="en-US" dirty="0"/>
              <a:t>;</a:t>
            </a:r>
            <a:endParaRPr lang="ru-RU" dirty="0"/>
          </a:p>
          <a:p>
            <a:pPr marL="457200" indent="-457200">
              <a:buFont typeface="Arial" panose="020B0604020202020204" pitchFamily="34" charset="0"/>
              <a:buChar char="•"/>
            </a:pPr>
            <a:r>
              <a:rPr lang="ru-RU" dirty="0"/>
              <a:t>временная (промежуточная) память (англ. </a:t>
            </a:r>
            <a:r>
              <a:rPr lang="ru-RU" dirty="0" err="1"/>
              <a:t>temporary</a:t>
            </a:r>
            <a:r>
              <a:rPr lang="ru-RU" dirty="0"/>
              <a:t> (</a:t>
            </a:r>
            <a:r>
              <a:rPr lang="ru-RU" dirty="0" err="1"/>
              <a:t>intermediate</a:t>
            </a:r>
            <a:r>
              <a:rPr lang="ru-RU" dirty="0"/>
              <a:t>) </a:t>
            </a:r>
            <a:r>
              <a:rPr lang="ru-RU" dirty="0" err="1"/>
              <a:t>storage</a:t>
            </a:r>
            <a:r>
              <a:rPr lang="ru-RU" dirty="0"/>
              <a:t>) — память для хранения промежуточных результатов обработки</a:t>
            </a:r>
            <a:r>
              <a:rPr lang="en-US" dirty="0"/>
              <a:t>;</a:t>
            </a:r>
            <a:endParaRPr lang="ru-RU" dirty="0"/>
          </a:p>
          <a:p>
            <a:pPr marL="457200" indent="-457200">
              <a:buFont typeface="Arial" panose="020B0604020202020204" pitchFamily="34" charset="0"/>
              <a:buChar char="•"/>
            </a:pPr>
            <a:r>
              <a:rPr lang="ru-RU" dirty="0" err="1"/>
              <a:t>кеш</a:t>
            </a:r>
            <a:r>
              <a:rPr lang="ru-RU" dirty="0"/>
              <a:t>-память (англ. </a:t>
            </a:r>
            <a:r>
              <a:rPr lang="ru-RU" dirty="0" err="1"/>
              <a:t>cache</a:t>
            </a:r>
            <a:r>
              <a:rPr lang="ru-RU" dirty="0"/>
              <a:t> </a:t>
            </a:r>
            <a:r>
              <a:rPr lang="ru-RU" dirty="0" err="1"/>
              <a:t>memory</a:t>
            </a:r>
            <a:r>
              <a:rPr lang="ru-RU" dirty="0"/>
              <a:t>) — часть архитектуры устройства или программного обеспечения, осуществляющая хранение часто используемых данных для предоставления их в более быстрый доступ, нежели кэшируемая память</a:t>
            </a:r>
            <a:r>
              <a:rPr lang="en-US" dirty="0"/>
              <a:t>;</a:t>
            </a:r>
            <a:endParaRPr lang="ru-RU" dirty="0"/>
          </a:p>
          <a:p>
            <a:pPr marL="457200" indent="-457200">
              <a:buFont typeface="Arial" panose="020B0604020202020204" pitchFamily="34" charset="0"/>
              <a:buChar char="•"/>
            </a:pPr>
            <a:r>
              <a:rPr lang="ru-RU" dirty="0"/>
              <a:t>корректирующая память (англ. </a:t>
            </a:r>
            <a:r>
              <a:rPr lang="ru-RU" dirty="0" err="1"/>
              <a:t>patch</a:t>
            </a:r>
            <a:r>
              <a:rPr lang="ru-RU" dirty="0"/>
              <a:t> </a:t>
            </a:r>
            <a:r>
              <a:rPr lang="ru-RU" dirty="0" err="1"/>
              <a:t>memory</a:t>
            </a:r>
            <a:r>
              <a:rPr lang="ru-RU" dirty="0"/>
              <a:t>) — часть памяти, предназначенная для хранения адресов неисправных ячеек основной памяти. Также используются термины </a:t>
            </a:r>
            <a:r>
              <a:rPr lang="ru-RU" dirty="0" err="1"/>
              <a:t>relocation</a:t>
            </a:r>
            <a:r>
              <a:rPr lang="ru-RU" dirty="0"/>
              <a:t> </a:t>
            </a:r>
            <a:r>
              <a:rPr lang="ru-RU" dirty="0" err="1"/>
              <a:t>table</a:t>
            </a:r>
            <a:r>
              <a:rPr lang="ru-RU" dirty="0"/>
              <a:t> и </a:t>
            </a:r>
            <a:r>
              <a:rPr lang="ru-RU" dirty="0" err="1"/>
              <a:t>remap</a:t>
            </a:r>
            <a:r>
              <a:rPr lang="ru-RU" dirty="0"/>
              <a:t> </a:t>
            </a:r>
            <a:r>
              <a:rPr lang="ru-RU" dirty="0" err="1"/>
              <a:t>table</a:t>
            </a:r>
            <a:r>
              <a:rPr lang="en-US" dirty="0"/>
              <a:t>;</a:t>
            </a:r>
            <a:endParaRPr lang="ru-RU" dirty="0"/>
          </a:p>
          <a:p>
            <a:pPr marL="457200" indent="-457200">
              <a:buFont typeface="Arial" panose="020B0604020202020204" pitchFamily="34" charset="0"/>
              <a:buChar char="•"/>
            </a:pPr>
            <a:r>
              <a:rPr lang="ru-RU" dirty="0"/>
              <a:t>управляющая память (англ. </a:t>
            </a:r>
            <a:r>
              <a:rPr lang="ru-RU" dirty="0" err="1"/>
              <a:t>control</a:t>
            </a:r>
            <a:r>
              <a:rPr lang="ru-RU" dirty="0"/>
              <a:t> </a:t>
            </a:r>
            <a:r>
              <a:rPr lang="ru-RU" dirty="0" err="1"/>
              <a:t>storage</a:t>
            </a:r>
            <a:r>
              <a:rPr lang="ru-RU" dirty="0"/>
              <a:t>) — память, содержащая управляющие программы или микропрограммы. Обычно реализуется в виде ПЗУ</a:t>
            </a:r>
            <a:r>
              <a:rPr lang="en-US" dirty="0"/>
              <a:t>;</a:t>
            </a:r>
            <a:endParaRPr lang="ru-RU" dirty="0"/>
          </a:p>
          <a:p>
            <a:pPr marL="457200" indent="-457200">
              <a:buFont typeface="Arial" panose="020B0604020202020204" pitchFamily="34" charset="0"/>
              <a:buChar char="•"/>
            </a:pPr>
            <a:r>
              <a:rPr lang="ru-RU" dirty="0"/>
              <a:t>разделяемая память или память коллективного доступа (англ. </a:t>
            </a:r>
            <a:r>
              <a:rPr lang="ru-RU" dirty="0" err="1"/>
              <a:t>shared</a:t>
            </a:r>
            <a:r>
              <a:rPr lang="ru-RU" dirty="0"/>
              <a:t> </a:t>
            </a:r>
            <a:r>
              <a:rPr lang="ru-RU" dirty="0" err="1"/>
              <a:t>memory</a:t>
            </a:r>
            <a:r>
              <a:rPr lang="ru-RU" dirty="0"/>
              <a:t>, </a:t>
            </a:r>
            <a:r>
              <a:rPr lang="ru-RU" dirty="0" err="1"/>
              <a:t>shared</a:t>
            </a:r>
            <a:r>
              <a:rPr lang="ru-RU" dirty="0"/>
              <a:t> </a:t>
            </a:r>
            <a:r>
              <a:rPr lang="ru-RU" dirty="0" err="1"/>
              <a:t>access</a:t>
            </a:r>
            <a:r>
              <a:rPr lang="ru-RU" dirty="0"/>
              <a:t> </a:t>
            </a:r>
            <a:r>
              <a:rPr lang="ru-RU" dirty="0" err="1"/>
              <a:t>memory</a:t>
            </a:r>
            <a:r>
              <a:rPr lang="ru-RU" dirty="0"/>
              <a:t>) — память, доступная одновременно нескольким пользователям, процессам или </a:t>
            </a:r>
            <a:r>
              <a:rPr lang="ru-RU" dirty="0" err="1"/>
              <a:t>процессорам.внутренние</a:t>
            </a:r>
            <a:r>
              <a:rPr lang="ru-RU" dirty="0"/>
              <a:t> устройства для долговременного хранения информации (например, CMOS-память, жёсткие диски, SSD)</a:t>
            </a:r>
            <a:r>
              <a:rPr lang="en-US" dirty="0"/>
              <a:t>;</a:t>
            </a:r>
            <a:endParaRPr lang="ru-RU" dirty="0"/>
          </a:p>
          <a:p>
            <a:pPr marL="457200" indent="-457200">
              <a:buFont typeface="Arial" panose="020B0604020202020204" pitchFamily="34" charset="0"/>
              <a:buChar char="•"/>
            </a:pPr>
            <a:r>
              <a:rPr lang="ru-RU" dirty="0"/>
              <a:t>внешние носители, предназначенные для резервного хранения либо переноса информации от одного устройства к другому (например, дискеты, </a:t>
            </a:r>
            <a:r>
              <a:rPr lang="ru-RU" dirty="0" err="1"/>
              <a:t>флеш</a:t>
            </a:r>
            <a:r>
              <a:rPr lang="ru-RU" dirty="0"/>
              <a:t>-память)</a:t>
            </a:r>
            <a:r>
              <a:rPr lang="en-US" dirty="0"/>
              <a:t>;</a:t>
            </a:r>
            <a:endParaRPr lang="ru-RU" dirty="0"/>
          </a:p>
          <a:p>
            <a:pPr marL="457200" indent="-457200">
              <a:buFont typeface="Arial" panose="020B0604020202020204" pitchFamily="34" charset="0"/>
              <a:buChar char="•"/>
            </a:pPr>
            <a:r>
              <a:rPr lang="ru-RU" dirty="0"/>
              <a:t>запоминающие устройства для идентификации и платежей (например, магнитные карты, метки RFID).</a:t>
            </a:r>
          </a:p>
        </p:txBody>
      </p:sp>
      <p:sp>
        <p:nvSpPr>
          <p:cNvPr id="4" name="Номер слайда 3">
            <a:extLst>
              <a:ext uri="{FF2B5EF4-FFF2-40B4-BE49-F238E27FC236}">
                <a16:creationId xmlns:a16="http://schemas.microsoft.com/office/drawing/2014/main" id="{AA75BC37-448B-4D64-813C-EE0388A7EA6B}"/>
              </a:ext>
            </a:extLst>
          </p:cNvPr>
          <p:cNvSpPr>
            <a:spLocks noGrp="1"/>
          </p:cNvSpPr>
          <p:nvPr>
            <p:ph type="sldNum" sz="quarter" idx="12"/>
          </p:nvPr>
        </p:nvSpPr>
        <p:spPr/>
        <p:txBody>
          <a:bodyPr/>
          <a:lstStyle/>
          <a:p>
            <a:fld id="{FCC9D2A8-53B6-4ABB-9D59-ADC063E396C1}" type="slidenum">
              <a:rPr lang="ru-RU" smtClean="0"/>
              <a:t>22</a:t>
            </a:fld>
            <a:endParaRPr lang="ru-RU"/>
          </a:p>
        </p:txBody>
      </p:sp>
    </p:spTree>
    <p:extLst>
      <p:ext uri="{BB962C8B-B14F-4D97-AF65-F5344CB8AC3E}">
        <p14:creationId xmlns:p14="http://schemas.microsoft.com/office/powerpoint/2010/main" val="2935667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354B2-8740-40E9-A432-DC14DF6C4182}"/>
              </a:ext>
            </a:extLst>
          </p:cNvPr>
          <p:cNvSpPr>
            <a:spLocks noGrp="1"/>
          </p:cNvSpPr>
          <p:nvPr>
            <p:ph type="title"/>
          </p:nvPr>
        </p:nvSpPr>
        <p:spPr/>
        <p:txBody>
          <a:bodyPr/>
          <a:lstStyle/>
          <a:p>
            <a:r>
              <a:rPr lang="ru-RU" dirty="0"/>
              <a:t>Классификация запоминающих устройств (ЗУ)</a:t>
            </a:r>
          </a:p>
        </p:txBody>
      </p:sp>
      <p:sp>
        <p:nvSpPr>
          <p:cNvPr id="3" name="Объект 2">
            <a:extLst>
              <a:ext uri="{FF2B5EF4-FFF2-40B4-BE49-F238E27FC236}">
                <a16:creationId xmlns:a16="http://schemas.microsoft.com/office/drawing/2014/main" id="{8EC2CF62-69A2-44E7-BD4B-C2195B0E75E0}"/>
              </a:ext>
            </a:extLst>
          </p:cNvPr>
          <p:cNvSpPr>
            <a:spLocks noGrp="1"/>
          </p:cNvSpPr>
          <p:nvPr>
            <p:ph idx="1"/>
          </p:nvPr>
        </p:nvSpPr>
        <p:spPr/>
        <p:txBody>
          <a:bodyPr>
            <a:normAutofit/>
          </a:bodyPr>
          <a:lstStyle/>
          <a:p>
            <a:r>
              <a:rPr lang="ru-RU" dirty="0"/>
              <a:t>По энергозависимости:</a:t>
            </a:r>
          </a:p>
          <a:p>
            <a:pPr marL="457200" indent="-457200">
              <a:buFont typeface="Arial" panose="020B0604020202020204" pitchFamily="34" charset="0"/>
              <a:buChar char="•"/>
            </a:pPr>
            <a:r>
              <a:rPr lang="ru-RU" dirty="0"/>
              <a:t>энергонезависимые, записи в которых не стираются при снятии электропитания;</a:t>
            </a:r>
          </a:p>
          <a:p>
            <a:pPr marL="457200" indent="-457200">
              <a:buFont typeface="Arial" panose="020B0604020202020204" pitchFamily="34" charset="0"/>
              <a:buChar char="•"/>
            </a:pPr>
            <a:r>
              <a:rPr lang="ru-RU" dirty="0"/>
              <a:t>энергозависимые, записи в которых стираются при снятии электропитания</a:t>
            </a:r>
            <a:r>
              <a:rPr lang="en-US" dirty="0"/>
              <a:t>:</a:t>
            </a:r>
            <a:endParaRPr lang="ru-RU" dirty="0"/>
          </a:p>
          <a:p>
            <a:pPr marL="1143000" lvl="1" indent="-457200"/>
            <a:r>
              <a:rPr lang="ru-RU" dirty="0"/>
              <a:t>статические, которым для хранения информации достаточно сохранения питающего напряжения;</a:t>
            </a:r>
          </a:p>
          <a:p>
            <a:pPr marL="1143000" lvl="1" indent="-457200"/>
            <a:r>
              <a:rPr lang="ru-RU" dirty="0"/>
              <a:t>динамические, в которых информация со временем разрушается (деградирует), и, кроме подачи электропитания, необходимо производить её периодическое восстановление (регенерацию).</a:t>
            </a:r>
          </a:p>
        </p:txBody>
      </p:sp>
      <p:sp>
        <p:nvSpPr>
          <p:cNvPr id="4" name="Номер слайда 3">
            <a:extLst>
              <a:ext uri="{FF2B5EF4-FFF2-40B4-BE49-F238E27FC236}">
                <a16:creationId xmlns:a16="http://schemas.microsoft.com/office/drawing/2014/main" id="{9C59A88D-28F6-425D-87C3-11D6CD19BA4D}"/>
              </a:ext>
            </a:extLst>
          </p:cNvPr>
          <p:cNvSpPr>
            <a:spLocks noGrp="1"/>
          </p:cNvSpPr>
          <p:nvPr>
            <p:ph type="sldNum" sz="quarter" idx="12"/>
          </p:nvPr>
        </p:nvSpPr>
        <p:spPr/>
        <p:txBody>
          <a:bodyPr/>
          <a:lstStyle/>
          <a:p>
            <a:fld id="{FCC9D2A8-53B6-4ABB-9D59-ADC063E396C1}" type="slidenum">
              <a:rPr lang="ru-RU" smtClean="0"/>
              <a:t>23</a:t>
            </a:fld>
            <a:endParaRPr lang="ru-RU"/>
          </a:p>
        </p:txBody>
      </p:sp>
    </p:spTree>
    <p:extLst>
      <p:ext uri="{BB962C8B-B14F-4D97-AF65-F5344CB8AC3E}">
        <p14:creationId xmlns:p14="http://schemas.microsoft.com/office/powerpoint/2010/main" val="1078589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354B2-8740-40E9-A432-DC14DF6C4182}"/>
              </a:ext>
            </a:extLst>
          </p:cNvPr>
          <p:cNvSpPr>
            <a:spLocks noGrp="1"/>
          </p:cNvSpPr>
          <p:nvPr>
            <p:ph type="title"/>
          </p:nvPr>
        </p:nvSpPr>
        <p:spPr/>
        <p:txBody>
          <a:bodyPr/>
          <a:lstStyle/>
          <a:p>
            <a:r>
              <a:rPr lang="ru-RU" dirty="0"/>
              <a:t>Классификация запоминающих устройств (ЗУ)</a:t>
            </a:r>
          </a:p>
        </p:txBody>
      </p:sp>
      <p:sp>
        <p:nvSpPr>
          <p:cNvPr id="3" name="Объект 2">
            <a:extLst>
              <a:ext uri="{FF2B5EF4-FFF2-40B4-BE49-F238E27FC236}">
                <a16:creationId xmlns:a16="http://schemas.microsoft.com/office/drawing/2014/main" id="{8EC2CF62-69A2-44E7-BD4B-C2195B0E75E0}"/>
              </a:ext>
            </a:extLst>
          </p:cNvPr>
          <p:cNvSpPr>
            <a:spLocks noGrp="1"/>
          </p:cNvSpPr>
          <p:nvPr>
            <p:ph idx="1"/>
          </p:nvPr>
        </p:nvSpPr>
        <p:spPr/>
        <p:txBody>
          <a:bodyPr>
            <a:normAutofit/>
          </a:bodyPr>
          <a:lstStyle/>
          <a:p>
            <a:r>
              <a:rPr lang="ru-RU" dirty="0"/>
              <a:t>По типу доступа:</a:t>
            </a:r>
          </a:p>
          <a:p>
            <a:pPr marL="457200" indent="-457200">
              <a:buFont typeface="Arial" panose="020B0604020202020204" pitchFamily="34" charset="0"/>
              <a:buChar char="•"/>
            </a:pPr>
            <a:r>
              <a:rPr lang="ru-RU" dirty="0"/>
              <a:t>с последовательным доступом (например, магнитные ленты)</a:t>
            </a:r>
            <a:r>
              <a:rPr lang="en-US" dirty="0"/>
              <a:t>;</a:t>
            </a:r>
            <a:endParaRPr lang="ru-RU" dirty="0"/>
          </a:p>
          <a:p>
            <a:pPr marL="457200" indent="-457200">
              <a:buFont typeface="Arial" panose="020B0604020202020204" pitchFamily="34" charset="0"/>
              <a:buChar char="•"/>
            </a:pPr>
            <a:r>
              <a:rPr lang="ru-RU" dirty="0"/>
              <a:t>с произвольным доступом (например, оперативная память)</a:t>
            </a:r>
            <a:r>
              <a:rPr lang="en-US" dirty="0"/>
              <a:t>;</a:t>
            </a:r>
            <a:endParaRPr lang="ru-RU" dirty="0"/>
          </a:p>
          <a:p>
            <a:pPr marL="457200" indent="-457200">
              <a:buFont typeface="Arial" panose="020B0604020202020204" pitchFamily="34" charset="0"/>
              <a:buChar char="•"/>
            </a:pPr>
            <a:r>
              <a:rPr lang="ru-RU" dirty="0"/>
              <a:t>с прямым доступом (например, жёсткие диски)</a:t>
            </a:r>
            <a:r>
              <a:rPr lang="en-US" dirty="0"/>
              <a:t>;</a:t>
            </a:r>
            <a:endParaRPr lang="ru-RU" dirty="0"/>
          </a:p>
          <a:p>
            <a:pPr marL="457200" indent="-457200">
              <a:buFont typeface="Arial" panose="020B0604020202020204" pitchFamily="34" charset="0"/>
              <a:buChar char="•"/>
            </a:pPr>
            <a:r>
              <a:rPr lang="ru-RU" dirty="0"/>
              <a:t>с ассоциативным доступом (адресация осуществляется по содержанию данных, а не по их местоположению).</a:t>
            </a:r>
            <a:endParaRPr lang="en-US" dirty="0"/>
          </a:p>
          <a:p>
            <a:pPr indent="355600"/>
            <a:r>
              <a:rPr lang="ru-RU" dirty="0"/>
              <a:t>По количеству устойчивых (распознаваемых) состояний одного элемента памяти:</a:t>
            </a:r>
          </a:p>
          <a:p>
            <a:pPr marL="457200" indent="-457200">
              <a:buFont typeface="Arial" panose="020B0604020202020204" pitchFamily="34" charset="0"/>
              <a:buChar char="•"/>
            </a:pPr>
            <a:r>
              <a:rPr lang="ru-RU" dirty="0"/>
              <a:t>двоичные</a:t>
            </a:r>
            <a:r>
              <a:rPr lang="en-US" dirty="0"/>
              <a:t>;</a:t>
            </a:r>
            <a:endParaRPr lang="ru-RU" dirty="0"/>
          </a:p>
          <a:p>
            <a:pPr marL="457200" indent="-457200">
              <a:buFont typeface="Arial" panose="020B0604020202020204" pitchFamily="34" charset="0"/>
              <a:buChar char="•"/>
            </a:pPr>
            <a:r>
              <a:rPr lang="ru-RU" dirty="0"/>
              <a:t>троичные</a:t>
            </a:r>
            <a:r>
              <a:rPr lang="en-US" dirty="0"/>
              <a:t>;</a:t>
            </a:r>
            <a:endParaRPr lang="ru-RU" dirty="0"/>
          </a:p>
          <a:p>
            <a:pPr marL="457200" indent="-457200">
              <a:buFont typeface="Arial" panose="020B0604020202020204" pitchFamily="34" charset="0"/>
              <a:buChar char="•"/>
            </a:pPr>
            <a:r>
              <a:rPr lang="ru-RU" dirty="0"/>
              <a:t>десятичные</a:t>
            </a:r>
            <a:r>
              <a:rPr lang="en-US" dirty="0"/>
              <a:t>.</a:t>
            </a:r>
          </a:p>
        </p:txBody>
      </p:sp>
      <p:sp>
        <p:nvSpPr>
          <p:cNvPr id="4" name="Номер слайда 3">
            <a:extLst>
              <a:ext uri="{FF2B5EF4-FFF2-40B4-BE49-F238E27FC236}">
                <a16:creationId xmlns:a16="http://schemas.microsoft.com/office/drawing/2014/main" id="{FC3018A6-3AA9-4685-B890-E5A0C304F753}"/>
              </a:ext>
            </a:extLst>
          </p:cNvPr>
          <p:cNvSpPr>
            <a:spLocks noGrp="1"/>
          </p:cNvSpPr>
          <p:nvPr>
            <p:ph type="sldNum" sz="quarter" idx="12"/>
          </p:nvPr>
        </p:nvSpPr>
        <p:spPr/>
        <p:txBody>
          <a:bodyPr/>
          <a:lstStyle/>
          <a:p>
            <a:fld id="{FCC9D2A8-53B6-4ABB-9D59-ADC063E396C1}" type="slidenum">
              <a:rPr lang="ru-RU" smtClean="0"/>
              <a:t>24</a:t>
            </a:fld>
            <a:endParaRPr lang="ru-RU"/>
          </a:p>
        </p:txBody>
      </p:sp>
    </p:spTree>
    <p:extLst>
      <p:ext uri="{BB962C8B-B14F-4D97-AF65-F5344CB8AC3E}">
        <p14:creationId xmlns:p14="http://schemas.microsoft.com/office/powerpoint/2010/main" val="1844808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354B2-8740-40E9-A432-DC14DF6C4182}"/>
              </a:ext>
            </a:extLst>
          </p:cNvPr>
          <p:cNvSpPr>
            <a:spLocks noGrp="1"/>
          </p:cNvSpPr>
          <p:nvPr>
            <p:ph type="title"/>
          </p:nvPr>
        </p:nvSpPr>
        <p:spPr/>
        <p:txBody>
          <a:bodyPr/>
          <a:lstStyle/>
          <a:p>
            <a:r>
              <a:rPr lang="ru-RU" dirty="0"/>
              <a:t>Классификация запоминающих устройств (ЗУ)</a:t>
            </a:r>
          </a:p>
        </p:txBody>
      </p:sp>
      <p:sp>
        <p:nvSpPr>
          <p:cNvPr id="3" name="Объект 2">
            <a:extLst>
              <a:ext uri="{FF2B5EF4-FFF2-40B4-BE49-F238E27FC236}">
                <a16:creationId xmlns:a16="http://schemas.microsoft.com/office/drawing/2014/main" id="{8EC2CF62-69A2-44E7-BD4B-C2195B0E75E0}"/>
              </a:ext>
            </a:extLst>
          </p:cNvPr>
          <p:cNvSpPr>
            <a:spLocks noGrp="1"/>
          </p:cNvSpPr>
          <p:nvPr>
            <p:ph idx="1"/>
          </p:nvPr>
        </p:nvSpPr>
        <p:spPr>
          <a:xfrm>
            <a:off x="-1" y="895926"/>
            <a:ext cx="12191999" cy="5962073"/>
          </a:xfrm>
        </p:spPr>
        <p:txBody>
          <a:bodyPr>
            <a:normAutofit fontScale="92500" lnSpcReduction="20000"/>
          </a:bodyPr>
          <a:lstStyle/>
          <a:p>
            <a:r>
              <a:rPr lang="ru-RU" dirty="0"/>
              <a:t>По удаленности и доступности для процессора:</a:t>
            </a:r>
          </a:p>
          <a:p>
            <a:pPr marL="457200" indent="-457200">
              <a:buFont typeface="Arial" panose="020B0604020202020204" pitchFamily="34" charset="0"/>
              <a:buChar char="•"/>
            </a:pPr>
            <a:r>
              <a:rPr lang="ru-RU" dirty="0"/>
              <a:t>первичная память (сверхоперативная, СОЗУ) — доступна процессору без какого-либо обращения к внешним устройствам.</a:t>
            </a:r>
          </a:p>
          <a:p>
            <a:pPr marL="1143000" lvl="1" indent="-457200"/>
            <a:r>
              <a:rPr lang="ru-RU" dirty="0"/>
              <a:t>регистры процессора (процессорная или регистровая память) — регистры, расположенные непосредственно в АЛУ;</a:t>
            </a:r>
          </a:p>
          <a:p>
            <a:pPr marL="1143000" lvl="1" indent="-457200"/>
            <a:r>
              <a:rPr lang="ru-RU" dirty="0"/>
              <a:t>кэш процессора — кэш, используемый процессором для уменьшения среднего времени доступа к компьютерной памяти. Разделяется на несколько уровней, различающихся скоростью и объёмом (например, L1, L2, L3).</a:t>
            </a:r>
          </a:p>
          <a:p>
            <a:pPr marL="457200" indent="-457200">
              <a:buFont typeface="Arial" panose="020B0604020202020204" pitchFamily="34" charset="0"/>
              <a:buChar char="•"/>
            </a:pPr>
            <a:r>
              <a:rPr lang="ru-RU" dirty="0"/>
              <a:t>вторичная память — доступна процессору путём прямой адресации через шину адреса (адресуемая память). Таким образом доступна оперативная память (память, предназначенная для хранения текущих данных и выполняемых программ) и порты ввода-вывода (специальные адреса, через обращение к которым реализовано взаимодействие с прочей аппаратурой)</a:t>
            </a:r>
            <a:r>
              <a:rPr lang="en-US" dirty="0"/>
              <a:t>;</a:t>
            </a:r>
            <a:endParaRPr lang="ru-RU" dirty="0"/>
          </a:p>
          <a:p>
            <a:pPr marL="457200" indent="-457200">
              <a:buFont typeface="Arial" panose="020B0604020202020204" pitchFamily="34" charset="0"/>
              <a:buChar char="•"/>
            </a:pPr>
            <a:r>
              <a:rPr lang="ru-RU" dirty="0"/>
              <a:t>третичная память — доступна только путём нетривиальной последовательности действий. Сюда входят все виды внешней памяти — доступной через устройства ввода-вывода. Взаимодействие с третичной памятью ведётся по определённым правилам (протоколам) и требует присутствия в памяти соответствующих программ. Программы, обеспечивающие минимально необходимое взаимодействие, помещаются в ПЗУ, входящее во вторичную память (у PC-совместимых ПК — это ПЗУ BIOS).</a:t>
            </a:r>
            <a:endParaRPr lang="en-US" dirty="0"/>
          </a:p>
        </p:txBody>
      </p:sp>
      <p:sp>
        <p:nvSpPr>
          <p:cNvPr id="4" name="Номер слайда 3">
            <a:extLst>
              <a:ext uri="{FF2B5EF4-FFF2-40B4-BE49-F238E27FC236}">
                <a16:creationId xmlns:a16="http://schemas.microsoft.com/office/drawing/2014/main" id="{D7D04A74-D2A8-42D8-8F58-BDCB94629AF9}"/>
              </a:ext>
            </a:extLst>
          </p:cNvPr>
          <p:cNvSpPr>
            <a:spLocks noGrp="1"/>
          </p:cNvSpPr>
          <p:nvPr>
            <p:ph type="sldNum" sz="quarter" idx="12"/>
          </p:nvPr>
        </p:nvSpPr>
        <p:spPr/>
        <p:txBody>
          <a:bodyPr/>
          <a:lstStyle/>
          <a:p>
            <a:fld id="{FCC9D2A8-53B6-4ABB-9D59-ADC063E396C1}" type="slidenum">
              <a:rPr lang="ru-RU" smtClean="0"/>
              <a:t>25</a:t>
            </a:fld>
            <a:endParaRPr lang="ru-RU"/>
          </a:p>
        </p:txBody>
      </p:sp>
    </p:spTree>
    <p:extLst>
      <p:ext uri="{BB962C8B-B14F-4D97-AF65-F5344CB8AC3E}">
        <p14:creationId xmlns:p14="http://schemas.microsoft.com/office/powerpoint/2010/main" val="2087979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354B2-8740-40E9-A432-DC14DF6C4182}"/>
              </a:ext>
            </a:extLst>
          </p:cNvPr>
          <p:cNvSpPr>
            <a:spLocks noGrp="1"/>
          </p:cNvSpPr>
          <p:nvPr>
            <p:ph type="title"/>
          </p:nvPr>
        </p:nvSpPr>
        <p:spPr/>
        <p:txBody>
          <a:bodyPr/>
          <a:lstStyle/>
          <a:p>
            <a:r>
              <a:rPr lang="ru-RU" dirty="0"/>
              <a:t>Классификация запоминающих устройств (ЗУ)</a:t>
            </a:r>
          </a:p>
        </p:txBody>
      </p:sp>
      <p:sp>
        <p:nvSpPr>
          <p:cNvPr id="3" name="Объект 2">
            <a:extLst>
              <a:ext uri="{FF2B5EF4-FFF2-40B4-BE49-F238E27FC236}">
                <a16:creationId xmlns:a16="http://schemas.microsoft.com/office/drawing/2014/main" id="{8EC2CF62-69A2-44E7-BD4B-C2195B0E75E0}"/>
              </a:ext>
            </a:extLst>
          </p:cNvPr>
          <p:cNvSpPr>
            <a:spLocks noGrp="1"/>
          </p:cNvSpPr>
          <p:nvPr>
            <p:ph idx="1"/>
          </p:nvPr>
        </p:nvSpPr>
        <p:spPr/>
        <p:txBody>
          <a:bodyPr>
            <a:normAutofit/>
          </a:bodyPr>
          <a:lstStyle/>
          <a:p>
            <a:r>
              <a:rPr lang="ru-RU" dirty="0"/>
              <a:t>По геометрическому исполнению:</a:t>
            </a:r>
          </a:p>
          <a:p>
            <a:pPr marL="457200" indent="-457200">
              <a:buFont typeface="Arial" panose="020B0604020202020204" pitchFamily="34" charset="0"/>
              <a:buChar char="•"/>
            </a:pPr>
            <a:r>
              <a:rPr lang="ru-RU" dirty="0"/>
              <a:t>дисковые (магнитные диски, оптические, магнитооптические);</a:t>
            </a:r>
          </a:p>
          <a:p>
            <a:pPr marL="457200" indent="-457200">
              <a:buFont typeface="Arial" panose="020B0604020202020204" pitchFamily="34" charset="0"/>
              <a:buChar char="•"/>
            </a:pPr>
            <a:r>
              <a:rPr lang="ru-RU" dirty="0"/>
              <a:t>ленточные (магнитные ленты, перфоленты);</a:t>
            </a:r>
          </a:p>
          <a:p>
            <a:pPr marL="457200" indent="-457200">
              <a:buFont typeface="Arial" panose="020B0604020202020204" pitchFamily="34" charset="0"/>
              <a:buChar char="•"/>
            </a:pPr>
            <a:r>
              <a:rPr lang="ru-RU" dirty="0"/>
              <a:t>барабанные (магнитные барабаны);</a:t>
            </a:r>
          </a:p>
          <a:p>
            <a:pPr marL="457200" indent="-457200">
              <a:buFont typeface="Arial" panose="020B0604020202020204" pitchFamily="34" charset="0"/>
              <a:buChar char="•"/>
            </a:pPr>
            <a:r>
              <a:rPr lang="ru-RU" dirty="0"/>
              <a:t>карточные (магнитные карты, перфокарты, флэш-карты, и др.);</a:t>
            </a:r>
          </a:p>
          <a:p>
            <a:pPr marL="457200" indent="-457200">
              <a:buFont typeface="Arial" panose="020B0604020202020204" pitchFamily="34" charset="0"/>
              <a:buChar char="•"/>
            </a:pPr>
            <a:r>
              <a:rPr lang="ru-RU" dirty="0"/>
              <a:t>печатные платы (карты DRAM, картриджи).</a:t>
            </a:r>
          </a:p>
        </p:txBody>
      </p:sp>
      <p:sp>
        <p:nvSpPr>
          <p:cNvPr id="4" name="Номер слайда 3">
            <a:extLst>
              <a:ext uri="{FF2B5EF4-FFF2-40B4-BE49-F238E27FC236}">
                <a16:creationId xmlns:a16="http://schemas.microsoft.com/office/drawing/2014/main" id="{B0B291D4-E323-4A61-B17E-C9A765B27895}"/>
              </a:ext>
            </a:extLst>
          </p:cNvPr>
          <p:cNvSpPr>
            <a:spLocks noGrp="1"/>
          </p:cNvSpPr>
          <p:nvPr>
            <p:ph type="sldNum" sz="quarter" idx="12"/>
          </p:nvPr>
        </p:nvSpPr>
        <p:spPr/>
        <p:txBody>
          <a:bodyPr/>
          <a:lstStyle/>
          <a:p>
            <a:fld id="{FCC9D2A8-53B6-4ABB-9D59-ADC063E396C1}" type="slidenum">
              <a:rPr lang="ru-RU" smtClean="0"/>
              <a:t>26</a:t>
            </a:fld>
            <a:endParaRPr lang="ru-RU"/>
          </a:p>
        </p:txBody>
      </p:sp>
    </p:spTree>
    <p:extLst>
      <p:ext uri="{BB962C8B-B14F-4D97-AF65-F5344CB8AC3E}">
        <p14:creationId xmlns:p14="http://schemas.microsoft.com/office/powerpoint/2010/main" val="2417574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354B2-8740-40E9-A432-DC14DF6C4182}"/>
              </a:ext>
            </a:extLst>
          </p:cNvPr>
          <p:cNvSpPr>
            <a:spLocks noGrp="1"/>
          </p:cNvSpPr>
          <p:nvPr>
            <p:ph type="title"/>
          </p:nvPr>
        </p:nvSpPr>
        <p:spPr/>
        <p:txBody>
          <a:bodyPr/>
          <a:lstStyle/>
          <a:p>
            <a:r>
              <a:rPr lang="ru-RU" dirty="0"/>
              <a:t>Классификация запоминающих устройств (ЗУ)</a:t>
            </a:r>
          </a:p>
        </p:txBody>
      </p:sp>
      <p:sp>
        <p:nvSpPr>
          <p:cNvPr id="3" name="Объект 2">
            <a:extLst>
              <a:ext uri="{FF2B5EF4-FFF2-40B4-BE49-F238E27FC236}">
                <a16:creationId xmlns:a16="http://schemas.microsoft.com/office/drawing/2014/main" id="{8EC2CF62-69A2-44E7-BD4B-C2195B0E75E0}"/>
              </a:ext>
            </a:extLst>
          </p:cNvPr>
          <p:cNvSpPr>
            <a:spLocks noGrp="1"/>
          </p:cNvSpPr>
          <p:nvPr>
            <p:ph idx="1"/>
          </p:nvPr>
        </p:nvSpPr>
        <p:spPr>
          <a:xfrm>
            <a:off x="-1" y="895926"/>
            <a:ext cx="12191999" cy="5962073"/>
          </a:xfrm>
        </p:spPr>
        <p:txBody>
          <a:bodyPr>
            <a:normAutofit fontScale="92500"/>
          </a:bodyPr>
          <a:lstStyle/>
          <a:p>
            <a:r>
              <a:rPr lang="ru-RU" dirty="0"/>
              <a:t>По физическому принципу:</a:t>
            </a:r>
          </a:p>
          <a:p>
            <a:pPr marL="457200" indent="-457200">
              <a:buFont typeface="Arial" panose="020B0604020202020204" pitchFamily="34" charset="0"/>
              <a:buChar char="•"/>
            </a:pPr>
            <a:r>
              <a:rPr lang="ru-RU" dirty="0"/>
              <a:t>перфорационные (с отверстиями или вырезами) – перфокарта, перфолента</a:t>
            </a:r>
            <a:r>
              <a:rPr lang="en-US" dirty="0"/>
              <a:t>;</a:t>
            </a:r>
            <a:endParaRPr lang="ru-RU" dirty="0"/>
          </a:p>
          <a:p>
            <a:pPr marL="457200" indent="-457200">
              <a:buFont typeface="Arial" panose="020B0604020202020204" pitchFamily="34" charset="0"/>
              <a:buChar char="•"/>
            </a:pPr>
            <a:r>
              <a:rPr lang="ru-RU" dirty="0"/>
              <a:t>с магнитной записью - магнитные сердечники (пластины, стержни, кольца, </a:t>
            </a:r>
            <a:r>
              <a:rPr lang="ru-RU" dirty="0" err="1"/>
              <a:t>биаксы</a:t>
            </a:r>
            <a:r>
              <a:rPr lang="ru-RU" dirty="0"/>
              <a:t>), магнитные диски (жесткие, гибкие), магнитные ленты, магнитные карты</a:t>
            </a:r>
          </a:p>
          <a:p>
            <a:pPr marL="457200" indent="-457200">
              <a:buFont typeface="Arial" panose="020B0604020202020204" pitchFamily="34" charset="0"/>
              <a:buChar char="•"/>
            </a:pPr>
            <a:r>
              <a:rPr lang="ru-RU" dirty="0"/>
              <a:t>оптические (CD, DVD, HD-DVD, </a:t>
            </a:r>
            <a:r>
              <a:rPr lang="ru-RU" dirty="0" err="1"/>
              <a:t>Blu-ray</a:t>
            </a:r>
            <a:r>
              <a:rPr lang="ru-RU" dirty="0"/>
              <a:t> </a:t>
            </a:r>
            <a:r>
              <a:rPr lang="ru-RU" dirty="0" err="1"/>
              <a:t>Disc</a:t>
            </a:r>
            <a:r>
              <a:rPr lang="ru-RU" dirty="0"/>
              <a:t>)</a:t>
            </a:r>
            <a:r>
              <a:rPr lang="en-US" dirty="0"/>
              <a:t>;</a:t>
            </a:r>
            <a:endParaRPr lang="ru-RU" dirty="0"/>
          </a:p>
          <a:p>
            <a:pPr marL="457200" indent="-457200">
              <a:buFont typeface="Arial" panose="020B0604020202020204" pitchFamily="34" charset="0"/>
              <a:buChar char="•"/>
            </a:pPr>
            <a:r>
              <a:rPr lang="ru-RU" dirty="0"/>
              <a:t>магнитооптические</a:t>
            </a:r>
            <a:r>
              <a:rPr lang="en-US" dirty="0"/>
              <a:t> (</a:t>
            </a:r>
            <a:r>
              <a:rPr lang="ru-RU" dirty="0"/>
              <a:t>CD-MO</a:t>
            </a:r>
            <a:r>
              <a:rPr lang="en-US" dirty="0"/>
              <a:t>);</a:t>
            </a:r>
            <a:endParaRPr lang="ru-RU" dirty="0"/>
          </a:p>
          <a:p>
            <a:pPr marL="457200" indent="-457200">
              <a:buFont typeface="Arial" panose="020B0604020202020204" pitchFamily="34" charset="0"/>
              <a:buChar char="•"/>
            </a:pPr>
            <a:r>
              <a:rPr lang="ru-RU" dirty="0"/>
              <a:t>использующие накопление электростатического заряда в диэлектриках (конденсаторные ЗУ, запоминающие электроннолучевые трубки);</a:t>
            </a:r>
          </a:p>
          <a:p>
            <a:pPr marL="457200" indent="-457200">
              <a:buFont typeface="Arial" panose="020B0604020202020204" pitchFamily="34" charset="0"/>
              <a:buChar char="•"/>
            </a:pPr>
            <a:r>
              <a:rPr lang="ru-RU" dirty="0"/>
              <a:t>использующие эффекты в полупроводниках (EEPROM, флэш-память)</a:t>
            </a:r>
            <a:r>
              <a:rPr lang="en-US" dirty="0"/>
              <a:t>;</a:t>
            </a:r>
            <a:endParaRPr lang="ru-RU" dirty="0"/>
          </a:p>
          <a:p>
            <a:pPr marL="457200" indent="-457200">
              <a:buFont typeface="Arial" panose="020B0604020202020204" pitchFamily="34" charset="0"/>
              <a:buChar char="•"/>
            </a:pPr>
            <a:r>
              <a:rPr lang="ru-RU" dirty="0"/>
              <a:t>звуковые и ультразвуковые (линии задержки);</a:t>
            </a:r>
          </a:p>
          <a:p>
            <a:pPr marL="457200" indent="-457200">
              <a:buFont typeface="Arial" panose="020B0604020202020204" pitchFamily="34" charset="0"/>
              <a:buChar char="•"/>
            </a:pPr>
            <a:r>
              <a:rPr lang="ru-RU" dirty="0"/>
              <a:t>использующие сверхпроводимость (криогенные элементы);</a:t>
            </a:r>
          </a:p>
          <a:p>
            <a:pPr marL="457200" indent="-457200">
              <a:buFont typeface="Arial" panose="020B0604020202020204" pitchFamily="34" charset="0"/>
              <a:buChar char="•"/>
            </a:pPr>
            <a:r>
              <a:rPr lang="ru-RU" dirty="0"/>
              <a:t>другие.</a:t>
            </a:r>
          </a:p>
        </p:txBody>
      </p:sp>
      <p:sp>
        <p:nvSpPr>
          <p:cNvPr id="4" name="Номер слайда 3">
            <a:extLst>
              <a:ext uri="{FF2B5EF4-FFF2-40B4-BE49-F238E27FC236}">
                <a16:creationId xmlns:a16="http://schemas.microsoft.com/office/drawing/2014/main" id="{1BE0616F-B80F-429D-9E81-93D81EA9E199}"/>
              </a:ext>
            </a:extLst>
          </p:cNvPr>
          <p:cNvSpPr>
            <a:spLocks noGrp="1"/>
          </p:cNvSpPr>
          <p:nvPr>
            <p:ph type="sldNum" sz="quarter" idx="12"/>
          </p:nvPr>
        </p:nvSpPr>
        <p:spPr/>
        <p:txBody>
          <a:bodyPr/>
          <a:lstStyle/>
          <a:p>
            <a:fld id="{FCC9D2A8-53B6-4ABB-9D59-ADC063E396C1}" type="slidenum">
              <a:rPr lang="ru-RU" smtClean="0"/>
              <a:t>27</a:t>
            </a:fld>
            <a:endParaRPr lang="ru-RU"/>
          </a:p>
        </p:txBody>
      </p:sp>
    </p:spTree>
    <p:extLst>
      <p:ext uri="{BB962C8B-B14F-4D97-AF65-F5344CB8AC3E}">
        <p14:creationId xmlns:p14="http://schemas.microsoft.com/office/powerpoint/2010/main" val="3894537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670197-B67E-43DE-9ACD-531005D64205}"/>
              </a:ext>
            </a:extLst>
          </p:cNvPr>
          <p:cNvSpPr>
            <a:spLocks noGrp="1"/>
          </p:cNvSpPr>
          <p:nvPr>
            <p:ph type="title"/>
          </p:nvPr>
        </p:nvSpPr>
        <p:spPr/>
        <p:txBody>
          <a:bodyPr/>
          <a:lstStyle/>
          <a:p>
            <a:r>
              <a:rPr lang="ru-RU" dirty="0"/>
              <a:t>Корпуса микросхем</a:t>
            </a:r>
          </a:p>
        </p:txBody>
      </p:sp>
      <p:pic>
        <p:nvPicPr>
          <p:cNvPr id="5" name="Объект 4">
            <a:extLst>
              <a:ext uri="{FF2B5EF4-FFF2-40B4-BE49-F238E27FC236}">
                <a16:creationId xmlns:a16="http://schemas.microsoft.com/office/drawing/2014/main" id="{0FC4611E-4A3E-4730-BF72-E9F24D258CDD}"/>
              </a:ext>
            </a:extLst>
          </p:cNvPr>
          <p:cNvPicPr>
            <a:picLocks noGrp="1" noChangeAspect="1"/>
          </p:cNvPicPr>
          <p:nvPr>
            <p:ph idx="1"/>
          </p:nvPr>
        </p:nvPicPr>
        <p:blipFill>
          <a:blip r:embed="rId3"/>
          <a:stretch>
            <a:fillRect/>
          </a:stretch>
        </p:blipFill>
        <p:spPr>
          <a:xfrm>
            <a:off x="1016948" y="895927"/>
            <a:ext cx="10158103" cy="6094862"/>
          </a:xfrm>
        </p:spPr>
      </p:pic>
      <p:sp>
        <p:nvSpPr>
          <p:cNvPr id="3" name="Номер слайда 2">
            <a:extLst>
              <a:ext uri="{FF2B5EF4-FFF2-40B4-BE49-F238E27FC236}">
                <a16:creationId xmlns:a16="http://schemas.microsoft.com/office/drawing/2014/main" id="{51ED0082-7E4D-4588-8445-5788ADAAA466}"/>
              </a:ext>
            </a:extLst>
          </p:cNvPr>
          <p:cNvSpPr>
            <a:spLocks noGrp="1"/>
          </p:cNvSpPr>
          <p:nvPr>
            <p:ph type="sldNum" sz="quarter" idx="12"/>
          </p:nvPr>
        </p:nvSpPr>
        <p:spPr/>
        <p:txBody>
          <a:bodyPr/>
          <a:lstStyle/>
          <a:p>
            <a:fld id="{FCC9D2A8-53B6-4ABB-9D59-ADC063E396C1}" type="slidenum">
              <a:rPr lang="ru-RU" smtClean="0"/>
              <a:t>28</a:t>
            </a:fld>
            <a:endParaRPr lang="ru-RU"/>
          </a:p>
        </p:txBody>
      </p:sp>
    </p:spTree>
    <p:extLst>
      <p:ext uri="{BB962C8B-B14F-4D97-AF65-F5344CB8AC3E}">
        <p14:creationId xmlns:p14="http://schemas.microsoft.com/office/powerpoint/2010/main" val="3827141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E9C578-FF8C-402A-B096-8ED963E99BF9}"/>
              </a:ext>
            </a:extLst>
          </p:cNvPr>
          <p:cNvSpPr>
            <a:spLocks noGrp="1"/>
          </p:cNvSpPr>
          <p:nvPr>
            <p:ph type="title"/>
          </p:nvPr>
        </p:nvSpPr>
        <p:spPr/>
        <p:txBody>
          <a:bodyPr/>
          <a:lstStyle/>
          <a:p>
            <a:r>
              <a:rPr lang="ru-RU" dirty="0"/>
              <a:t>Энергопотребление</a:t>
            </a:r>
          </a:p>
        </p:txBody>
      </p:sp>
      <p:sp>
        <p:nvSpPr>
          <p:cNvPr id="3" name="Объект 2">
            <a:extLst>
              <a:ext uri="{FF2B5EF4-FFF2-40B4-BE49-F238E27FC236}">
                <a16:creationId xmlns:a16="http://schemas.microsoft.com/office/drawing/2014/main" id="{DD09B3B0-6C1A-44D0-941B-E8BBE73B444F}"/>
              </a:ext>
            </a:extLst>
          </p:cNvPr>
          <p:cNvSpPr>
            <a:spLocks noGrp="1"/>
          </p:cNvSpPr>
          <p:nvPr>
            <p:ph idx="1"/>
          </p:nvPr>
        </p:nvSpPr>
        <p:spPr/>
        <p:txBody>
          <a:bodyPr>
            <a:normAutofit fontScale="92500" lnSpcReduction="10000"/>
          </a:bodyPr>
          <a:lstStyle/>
          <a:p>
            <a:r>
              <a:rPr lang="ru-RU" dirty="0"/>
              <a:t>Режимы энергопотребления МК </a:t>
            </a:r>
            <a:r>
              <a:rPr lang="en-US" dirty="0"/>
              <a:t>ESP32:</a:t>
            </a:r>
          </a:p>
          <a:p>
            <a:pPr marL="457200" indent="-457200">
              <a:buFont typeface="Arial" panose="020B0604020202020204" pitchFamily="34" charset="0"/>
              <a:buChar char="•"/>
            </a:pPr>
            <a:r>
              <a:rPr lang="ru-RU" dirty="0">
                <a:solidFill>
                  <a:srgbClr val="0070C0"/>
                </a:solidFill>
              </a:rPr>
              <a:t>активный режим</a:t>
            </a:r>
            <a:r>
              <a:rPr lang="en-US" dirty="0"/>
              <a:t> (active mode) – </a:t>
            </a:r>
            <a:r>
              <a:rPr lang="ru-RU" dirty="0"/>
              <a:t>все аппаратные составляющие активны (включая </a:t>
            </a:r>
            <a:r>
              <a:rPr lang="en-US" dirty="0" err="1"/>
              <a:t>WiFi</a:t>
            </a:r>
            <a:r>
              <a:rPr lang="en-US" dirty="0"/>
              <a:t> / BT);</a:t>
            </a:r>
          </a:p>
          <a:p>
            <a:pPr marL="457200" indent="-457200">
              <a:buFont typeface="Arial" panose="020B0604020202020204" pitchFamily="34" charset="0"/>
              <a:buChar char="•"/>
            </a:pPr>
            <a:r>
              <a:rPr lang="ru-RU" dirty="0">
                <a:solidFill>
                  <a:srgbClr val="0070C0"/>
                </a:solidFill>
              </a:rPr>
              <a:t>спящий режим модема</a:t>
            </a:r>
            <a:r>
              <a:rPr lang="en-US" dirty="0"/>
              <a:t> (modem-sleep mode) – </a:t>
            </a:r>
            <a:r>
              <a:rPr lang="ru-RU" dirty="0"/>
              <a:t>ЦП работает, но его частота может быть настроена. </a:t>
            </a:r>
            <a:r>
              <a:rPr lang="en-US" dirty="0" err="1"/>
              <a:t>WiFi</a:t>
            </a:r>
            <a:r>
              <a:rPr lang="en-US" dirty="0"/>
              <a:t>/BT</a:t>
            </a:r>
            <a:r>
              <a:rPr lang="ru-RU" dirty="0"/>
              <a:t> отключены</a:t>
            </a:r>
            <a:r>
              <a:rPr lang="en-US" dirty="0"/>
              <a:t>;</a:t>
            </a:r>
          </a:p>
          <a:p>
            <a:pPr marL="457200" indent="-457200">
              <a:buFont typeface="Arial" panose="020B0604020202020204" pitchFamily="34" charset="0"/>
              <a:buChar char="•"/>
            </a:pPr>
            <a:r>
              <a:rPr lang="ru-RU" dirty="0">
                <a:solidFill>
                  <a:srgbClr val="0070C0"/>
                </a:solidFill>
              </a:rPr>
              <a:t>режим легкого сна</a:t>
            </a:r>
            <a:r>
              <a:rPr lang="en-US" dirty="0"/>
              <a:t> (light-sleep mode)</a:t>
            </a:r>
            <a:r>
              <a:rPr lang="ru-RU" dirty="0"/>
              <a:t> – ЦП приостановлен. Часы реального времени </a:t>
            </a:r>
            <a:r>
              <a:rPr lang="en-US" dirty="0"/>
              <a:t>(RTC) </a:t>
            </a:r>
            <a:r>
              <a:rPr lang="ru-RU" dirty="0"/>
              <a:t>и его периферия (</a:t>
            </a:r>
            <a:r>
              <a:rPr lang="en-US" dirty="0"/>
              <a:t>ULP (Ultra Low Power) </a:t>
            </a:r>
            <a:r>
              <a:rPr lang="ru-RU" dirty="0"/>
              <a:t>сопроцессор) активны. Любые настроенные прерывания восстановят работу ЦП</a:t>
            </a:r>
            <a:r>
              <a:rPr lang="en-US" dirty="0"/>
              <a:t>;</a:t>
            </a:r>
          </a:p>
          <a:p>
            <a:pPr marL="457200" indent="-457200">
              <a:buFont typeface="Arial" panose="020B0604020202020204" pitchFamily="34" charset="0"/>
              <a:buChar char="•"/>
            </a:pPr>
            <a:r>
              <a:rPr lang="ru-RU" dirty="0">
                <a:solidFill>
                  <a:srgbClr val="0070C0"/>
                </a:solidFill>
              </a:rPr>
              <a:t>режим глубокого сна</a:t>
            </a:r>
            <a:r>
              <a:rPr lang="en-US" dirty="0"/>
              <a:t> (deep-sleep mode)</a:t>
            </a:r>
            <a:r>
              <a:rPr lang="ru-RU" dirty="0"/>
              <a:t> – активны только </a:t>
            </a:r>
            <a:r>
              <a:rPr lang="en-US" dirty="0"/>
              <a:t>RTC</a:t>
            </a:r>
            <a:r>
              <a:rPr lang="ru-RU" dirty="0"/>
              <a:t> и его периферия. </a:t>
            </a:r>
            <a:r>
              <a:rPr lang="en-US" dirty="0" err="1"/>
              <a:t>WiFi</a:t>
            </a:r>
            <a:r>
              <a:rPr lang="en-US" dirty="0"/>
              <a:t> </a:t>
            </a:r>
            <a:r>
              <a:rPr lang="ru-RU" dirty="0"/>
              <a:t>и</a:t>
            </a:r>
            <a:r>
              <a:rPr lang="en-US" dirty="0"/>
              <a:t> BT </a:t>
            </a:r>
            <a:r>
              <a:rPr lang="ru-RU" dirty="0"/>
              <a:t>подключения сохраняются в память. </a:t>
            </a:r>
            <a:r>
              <a:rPr lang="en-US" dirty="0"/>
              <a:t>ULP </a:t>
            </a:r>
            <a:r>
              <a:rPr lang="ru-RU" dirty="0"/>
              <a:t>сопроцессор активен</a:t>
            </a:r>
            <a:r>
              <a:rPr lang="en-US" dirty="0"/>
              <a:t>;</a:t>
            </a:r>
          </a:p>
          <a:p>
            <a:pPr marL="457200" indent="-457200">
              <a:buFont typeface="Arial" panose="020B0604020202020204" pitchFamily="34" charset="0"/>
              <a:buChar char="•"/>
            </a:pPr>
            <a:r>
              <a:rPr lang="ru-RU" dirty="0">
                <a:solidFill>
                  <a:srgbClr val="0070C0"/>
                </a:solidFill>
              </a:rPr>
              <a:t>режим гибернации</a:t>
            </a:r>
            <a:r>
              <a:rPr lang="en-US" dirty="0"/>
              <a:t> (hibernation mode)</a:t>
            </a:r>
            <a:r>
              <a:rPr lang="ru-RU" dirty="0"/>
              <a:t> – внутренний генератор частоты на </a:t>
            </a:r>
            <a:r>
              <a:rPr lang="en-US" dirty="0"/>
              <a:t>8</a:t>
            </a:r>
            <a:r>
              <a:rPr lang="ru-RU" dirty="0"/>
              <a:t>МГц</a:t>
            </a:r>
            <a:r>
              <a:rPr lang="en-US" dirty="0"/>
              <a:t>,</a:t>
            </a:r>
            <a:r>
              <a:rPr lang="ru-RU" dirty="0"/>
              <a:t> </a:t>
            </a:r>
            <a:r>
              <a:rPr lang="en-US" dirty="0"/>
              <a:t>ULP</a:t>
            </a:r>
            <a:r>
              <a:rPr lang="ru-RU" dirty="0"/>
              <a:t>-сопроцессор</a:t>
            </a:r>
            <a:r>
              <a:rPr lang="en-US" dirty="0"/>
              <a:t>, </a:t>
            </a:r>
            <a:r>
              <a:rPr lang="ru-RU" dirty="0"/>
              <a:t>память </a:t>
            </a:r>
            <a:r>
              <a:rPr lang="en-US" dirty="0"/>
              <a:t>RTC</a:t>
            </a:r>
            <a:r>
              <a:rPr lang="ru-RU" dirty="0"/>
              <a:t> отключены</a:t>
            </a:r>
            <a:r>
              <a:rPr lang="en-US" dirty="0"/>
              <a:t>.</a:t>
            </a:r>
            <a:r>
              <a:rPr lang="ru-RU" dirty="0"/>
              <a:t> Активны только </a:t>
            </a:r>
            <a:r>
              <a:rPr lang="en-US" dirty="0"/>
              <a:t>RTC </a:t>
            </a:r>
            <a:r>
              <a:rPr lang="ru-RU" dirty="0"/>
              <a:t>таймер на пониженной частоте и некоторые </a:t>
            </a:r>
            <a:r>
              <a:rPr lang="en-US" dirty="0"/>
              <a:t>GPIO.</a:t>
            </a:r>
            <a:r>
              <a:rPr lang="ru-RU" dirty="0"/>
              <a:t> Но по событиям от </a:t>
            </a:r>
            <a:r>
              <a:rPr lang="en-US" dirty="0"/>
              <a:t>RTC </a:t>
            </a:r>
            <a:r>
              <a:rPr lang="ru-RU" dirty="0"/>
              <a:t>таймера или </a:t>
            </a:r>
            <a:r>
              <a:rPr lang="en-US" dirty="0"/>
              <a:t>GPIO</a:t>
            </a:r>
            <a:r>
              <a:rPr lang="ru-RU" dirty="0"/>
              <a:t> возможно перевести в другой режим энергопотребления.</a:t>
            </a:r>
          </a:p>
        </p:txBody>
      </p:sp>
      <p:sp>
        <p:nvSpPr>
          <p:cNvPr id="4" name="Номер слайда 3">
            <a:extLst>
              <a:ext uri="{FF2B5EF4-FFF2-40B4-BE49-F238E27FC236}">
                <a16:creationId xmlns:a16="http://schemas.microsoft.com/office/drawing/2014/main" id="{B7E5A531-9889-42DF-B24C-3F060C02DF03}"/>
              </a:ext>
            </a:extLst>
          </p:cNvPr>
          <p:cNvSpPr>
            <a:spLocks noGrp="1"/>
          </p:cNvSpPr>
          <p:nvPr>
            <p:ph type="sldNum" sz="quarter" idx="12"/>
          </p:nvPr>
        </p:nvSpPr>
        <p:spPr/>
        <p:txBody>
          <a:bodyPr/>
          <a:lstStyle/>
          <a:p>
            <a:fld id="{FCC9D2A8-53B6-4ABB-9D59-ADC063E396C1}" type="slidenum">
              <a:rPr lang="ru-RU" smtClean="0"/>
              <a:t>29</a:t>
            </a:fld>
            <a:endParaRPr lang="ru-RU"/>
          </a:p>
        </p:txBody>
      </p:sp>
    </p:spTree>
    <p:extLst>
      <p:ext uri="{BB962C8B-B14F-4D97-AF65-F5344CB8AC3E}">
        <p14:creationId xmlns:p14="http://schemas.microsoft.com/office/powerpoint/2010/main" val="1084020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D3815C-5D85-44BF-B145-77D29872FA76}"/>
              </a:ext>
            </a:extLst>
          </p:cNvPr>
          <p:cNvSpPr>
            <a:spLocks noGrp="1"/>
          </p:cNvSpPr>
          <p:nvPr>
            <p:ph type="title"/>
          </p:nvPr>
        </p:nvSpPr>
        <p:spPr/>
        <p:txBody>
          <a:bodyPr/>
          <a:lstStyle/>
          <a:p>
            <a:r>
              <a:rPr lang="ru-RU" dirty="0"/>
              <a:t>Энергопотребление</a:t>
            </a:r>
          </a:p>
        </p:txBody>
      </p:sp>
      <p:graphicFrame>
        <p:nvGraphicFramePr>
          <p:cNvPr id="8" name="Таблица 8">
            <a:extLst>
              <a:ext uri="{FF2B5EF4-FFF2-40B4-BE49-F238E27FC236}">
                <a16:creationId xmlns:a16="http://schemas.microsoft.com/office/drawing/2014/main" id="{B1757D52-828D-4CE1-8B97-60AA6BD33723}"/>
              </a:ext>
            </a:extLst>
          </p:cNvPr>
          <p:cNvGraphicFramePr>
            <a:graphicFrameLocks noGrp="1"/>
          </p:cNvGraphicFramePr>
          <p:nvPr>
            <p:ph idx="1"/>
            <p:extLst>
              <p:ext uri="{D42A27DB-BD31-4B8C-83A1-F6EECF244321}">
                <p14:modId xmlns:p14="http://schemas.microsoft.com/office/powerpoint/2010/main" val="1813874444"/>
              </p:ext>
            </p:extLst>
          </p:nvPr>
        </p:nvGraphicFramePr>
        <p:xfrm>
          <a:off x="0" y="809624"/>
          <a:ext cx="12192000" cy="6048374"/>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1236632293"/>
                    </a:ext>
                  </a:extLst>
                </a:gridCol>
                <a:gridCol w="3641767">
                  <a:extLst>
                    <a:ext uri="{9D8B030D-6E8A-4147-A177-3AD203B41FA5}">
                      <a16:colId xmlns:a16="http://schemas.microsoft.com/office/drawing/2014/main" val="2786204663"/>
                    </a:ext>
                  </a:extLst>
                </a:gridCol>
                <a:gridCol w="3673433">
                  <a:extLst>
                    <a:ext uri="{9D8B030D-6E8A-4147-A177-3AD203B41FA5}">
                      <a16:colId xmlns:a16="http://schemas.microsoft.com/office/drawing/2014/main" val="1895506922"/>
                    </a:ext>
                  </a:extLst>
                </a:gridCol>
                <a:gridCol w="2438400">
                  <a:extLst>
                    <a:ext uri="{9D8B030D-6E8A-4147-A177-3AD203B41FA5}">
                      <a16:colId xmlns:a16="http://schemas.microsoft.com/office/drawing/2014/main" val="3622506968"/>
                    </a:ext>
                  </a:extLst>
                </a:gridCol>
              </a:tblGrid>
              <a:tr h="760574">
                <a:tc>
                  <a:txBody>
                    <a:bodyPr/>
                    <a:lstStyle/>
                    <a:p>
                      <a:r>
                        <a:rPr lang="ru-RU" dirty="0"/>
                        <a:t>Режим</a:t>
                      </a:r>
                    </a:p>
                  </a:txBody>
                  <a:tcPr/>
                </a:tc>
                <a:tc gridSpan="2">
                  <a:txBody>
                    <a:bodyPr/>
                    <a:lstStyle/>
                    <a:p>
                      <a:r>
                        <a:rPr lang="ru-RU" dirty="0"/>
                        <a:t>Описание</a:t>
                      </a:r>
                    </a:p>
                  </a:txBody>
                  <a:tcPr/>
                </a:tc>
                <a:tc hMerge="1">
                  <a:txBody>
                    <a:bodyPr/>
                    <a:lstStyle/>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Энергопотребление</a:t>
                      </a:r>
                    </a:p>
                  </a:txBody>
                  <a:tcPr/>
                </a:tc>
                <a:extLst>
                  <a:ext uri="{0D108BD9-81ED-4DB2-BD59-A6C34878D82A}">
                    <a16:rowId xmlns:a16="http://schemas.microsoft.com/office/drawing/2014/main" val="3648063651"/>
                  </a:ext>
                </a:extLst>
              </a:tr>
              <a:tr h="440650">
                <a:tc rowSpan="3">
                  <a:txBody>
                    <a:bodyPr/>
                    <a:lstStyle/>
                    <a:p>
                      <a:r>
                        <a:rPr lang="en-US" dirty="0"/>
                        <a:t>Active</a:t>
                      </a:r>
                      <a:endParaRPr lang="ru-RU" dirty="0"/>
                    </a:p>
                  </a:txBody>
                  <a:tcPr/>
                </a:tc>
                <a:tc gridSpan="2">
                  <a:txBody>
                    <a:bodyPr/>
                    <a:lstStyle/>
                    <a:p>
                      <a:r>
                        <a:rPr lang="en-US" dirty="0"/>
                        <a:t>Wi-Fi Tx packet</a:t>
                      </a:r>
                      <a:endParaRPr lang="ru-RU" dirty="0"/>
                    </a:p>
                  </a:txBody>
                  <a:tcPr/>
                </a:tc>
                <a:tc hMerge="1">
                  <a:txBody>
                    <a:bodyPr/>
                    <a:lstStyle/>
                    <a:p>
                      <a:endParaRPr lang="ru-RU"/>
                    </a:p>
                  </a:txBody>
                  <a:tcPr/>
                </a:tc>
                <a:tc>
                  <a:txBody>
                    <a:bodyPr/>
                    <a:lstStyle/>
                    <a:p>
                      <a:r>
                        <a:rPr lang="ru-RU" dirty="0"/>
                        <a:t>180 – 240 мА</a:t>
                      </a:r>
                    </a:p>
                  </a:txBody>
                  <a:tcPr/>
                </a:tc>
                <a:extLst>
                  <a:ext uri="{0D108BD9-81ED-4DB2-BD59-A6C34878D82A}">
                    <a16:rowId xmlns:a16="http://schemas.microsoft.com/office/drawing/2014/main" val="2134303143"/>
                  </a:ext>
                </a:extLst>
              </a:tr>
              <a:tr h="440650">
                <a:tc vMerge="1">
                  <a:txBody>
                    <a:bodyPr/>
                    <a:lstStyle/>
                    <a:p>
                      <a:endParaRPr lang="ru-RU"/>
                    </a:p>
                  </a:txBody>
                  <a:tcPr/>
                </a:tc>
                <a:tc gridSpan="2">
                  <a:txBody>
                    <a:bodyPr/>
                    <a:lstStyle/>
                    <a:p>
                      <a:r>
                        <a:rPr lang="en-US" dirty="0"/>
                        <a:t>Wi-Fi</a:t>
                      </a:r>
                      <a:r>
                        <a:rPr lang="ru-RU" dirty="0"/>
                        <a:t> + </a:t>
                      </a:r>
                      <a:r>
                        <a:rPr lang="en-US" dirty="0"/>
                        <a:t>BT Tx packet</a:t>
                      </a:r>
                      <a:endParaRPr lang="ru-RU" dirty="0"/>
                    </a:p>
                  </a:txBody>
                  <a:tcPr/>
                </a:tc>
                <a:tc hMerge="1">
                  <a:txBody>
                    <a:bodyPr/>
                    <a:lstStyle/>
                    <a:p>
                      <a:endParaRPr lang="ru-RU" dirty="0"/>
                    </a:p>
                  </a:txBody>
                  <a:tcPr/>
                </a:tc>
                <a:tc>
                  <a:txBody>
                    <a:bodyPr/>
                    <a:lstStyle/>
                    <a:p>
                      <a:r>
                        <a:rPr lang="ru-RU" dirty="0"/>
                        <a:t>310 – 470 мА</a:t>
                      </a:r>
                    </a:p>
                  </a:txBody>
                  <a:tcPr/>
                </a:tc>
                <a:extLst>
                  <a:ext uri="{0D108BD9-81ED-4DB2-BD59-A6C34878D82A}">
                    <a16:rowId xmlns:a16="http://schemas.microsoft.com/office/drawing/2014/main" val="1923073888"/>
                  </a:ext>
                </a:extLst>
              </a:tr>
              <a:tr h="440650">
                <a:tc vMerge="1">
                  <a:txBody>
                    <a:bodyPr/>
                    <a:lstStyle/>
                    <a:p>
                      <a:endParaRPr lang="ru-RU"/>
                    </a:p>
                  </a:txBody>
                  <a:tcPr/>
                </a:tc>
                <a:tc gridSpan="2">
                  <a:txBody>
                    <a:bodyPr/>
                    <a:lstStyle/>
                    <a:p>
                      <a:r>
                        <a:rPr lang="en-US" dirty="0"/>
                        <a:t>Wi-Fi </a:t>
                      </a:r>
                      <a:r>
                        <a:rPr lang="ru-RU" dirty="0"/>
                        <a:t>+ </a:t>
                      </a:r>
                      <a:r>
                        <a:rPr lang="en-US" dirty="0"/>
                        <a:t>BT Rx and listening</a:t>
                      </a:r>
                      <a:endParaRPr lang="ru-RU" dirty="0"/>
                    </a:p>
                  </a:txBody>
                  <a:tcPr/>
                </a:tc>
                <a:tc hMerge="1">
                  <a:txBody>
                    <a:bodyPr/>
                    <a:lstStyle/>
                    <a:p>
                      <a:endParaRPr lang="ru-RU" dirty="0"/>
                    </a:p>
                  </a:txBody>
                  <a:tcPr/>
                </a:tc>
                <a:tc>
                  <a:txBody>
                    <a:bodyPr/>
                    <a:lstStyle/>
                    <a:p>
                      <a:r>
                        <a:rPr lang="ru-RU" dirty="0"/>
                        <a:t>190 – 200 мА</a:t>
                      </a:r>
                    </a:p>
                  </a:txBody>
                  <a:tcPr/>
                </a:tc>
                <a:extLst>
                  <a:ext uri="{0D108BD9-81ED-4DB2-BD59-A6C34878D82A}">
                    <a16:rowId xmlns:a16="http://schemas.microsoft.com/office/drawing/2014/main" val="1158285417"/>
                  </a:ext>
                </a:extLst>
              </a:tr>
              <a:tr h="440650">
                <a:tc rowSpan="3">
                  <a:txBody>
                    <a:bodyPr/>
                    <a:lstStyle/>
                    <a:p>
                      <a:r>
                        <a:rPr lang="en-US" dirty="0"/>
                        <a:t>Modem-sleep</a:t>
                      </a:r>
                      <a:endParaRPr lang="ru-RU" dirty="0"/>
                    </a:p>
                  </a:txBody>
                  <a:tcPr/>
                </a:tc>
                <a:tc rowSpan="3">
                  <a:txBody>
                    <a:bodyPr/>
                    <a:lstStyle/>
                    <a:p>
                      <a:r>
                        <a:rPr lang="ru-RU" dirty="0"/>
                        <a:t>ЦП активен</a:t>
                      </a:r>
                    </a:p>
                  </a:txBody>
                  <a:tcPr/>
                </a:tc>
                <a:tc>
                  <a:txBody>
                    <a:bodyPr/>
                    <a:lstStyle/>
                    <a:p>
                      <a:r>
                        <a:rPr lang="ru-RU" dirty="0"/>
                        <a:t>240 МГц</a:t>
                      </a:r>
                    </a:p>
                  </a:txBody>
                  <a:tcPr/>
                </a:tc>
                <a:tc>
                  <a:txBody>
                    <a:bodyPr/>
                    <a:lstStyle/>
                    <a:p>
                      <a:r>
                        <a:rPr lang="ru-RU" dirty="0"/>
                        <a:t>30 – 68 мА</a:t>
                      </a:r>
                    </a:p>
                  </a:txBody>
                  <a:tcPr/>
                </a:tc>
                <a:extLst>
                  <a:ext uri="{0D108BD9-81ED-4DB2-BD59-A6C34878D82A}">
                    <a16:rowId xmlns:a16="http://schemas.microsoft.com/office/drawing/2014/main" val="3960163336"/>
                  </a:ext>
                </a:extLst>
              </a:tr>
              <a:tr h="440650">
                <a:tc vMerge="1">
                  <a:txBody>
                    <a:bodyPr/>
                    <a:lstStyle/>
                    <a:p>
                      <a:endParaRPr lang="ru-RU"/>
                    </a:p>
                  </a:txBody>
                  <a:tcPr/>
                </a:tc>
                <a:tc vMerge="1">
                  <a:txBody>
                    <a:bodyPr/>
                    <a:lstStyle/>
                    <a:p>
                      <a:endParaRPr lang="ru-RU"/>
                    </a:p>
                  </a:txBody>
                  <a:tcPr/>
                </a:tc>
                <a:tc>
                  <a:txBody>
                    <a:bodyPr/>
                    <a:lstStyle/>
                    <a:p>
                      <a:r>
                        <a:rPr lang="en-US" dirty="0"/>
                        <a:t>160</a:t>
                      </a:r>
                      <a:r>
                        <a:rPr lang="ru-RU" dirty="0"/>
                        <a:t> МГц</a:t>
                      </a:r>
                    </a:p>
                  </a:txBody>
                  <a:tcPr/>
                </a:tc>
                <a:tc>
                  <a:txBody>
                    <a:bodyPr/>
                    <a:lstStyle/>
                    <a:p>
                      <a:r>
                        <a:rPr lang="en-US" dirty="0"/>
                        <a:t>27 – 44</a:t>
                      </a:r>
                      <a:r>
                        <a:rPr lang="ru-RU" dirty="0"/>
                        <a:t> мА</a:t>
                      </a:r>
                    </a:p>
                  </a:txBody>
                  <a:tcPr/>
                </a:tc>
                <a:extLst>
                  <a:ext uri="{0D108BD9-81ED-4DB2-BD59-A6C34878D82A}">
                    <a16:rowId xmlns:a16="http://schemas.microsoft.com/office/drawing/2014/main" val="3216638958"/>
                  </a:ext>
                </a:extLst>
              </a:tr>
              <a:tr h="440650">
                <a:tc vMerge="1">
                  <a:txBody>
                    <a:bodyPr/>
                    <a:lstStyle/>
                    <a:p>
                      <a:endParaRPr lang="ru-RU"/>
                    </a:p>
                  </a:txBody>
                  <a:tcPr/>
                </a:tc>
                <a:tc vMerge="1">
                  <a:txBody>
                    <a:bodyPr/>
                    <a:lstStyle/>
                    <a:p>
                      <a:endParaRPr lang="ru-RU"/>
                    </a:p>
                  </a:txBody>
                  <a:tcPr/>
                </a:tc>
                <a:tc>
                  <a:txBody>
                    <a:bodyPr/>
                    <a:lstStyle/>
                    <a:p>
                      <a:r>
                        <a:rPr lang="ru-RU" dirty="0"/>
                        <a:t>80 МГц</a:t>
                      </a:r>
                    </a:p>
                  </a:txBody>
                  <a:tcPr/>
                </a:tc>
                <a:tc>
                  <a:txBody>
                    <a:bodyPr/>
                    <a:lstStyle/>
                    <a:p>
                      <a:r>
                        <a:rPr lang="en-US" dirty="0"/>
                        <a:t>20 – 31 </a:t>
                      </a:r>
                      <a:r>
                        <a:rPr lang="ru-RU" dirty="0"/>
                        <a:t>мА</a:t>
                      </a:r>
                    </a:p>
                  </a:txBody>
                  <a:tcPr/>
                </a:tc>
                <a:extLst>
                  <a:ext uri="{0D108BD9-81ED-4DB2-BD59-A6C34878D82A}">
                    <a16:rowId xmlns:a16="http://schemas.microsoft.com/office/drawing/2014/main" val="3334926028"/>
                  </a:ext>
                </a:extLst>
              </a:tr>
              <a:tr h="440650">
                <a:tc>
                  <a:txBody>
                    <a:bodyPr/>
                    <a:lstStyle/>
                    <a:p>
                      <a:r>
                        <a:rPr lang="en-US" dirty="0"/>
                        <a:t>Light-sleep</a:t>
                      </a:r>
                      <a:endParaRPr lang="ru-RU" dirty="0"/>
                    </a:p>
                  </a:txBody>
                  <a:tcPr/>
                </a:tc>
                <a:tc gridSpan="2">
                  <a:txBody>
                    <a:bodyPr/>
                    <a:lstStyle/>
                    <a:p>
                      <a:endParaRPr lang="ru-RU" dirty="0"/>
                    </a:p>
                  </a:txBody>
                  <a:tcPr/>
                </a:tc>
                <a:tc hMerge="1">
                  <a:txBody>
                    <a:bodyPr/>
                    <a:lstStyle/>
                    <a:p>
                      <a:endParaRPr lang="ru-RU"/>
                    </a:p>
                  </a:txBody>
                  <a:tcPr/>
                </a:tc>
                <a:tc>
                  <a:txBody>
                    <a:bodyPr/>
                    <a:lstStyle/>
                    <a:p>
                      <a:r>
                        <a:rPr lang="en-US" dirty="0"/>
                        <a:t>0,8 </a:t>
                      </a:r>
                      <a:r>
                        <a:rPr lang="ru-RU" dirty="0"/>
                        <a:t>мА</a:t>
                      </a:r>
                    </a:p>
                  </a:txBody>
                  <a:tcPr/>
                </a:tc>
                <a:extLst>
                  <a:ext uri="{0D108BD9-81ED-4DB2-BD59-A6C34878D82A}">
                    <a16:rowId xmlns:a16="http://schemas.microsoft.com/office/drawing/2014/main" val="1715928323"/>
                  </a:ext>
                </a:extLst>
              </a:tr>
              <a:tr h="440650">
                <a:tc>
                  <a:txBody>
                    <a:bodyPr/>
                    <a:lstStyle/>
                    <a:p>
                      <a:r>
                        <a:rPr lang="en-US" dirty="0"/>
                        <a:t>Deep-sleep</a:t>
                      </a:r>
                      <a:endParaRPr lang="ru-RU" dirty="0"/>
                    </a:p>
                  </a:txBody>
                  <a:tcPr/>
                </a:tc>
                <a:tc gridSpan="2">
                  <a:txBody>
                    <a:bodyPr/>
                    <a:lstStyle/>
                    <a:p>
                      <a:r>
                        <a:rPr lang="en-US" dirty="0"/>
                        <a:t>ULP-</a:t>
                      </a:r>
                      <a:r>
                        <a:rPr lang="ru-RU" dirty="0"/>
                        <a:t>сопроцессор активен</a:t>
                      </a:r>
                    </a:p>
                  </a:txBody>
                  <a:tcPr/>
                </a:tc>
                <a:tc hMerge="1">
                  <a:txBody>
                    <a:bodyPr/>
                    <a:lstStyle/>
                    <a:p>
                      <a:endParaRPr lang="ru-RU"/>
                    </a:p>
                  </a:txBody>
                  <a:tcPr/>
                </a:tc>
                <a:tc>
                  <a:txBody>
                    <a:bodyPr/>
                    <a:lstStyle/>
                    <a:p>
                      <a:r>
                        <a:rPr lang="en-US" dirty="0"/>
                        <a:t>150 </a:t>
                      </a:r>
                      <a:r>
                        <a:rPr lang="en-US" dirty="0">
                          <a:latin typeface="Calibri" panose="020F0502020204030204" pitchFamily="34" charset="0"/>
                        </a:rPr>
                        <a:t>μ</a:t>
                      </a:r>
                      <a:r>
                        <a:rPr lang="ru-RU" dirty="0">
                          <a:latin typeface="Calibri" panose="020F0502020204030204" pitchFamily="34" charset="0"/>
                        </a:rPr>
                        <a:t>А</a:t>
                      </a:r>
                      <a:endParaRPr lang="ru-RU" dirty="0"/>
                    </a:p>
                  </a:txBody>
                  <a:tcPr/>
                </a:tc>
                <a:extLst>
                  <a:ext uri="{0D108BD9-81ED-4DB2-BD59-A6C34878D82A}">
                    <a16:rowId xmlns:a16="http://schemas.microsoft.com/office/drawing/2014/main" val="2469202690"/>
                  </a:ext>
                </a:extLst>
              </a:tr>
              <a:tr h="440650">
                <a:tc>
                  <a:txBody>
                    <a:bodyPr/>
                    <a:lstStyle/>
                    <a:p>
                      <a:endParaRPr lang="ru-RU"/>
                    </a:p>
                  </a:txBody>
                  <a:tcPr/>
                </a:tc>
                <a:tc gridSpan="2">
                  <a:txBody>
                    <a:bodyPr/>
                    <a:lstStyle/>
                    <a:p>
                      <a:r>
                        <a:rPr lang="en-US" dirty="0"/>
                        <a:t>ULP </a:t>
                      </a:r>
                      <a:r>
                        <a:rPr lang="ru-RU" dirty="0"/>
                        <a:t>схема мониторинга</a:t>
                      </a:r>
                    </a:p>
                  </a:txBody>
                  <a:tcPr/>
                </a:tc>
                <a:tc hMerge="1">
                  <a:txBody>
                    <a:bodyPr/>
                    <a:lstStyle/>
                    <a:p>
                      <a:endParaRPr lang="ru-RU"/>
                    </a:p>
                  </a:txBody>
                  <a:tcPr/>
                </a:tc>
                <a:tc>
                  <a:txBody>
                    <a:bodyPr/>
                    <a:lstStyle/>
                    <a:p>
                      <a:r>
                        <a:rPr lang="en-US" dirty="0"/>
                        <a:t>100 </a:t>
                      </a:r>
                      <a:r>
                        <a:rPr lang="en-US" dirty="0">
                          <a:latin typeface="Calibri" panose="020F0502020204030204" pitchFamily="34" charset="0"/>
                        </a:rPr>
                        <a:t>μ</a:t>
                      </a:r>
                      <a:r>
                        <a:rPr lang="ru-RU" dirty="0">
                          <a:latin typeface="Calibri" panose="020F0502020204030204" pitchFamily="34" charset="0"/>
                        </a:rPr>
                        <a:t>А</a:t>
                      </a:r>
                      <a:endParaRPr lang="ru-RU" dirty="0"/>
                    </a:p>
                  </a:txBody>
                  <a:tcPr/>
                </a:tc>
                <a:extLst>
                  <a:ext uri="{0D108BD9-81ED-4DB2-BD59-A6C34878D82A}">
                    <a16:rowId xmlns:a16="http://schemas.microsoft.com/office/drawing/2014/main" val="3193271466"/>
                  </a:ext>
                </a:extLst>
              </a:tr>
              <a:tr h="440650">
                <a:tc>
                  <a:txBody>
                    <a:bodyPr/>
                    <a:lstStyle/>
                    <a:p>
                      <a:endParaRPr lang="ru-RU"/>
                    </a:p>
                  </a:txBody>
                  <a:tcPr/>
                </a:tc>
                <a:tc gridSpan="2">
                  <a:txBody>
                    <a:bodyPr/>
                    <a:lstStyle/>
                    <a:p>
                      <a:r>
                        <a:rPr lang="en-US" dirty="0"/>
                        <a:t>RTC</a:t>
                      </a:r>
                      <a:r>
                        <a:rPr lang="ru-RU" dirty="0"/>
                        <a:t> таймер + </a:t>
                      </a:r>
                      <a:r>
                        <a:rPr lang="en-US" dirty="0"/>
                        <a:t>RTC </a:t>
                      </a:r>
                      <a:r>
                        <a:rPr lang="ru-RU" dirty="0"/>
                        <a:t>память</a:t>
                      </a:r>
                    </a:p>
                  </a:txBody>
                  <a:tcPr/>
                </a:tc>
                <a:tc hMerge="1">
                  <a:txBody>
                    <a:bodyPr/>
                    <a:lstStyle/>
                    <a:p>
                      <a:endParaRPr lang="ru-RU"/>
                    </a:p>
                  </a:txBody>
                  <a:tcPr/>
                </a:tc>
                <a:tc>
                  <a:txBody>
                    <a:bodyPr/>
                    <a:lstStyle/>
                    <a:p>
                      <a:r>
                        <a:rPr lang="en-US" dirty="0"/>
                        <a:t>10 </a:t>
                      </a:r>
                      <a:r>
                        <a:rPr lang="en-US" dirty="0">
                          <a:latin typeface="Calibri" panose="020F0502020204030204" pitchFamily="34" charset="0"/>
                        </a:rPr>
                        <a:t>μ</a:t>
                      </a:r>
                      <a:r>
                        <a:rPr lang="ru-RU" dirty="0">
                          <a:latin typeface="Calibri" panose="020F0502020204030204" pitchFamily="34" charset="0"/>
                        </a:rPr>
                        <a:t>А</a:t>
                      </a:r>
                      <a:endParaRPr lang="ru-RU" dirty="0"/>
                    </a:p>
                  </a:txBody>
                  <a:tcPr/>
                </a:tc>
                <a:extLst>
                  <a:ext uri="{0D108BD9-81ED-4DB2-BD59-A6C34878D82A}">
                    <a16:rowId xmlns:a16="http://schemas.microsoft.com/office/drawing/2014/main" val="1949557353"/>
                  </a:ext>
                </a:extLst>
              </a:tr>
              <a:tr h="440650">
                <a:tc>
                  <a:txBody>
                    <a:bodyPr/>
                    <a:lstStyle/>
                    <a:p>
                      <a:r>
                        <a:rPr lang="en-US" dirty="0"/>
                        <a:t>Hibernation</a:t>
                      </a:r>
                      <a:endParaRPr lang="ru-RU" dirty="0"/>
                    </a:p>
                  </a:txBody>
                  <a:tcPr/>
                </a:tc>
                <a:tc gridSpan="2">
                  <a:txBody>
                    <a:bodyPr/>
                    <a:lstStyle/>
                    <a:p>
                      <a:r>
                        <a:rPr lang="ru-RU" dirty="0"/>
                        <a:t>Только </a:t>
                      </a:r>
                      <a:r>
                        <a:rPr lang="en-US" dirty="0"/>
                        <a:t>RTC </a:t>
                      </a:r>
                      <a:r>
                        <a:rPr lang="ru-RU" dirty="0"/>
                        <a:t>таймер</a:t>
                      </a:r>
                    </a:p>
                  </a:txBody>
                  <a:tcPr/>
                </a:tc>
                <a:tc hMerge="1">
                  <a:txBody>
                    <a:bodyPr/>
                    <a:lstStyle/>
                    <a:p>
                      <a:endParaRPr lang="ru-RU"/>
                    </a:p>
                  </a:txBody>
                  <a:tcPr/>
                </a:tc>
                <a:tc>
                  <a:txBody>
                    <a:bodyPr/>
                    <a:lstStyle/>
                    <a:p>
                      <a:r>
                        <a:rPr lang="ru-RU" dirty="0"/>
                        <a:t>5 </a:t>
                      </a:r>
                      <a:r>
                        <a:rPr lang="en-US" dirty="0">
                          <a:latin typeface="Calibri" panose="020F0502020204030204" pitchFamily="34" charset="0"/>
                        </a:rPr>
                        <a:t>μ</a:t>
                      </a:r>
                      <a:r>
                        <a:rPr lang="ru-RU" dirty="0">
                          <a:latin typeface="Calibri" panose="020F0502020204030204" pitchFamily="34" charset="0"/>
                        </a:rPr>
                        <a:t>А</a:t>
                      </a:r>
                      <a:endParaRPr lang="ru-RU" dirty="0"/>
                    </a:p>
                  </a:txBody>
                  <a:tcPr/>
                </a:tc>
                <a:extLst>
                  <a:ext uri="{0D108BD9-81ED-4DB2-BD59-A6C34878D82A}">
                    <a16:rowId xmlns:a16="http://schemas.microsoft.com/office/drawing/2014/main" val="3960740576"/>
                  </a:ext>
                </a:extLst>
              </a:tr>
              <a:tr h="440650">
                <a:tc>
                  <a:txBody>
                    <a:bodyPr/>
                    <a:lstStyle/>
                    <a:p>
                      <a:r>
                        <a:rPr lang="en-US" dirty="0"/>
                        <a:t>Power off</a:t>
                      </a:r>
                      <a:endParaRPr lang="ru-RU" dirty="0"/>
                    </a:p>
                  </a:txBody>
                  <a:tcPr/>
                </a:tc>
                <a:tc gridSpan="2">
                  <a:txBody>
                    <a:bodyPr/>
                    <a:lstStyle/>
                    <a:p>
                      <a:r>
                        <a:rPr lang="ru-RU" dirty="0"/>
                        <a:t>МК неактивен</a:t>
                      </a:r>
                    </a:p>
                  </a:txBody>
                  <a:tcPr/>
                </a:tc>
                <a:tc hMerge="1">
                  <a:txBody>
                    <a:bodyPr/>
                    <a:lstStyle/>
                    <a:p>
                      <a:endParaRPr lang="ru-RU"/>
                    </a:p>
                  </a:txBody>
                  <a:tcPr/>
                </a:tc>
                <a:tc>
                  <a:txBody>
                    <a:bodyPr/>
                    <a:lstStyle/>
                    <a:p>
                      <a:r>
                        <a:rPr lang="ru-RU" dirty="0"/>
                        <a:t>1 </a:t>
                      </a:r>
                      <a:r>
                        <a:rPr lang="en-US" dirty="0">
                          <a:latin typeface="Calibri" panose="020F0502020204030204" pitchFamily="34" charset="0"/>
                        </a:rPr>
                        <a:t>μ</a:t>
                      </a:r>
                      <a:r>
                        <a:rPr lang="ru-RU" dirty="0">
                          <a:latin typeface="Calibri" panose="020F0502020204030204" pitchFamily="34" charset="0"/>
                        </a:rPr>
                        <a:t>А</a:t>
                      </a:r>
                      <a:endParaRPr lang="ru-RU" dirty="0"/>
                    </a:p>
                  </a:txBody>
                  <a:tcPr/>
                </a:tc>
                <a:extLst>
                  <a:ext uri="{0D108BD9-81ED-4DB2-BD59-A6C34878D82A}">
                    <a16:rowId xmlns:a16="http://schemas.microsoft.com/office/drawing/2014/main" val="1865981790"/>
                  </a:ext>
                </a:extLst>
              </a:tr>
            </a:tbl>
          </a:graphicData>
        </a:graphic>
      </p:graphicFrame>
      <p:sp>
        <p:nvSpPr>
          <p:cNvPr id="3" name="Номер слайда 2">
            <a:extLst>
              <a:ext uri="{FF2B5EF4-FFF2-40B4-BE49-F238E27FC236}">
                <a16:creationId xmlns:a16="http://schemas.microsoft.com/office/drawing/2014/main" id="{1646D7CE-7397-40BD-8A98-1CC69BDA91AC}"/>
              </a:ext>
            </a:extLst>
          </p:cNvPr>
          <p:cNvSpPr>
            <a:spLocks noGrp="1"/>
          </p:cNvSpPr>
          <p:nvPr>
            <p:ph type="sldNum" sz="quarter" idx="12"/>
          </p:nvPr>
        </p:nvSpPr>
        <p:spPr/>
        <p:txBody>
          <a:bodyPr/>
          <a:lstStyle/>
          <a:p>
            <a:fld id="{FCC9D2A8-53B6-4ABB-9D59-ADC063E396C1}" type="slidenum">
              <a:rPr lang="ru-RU" smtClean="0"/>
              <a:t>30</a:t>
            </a:fld>
            <a:endParaRPr lang="ru-RU"/>
          </a:p>
        </p:txBody>
      </p:sp>
    </p:spTree>
    <p:extLst>
      <p:ext uri="{BB962C8B-B14F-4D97-AF65-F5344CB8AC3E}">
        <p14:creationId xmlns:p14="http://schemas.microsoft.com/office/powerpoint/2010/main" val="1143809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ln>
            <a:noFill/>
          </a:ln>
        </p:spPr>
        <p:txBody>
          <a:bodyPr>
            <a:normAutofit fontScale="90000"/>
          </a:bodyPr>
          <a:lstStyle/>
          <a:p>
            <a:r>
              <a:rPr lang="ru-RU" dirty="0">
                <a:ln w="15875">
                  <a:solidFill>
                    <a:schemeClr val="bg1"/>
                  </a:solidFill>
                </a:ln>
              </a:rPr>
              <a:t>Аппаратные средства Интернета вещей и цифрового производства</a:t>
            </a:r>
          </a:p>
        </p:txBody>
      </p:sp>
      <p:sp>
        <p:nvSpPr>
          <p:cNvPr id="3" name="Подзаголовок 2"/>
          <p:cNvSpPr>
            <a:spLocks noGrp="1"/>
          </p:cNvSpPr>
          <p:nvPr>
            <p:ph type="subTitle" idx="1"/>
          </p:nvPr>
        </p:nvSpPr>
        <p:spPr>
          <a:xfrm>
            <a:off x="3523684" y="3545198"/>
            <a:ext cx="5144632" cy="1087127"/>
          </a:xfrm>
        </p:spPr>
        <p:txBody>
          <a:bodyPr>
            <a:noAutofit/>
          </a:bodyPr>
          <a:lstStyle/>
          <a:p>
            <a:r>
              <a:rPr lang="ru-RU" sz="1500" i="1" dirty="0"/>
              <a:t>Лекция 1</a:t>
            </a:r>
            <a:endParaRPr lang="en-US" sz="1500" i="1" dirty="0"/>
          </a:p>
          <a:p>
            <a:r>
              <a:rPr lang="ru-RU" sz="1500" i="1" dirty="0"/>
              <a:t>Микропроцессоры, микроконтроллеры и их архитектуры.</a:t>
            </a:r>
          </a:p>
          <a:p>
            <a:r>
              <a:rPr lang="ru-RU" sz="1500" i="1" dirty="0"/>
              <a:t>Классификация запоминающих устройств.</a:t>
            </a:r>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479" y="5234062"/>
            <a:ext cx="2858939" cy="437594"/>
          </a:xfrm>
          <a:prstGeom prst="rect">
            <a:avLst/>
          </a:prstGeom>
        </p:spPr>
      </p:pic>
      <p:sp>
        <p:nvSpPr>
          <p:cNvPr id="6" name="Номер слайда 5">
            <a:extLst>
              <a:ext uri="{FF2B5EF4-FFF2-40B4-BE49-F238E27FC236}">
                <a16:creationId xmlns:a16="http://schemas.microsoft.com/office/drawing/2014/main" id="{FB8B177A-D604-42F3-8E90-5BD7736ADA88}"/>
              </a:ext>
            </a:extLst>
          </p:cNvPr>
          <p:cNvSpPr>
            <a:spLocks noGrp="1"/>
          </p:cNvSpPr>
          <p:nvPr>
            <p:ph type="sldNum" sz="quarter" idx="12"/>
          </p:nvPr>
        </p:nvSpPr>
        <p:spPr/>
        <p:txBody>
          <a:bodyPr/>
          <a:lstStyle/>
          <a:p>
            <a:fld id="{FCC9D2A8-53B6-4ABB-9D59-ADC063E396C1}" type="slidenum">
              <a:rPr lang="ru-RU" smtClean="0"/>
              <a:t>31</a:t>
            </a:fld>
            <a:endParaRPr lang="ru-RU"/>
          </a:p>
        </p:txBody>
      </p:sp>
    </p:spTree>
    <p:extLst>
      <p:ext uri="{BB962C8B-B14F-4D97-AF65-F5344CB8AC3E}">
        <p14:creationId xmlns:p14="http://schemas.microsoft.com/office/powerpoint/2010/main" val="2363960880"/>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2451</TotalTime>
  <Words>4368</Words>
  <Application>Microsoft Office PowerPoint</Application>
  <PresentationFormat>Широкоэкранный</PresentationFormat>
  <Paragraphs>325</Paragraphs>
  <Slides>31</Slides>
  <Notes>24</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31</vt:i4>
      </vt:variant>
    </vt:vector>
  </HeadingPairs>
  <TitlesOfParts>
    <vt:vector size="35" baseType="lpstr">
      <vt:lpstr>Arial</vt:lpstr>
      <vt:lpstr>Calibri</vt:lpstr>
      <vt:lpstr>Calibri Light</vt:lpstr>
      <vt:lpstr>Тема Office</vt:lpstr>
      <vt:lpstr>Аппаратные средства Интернета вещей и цифрового производства</vt:lpstr>
      <vt:lpstr>Литература</vt:lpstr>
      <vt:lpstr>Микропроцессор (МП)</vt:lpstr>
      <vt:lpstr>Структурная схема МП (архитектура фон Неймана)</vt:lpstr>
      <vt:lpstr>Принципы фон Неймана</vt:lpstr>
      <vt:lpstr>Регистры процессора</vt:lpstr>
      <vt:lpstr>Функции АЛУ</vt:lpstr>
      <vt:lpstr>Выполнение команды</vt:lpstr>
      <vt:lpstr>Архитектура набора команд (Instruction Set Architecture - ISA)</vt:lpstr>
      <vt:lpstr>CISC архитектура МП</vt:lpstr>
      <vt:lpstr>RISC архитектура МП</vt:lpstr>
      <vt:lpstr>MISC архитектура МП</vt:lpstr>
      <vt:lpstr>VLIW архитектура МП</vt:lpstr>
      <vt:lpstr>EPIC архитектура МП</vt:lpstr>
      <vt:lpstr>Микроконтроллер и микропроцессор</vt:lpstr>
      <vt:lpstr>Первый патент на МК</vt:lpstr>
      <vt:lpstr>Особенности микропроцессоров</vt:lpstr>
      <vt:lpstr>Семейства микроконтроллеров</vt:lpstr>
      <vt:lpstr>Аппаратные средства Интернета вещей и цифрового производства</vt:lpstr>
      <vt:lpstr>Классификация запоминающих устройств (ЗУ)</vt:lpstr>
      <vt:lpstr>Классификация запоминающих устройств (ЗУ)</vt:lpstr>
      <vt:lpstr>Классификация запоминающих устройств (ЗУ)</vt:lpstr>
      <vt:lpstr>Классификация запоминающих устройств (ЗУ)</vt:lpstr>
      <vt:lpstr>Классификация запоминающих устройств (ЗУ)</vt:lpstr>
      <vt:lpstr>Классификация запоминающих устройств (ЗУ)</vt:lpstr>
      <vt:lpstr>Классификация запоминающих устройств (ЗУ)</vt:lpstr>
      <vt:lpstr>Классификация запоминающих устройств (ЗУ)</vt:lpstr>
      <vt:lpstr>Корпуса микросхем</vt:lpstr>
      <vt:lpstr>Энергопотребление</vt:lpstr>
      <vt:lpstr>Энергопотребление</vt:lpstr>
      <vt:lpstr>Аппаратные средства Интернета вещей и цифрового производства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Информационные технологии</dc:title>
  <dc:creator>SMike</dc:creator>
  <cp:lastModifiedBy>SMike</cp:lastModifiedBy>
  <cp:revision>170</cp:revision>
  <dcterms:created xsi:type="dcterms:W3CDTF">2019-06-14T07:02:32Z</dcterms:created>
  <dcterms:modified xsi:type="dcterms:W3CDTF">2021-09-01T09:29:20Z</dcterms:modified>
</cp:coreProperties>
</file>