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375" r:id="rId3"/>
    <p:sldId id="376" r:id="rId4"/>
    <p:sldId id="378" r:id="rId5"/>
    <p:sldId id="379" r:id="rId6"/>
    <p:sldId id="380" r:id="rId7"/>
    <p:sldId id="381" r:id="rId8"/>
    <p:sldId id="382" r:id="rId9"/>
    <p:sldId id="383" r:id="rId10"/>
    <p:sldId id="384" r:id="rId11"/>
    <p:sldId id="389" r:id="rId12"/>
    <p:sldId id="385" r:id="rId13"/>
    <p:sldId id="386" r:id="rId14"/>
    <p:sldId id="387" r:id="rId15"/>
    <p:sldId id="388" r:id="rId16"/>
    <p:sldId id="391" r:id="rId17"/>
    <p:sldId id="392" r:id="rId18"/>
    <p:sldId id="393" r:id="rId19"/>
    <p:sldId id="39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77818" autoAdjust="0"/>
  </p:normalViewPr>
  <p:slideViewPr>
    <p:cSldViewPr snapToGrid="0">
      <p:cViewPr varScale="1">
        <p:scale>
          <a:sx n="82" d="100"/>
          <a:sy n="82" d="100"/>
        </p:scale>
        <p:origin x="990" y="90"/>
      </p:cViewPr>
      <p:guideLst/>
    </p:cSldViewPr>
  </p:slideViewPr>
  <p:outlineViewPr>
    <p:cViewPr>
      <p:scale>
        <a:sx n="33" d="100"/>
        <a:sy n="33" d="100"/>
      </p:scale>
      <p:origin x="0" y="-138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54E86F-D42B-4F20-8FB9-39CCEAA53EEE}" type="datetimeFigureOut">
              <a:rPr lang="ru-RU" smtClean="0"/>
              <a:t>15.09.2021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E8DDD1-27A2-45EB-9DA5-E022A7BD583A}" type="slidenum">
              <a:rPr lang="ru-RU" smtClean="0"/>
              <a:t>‹#›</a:t>
            </a:fld>
            <a:endParaRPr lang="ru-RU"/>
          </a:p>
        </p:txBody>
      </p:sp>
    </p:spTree>
    <p:extLst>
      <p:ext uri="{BB962C8B-B14F-4D97-AF65-F5344CB8AC3E}">
        <p14:creationId xmlns:p14="http://schemas.microsoft.com/office/powerpoint/2010/main" val="2281226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ru.wikipedia.org/wiki/%D0%9F%D1%80%D0%B5%D1%80%D1%8B%D0%B2%D0%B0%D0%BD%D0%B8%D0%B5#%D0%9C%D0%B0%D1%81%D0%BA%D0%B8%D1%80%D0%BE%D0%B2%D0%B0%D0%BD%D0%B8%D0%B5"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espressif.com/sites/default/files/documentation/esp32_technical_reference_manual_en.pd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a:t>
            </a:fld>
            <a:endParaRPr lang="ru-RU"/>
          </a:p>
        </p:txBody>
      </p:sp>
    </p:spTree>
    <p:extLst>
      <p:ext uri="{BB962C8B-B14F-4D97-AF65-F5344CB8AC3E}">
        <p14:creationId xmlns:p14="http://schemas.microsoft.com/office/powerpoint/2010/main" val="3404276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Структурно микропроцессор состоит из следующих блоков, каждая группа из которых может быть отключена при переходе в соответствующий режим энергопотребления</a:t>
            </a:r>
          </a:p>
        </p:txBody>
      </p:sp>
      <p:sp>
        <p:nvSpPr>
          <p:cNvPr id="4" name="Номер слайда 3"/>
          <p:cNvSpPr>
            <a:spLocks noGrp="1"/>
          </p:cNvSpPr>
          <p:nvPr>
            <p:ph type="sldNum" sz="quarter" idx="5"/>
          </p:nvPr>
        </p:nvSpPr>
        <p:spPr/>
        <p:txBody>
          <a:bodyPr/>
          <a:lstStyle/>
          <a:p>
            <a:fld id="{90E8DDD1-27A2-45EB-9DA5-E022A7BD583A}" type="slidenum">
              <a:rPr lang="ru-RU" smtClean="0"/>
              <a:t>3</a:t>
            </a:fld>
            <a:endParaRPr lang="ru-RU"/>
          </a:p>
        </p:txBody>
      </p:sp>
    </p:spTree>
    <p:extLst>
      <p:ext uri="{BB962C8B-B14F-4D97-AF65-F5344CB8AC3E}">
        <p14:creationId xmlns:p14="http://schemas.microsoft.com/office/powerpoint/2010/main" val="3076750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dirty="0"/>
              <a:t>Перечисленные семь сигналов являются базовыми. Тактовые импульсы для конкретного узла камня формируются из них при помощи операций деления (либо базовые импульсы подаются на узел напрямую)</a:t>
            </a:r>
            <a:r>
              <a:rPr lang="en-US" dirty="0"/>
              <a:t>.</a:t>
            </a:r>
          </a:p>
          <a:p>
            <a:r>
              <a:rPr lang="ru-RU" dirty="0"/>
              <a:t>Выбор источника тактирования, а также коэффициента деления частоты базового сигнала производится при помощи соответствующих регистров и констант</a:t>
            </a:r>
            <a:r>
              <a:rPr lang="en-US" dirty="0"/>
              <a:t>.</a:t>
            </a:r>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6</a:t>
            </a:fld>
            <a:endParaRPr lang="ru-RU"/>
          </a:p>
        </p:txBody>
      </p:sp>
    </p:spTree>
    <p:extLst>
      <p:ext uri="{BB962C8B-B14F-4D97-AF65-F5344CB8AC3E}">
        <p14:creationId xmlns:p14="http://schemas.microsoft.com/office/powerpoint/2010/main" val="3051252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dirty="0"/>
              <a:t>За то, какие именно периферийные линии запроса будут подключены к процессорным прерываниям, в ESP32 отвечает специальная матрица.</a:t>
            </a:r>
          </a:p>
          <a:p>
            <a:r>
              <a:rPr lang="ru-RU" dirty="0"/>
              <a:t>Физически данная матрица представляет из себя многоканальный коммутатор, который имеет 71 вход и две группы по 32 выхода (26+6), при этом умеет соединять свои входные и выходные линии в любой произвольной комбинации.</a:t>
            </a:r>
          </a:p>
          <a:p>
            <a:r>
              <a:rPr lang="ru-RU" dirty="0"/>
              <a:t>Верхняя по схеме группа выходов (выделена желтым цветом) отвечает за формирование процессорных прерываний для ядра «PRO_CPU», нижняя (зеленая) – за прерывания для ядра «APP_CPU».</a:t>
            </a:r>
          </a:p>
          <a:p>
            <a:r>
              <a:rPr lang="ru-RU" dirty="0"/>
              <a:t>Чтобы подключить определенную линию запроса на прерывание к процессору (т.е. сделать так, чтобы соответствующая периферия могла отправлять запрос на прерывание), коммутатор просто должен соединить вход, на который приходит эта линия запроса на прерывание, с одним из своих выходов.</a:t>
            </a:r>
          </a:p>
          <a:p>
            <a:r>
              <a:rPr lang="ru-RU" dirty="0"/>
              <a:t>То, к какому именно выходу будет подключен каждый входной сигнал коммутатора, определяется содержимым специальных регистров конфигурации.</a:t>
            </a:r>
          </a:p>
          <a:p>
            <a:r>
              <a:rPr lang="ru-RU" dirty="0"/>
              <a:t>Также матрица прерываний в ESP32 имеет пару дополнительных достоинств: во-первых, она поддерживает работу с маскированием, а во-вторых – позволяет напрямую прочитать текущее состояние всех периферийных линий запроса на прерывание при помощи регистров статуса.</a:t>
            </a:r>
            <a:endParaRPr lang="en-US" dirty="0"/>
          </a:p>
        </p:txBody>
      </p:sp>
      <p:sp>
        <p:nvSpPr>
          <p:cNvPr id="4" name="Номер слайда 3"/>
          <p:cNvSpPr>
            <a:spLocks noGrp="1"/>
          </p:cNvSpPr>
          <p:nvPr>
            <p:ph type="sldNum" sz="quarter" idx="5"/>
          </p:nvPr>
        </p:nvSpPr>
        <p:spPr/>
        <p:txBody>
          <a:bodyPr/>
          <a:lstStyle/>
          <a:p>
            <a:fld id="{90E8DDD1-27A2-45EB-9DA5-E022A7BD583A}" type="slidenum">
              <a:rPr lang="ru-RU" smtClean="0"/>
              <a:t>9</a:t>
            </a:fld>
            <a:endParaRPr lang="ru-RU"/>
          </a:p>
        </p:txBody>
      </p:sp>
    </p:spTree>
    <p:extLst>
      <p:ext uri="{BB962C8B-B14F-4D97-AF65-F5344CB8AC3E}">
        <p14:creationId xmlns:p14="http://schemas.microsoft.com/office/powerpoint/2010/main" val="2917091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dirty="0"/>
              <a:t>Все источники прерываний от периферии, доступные в ESP32, перечислены в таблице</a:t>
            </a:r>
            <a:r>
              <a:rPr lang="en-US" dirty="0"/>
              <a:t>.</a:t>
            </a:r>
          </a:p>
          <a:p>
            <a:r>
              <a:rPr lang="ru-RU" dirty="0"/>
              <a:t>По центру данной таблицы (столбец </a:t>
            </a:r>
            <a:r>
              <a:rPr lang="ru-RU" b="1" i="1" dirty="0"/>
              <a:t>«</a:t>
            </a:r>
            <a:r>
              <a:rPr lang="ru-RU" b="1" i="1" dirty="0" err="1"/>
              <a:t>Peripheral</a:t>
            </a:r>
            <a:r>
              <a:rPr lang="ru-RU" b="1" i="1" dirty="0"/>
              <a:t> </a:t>
            </a:r>
            <a:r>
              <a:rPr lang="ru-RU" b="1" i="1" dirty="0" err="1"/>
              <a:t>Interrupt</a:t>
            </a:r>
            <a:r>
              <a:rPr lang="ru-RU" b="1" i="1" dirty="0"/>
              <a:t> </a:t>
            </a:r>
            <a:r>
              <a:rPr lang="ru-RU" b="1" i="1" dirty="0" err="1"/>
              <a:t>Source</a:t>
            </a:r>
            <a:r>
              <a:rPr lang="ru-RU" b="1" i="1" dirty="0"/>
              <a:t> =&gt; </a:t>
            </a:r>
            <a:r>
              <a:rPr lang="ru-RU" b="1" i="1" dirty="0" err="1"/>
              <a:t>Name</a:t>
            </a:r>
            <a:r>
              <a:rPr lang="ru-RU" b="1" i="1" dirty="0"/>
              <a:t>»</a:t>
            </a:r>
            <a:r>
              <a:rPr lang="ru-RU" dirty="0"/>
              <a:t>) располагается перечень периферийных устройств, которые могут формировать запрос на прерывание.</a:t>
            </a:r>
          </a:p>
          <a:p>
            <a:r>
              <a:rPr lang="ru-RU" dirty="0"/>
              <a:t>Сюда входит:</a:t>
            </a:r>
          </a:p>
          <a:p>
            <a:r>
              <a:rPr lang="ru-RU" dirty="0"/>
              <a:t>- вся «основная» цифровая периферия: </a:t>
            </a:r>
            <a:r>
              <a:rPr lang="ru-RU" dirty="0" err="1"/>
              <a:t>WiFi</a:t>
            </a:r>
            <a:r>
              <a:rPr lang="ru-RU" dirty="0"/>
              <a:t>, </a:t>
            </a:r>
            <a:r>
              <a:rPr lang="ru-RU" dirty="0" err="1"/>
              <a:t>Bluetooth</a:t>
            </a:r>
            <a:r>
              <a:rPr lang="ru-RU" dirty="0"/>
              <a:t>, 2xSDIO </a:t>
            </a:r>
            <a:r>
              <a:rPr lang="ru-RU" dirty="0" err="1"/>
              <a:t>Slave</a:t>
            </a:r>
            <a:r>
              <a:rPr lang="ru-RU" dirty="0"/>
              <a:t>, SDIO </a:t>
            </a:r>
            <a:r>
              <a:rPr lang="ru-RU" dirty="0" err="1"/>
              <a:t>Host</a:t>
            </a:r>
            <a:r>
              <a:rPr lang="ru-RU" dirty="0"/>
              <a:t>, 4xSPI, 2xI2S, 3xUART, </a:t>
            </a:r>
            <a:r>
              <a:rPr lang="ru-RU" dirty="0" err="1"/>
              <a:t>Ethernet</a:t>
            </a:r>
            <a:r>
              <a:rPr lang="ru-RU" dirty="0"/>
              <a:t>, 4xMCPWM, LED-PWM, CAN, контроллер ИК-датчиков, 2xI2C, DMA-контроллеры UART и SPI;</a:t>
            </a:r>
            <a:br>
              <a:rPr lang="ru-RU" dirty="0"/>
            </a:br>
            <a:r>
              <a:rPr lang="ru-RU" dirty="0"/>
              <a:t>- прочая цифровая периферия: контроллер однократно программируемой памяти (</a:t>
            </a:r>
            <a:r>
              <a:rPr lang="ru-RU" dirty="0" err="1"/>
              <a:t>eFuse</a:t>
            </a:r>
            <a:r>
              <a:rPr lang="ru-RU" dirty="0"/>
              <a:t>), аппаратный ускоритель RSA, устройство управления памятью (MMU), устройство защиты памяти (MPU), кэш (CACHE);</a:t>
            </a:r>
            <a:br>
              <a:rPr lang="ru-RU" dirty="0"/>
            </a:br>
            <a:r>
              <a:rPr lang="ru-RU" dirty="0"/>
              <a:t>- периферия RTC-системы (RTC_CORE; именно по этой линии дают о себе знать АЦП, ЦАП, контроллер емкостных датчиков и т.д.);</a:t>
            </a:r>
            <a:br>
              <a:rPr lang="ru-RU" dirty="0"/>
            </a:br>
            <a:r>
              <a:rPr lang="ru-RU" dirty="0"/>
              <a:t>- все таймеры общего назначения, сторожевые таймеры и счетчики импульсов (PCNT);</a:t>
            </a:r>
            <a:br>
              <a:rPr lang="ru-RU" dirty="0"/>
            </a:br>
            <a:r>
              <a:rPr lang="ru-RU" dirty="0"/>
              <a:t>- порты ввода/вывода (GPIO), использующиеся для формирования внешних прерываний;</a:t>
            </a:r>
            <a:br>
              <a:rPr lang="ru-RU" dirty="0"/>
            </a:br>
            <a:r>
              <a:rPr lang="ru-RU" dirty="0"/>
              <a:t>- прочее.</a:t>
            </a:r>
          </a:p>
          <a:p>
            <a:r>
              <a:rPr lang="ru-RU" dirty="0"/>
              <a:t>т.е. вообще вся периферия, которая известна программисту.</a:t>
            </a:r>
          </a:p>
          <a:p>
            <a:r>
              <a:rPr lang="ru-RU" dirty="0"/>
              <a:t>Следует отметить, что некоторые названия источников прерываний в данном столбце оканчивается на «_NMI» (</a:t>
            </a:r>
            <a:r>
              <a:rPr lang="ru-RU" dirty="0" err="1"/>
              <a:t>Non-Maskable</a:t>
            </a:r>
            <a:r>
              <a:rPr lang="ru-RU" dirty="0"/>
              <a:t> </a:t>
            </a:r>
            <a:r>
              <a:rPr lang="ru-RU" dirty="0" err="1"/>
              <a:t>Interrupt</a:t>
            </a:r>
            <a:r>
              <a:rPr lang="ru-RU" dirty="0"/>
              <a:t>) – это значит, что прерывание является немаскируемым.</a:t>
            </a:r>
          </a:p>
          <a:p>
            <a:r>
              <a:rPr lang="ru-RU" dirty="0"/>
              <a:t>Всё, что находится слева от центрального столбца «</a:t>
            </a:r>
            <a:r>
              <a:rPr lang="ru-RU" dirty="0" err="1"/>
              <a:t>Name</a:t>
            </a:r>
            <a:r>
              <a:rPr lang="ru-RU" dirty="0"/>
              <a:t>», относится к ядру «PRO_CPU», а всё, что справа – к ядру «APP_CPU».</a:t>
            </a:r>
          </a:p>
          <a:p>
            <a:r>
              <a:rPr lang="ru-RU" dirty="0"/>
              <a:t>Цифры от 0 до 68 являются условными порядковыми номерами источников прерываний.</a:t>
            </a:r>
          </a:p>
          <a:p>
            <a:r>
              <a:rPr lang="ru-RU" dirty="0"/>
              <a:t>Обратите внимание на то, что прерывания, формируемые при помощи портов ввода/вывода (строки с номерами 22 и 23 в таблице), могут быть подключены только к одному ядру процессора (здесь имеется ввиду, что прерывание от каждого </a:t>
            </a:r>
            <a:r>
              <a:rPr lang="ru-RU" b="1" dirty="0"/>
              <a:t>отдельного</a:t>
            </a:r>
            <a:r>
              <a:rPr lang="ru-RU" dirty="0"/>
              <a:t> GPIO (например, от GPIO25) может быть подключено только к одному ядру. Прерывания от любого другого порта можно направить на другое ядро (а можно и на то же самое). Иными словами, каждому GPIO может быть поставлено в соответствии либо «PRO_CPU», либо «APP_CPU», однако, на подключение других портов это никак не повлияет.).</a:t>
            </a:r>
          </a:p>
          <a:p>
            <a:endParaRPr lang="ru-RU" dirty="0"/>
          </a:p>
          <a:p>
            <a:r>
              <a:rPr lang="ru-RU" dirty="0"/>
              <a:t>Таким образом, каждому ядру можно поставить в соответствие только 69 линий запроса на прерывание из имеющихся 71.</a:t>
            </a:r>
          </a:p>
          <a:p>
            <a:endParaRPr lang="ru-RU" dirty="0"/>
          </a:p>
          <a:p>
            <a:r>
              <a:rPr lang="ru-RU" dirty="0"/>
              <a:t>Ну, и самое важное, что есть в рассматриваемой таблице – это регистры конфигурации матрицы прерываний (столбцы </a:t>
            </a:r>
            <a:r>
              <a:rPr lang="ru-RU" b="1" i="1" dirty="0"/>
              <a:t>«</a:t>
            </a:r>
            <a:r>
              <a:rPr lang="ru-RU" b="1" i="1" dirty="0" err="1"/>
              <a:t>Peripheral</a:t>
            </a:r>
            <a:r>
              <a:rPr lang="ru-RU" b="1" i="1" dirty="0"/>
              <a:t> </a:t>
            </a:r>
            <a:r>
              <a:rPr lang="ru-RU" b="1" i="1" dirty="0" err="1"/>
              <a:t>Interrupt</a:t>
            </a:r>
            <a:r>
              <a:rPr lang="ru-RU" b="1" i="1" dirty="0"/>
              <a:t> </a:t>
            </a:r>
            <a:r>
              <a:rPr lang="ru-RU" b="1" i="1" dirty="0" err="1"/>
              <a:t>Configuration</a:t>
            </a:r>
            <a:r>
              <a:rPr lang="ru-RU" b="1" i="1" dirty="0"/>
              <a:t> </a:t>
            </a:r>
            <a:r>
              <a:rPr lang="ru-RU" b="1" i="1" dirty="0" err="1"/>
              <a:t>Register</a:t>
            </a:r>
            <a:r>
              <a:rPr lang="ru-RU" b="1" i="1" dirty="0"/>
              <a:t>»</a:t>
            </a:r>
            <a:r>
              <a:rPr lang="ru-RU" dirty="0"/>
              <a:t>). Именно их содержимое определяет, к какому выходу коммутаторов «PRO_CPU» и «APP_CPU» будет подключена та или иная периферийная линия запроса на прерывание. У каждой линии запроса на прерывание есть свой собственный конфигурационный регистр, в который записывается номер выхода, к которому необходимо ее подключить. Причем, поскольку линии запроса практически всей периферии (за исключением GPIO) могут быть подключены как к ядру «PRO_CPU», так и к ядру «APP_CPU», каждая линия запроса на прерывание имеет целых два регистра конфигурации:</a:t>
            </a:r>
            <a:br>
              <a:rPr lang="ru-RU" dirty="0"/>
            </a:br>
            <a:r>
              <a:rPr lang="ru-RU" dirty="0"/>
              <a:t>- «PRO_</a:t>
            </a:r>
            <a:r>
              <a:rPr lang="ru-RU" i="1" dirty="0"/>
              <a:t>(</a:t>
            </a:r>
            <a:r>
              <a:rPr lang="ru-RU" i="1" dirty="0" err="1"/>
              <a:t>название_прерывания</a:t>
            </a:r>
            <a:r>
              <a:rPr lang="ru-RU" i="1" dirty="0"/>
              <a:t>)</a:t>
            </a:r>
            <a:r>
              <a:rPr lang="ru-RU" dirty="0"/>
              <a:t>_MAP_REG»</a:t>
            </a:r>
            <a:br>
              <a:rPr lang="ru-RU" dirty="0"/>
            </a:br>
            <a:r>
              <a:rPr lang="ru-RU" dirty="0"/>
              <a:t>и</a:t>
            </a:r>
            <a:br>
              <a:rPr lang="ru-RU" dirty="0"/>
            </a:br>
            <a:r>
              <a:rPr lang="ru-RU" dirty="0"/>
              <a:t>- «APP_</a:t>
            </a:r>
            <a:r>
              <a:rPr lang="ru-RU" i="1" dirty="0"/>
              <a:t>(</a:t>
            </a:r>
            <a:r>
              <a:rPr lang="ru-RU" i="1" dirty="0" err="1"/>
              <a:t>название_прерывания</a:t>
            </a:r>
            <a:r>
              <a:rPr lang="ru-RU" i="1" dirty="0"/>
              <a:t>)</a:t>
            </a:r>
            <a:r>
              <a:rPr lang="ru-RU" dirty="0"/>
              <a:t>_MAP_REG».</a:t>
            </a:r>
            <a:br>
              <a:rPr lang="ru-RU" dirty="0"/>
            </a:br>
            <a:endParaRPr lang="en-US" dirty="0"/>
          </a:p>
          <a:p>
            <a:r>
              <a:rPr lang="ru-RU" dirty="0"/>
              <a:t>Регистры первой группы отвечают за то, какие прерывания будут пинать ядро «PRO_CPU», а регистры второй группы – за ядро «APP_CPU». Отметим, что один и тот же источник прерывания может быть сопоставлен сразу обоим ядрам.</a:t>
            </a:r>
          </a:p>
          <a:p>
            <a:endParaRPr lang="ru-RU" dirty="0"/>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10</a:t>
            </a:fld>
            <a:endParaRPr lang="ru-RU"/>
          </a:p>
        </p:txBody>
      </p:sp>
    </p:spTree>
    <p:extLst>
      <p:ext uri="{BB962C8B-B14F-4D97-AF65-F5344CB8AC3E}">
        <p14:creationId xmlns:p14="http://schemas.microsoft.com/office/powerpoint/2010/main" val="1145526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dirty="0"/>
              <a:t>Все источники прерываний от периферии, доступные в ESP32, перечислены в таблице</a:t>
            </a:r>
            <a:r>
              <a:rPr lang="en-US" dirty="0"/>
              <a:t>.</a:t>
            </a:r>
          </a:p>
          <a:p>
            <a:r>
              <a:rPr lang="ru-RU" dirty="0"/>
              <a:t>По центру данной таблицы (столбец </a:t>
            </a:r>
            <a:r>
              <a:rPr lang="ru-RU" b="1" i="1" dirty="0"/>
              <a:t>«</a:t>
            </a:r>
            <a:r>
              <a:rPr lang="ru-RU" b="1" i="1" dirty="0" err="1"/>
              <a:t>Peripheral</a:t>
            </a:r>
            <a:r>
              <a:rPr lang="ru-RU" b="1" i="1" dirty="0"/>
              <a:t> </a:t>
            </a:r>
            <a:r>
              <a:rPr lang="ru-RU" b="1" i="1" dirty="0" err="1"/>
              <a:t>Interrupt</a:t>
            </a:r>
            <a:r>
              <a:rPr lang="ru-RU" b="1" i="1" dirty="0"/>
              <a:t> </a:t>
            </a:r>
            <a:r>
              <a:rPr lang="ru-RU" b="1" i="1" dirty="0" err="1"/>
              <a:t>Source</a:t>
            </a:r>
            <a:r>
              <a:rPr lang="ru-RU" b="1" i="1" dirty="0"/>
              <a:t> =&gt; </a:t>
            </a:r>
            <a:r>
              <a:rPr lang="ru-RU" b="1" i="1" dirty="0" err="1"/>
              <a:t>Name</a:t>
            </a:r>
            <a:r>
              <a:rPr lang="ru-RU" b="1" i="1" dirty="0"/>
              <a:t>»</a:t>
            </a:r>
            <a:r>
              <a:rPr lang="ru-RU" dirty="0"/>
              <a:t>) располагается перечень периферийных устройств, которые могут формировать запрос на прерывание.</a:t>
            </a:r>
          </a:p>
          <a:p>
            <a:r>
              <a:rPr lang="ru-RU" dirty="0"/>
              <a:t>Сюда входит:</a:t>
            </a:r>
          </a:p>
          <a:p>
            <a:r>
              <a:rPr lang="ru-RU" dirty="0"/>
              <a:t>- вся «основная» цифровая периферия: </a:t>
            </a:r>
            <a:r>
              <a:rPr lang="ru-RU" dirty="0" err="1"/>
              <a:t>WiFi</a:t>
            </a:r>
            <a:r>
              <a:rPr lang="ru-RU" dirty="0"/>
              <a:t>, </a:t>
            </a:r>
            <a:r>
              <a:rPr lang="ru-RU" dirty="0" err="1"/>
              <a:t>Bluetooth</a:t>
            </a:r>
            <a:r>
              <a:rPr lang="ru-RU" dirty="0"/>
              <a:t>, 2xSDIO </a:t>
            </a:r>
            <a:r>
              <a:rPr lang="ru-RU" dirty="0" err="1"/>
              <a:t>Slave</a:t>
            </a:r>
            <a:r>
              <a:rPr lang="ru-RU" dirty="0"/>
              <a:t>, SDIO </a:t>
            </a:r>
            <a:r>
              <a:rPr lang="ru-RU" dirty="0" err="1"/>
              <a:t>Host</a:t>
            </a:r>
            <a:r>
              <a:rPr lang="ru-RU" dirty="0"/>
              <a:t>, 4xSPI, 2xI2S, 3xUART, </a:t>
            </a:r>
            <a:r>
              <a:rPr lang="ru-RU" dirty="0" err="1"/>
              <a:t>Ethernet</a:t>
            </a:r>
            <a:r>
              <a:rPr lang="ru-RU" dirty="0"/>
              <a:t>, 4xMCPWM, LED-PWM, CAN, контроллер ИК-датчиков, 2xI2C, DMA-контроллеры UART и SPI;</a:t>
            </a:r>
            <a:br>
              <a:rPr lang="ru-RU" dirty="0"/>
            </a:br>
            <a:r>
              <a:rPr lang="ru-RU" dirty="0"/>
              <a:t>- прочая цифровая периферия: контроллер однократно программируемой памяти (</a:t>
            </a:r>
            <a:r>
              <a:rPr lang="ru-RU" dirty="0" err="1"/>
              <a:t>eFuse</a:t>
            </a:r>
            <a:r>
              <a:rPr lang="ru-RU" dirty="0"/>
              <a:t>), аппаратный ускоритель RSA, устройство управления памятью (MMU), устройство защиты памяти (MPU), кэш (CACHE);</a:t>
            </a:r>
            <a:br>
              <a:rPr lang="ru-RU" dirty="0"/>
            </a:br>
            <a:r>
              <a:rPr lang="ru-RU" dirty="0"/>
              <a:t>- периферия RTC-системы (RTC_CORE; именно по этой линии дают о себе знать АЦП, ЦАП, контроллер емкостных датчиков и т.д.);</a:t>
            </a:r>
            <a:br>
              <a:rPr lang="ru-RU" dirty="0"/>
            </a:br>
            <a:r>
              <a:rPr lang="ru-RU" dirty="0"/>
              <a:t>- все таймеры общего назначения, сторожевые таймеры и счетчики импульсов (PCNT);</a:t>
            </a:r>
            <a:br>
              <a:rPr lang="ru-RU" dirty="0"/>
            </a:br>
            <a:r>
              <a:rPr lang="ru-RU" dirty="0"/>
              <a:t>- порты ввода/вывода (GPIO), использующиеся для формирования внешних прерываний;</a:t>
            </a:r>
            <a:br>
              <a:rPr lang="ru-RU" dirty="0"/>
            </a:br>
            <a:r>
              <a:rPr lang="ru-RU" dirty="0"/>
              <a:t>- прочее.</a:t>
            </a:r>
          </a:p>
          <a:p>
            <a:r>
              <a:rPr lang="ru-RU" dirty="0"/>
              <a:t>т.е. вообще вся периферия, которая известна программисту.</a:t>
            </a:r>
          </a:p>
          <a:p>
            <a:r>
              <a:rPr lang="ru-RU" dirty="0"/>
              <a:t>Следует отметить, что некоторые названия источников прерываний в данном столбце оканчивается на «_NMI» (</a:t>
            </a:r>
            <a:r>
              <a:rPr lang="ru-RU" dirty="0" err="1"/>
              <a:t>Non-Maskable</a:t>
            </a:r>
            <a:r>
              <a:rPr lang="ru-RU" dirty="0"/>
              <a:t> </a:t>
            </a:r>
            <a:r>
              <a:rPr lang="ru-RU" dirty="0" err="1"/>
              <a:t>Interrupt</a:t>
            </a:r>
            <a:r>
              <a:rPr lang="ru-RU" dirty="0"/>
              <a:t>) – это значит, что прерывание является немаскируемым.</a:t>
            </a:r>
          </a:p>
          <a:p>
            <a:r>
              <a:rPr lang="ru-RU" dirty="0"/>
              <a:t>Всё, что находится слева от центрального столбца «</a:t>
            </a:r>
            <a:r>
              <a:rPr lang="ru-RU" dirty="0" err="1"/>
              <a:t>Name</a:t>
            </a:r>
            <a:r>
              <a:rPr lang="ru-RU" dirty="0"/>
              <a:t>», относится к ядру «PRO_CPU», а всё, что справа – к ядру «APP_CPU».</a:t>
            </a:r>
          </a:p>
          <a:p>
            <a:r>
              <a:rPr lang="ru-RU" dirty="0"/>
              <a:t>Цифры от 0 до 68 являются условными порядковыми номерами источников прерываний.</a:t>
            </a:r>
          </a:p>
          <a:p>
            <a:r>
              <a:rPr lang="ru-RU" dirty="0"/>
              <a:t>Обратите внимание на то, что прерывания, формируемые при помощи портов ввода/вывода (строки с номерами 22 и 23 в таблице), могут быть подключены только к одному ядру процессора (здесь имеется ввиду, что прерывание от каждого </a:t>
            </a:r>
            <a:r>
              <a:rPr lang="ru-RU" b="1" dirty="0"/>
              <a:t>отдельного</a:t>
            </a:r>
            <a:r>
              <a:rPr lang="ru-RU" dirty="0"/>
              <a:t> GPIO (например, от GPIO25) может быть подключено только к одному ядру. Прерывания от любого другого порта можно направить на другое ядро (а можно и на то же самое). Иными словами, каждому GPIO может быть поставлено в соответствии либо «PRO_CPU», либо «APP_CPU», однако, на подключение других портов это никак не повлияет.).</a:t>
            </a:r>
          </a:p>
          <a:p>
            <a:endParaRPr lang="ru-RU" dirty="0"/>
          </a:p>
          <a:p>
            <a:r>
              <a:rPr lang="ru-RU" dirty="0"/>
              <a:t>Таким образом, каждому ядру можно поставить в соответствие только 69 линий запроса на прерывание из имеющихся 71.</a:t>
            </a:r>
          </a:p>
          <a:p>
            <a:endParaRPr lang="ru-RU" dirty="0"/>
          </a:p>
          <a:p>
            <a:r>
              <a:rPr lang="ru-RU" dirty="0"/>
              <a:t>Ну, и самое важное, что есть в рассматриваемой таблице – это регистры конфигурации матрицы прерываний (столбцы </a:t>
            </a:r>
            <a:r>
              <a:rPr lang="ru-RU" b="1" i="1" dirty="0"/>
              <a:t>«</a:t>
            </a:r>
            <a:r>
              <a:rPr lang="ru-RU" b="1" i="1" dirty="0" err="1"/>
              <a:t>Peripheral</a:t>
            </a:r>
            <a:r>
              <a:rPr lang="ru-RU" b="1" i="1" dirty="0"/>
              <a:t> </a:t>
            </a:r>
            <a:r>
              <a:rPr lang="ru-RU" b="1" i="1" dirty="0" err="1"/>
              <a:t>Interrupt</a:t>
            </a:r>
            <a:r>
              <a:rPr lang="ru-RU" b="1" i="1" dirty="0"/>
              <a:t> </a:t>
            </a:r>
            <a:r>
              <a:rPr lang="ru-RU" b="1" i="1" dirty="0" err="1"/>
              <a:t>Configuration</a:t>
            </a:r>
            <a:r>
              <a:rPr lang="ru-RU" b="1" i="1" dirty="0"/>
              <a:t> </a:t>
            </a:r>
            <a:r>
              <a:rPr lang="ru-RU" b="1" i="1" dirty="0" err="1"/>
              <a:t>Register</a:t>
            </a:r>
            <a:r>
              <a:rPr lang="ru-RU" b="1" i="1" dirty="0"/>
              <a:t>»</a:t>
            </a:r>
            <a:r>
              <a:rPr lang="ru-RU" dirty="0"/>
              <a:t>). Именно их содержимое определяет, к какому выходу коммутаторов «PRO_CPU» и «APP_CPU» будет подключена та или иная периферийная линия запроса на прерывание. У каждой линии запроса на прерывание есть свой собственный конфигурационный регистр, в который записывается номер выхода, к которому необходимо ее подключить. Причем, поскольку линии запроса практически всей периферии (за исключением GPIO) могут быть подключены как к ядру «PRO_CPU», так и к ядру «APP_CPU», каждая линия запроса на прерывание имеет целых два регистра конфигурации:</a:t>
            </a:r>
            <a:br>
              <a:rPr lang="ru-RU" dirty="0"/>
            </a:br>
            <a:r>
              <a:rPr lang="ru-RU" dirty="0"/>
              <a:t>- «PRO_</a:t>
            </a:r>
            <a:r>
              <a:rPr lang="ru-RU" i="1" dirty="0"/>
              <a:t>(</a:t>
            </a:r>
            <a:r>
              <a:rPr lang="ru-RU" i="1" dirty="0" err="1"/>
              <a:t>название_прерывания</a:t>
            </a:r>
            <a:r>
              <a:rPr lang="ru-RU" i="1" dirty="0"/>
              <a:t>)</a:t>
            </a:r>
            <a:r>
              <a:rPr lang="ru-RU" dirty="0"/>
              <a:t>_MAP_REG»</a:t>
            </a:r>
            <a:br>
              <a:rPr lang="ru-RU" dirty="0"/>
            </a:br>
            <a:r>
              <a:rPr lang="ru-RU" dirty="0"/>
              <a:t>и</a:t>
            </a:r>
            <a:br>
              <a:rPr lang="ru-RU" dirty="0"/>
            </a:br>
            <a:r>
              <a:rPr lang="ru-RU" dirty="0"/>
              <a:t>- «APP_</a:t>
            </a:r>
            <a:r>
              <a:rPr lang="ru-RU" i="1" dirty="0"/>
              <a:t>(</a:t>
            </a:r>
            <a:r>
              <a:rPr lang="ru-RU" i="1" dirty="0" err="1"/>
              <a:t>название_прерывания</a:t>
            </a:r>
            <a:r>
              <a:rPr lang="ru-RU" i="1" dirty="0"/>
              <a:t>)</a:t>
            </a:r>
            <a:r>
              <a:rPr lang="ru-RU" dirty="0"/>
              <a:t>_MAP_REG».</a:t>
            </a:r>
            <a:br>
              <a:rPr lang="ru-RU" dirty="0"/>
            </a:br>
            <a:endParaRPr lang="en-US" dirty="0"/>
          </a:p>
          <a:p>
            <a:r>
              <a:rPr lang="ru-RU" dirty="0"/>
              <a:t>Регистры первой группы отвечают за то, какие прерывания будут пинать ядро «PRO_CPU», а регистры второй группы – за ядро «APP_CPU». Отметим, что один и тот же источник прерывания может быть сопоставлен сразу обоим ядрам.</a:t>
            </a:r>
          </a:p>
          <a:p>
            <a:endParaRPr lang="ru-RU" dirty="0"/>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11</a:t>
            </a:fld>
            <a:endParaRPr lang="ru-RU"/>
          </a:p>
        </p:txBody>
      </p:sp>
    </p:spTree>
    <p:extLst>
      <p:ext uri="{BB962C8B-B14F-4D97-AF65-F5344CB8AC3E}">
        <p14:creationId xmlns:p14="http://schemas.microsoft.com/office/powerpoint/2010/main" val="82937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И если в конфигурационный регистр «</a:t>
            </a:r>
            <a:r>
              <a:rPr lang="ru-RU" dirty="0" err="1"/>
              <a:t>PRO_x_MAP_REG</a:t>
            </a:r>
            <a:r>
              <a:rPr lang="ru-RU" dirty="0"/>
              <a:t>» (или «</a:t>
            </a:r>
            <a:r>
              <a:rPr lang="ru-RU" dirty="0" err="1"/>
              <a:t>APP_x_MAP_REG</a:t>
            </a:r>
            <a:r>
              <a:rPr lang="ru-RU" dirty="0"/>
              <a:t>») записать номер из данной таблицы, у которого в столбце </a:t>
            </a:r>
            <a:r>
              <a:rPr lang="ru-RU" b="1" i="1" dirty="0"/>
              <a:t>«</a:t>
            </a:r>
            <a:r>
              <a:rPr lang="ru-RU" b="1" i="1" dirty="0" err="1"/>
              <a:t>Category</a:t>
            </a:r>
            <a:r>
              <a:rPr lang="ru-RU" b="1" i="1" dirty="0"/>
              <a:t>»</a:t>
            </a:r>
            <a:r>
              <a:rPr lang="ru-RU" dirty="0"/>
              <a:t> значится «</a:t>
            </a:r>
            <a:r>
              <a:rPr lang="ru-RU" dirty="0" err="1"/>
              <a:t>Peripheral</a:t>
            </a:r>
            <a:r>
              <a:rPr lang="ru-RU" dirty="0"/>
              <a:t>», то процессор начнет реагировать на прерывание от соответствующего источника. В противном случае (т.е. если </a:t>
            </a:r>
            <a:r>
              <a:rPr lang="ru-RU" b="1" i="1" dirty="0"/>
              <a:t>«</a:t>
            </a:r>
            <a:r>
              <a:rPr lang="ru-RU" b="1" i="1" dirty="0" err="1"/>
              <a:t>Category</a:t>
            </a:r>
            <a:r>
              <a:rPr lang="ru-RU" b="1" i="1" dirty="0"/>
              <a:t>»</a:t>
            </a:r>
            <a:r>
              <a:rPr lang="ru-RU" dirty="0"/>
              <a:t> = «</a:t>
            </a:r>
            <a:r>
              <a:rPr lang="ru-RU" dirty="0" err="1"/>
              <a:t>Internal</a:t>
            </a:r>
            <a:r>
              <a:rPr lang="ru-RU" dirty="0"/>
              <a:t>») данный источник считается отключенным от микропроцессора. Кроме того, имеется возможность объединения на одном прерывании нескольких линий запроса на прерывания – в этом случае процессор будет реагировать на каждое из них. Для этого необходимо в конфигурационные регистры разных источников записать один и тот же номер (правда, нужно помнить, что обработка такого «объединенного» прерывания занимает больше времени). Обратите внимание на то, что после сброса МК во всех регистрах конфигурации «</a:t>
            </a:r>
            <a:r>
              <a:rPr lang="ru-RU" dirty="0" err="1"/>
              <a:t>PRO_x_MAP_REG</a:t>
            </a:r>
            <a:r>
              <a:rPr lang="ru-RU" dirty="0"/>
              <a:t>» и «</a:t>
            </a:r>
            <a:r>
              <a:rPr lang="ru-RU" dirty="0" err="1"/>
              <a:t>APP_x_MAP_REG</a:t>
            </a:r>
            <a:r>
              <a:rPr lang="ru-RU" dirty="0"/>
              <a:t>» содержится значение «16», так что по умолчанию все периферийные прерывания от процессора отключены. Всего на каждое ядро приходится по 69 конфигурационных регистров (по количеству входов соответствующих коммутаторов).</a:t>
            </a:r>
            <a:br>
              <a:rPr lang="ru-RU" dirty="0"/>
            </a:br>
            <a:br>
              <a:rPr lang="ru-RU" dirty="0"/>
            </a:br>
            <a:r>
              <a:rPr lang="ru-RU" dirty="0"/>
              <a:t>Очевидно, что таблица прерываний у каждого ядра будет своя. Конечно, структура у этих таблиц будет одинаковой (суммарно 32 прерывания, из них 26 периферийных и 6 внутренних), но соответствие этих прерываний периферийным ЛЗП может быть уникально для каждого проекта. Кстати, по поводу внутренних прерываний. Каждое ядро умеет не только реагировать на прерывания от периферии, но и само генерировать их. Источниками прерываний в ядре являются внутренние таймеры, монитор производительности (</a:t>
            </a:r>
            <a:r>
              <a:rPr lang="ru-RU" dirty="0" err="1"/>
              <a:t>Performance</a:t>
            </a:r>
            <a:r>
              <a:rPr lang="ru-RU" dirty="0"/>
              <a:t> </a:t>
            </a:r>
            <a:r>
              <a:rPr lang="ru-RU" dirty="0" err="1"/>
              <a:t>Monitor</a:t>
            </a:r>
            <a:r>
              <a:rPr lang="ru-RU" dirty="0"/>
              <a:t>) и сама программа (т.н. программные прерывания). Всего эти источники формируют шесть внутренних прерываний с номерами 6, 7, 11, 15, 16 и 29, которые не могут быть вынесены за пределы данного ядра и служат исключительно для его собственных нужд. В связи с этим, коммутаторы «PRO_CPU» и «APP_CPU» вообще не имеют выходов с вышеуказанными номерами. Таким образом, если подключить какой-либо вход коммутатора к выходу 6, 7, 11, 15, 16 или 29, этот вход физически не сможет добраться до процессора, поэтому соответствующую линию запроса на прерывание можно считать отключенной. При этом конкретный номер из шести указанных не играет абсолютно никакого значения – для выключения линии запроса на прерывание можно использовать любой из них. Ну и теперь, думаю, понятно, почему на функциональной схеме процессорные прерывания объединены в группы по 26 и по 6. Кстати, на данной схеме у «шин», относящихся к регистрам, наклонная линия с цифрой – это не разрядность шины, а просто указатель на то, сколько регистров содержится в этой группе.</a:t>
            </a:r>
            <a:br>
              <a:rPr lang="ru-RU" dirty="0"/>
            </a:br>
            <a:br>
              <a:rPr lang="ru-RU" dirty="0"/>
            </a:br>
            <a:r>
              <a:rPr lang="ru-RU" dirty="0"/>
              <a:t>Обратите внимание на то, что в таблице прерываний указана не только категория каждого прерывания (периферийное/внутреннее), но и его тип (столбец </a:t>
            </a:r>
            <a:r>
              <a:rPr lang="ru-RU" b="1" i="1" dirty="0"/>
              <a:t>«</a:t>
            </a:r>
            <a:r>
              <a:rPr lang="ru-RU" b="1" i="1" dirty="0" err="1"/>
              <a:t>Type</a:t>
            </a:r>
            <a:r>
              <a:rPr lang="ru-RU" b="1" i="1" dirty="0"/>
              <a:t>»</a:t>
            </a:r>
            <a:r>
              <a:rPr lang="ru-RU" dirty="0"/>
              <a:t>), а также приоритет (столбец </a:t>
            </a:r>
            <a:r>
              <a:rPr lang="ru-RU" b="1" i="1" dirty="0"/>
              <a:t>«</a:t>
            </a:r>
            <a:r>
              <a:rPr lang="ru-RU" b="1" i="1" dirty="0" err="1"/>
              <a:t>Priority</a:t>
            </a:r>
            <a:r>
              <a:rPr lang="ru-RU" b="1" i="1" dirty="0"/>
              <a:t> </a:t>
            </a:r>
            <a:r>
              <a:rPr lang="ru-RU" b="1" i="1" dirty="0" err="1"/>
              <a:t>Level</a:t>
            </a:r>
            <a:r>
              <a:rPr lang="ru-RU" b="1" i="1" dirty="0"/>
              <a:t>»</a:t>
            </a:r>
            <a:r>
              <a:rPr lang="ru-RU" dirty="0"/>
              <a:t>). И надо сказать, что в соответствующей главе официальной документации (глава 3 «</a:t>
            </a:r>
            <a:r>
              <a:rPr lang="ru-RU" dirty="0" err="1"/>
              <a:t>Interrupt</a:t>
            </a:r>
            <a:r>
              <a:rPr lang="ru-RU" dirty="0"/>
              <a:t> </a:t>
            </a:r>
            <a:r>
              <a:rPr lang="ru-RU" dirty="0" err="1"/>
              <a:t>Matrix</a:t>
            </a:r>
            <a:r>
              <a:rPr lang="ru-RU" dirty="0"/>
              <a:t>») про тип и приоритет прерываний ничего не сказано. Однако, данные моменты являются общими для микропроцессорной техники, поэтому про них можно сказать следующее. Как видно из этой таблицы, запросы на прерывание в микропроцессорах ESP32 могут формироваться как по уровню соответствующего периферийного сигнала («</a:t>
            </a:r>
            <a:r>
              <a:rPr lang="ru-RU" dirty="0" err="1"/>
              <a:t>Level-Triggered</a:t>
            </a:r>
            <a:r>
              <a:rPr lang="ru-RU" dirty="0"/>
              <a:t> </a:t>
            </a:r>
            <a:r>
              <a:rPr lang="ru-RU" dirty="0" err="1"/>
              <a:t>Interrupts</a:t>
            </a:r>
            <a:r>
              <a:rPr lang="ru-RU" dirty="0"/>
              <a:t>»), так и по его фронту («</a:t>
            </a:r>
            <a:r>
              <a:rPr lang="ru-RU" dirty="0" err="1"/>
              <a:t>Edge-Triggered</a:t>
            </a:r>
            <a:r>
              <a:rPr lang="ru-RU" dirty="0"/>
              <a:t>»). В первом случае запрос на прерывание будет генерироваться всё время, пока соответствующая линия запроса на прерывание активна. При этом даже если процессор обработает данный запрос, но линия после этого останется в активном состоянии, система сразу же сформирует новое прерывание. Во втором случае запрос на прерывание формируется всего один раз – в момент перехода линии запроса на прерывание из неактивного состояние в активное (т.е. в момент формирования фронта сигнала). После этого запрос ждет до тех пор, пока не будет обработан или принудительно сброшен. Новый запрос на прерывание может сформировать только новый переход соответствующей линии запроса на прерывание из неактивного состояния в активное (при этом очевидно, что для этого сначала она должна стать неактивной). Обратите внимание на то, что несколько линий запросов на прерывание могут объединяться на одном процессорном прерывании только в том случае, когда оно имеет тип «</a:t>
            </a:r>
            <a:r>
              <a:rPr lang="ru-RU" dirty="0" err="1"/>
              <a:t>Level-Triggered</a:t>
            </a:r>
            <a:r>
              <a:rPr lang="ru-RU" dirty="0"/>
              <a:t>» – иначе один или несколько запросов могут быть тупо потеряны.</a:t>
            </a:r>
            <a:br>
              <a:rPr lang="ru-RU" dirty="0"/>
            </a:br>
            <a:br>
              <a:rPr lang="ru-RU" dirty="0"/>
            </a:br>
            <a:r>
              <a:rPr lang="ru-RU" dirty="0"/>
              <a:t>Отдельно в таблице отмечено прерывание с номером 14. Данное прерывание имеет тип «NMI», и вообще говоря, в компьютерной технике эта аббревиатура обозначает </a:t>
            </a:r>
            <a:r>
              <a:rPr lang="ru-RU" dirty="0">
                <a:hlinkClick r:id="rId3"/>
              </a:rPr>
              <a:t>немаскируемое прерывание</a:t>
            </a:r>
            <a:r>
              <a:rPr lang="ru-RU" dirty="0"/>
              <a:t> (</a:t>
            </a:r>
            <a:r>
              <a:rPr lang="ru-RU" dirty="0" err="1"/>
              <a:t>Non-Maskable</a:t>
            </a:r>
            <a:r>
              <a:rPr lang="ru-RU" dirty="0"/>
              <a:t> </a:t>
            </a:r>
            <a:r>
              <a:rPr lang="ru-RU" dirty="0" err="1"/>
              <a:t>Interrupt</a:t>
            </a:r>
            <a:r>
              <a:rPr lang="ru-RU" dirty="0"/>
              <a:t>). Под ними понимаются прерывания, обработку которых невозможно запретить при помощи регистров маскирования. Однако, в </a:t>
            </a:r>
            <a:r>
              <a:rPr lang="ru-RU" dirty="0">
                <a:hlinkClick r:id="rId4"/>
              </a:rPr>
              <a:t>документации</a:t>
            </a:r>
            <a:r>
              <a:rPr lang="ru-RU" dirty="0"/>
              <a:t> на ESP32 написано обратное (см. пункт 3.3.4. на стр. 39): при поступлении специального сигнала («PRO_CPU NMI </a:t>
            </a:r>
            <a:r>
              <a:rPr lang="ru-RU" dirty="0" err="1"/>
              <a:t>Interrupt</a:t>
            </a:r>
            <a:r>
              <a:rPr lang="ru-RU" dirty="0"/>
              <a:t> </a:t>
            </a:r>
            <a:r>
              <a:rPr lang="ru-RU" dirty="0" err="1"/>
              <a:t>Mask</a:t>
            </a:r>
            <a:r>
              <a:rPr lang="ru-RU" dirty="0"/>
              <a:t>» или «APP_CPU NMI </a:t>
            </a:r>
            <a:r>
              <a:rPr lang="ru-RU" dirty="0" err="1"/>
              <a:t>Interrupt</a:t>
            </a:r>
            <a:r>
              <a:rPr lang="ru-RU" dirty="0"/>
              <a:t> </a:t>
            </a:r>
            <a:r>
              <a:rPr lang="ru-RU" dirty="0" err="1"/>
              <a:t>Mask</a:t>
            </a:r>
            <a:r>
              <a:rPr lang="ru-RU" dirty="0"/>
              <a:t>») микропроцессор будет временно игнорировать все источники прерываний, привязанные в последней таблице к номеру 14, т.е. заявленные как немаскируемые. Иными словами, в случае необходимости ESP32 начнет </a:t>
            </a:r>
            <a:r>
              <a:rPr lang="ru-RU" b="1" dirty="0"/>
              <a:t>игнорировать</a:t>
            </a:r>
            <a:r>
              <a:rPr lang="ru-RU" dirty="0"/>
              <a:t> немаскируемые прерывания, хотя, по идее, должно бы быть наоборот. Данная странность, конечно, заслуживает самого пристального внимания, однако, подробно разбираться с механизмом маскирования в обзорной статье, на мой взгляд, рановато – пока достаточно будет просто запомнить, что в ESP32 данный механизм в том или ином виде есть.</a:t>
            </a:r>
            <a:br>
              <a:rPr lang="ru-RU" dirty="0"/>
            </a:br>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12</a:t>
            </a:fld>
            <a:endParaRPr lang="ru-RU"/>
          </a:p>
        </p:txBody>
      </p:sp>
    </p:spTree>
    <p:extLst>
      <p:ext uri="{BB962C8B-B14F-4D97-AF65-F5344CB8AC3E}">
        <p14:creationId xmlns:p14="http://schemas.microsoft.com/office/powerpoint/2010/main" val="3938158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Два основных типа памяти, используемых в микроконтроллерах ESP32 – это FLASH и SRAM (ОЗУ). Флэш традиционно используется для хранения прошивки (программы) микроконтроллера, а в ОЗУ хранятся данные, создаваемые и изменяемые в процессе работы этой прошивки. При этом микроконтроллеры </a:t>
            </a:r>
            <a:r>
              <a:rPr lang="en-US" dirty="0"/>
              <a:t>ESP32 </a:t>
            </a:r>
            <a:r>
              <a:rPr lang="ru-RU" dirty="0"/>
              <a:t>имеют довольно неплохой объем встроенного ОЗУ (по сравнению с теми же ESP8266) и при этом еще позволяют расширять внешнюю оперативную память. С другой стороны, своего флэша у чипов семейства ESP32 нет (кроме ESP32-D2WD и ESP32-U4WDH), поэтому для хранения прошивки им приходится использовать внешние микросхемы FLASH-памяти. Это не очень хорошо, поскольку применение внешних микросхем флэш памяти ведет к дополнительным затратам и потере скорости исполнения программы. Однако, в готовые модули FLASH-память уже́ встроена, а частота работы микропроцессора может составлять сотни мегагерц, поэтому для пользователей именно модулей ESP32 обозначенные минусы, скорее всего, будут не особо критичны. Таким образом, можно сказать, что с точки зрения радиолюбителя с памятью у микроконтроллеров ESP32 дела обстоят весьма неплохо.</a:t>
            </a:r>
          </a:p>
          <a:p>
            <a:endParaRPr lang="ru-RU" dirty="0"/>
          </a:p>
          <a:p>
            <a:r>
              <a:rPr lang="ru-RU" dirty="0"/>
              <a:t>Вследствие использования Гарвардской архитектуры, любой чип ESP32 имеет отдельную шину команд или инструкций (</a:t>
            </a:r>
            <a:r>
              <a:rPr lang="ru-RU" dirty="0" err="1"/>
              <a:t>Instruction</a:t>
            </a:r>
            <a:r>
              <a:rPr lang="ru-RU" dirty="0"/>
              <a:t> </a:t>
            </a:r>
            <a:r>
              <a:rPr lang="ru-RU" dirty="0" err="1"/>
              <a:t>Bus</a:t>
            </a:r>
            <a:r>
              <a:rPr lang="ru-RU" dirty="0"/>
              <a:t>) и отдельную шину данных (</a:t>
            </a:r>
            <a:r>
              <a:rPr lang="ru-RU" dirty="0" err="1"/>
              <a:t>Data</a:t>
            </a:r>
            <a:r>
              <a:rPr lang="ru-RU" dirty="0"/>
              <a:t> </a:t>
            </a:r>
            <a:r>
              <a:rPr lang="ru-RU" dirty="0" err="1"/>
              <a:t>Bus</a:t>
            </a:r>
            <a:r>
              <a:rPr lang="ru-RU" dirty="0"/>
              <a:t>). По первой из них микропроцессор получает из памяти команды, которые ему необходимо выполнить, по второй – различные данные, которые ему понадобятся при выполнении этих команд. При этом микроконтроллеры </a:t>
            </a:r>
            <a:r>
              <a:rPr lang="en-US" dirty="0"/>
              <a:t>ESP32</a:t>
            </a:r>
            <a:r>
              <a:rPr lang="ru-RU" dirty="0"/>
              <a:t> поддерживают технологию </a:t>
            </a:r>
            <a:r>
              <a:rPr lang="ru-RU" dirty="0" err="1"/>
              <a:t>XiP</a:t>
            </a:r>
            <a:r>
              <a:rPr lang="ru-RU" dirty="0"/>
              <a:t>, т.е. выборка инструкций для процессора в большинстве случаев идет непосредственно из FLASH-памяти. Однако данный процесс является довольно медленным и для частей программы, которые критичны ко времени исполнения (т.е. должны выполняться как можно быстрее), совершенно неприемлем. Поэтому микроконтроллеры ESP32 позволяют копировать части прошивки в ОЗУ, чтобы в дальнейшем процессор мог получать команды прямо из оперативной памяти (это занимает гораздо меньше времени, чем работа с FLASH). Кроме того, размещение куска программы в ОЗУ требуется в том случае, когда эта часть программы работает с флэш-памятью. Таким образом, прошивка микроконтроллера может лежать не только во FLASH-памяти, но и в некоторых областях SRAM, поэтому шина команд процессора имеет доступ как ко флэш-памяти, так и к оперативной памяти. Аналогичным образом и шина данных не ограничивается доступом только лишь к ОЗУ – пользователь волен размещать любые константы или их массивы во FLASH-памяти, и при этом процессор без труда сможет к ним обратиться.</a:t>
            </a:r>
          </a:p>
          <a:p>
            <a:endParaRPr lang="ru-RU" dirty="0"/>
          </a:p>
          <a:p>
            <a:r>
              <a:rPr lang="ru-RU" dirty="0"/>
              <a:t>Отмечу, что внутренняя память микроконтроллеров ESP32 включает в себя не только традиционное основное ОЗУ – там есть и некоторые специфические области. Полный перечень встроенных мозгов рассматриваемых микропроцессоров будет таким, как представлен на слайде:</a:t>
            </a:r>
          </a:p>
          <a:p>
            <a:endParaRPr lang="ru-RU" dirty="0"/>
          </a:p>
          <a:p>
            <a:r>
              <a:rPr lang="ru-RU" dirty="0"/>
              <a:t>•  основное ОЗУ (SRAM; 520 кбайт). Тактируется от того же сигнала, что и основной процессор, поэтому может быть прочитано за один такт, что, наряду с неплохим объемом, безусловно, является плюсом. Минус же основного ОЗУ заключается в том, что в режимах глубокого сна и гибернации его содержимое безвозвратно пропадает. Несмотря на это, в «обычных» режимах работы микроконтроллера </a:t>
            </a:r>
            <a:r>
              <a:rPr lang="ru-RU" dirty="0" err="1"/>
              <a:t>бОльшая</a:t>
            </a:r>
            <a:r>
              <a:rPr lang="ru-RU" dirty="0"/>
              <a:t> часть данных будет храниться именно в рассматриваемой области внутренней памяти ESP32.</a:t>
            </a:r>
          </a:p>
          <a:p>
            <a:endParaRPr lang="ru-RU" dirty="0"/>
          </a:p>
          <a:p>
            <a:r>
              <a:rPr lang="ru-RU" dirty="0"/>
              <a:t>Основное ОЗУ разбито на три части, причем, здесь есть свои особенности: ESP32 позволяет хранить в оперативной памяти не только данные, но и команды для процессора. Особенности каждой части основного ОЗУ :</a:t>
            </a:r>
          </a:p>
          <a:p>
            <a:r>
              <a:rPr lang="ru-RU" dirty="0"/>
              <a:t>▪ «SRAM0» (размер 192 кбайт). К области «SRAM0» имеет доступ только шина инструкций, поэтому размещать в ней лучше исключительно команды. (Справедливости ради нужно отметить, что последние версии ESP-IDF позволяют хранить в области «SRAM0» и данные, но доступ к ним займет существенно больше времени, чем для других областей основного ОЗУ, плюс при этом отпадает возможность работы в многоядерном режиме). Важной особенностью «SRAM0» является то, что кэш для процессора выделяется именно из данной области ОЗУ, на что уходит 64 кбайт памяти (по 32 кбайт на каждое ядро). Оставшиеся 128 кбайт всегда могут быть прочитаны и записаны любым ядром процессора. Отмечу, что если кэш в проекте не используется, то отводимые под него 64 </a:t>
            </a:r>
            <a:r>
              <a:rPr lang="ru-RU" dirty="0" err="1"/>
              <a:t>кбайта</a:t>
            </a:r>
            <a:r>
              <a:rPr lang="ru-RU" dirty="0"/>
              <a:t> можно направить на «обычные» </a:t>
            </a:r>
            <a:r>
              <a:rPr lang="ru-RU" dirty="0" err="1"/>
              <a:t>ну́жды</a:t>
            </a:r>
            <a:r>
              <a:rPr lang="ru-RU" dirty="0"/>
              <a:t>. Обратите также внимание на то, что вектор прерываний тоже всегда располагается в области «SRAM0», сразу после кэша процессора.</a:t>
            </a:r>
          </a:p>
          <a:p>
            <a:endParaRPr lang="ru-RU" dirty="0"/>
          </a:p>
          <a:p>
            <a:r>
              <a:rPr lang="ru-RU" dirty="0"/>
              <a:t>▪ «SRAM1» (размер 128 кбайт). Сюда имеет доступ как шина команд, так и шина данных, поэтому в области «SRAM1» теоретически можно размещать и инструкции для процессора, и обычные данные. На практике же эту область чаще всего используют для хранения данных, поскольку приложениям обычно не хватает памяти именно для них.</a:t>
            </a:r>
          </a:p>
          <a:p>
            <a:endParaRPr lang="ru-RU" dirty="0"/>
          </a:p>
          <a:p>
            <a:r>
              <a:rPr lang="ru-RU" dirty="0"/>
              <a:t>▪ «SRAM2» (размер 200 кбайт). До этой области может получить доступ только шина данных, поэтому здесь размещаются исключительно данные приложений. Обычно «SRAM2» используется для хранения информации в совокупности с областью «SRAM1». Таким образом получаем, что под данные пользователю доступно лишь 328 кбайт из всего объема внутреннего ОЗУ (520 кбайт). Повторю, что последние версии ESP-IDF позволяют использовать для этих целей также и область «SRAM0», но доступ к этой части памяти занимает значительно больше времени.</a:t>
            </a:r>
            <a:endParaRPr lang="en-US" dirty="0"/>
          </a:p>
          <a:p>
            <a:endParaRPr lang="en-US" dirty="0"/>
          </a:p>
          <a:p>
            <a:r>
              <a:rPr lang="ru-RU" dirty="0"/>
              <a:t>•  дополнительное ОЗУ в модуле RTC (SRAM; 16 кбайт). Это область внутренней памяти ESP32, задуманная как временный склад важной информации при переводе микроконтроллера в режим глубокого сна (</a:t>
            </a:r>
            <a:r>
              <a:rPr lang="ru-RU" dirty="0" err="1"/>
              <a:t>Deep-Sleep</a:t>
            </a:r>
            <a:r>
              <a:rPr lang="ru-RU" dirty="0"/>
              <a:t> </a:t>
            </a:r>
            <a:r>
              <a:rPr lang="ru-RU" dirty="0" err="1"/>
              <a:t>Mode</a:t>
            </a:r>
            <a:r>
              <a:rPr lang="ru-RU" dirty="0"/>
              <a:t>). Дело в том, что в данном режиме содержание основного ОЗУ камня безвозвратно пропадает, а системе обычно необходимо иметь на руках какие-то исходные данные, чтобы суметь продолжить работу после пробуждения. Вот для сохранения подобных данных и служит дополнительная память модуля RTC. Кроме того, часть этой памяти может быть отведена под программу для сопроцессора ULP.</a:t>
            </a:r>
          </a:p>
          <a:p>
            <a:endParaRPr lang="ru-RU" dirty="0"/>
          </a:p>
          <a:p>
            <a:r>
              <a:rPr lang="ru-RU" dirty="0"/>
              <a:t>Отметим, что RTC-память и главный процессор тактируются от разных сигналов, поэтому доступ к ячейкам этой памяти может быть более медленным, чем к обычному ОЗУ. Более низкая скорость работы и крайне ограниченный объем – плата за то, что память RTC модуля может работать в режиме глубокого сна. При этом она состоит из двух частей, довольно сильно отличающихся друг от друга:</a:t>
            </a:r>
            <a:endParaRPr lang="en-US" dirty="0"/>
          </a:p>
          <a:p>
            <a:endParaRPr lang="en-US" dirty="0"/>
          </a:p>
          <a:p>
            <a:r>
              <a:rPr lang="ru-RU" dirty="0"/>
              <a:t>▪ «RTC FAST </a:t>
            </a:r>
            <a:r>
              <a:rPr lang="ru-RU" dirty="0" err="1"/>
              <a:t>Memory</a:t>
            </a:r>
            <a:r>
              <a:rPr lang="ru-RU" dirty="0"/>
              <a:t>» (размер 8 кбайт). Доступ к данной памяти имеет как шина данных, так и шина команд. Основное назначение быстрой RTC-памяти – хранение в режиме глубокого сна данных, которые потребуются системе после пробуждения (например, для быстрого восстановления </a:t>
            </a:r>
            <a:r>
              <a:rPr lang="ru-RU" dirty="0" err="1"/>
              <a:t>Wi-Fi</a:t>
            </a:r>
            <a:r>
              <a:rPr lang="ru-RU" dirty="0"/>
              <a:t>/</a:t>
            </a:r>
            <a:r>
              <a:rPr lang="ru-RU" dirty="0" err="1"/>
              <a:t>Bluetooth</a:t>
            </a:r>
            <a:r>
              <a:rPr lang="ru-RU" dirty="0"/>
              <a:t>-соединения). В обычном режиме работы микроконтроллера данная память может быть использована как часть основного ОЗУ (т.е. как обычная оперативка). Для тактирования RTC FAST </a:t>
            </a:r>
            <a:r>
              <a:rPr lang="ru-RU" dirty="0" err="1"/>
              <a:t>Memory</a:t>
            </a:r>
            <a:r>
              <a:rPr lang="ru-RU" dirty="0"/>
              <a:t> используется сигнал «ABP_CLK», а это значит, что доступ к памяти будет осуществляться либо на частоте работы основного процессора, либо в два раза ниже. При этом следует иметь ввиду, что достучаться до быстрой RTC-памяти может только ядро «PRO_CPU». Для ядра «APP_CPU» попытка обратиться к соответствующим адресам ни к чему не приведет.</a:t>
            </a:r>
          </a:p>
          <a:p>
            <a:endParaRPr lang="ru-RU" dirty="0"/>
          </a:p>
          <a:p>
            <a:r>
              <a:rPr lang="ru-RU" dirty="0"/>
              <a:t>▪ «RTC SLOW </a:t>
            </a:r>
            <a:r>
              <a:rPr lang="ru-RU" dirty="0" err="1"/>
              <a:t>Memory</a:t>
            </a:r>
            <a:r>
              <a:rPr lang="ru-RU" dirty="0"/>
              <a:t>» (размер 8 кбайт). Доступ к данной памяти имеет и шина данных, и шина команд. Как и в случае быстрой RTC-памяти, здесь можно хранить данные, которые потребуются системе после выхода из режима глубокого сна. Однако у медленной памяти есть одна особенность – именно в ней должна храниться программа для сопроцессора ULP, а также данные, создаваемые и изменяемые в процессе работы этой программы. В обычном режиме работы микроконтроллера область RTC SLOW </a:t>
            </a:r>
            <a:r>
              <a:rPr lang="ru-RU" dirty="0" err="1"/>
              <a:t>Memory</a:t>
            </a:r>
            <a:r>
              <a:rPr lang="ru-RU" dirty="0"/>
              <a:t> может быть использована как часть основного ОЗУ (т.е. как обычная оперативная память). Правда, следует помнить, что для тактирования медленной памяти используется сигнал «FAST_CLK», поэтому доступ к ней будет осуществляться на частоте существенно меньшей частоты́ работы основного процессора. Но зато к памяти RTC SLOW </a:t>
            </a:r>
            <a:r>
              <a:rPr lang="ru-RU" dirty="0" err="1"/>
              <a:t>Memory</a:t>
            </a:r>
            <a:r>
              <a:rPr lang="ru-RU" dirty="0"/>
              <a:t> имеют полноценный доступ оба ядра основного процессора.</a:t>
            </a:r>
          </a:p>
          <a:p>
            <a:endParaRPr lang="ru-RU" dirty="0"/>
          </a:p>
          <a:p>
            <a:r>
              <a:rPr lang="ru-RU" dirty="0"/>
              <a:t>•  постоянная память (ROM; 448 кбайт). Это ПЗУ, в котором хранится функциональная прошивка микропроцессора, т.е. загрузчик (</a:t>
            </a:r>
            <a:r>
              <a:rPr lang="ru-RU" dirty="0" err="1"/>
              <a:t>Bootloader</a:t>
            </a:r>
            <a:r>
              <a:rPr lang="ru-RU" dirty="0"/>
              <a:t>) и данные, необходимые для нормальной работы ядер процессора. По сути, постоянная память обслуживает исключительно внутренний функционал микроконтроллера – помогает правильно загрузить прошивку в него, а также заставляет микропроцессор предсказуемо и корректно выполнять команды программы. В итоге получаем, что ROM – это крайне важная часть ESP32, т.к. без него микроконтроллер вообще работать не сможет, но при этом он же является самой «неинтересной» частью внутренней памяти ESP32, поскольку однократно прошивается на заводе и не может как-либо изменяться пользователем. Отмечу, что после снятия питания информация в постоянной памяти ESP32 не стирается (как, в принципе, и у любого другого ПЗУ).</a:t>
            </a:r>
          </a:p>
          <a:p>
            <a:endParaRPr lang="ru-RU" dirty="0"/>
          </a:p>
          <a:p>
            <a:r>
              <a:rPr lang="ru-RU" dirty="0"/>
              <a:t>Отметим, что постоянная память разбита на две сильно неравные части: «ROM0» размером 384 кбайт и «ROM1» размером 64 кбайт. Доступ к первой области ПЗУ имеет только шина команд, ко второй – только шина данных.</a:t>
            </a:r>
          </a:p>
          <a:p>
            <a:endParaRPr lang="ru-RU" dirty="0"/>
          </a:p>
          <a:p>
            <a:r>
              <a:rPr lang="ru-RU" dirty="0"/>
              <a:t>•  однократно программируемая память (</a:t>
            </a:r>
            <a:r>
              <a:rPr lang="ru-RU" dirty="0" err="1"/>
              <a:t>eFuse</a:t>
            </a:r>
            <a:r>
              <a:rPr lang="ru-RU" dirty="0"/>
              <a:t> или OTP; 1024 бит). Каждый микропроцессор ESP32 имеет 33 системных параметра, значения которых так или иначе влияют на его работу. В качестве примера подобных параметров можно привести MAC-адрес чипа, напряжение питания на выводе VDD_SDIO (+1,8В или +3,3В), статус JTAG (включен/выключен), точную частоту 8МГц-вого генератора тактовых импульсов, параметры, отвечающие за шифрование FLASH-памяти и тому подобные. И вот для записи значений системных параметров как раз служит однократно программируемая память, состоящая из 1024 ячеек типа «</a:t>
            </a:r>
            <a:r>
              <a:rPr lang="ru-RU" dirty="0" err="1"/>
              <a:t>eFuse</a:t>
            </a:r>
            <a:r>
              <a:rPr lang="ru-RU" dirty="0"/>
              <a:t>».</a:t>
            </a:r>
          </a:p>
          <a:p>
            <a:endParaRPr lang="ru-RU" dirty="0"/>
          </a:p>
          <a:p>
            <a:r>
              <a:rPr lang="ru-RU" dirty="0"/>
              <a:t>По сути, рассматривая память – это обычное программируемое ПЗУ без возможности его перезаписи. Каждая ячейка «</a:t>
            </a:r>
            <a:r>
              <a:rPr lang="ru-RU" dirty="0" err="1"/>
              <a:t>eFuse</a:t>
            </a:r>
            <a:r>
              <a:rPr lang="ru-RU" dirty="0"/>
              <a:t>» – это пережигаемый бит, и если вы его запрограммировали в единицу, то он уже́ никогда не сможет быть сброшен в нуль. Поэтому при программировании </a:t>
            </a:r>
            <a:r>
              <a:rPr lang="ru-RU" dirty="0" err="1"/>
              <a:t>eFuse</a:t>
            </a:r>
            <a:r>
              <a:rPr lang="ru-RU" dirty="0"/>
              <a:t> надо быть крайне внимательным. Отметим, что информация, записанная в однократно программируемой памяти чипа, после снятия питания не стирается (как и у любого другого ППЗУ).</a:t>
            </a:r>
          </a:p>
          <a:p>
            <a:endParaRPr lang="ru-RU" dirty="0"/>
          </a:p>
          <a:p>
            <a:r>
              <a:rPr lang="ru-RU" dirty="0"/>
              <a:t>Обратите внимание на то, что из имеющихся 1024 ячеек памяти «</a:t>
            </a:r>
            <a:r>
              <a:rPr lang="ru-RU" dirty="0" err="1"/>
              <a:t>eFuse</a:t>
            </a:r>
            <a:r>
              <a:rPr lang="ru-RU" dirty="0"/>
              <a:t>» 256 ячеек используются системой для хранения MAC-адреса микросхемы и непосредственной конфигурации ее аппаратной части. Оставшиеся 768 бит могут использоваться приложением пользователя. Типовой пример использования ячеек «</a:t>
            </a:r>
            <a:r>
              <a:rPr lang="ru-RU" dirty="0" err="1"/>
              <a:t>eFuse</a:t>
            </a:r>
            <a:r>
              <a:rPr lang="ru-RU" dirty="0"/>
              <a:t>» – запись параметров шифрования FLASH-памяти, а также идентификатора чипа.</a:t>
            </a:r>
          </a:p>
        </p:txBody>
      </p:sp>
      <p:sp>
        <p:nvSpPr>
          <p:cNvPr id="4" name="Номер слайда 3"/>
          <p:cNvSpPr>
            <a:spLocks noGrp="1"/>
          </p:cNvSpPr>
          <p:nvPr>
            <p:ph type="sldNum" sz="quarter" idx="5"/>
          </p:nvPr>
        </p:nvSpPr>
        <p:spPr/>
        <p:txBody>
          <a:bodyPr/>
          <a:lstStyle/>
          <a:p>
            <a:fld id="{90E8DDD1-27A2-45EB-9DA5-E022A7BD583A}" type="slidenum">
              <a:rPr lang="ru-RU" smtClean="0"/>
              <a:t>13</a:t>
            </a:fld>
            <a:endParaRPr lang="ru-RU"/>
          </a:p>
        </p:txBody>
      </p:sp>
    </p:spTree>
    <p:extLst>
      <p:ext uri="{BB962C8B-B14F-4D97-AF65-F5344CB8AC3E}">
        <p14:creationId xmlns:p14="http://schemas.microsoft.com/office/powerpoint/2010/main" val="654522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Это то, что касается внутренней памяти микроконтроллеров ESP32. Однако, как было сказано ранее, при необходимости она может быть расширена за счет внешних FLASH- и SRAM-микросхем, имеющих интерфейс SPI. При этом для увеличения скорости обмена информацией в камни ESP32 встроена поддержка режима </a:t>
            </a:r>
            <a:r>
              <a:rPr lang="ru-RU" dirty="0" err="1"/>
              <a:t>Quad</a:t>
            </a:r>
            <a:r>
              <a:rPr lang="ru-RU" dirty="0"/>
              <a:t> SPI (QSPI), позволяющего считывать за один такт не один бит данных, а сразу четыре. Обратите внимание на то, что к шине SPI рассматриваемых микроконтроллеров одновременно могут быть подключены как FLASH-чипы, так и SRAM-чипы:</a:t>
            </a:r>
          </a:p>
          <a:p>
            <a:endParaRPr lang="ru-RU" dirty="0"/>
          </a:p>
          <a:p>
            <a:r>
              <a:rPr lang="ru-RU" dirty="0"/>
              <a:t>Следует отметить, что доступ к внешней памяти может осуществляться исключительно через высокоскоростной кэш и устройство управления памятью (MMU). В связи с этим, при работе с ESP32 без кэша обычно обойтись не удается, ибо практически все микропроцессоры данного семейства используют для хранения прошивки именно внешнюю память. Таким образом, хоть рассматриваемые микроконтроллеры и позволяют не отводить часть области «SRAM0» под кэш, чаще всего воспользоваться такой возможностью не получается.</a:t>
            </a:r>
          </a:p>
          <a:p>
            <a:endParaRPr lang="ru-RU" dirty="0"/>
          </a:p>
          <a:p>
            <a:r>
              <a:rPr lang="ru-RU" dirty="0"/>
              <a:t>В качестве внешней памяти к микроконтроллерам ESP32 можно подключить:</a:t>
            </a:r>
          </a:p>
          <a:p>
            <a:endParaRPr lang="ru-RU" dirty="0"/>
          </a:p>
          <a:p>
            <a:r>
              <a:rPr lang="ru-RU" dirty="0"/>
              <a:t>•  до 16 Мбайт FLASH;</a:t>
            </a:r>
          </a:p>
          <a:p>
            <a:r>
              <a:rPr lang="ru-RU" dirty="0"/>
              <a:t>•  до 8 Мбайт ОЗУ (SRAM),</a:t>
            </a:r>
          </a:p>
          <a:p>
            <a:endParaRPr lang="ru-RU" dirty="0"/>
          </a:p>
          <a:p>
            <a:r>
              <a:rPr lang="ru-RU" dirty="0"/>
              <a:t>однако, здесь не всё так просто.</a:t>
            </a:r>
          </a:p>
          <a:p>
            <a:endParaRPr lang="ru-RU" dirty="0"/>
          </a:p>
          <a:p>
            <a:r>
              <a:rPr lang="ru-RU" dirty="0"/>
              <a:t>Во-первых, FLASH-память в случае ESP32 доступна исключительно для чтения, т.е. записать что-либо в нее микроконтроллер не может в принципе. Во-вторых, из максимальных 16 мегабайт флэша шине команд доступно лишь 11512 кбайт (т.е. 11 Мбайт + 248 кбайт), остальное пространство отдано шине данных. Это означает, что непосредственно на хранение инструкций микропроцессора (по большей части и составляющих его прошивку) у нас имеется чуть больше 11 Мбайт памяти. Кроме того, производитель заостряет внимание на том, что если под область команд выделяется больше 3320 кбайт (т.е. 3 Мбайт + 248 кбайт), производительность кэша будет снижена. Ну а в-третьих, производителем прямо сказано, что микроконтроллеры ESP32 могут адресовать не более 4 Мбайт внешнего ОЗУ. Поэтому хоть рассматриваемые микропроцессоры и понимают внешний SRAM объемом до 8 Мбайт, одновременно работать они могут лишь в одной его половине.</a:t>
            </a:r>
          </a:p>
          <a:p>
            <a:endParaRPr lang="ru-RU" dirty="0"/>
          </a:p>
          <a:p>
            <a:r>
              <a:rPr lang="ru-RU" dirty="0"/>
              <a:t>Конечно, при работе с внешней памятью у ESP32 есть не только недостатки, но и приятные бонусы. Одним из основных, на мой взгляд, является поддержка аппаратного шифрования содержимого FLASH-памяти на базе стандарта AES. Это позволяет пользователю надежно защитить прошивку микропроцессора и константы от несанкционированного доступа. Кроме того, при работе с внешней памятью (как с FLASH, так и со SRAM) шина данных поддерживает 8-битное, 16-битное и 32-битное чтение информации. Ну и еще одним достоинством является возможность подключения к шине QSPI сразу нескольких чипов памяти.</a:t>
            </a:r>
          </a:p>
        </p:txBody>
      </p:sp>
      <p:sp>
        <p:nvSpPr>
          <p:cNvPr id="4" name="Номер слайда 3"/>
          <p:cNvSpPr>
            <a:spLocks noGrp="1"/>
          </p:cNvSpPr>
          <p:nvPr>
            <p:ph type="sldNum" sz="quarter" idx="5"/>
          </p:nvPr>
        </p:nvSpPr>
        <p:spPr/>
        <p:txBody>
          <a:bodyPr/>
          <a:lstStyle/>
          <a:p>
            <a:fld id="{90E8DDD1-27A2-45EB-9DA5-E022A7BD583A}" type="slidenum">
              <a:rPr lang="ru-RU" smtClean="0"/>
              <a:t>14</a:t>
            </a:fld>
            <a:endParaRPr lang="ru-RU"/>
          </a:p>
        </p:txBody>
      </p:sp>
    </p:spTree>
    <p:extLst>
      <p:ext uri="{BB962C8B-B14F-4D97-AF65-F5344CB8AC3E}">
        <p14:creationId xmlns:p14="http://schemas.microsoft.com/office/powerpoint/2010/main" val="3212884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Как и большинство современных микроконтроллеров, все чипы семейства ESP32 поддерживают работу с прямым доступом к памяти (</a:t>
            </a:r>
            <a:r>
              <a:rPr lang="ru-RU" dirty="0" err="1"/>
              <a:t>Direct</a:t>
            </a:r>
            <a:r>
              <a:rPr lang="ru-RU" dirty="0"/>
              <a:t> </a:t>
            </a:r>
            <a:r>
              <a:rPr lang="ru-RU" dirty="0" err="1"/>
              <a:t>Memory</a:t>
            </a:r>
            <a:r>
              <a:rPr lang="ru-RU" dirty="0"/>
              <a:t> </a:t>
            </a:r>
            <a:r>
              <a:rPr lang="ru-RU" dirty="0" err="1"/>
              <a:t>Access</a:t>
            </a:r>
            <a:r>
              <a:rPr lang="ru-RU" dirty="0"/>
              <a:t>, сокращенно DMA). Данный узел позволяет некоторым периферийным устройствам (UART, SPI, I2C, </a:t>
            </a:r>
            <a:r>
              <a:rPr lang="ru-RU" dirty="0" err="1"/>
              <a:t>Ethernet</a:t>
            </a:r>
            <a:r>
              <a:rPr lang="ru-RU" dirty="0"/>
              <a:t> и т.д.) работать с ОЗУ микроконтроллера напрямую, т.е. без участия процессора. Это помогает, с одной стороны, разгрузить микропроцессор, а с другой – ускорить процесс обмена данными между памятью и периферией, поэтому в ряде случаев грамотное использование DMA позволяет существенно увеличить скорость работы программы.</a:t>
            </a:r>
          </a:p>
          <a:p>
            <a:endParaRPr lang="ru-RU" dirty="0"/>
          </a:p>
          <a:p>
            <a:r>
              <a:rPr lang="ru-RU" dirty="0"/>
              <a:t>Чтобы понять пользу, приносимую механизмом прямого доступа к памяти, поясню: например, взаимодействие периферийных устройств с ОЗУ без </a:t>
            </a:r>
            <a:r>
              <a:rPr lang="en-US" dirty="0"/>
              <a:t>DMA </a:t>
            </a:r>
            <a:r>
              <a:rPr lang="ru-RU" dirty="0"/>
              <a:t>выглядело бы следующим образом. Если, например, </a:t>
            </a:r>
            <a:r>
              <a:rPr lang="ru-RU" dirty="0" err="1"/>
              <a:t>UARTу</a:t>
            </a:r>
            <a:r>
              <a:rPr lang="ru-RU" dirty="0"/>
              <a:t> требовалось передать на внешнее устройство один байт, лежащий в оперативной памяти микроконтроллера, то ядру (т.е. центральному процессору) приходилось сначала копировать этот байт в один из своих регистров, затем переносить содержимое этого регистра в регистр данных UART, и только после этого начиналась отправка данных. При этом процесс переноса информации занимал увеличенное время, поскольку выполнялась операция копирования данных в промежуточный регистр, да еще и процессор при этом не мог выполнять никаких других действий. Контроллер же DMA позволяет реализовать «идеальный» случай – UART сам может прочитать напрямую из нужного места ОЗУ всю необходимую информацию, а главный процессор при этом может выполнять основную программу. Отметим, что аналогичным образом контроллер DMA может работать не только с отдельными ячейками памяти (каковыми, по сути, и являются регистры периферийных устройств), но и с целыми частями ОЗУ, что в реальных задачах экономит уйму времени центрального процессора.</a:t>
            </a:r>
          </a:p>
          <a:p>
            <a:endParaRPr lang="ru-RU" dirty="0"/>
          </a:p>
          <a:p>
            <a:r>
              <a:rPr lang="ru-RU" dirty="0"/>
              <a:t>В микроконтроллерах ESP32 прямой доступ к памяти имеют 13 периферийных устройств:</a:t>
            </a:r>
          </a:p>
          <a:p>
            <a:endParaRPr lang="ru-RU" dirty="0"/>
          </a:p>
          <a:p>
            <a:r>
              <a:rPr lang="ru-RU" dirty="0"/>
              <a:t>Нетрудно видеть, что в этот список входит вся высокоскоростная периферия данных камней, а вот у медленной (АЦП, ЦАП, I2C…) и у таймеров прямого доступа к памяти нет. Это вполне ожидаемо, т.к. главный процессор будет максимально отвлекать работа именно на высокой скорости. При этом каждое периферийное «семейство» ESP32 (UART, SPI, I2S, SD, EMAC и RADIO) имеет свой собственный контроллер DMA. Отмечу, что у разных «семейств» работа с контроллером DMA может довольно сильно отличаться (например, настроить данный контроллер для UART и для EMAC – не одно и то же). Однако, при этом есть и некоторые общие моменты, о которых имеет смысл сказать отдельно.</a:t>
            </a:r>
          </a:p>
          <a:p>
            <a:endParaRPr lang="ru-RU" dirty="0"/>
          </a:p>
          <a:p>
            <a:r>
              <a:rPr lang="ru-RU" dirty="0"/>
              <a:t>Контроллер DMA любого периферийного «семейства» в ESP32 имеет возможность работы как в полудуплексном режиме, так и в полном дуплексе. Кроме того, поддерживается пакетная передача информации, в том числе и с 4-х байтной длительностью одного «такта». Каждый контроллер DMA умеет генерировать ряд прерываний, которые сообщают ядру процессора о состоянии процесса обмена данными или о его завершении. Объем ОЗУ, до которого может напрямую получить доступ любое из вышеупомянутых «семейств», составляет 328 кбайт (это области «SRAM1» и «SRAM2», причем, пользователь имеет возможность самостоятельно задать размер копируемой части памяти в байтах. Отмечу, что при работе с оперативной памятью контроллеры DMA используют те же адреса, что и центральный процессор, когда он обменивается данными с областями «SRAM1» и «SRAM2» по шине данных. Однако, физически прямой доступ к памяти в ESP32 реализован отдельно от основного процессора – под DMA выделена собственная шина, называемая AHB и имеющая сравнительно высокую пропускную способность за счет возможности пакетной передачи данных.</a:t>
            </a:r>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15</a:t>
            </a:fld>
            <a:endParaRPr lang="ru-RU"/>
          </a:p>
        </p:txBody>
      </p:sp>
    </p:spTree>
    <p:extLst>
      <p:ext uri="{BB962C8B-B14F-4D97-AF65-F5344CB8AC3E}">
        <p14:creationId xmlns:p14="http://schemas.microsoft.com/office/powerpoint/2010/main" val="2195964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 состав микроконтроллеров ESP32 входят четыре таймера общего назначения («</a:t>
            </a:r>
            <a:r>
              <a:rPr lang="ru-RU" dirty="0" err="1"/>
              <a:t>General</a:t>
            </a:r>
            <a:r>
              <a:rPr lang="ru-RU" dirty="0"/>
              <a:t> </a:t>
            </a:r>
            <a:r>
              <a:rPr lang="ru-RU" dirty="0" err="1"/>
              <a:t>Purpose</a:t>
            </a:r>
            <a:r>
              <a:rPr lang="ru-RU" dirty="0"/>
              <a:t> </a:t>
            </a:r>
            <a:r>
              <a:rPr lang="ru-RU" dirty="0" err="1"/>
              <a:t>Timer</a:t>
            </a:r>
            <a:r>
              <a:rPr lang="ru-RU" dirty="0"/>
              <a:t>»), разрядность которых составляет 64 бита.</a:t>
            </a:r>
          </a:p>
          <a:p>
            <a:r>
              <a:rPr lang="ru-RU" dirty="0"/>
              <a:t>Любой из них может быть запрограммирован как на последовательное увеличение своего значения, так и на его уменьшение, т.е. работать либо как повышающий, либо как понижающий счетчик.</a:t>
            </a:r>
          </a:p>
          <a:p>
            <a:r>
              <a:rPr lang="ru-RU" dirty="0"/>
              <a:t>Текущее состояние каждого таймера (т.е. число, до которого он успел досчитать) хранится в соответствующем 64-битном счетном регистре, который может быть прочитан пользователем в любой момент времени.</a:t>
            </a:r>
          </a:p>
          <a:p>
            <a:r>
              <a:rPr lang="ru-RU" dirty="0"/>
              <a:t>Кроме того, каждый таймер общего назначения имеет свой собственный 16-битный </a:t>
            </a:r>
            <a:r>
              <a:rPr lang="ru-RU" dirty="0" err="1"/>
              <a:t>предделитель</a:t>
            </a:r>
            <a:r>
              <a:rPr lang="ru-RU" dirty="0"/>
              <a:t>, значение которого устанавливается пользователем и может лежать в диапазоне от 2 до 65535. Включение/выключение счета производится при помощи отдельного бита в соответствующем регистре конфигурации, что позволяет не обращаться постоянно к </a:t>
            </a:r>
            <a:r>
              <a:rPr lang="ru-RU" dirty="0" err="1"/>
              <a:t>предделителю</a:t>
            </a:r>
            <a:r>
              <a:rPr lang="ru-RU" dirty="0"/>
              <a:t> таймера. При этом выключение таймера не приводит к стиранию содержимого его счетного регистра – оно останется неизменным до следующего включения счетчика или до его перезагрузки.</a:t>
            </a:r>
          </a:p>
          <a:p>
            <a:endParaRPr lang="ru-RU" dirty="0"/>
          </a:p>
          <a:p>
            <a:r>
              <a:rPr lang="ru-RU" dirty="0"/>
              <a:t>Каждый таймер общего назначения имеет свой собственный 64-битный регистр сравнения (т.н. регистр тревоги; «</a:t>
            </a:r>
            <a:r>
              <a:rPr lang="ru-RU" dirty="0" err="1"/>
              <a:t>Alarm</a:t>
            </a:r>
            <a:r>
              <a:rPr lang="ru-RU" dirty="0"/>
              <a:t> </a:t>
            </a:r>
            <a:r>
              <a:rPr lang="ru-RU" dirty="0" err="1"/>
              <a:t>Register</a:t>
            </a:r>
            <a:r>
              <a:rPr lang="ru-RU" dirty="0"/>
              <a:t>»), способный вызывать перезагрузку таймера и/или прерывание от него. Такие события могут возникнуть в тот момент, когда значение счетного регистра таймера общего назначения совпадёт со значением его регистра сравнения. Кроме того, «тревога» сработает и в том случае, когда регистр сравнения инициализирован «слишком поздно», и счетчик уже́ миновал соответствующее значение. Например, если у нас активирован режим увеличения счётного регистра, перезагрузка таймера и/или прерывание от него произойдут, когда текущее значение счетчика будет больше значения, загруженного в его регистр сравнения. Если же мы работаем в режиме уменьшения счёта, то соответствующие события возникнут, когда текущее значение таймера будет меньше значения, загруженного в тревожный регистр. Отметим, что в обоих случаях сигнал тревоги будет сформирован сразу же после загрузки требуемого значения в соответствующий регистр сравнения.</a:t>
            </a:r>
          </a:p>
          <a:p>
            <a:endParaRPr lang="ru-RU" dirty="0"/>
          </a:p>
          <a:p>
            <a:r>
              <a:rPr lang="ru-RU" dirty="0"/>
              <a:t>В завершение данного пункта прикинем, с какими </a:t>
            </a:r>
            <a:r>
              <a:rPr lang="ru-RU" dirty="0" err="1"/>
              <a:t>временны́ми</a:t>
            </a:r>
            <a:r>
              <a:rPr lang="ru-RU" dirty="0"/>
              <a:t> интервалами позволяют работать таймеры общего назначения в ESP32. Понятно, что 64-битный счетный регистр позволяет каждому счетчику досчитать до значения 264-1= 18 446 744 073 709 551 615 (это 18 с лишним квинтиллионов – цифра просто астрономическая). Очевидно, что минимальный интервал времени, который может «понять» таймер, будет равен минимально возможному периоду его тактовых импульсов, ну а максимальный – максимально возможному периоду (с учетом всех делителей), умноженному на это большое число. Поэтому для решения задачи нам осталось только разобраться с тем, откуда тактируются таймеры общего назначения в ESP32.</a:t>
            </a:r>
          </a:p>
          <a:p>
            <a:endParaRPr lang="ru-RU" dirty="0"/>
          </a:p>
          <a:p>
            <a:r>
              <a:rPr lang="ru-RU" dirty="0"/>
              <a:t>В рассматриваемых микроконтроллерах таймеры общего назначения тактируются от сигнала «APB_CLK», который, в свою очередь, формируется из тактовых импульсов основного процессора:</a:t>
            </a:r>
          </a:p>
          <a:p>
            <a:endParaRPr lang="ru-RU" dirty="0"/>
          </a:p>
          <a:p>
            <a:r>
              <a:rPr lang="ru-RU" dirty="0"/>
              <a:t>И в соответствии с этой таблицей, частота импульсов «APB_CLK» может быть разной – зависит она от того, от какого источника тактируется главный процессор. При этом нужно понимать, что основным режимом работы микроконтроллера у большинства приложений будет являться активный режим, а в нем главный процессор чаще всего тактируется от сигнала «PLL_CLK». Таким образом, получаем, что частоту импульсов на входе таймеров ESP32 в большинстве случаев можно считать равной 80МГц, а их период, соответственно, принять за 1/80МГц=12,5нс. Далее необходимо вспомнить, что на входе каждого таймера общего назначения у нас висит еще и </a:t>
            </a:r>
            <a:r>
              <a:rPr lang="ru-RU" dirty="0" err="1"/>
              <a:t>предделитель</a:t>
            </a:r>
            <a:r>
              <a:rPr lang="ru-RU" dirty="0"/>
              <a:t>, который может делить частоту сигнала «APB_CLK» на число в пределах от 2 до 65535. И таким образом, получаем, что период импульсов на входе непосредственно счетчика составит от 2×12,5нс=25нс до 65535×12,5нс=819,1875мкс. В итоге можно прогнозировать, что в большинстве приложений при помощи таймеров общего назначения мы можем сформировать </a:t>
            </a:r>
            <a:r>
              <a:rPr lang="ru-RU" dirty="0" err="1"/>
              <a:t>временны́е</a:t>
            </a:r>
            <a:r>
              <a:rPr lang="ru-RU" dirty="0"/>
              <a:t> интервалы, лежащие в диапазоне от</a:t>
            </a:r>
          </a:p>
          <a:p>
            <a:endParaRPr lang="ru-RU" dirty="0"/>
          </a:p>
          <a:p>
            <a:r>
              <a:rPr lang="ru-RU" dirty="0"/>
              <a:t>1 × 25нс = 25нс</a:t>
            </a:r>
          </a:p>
          <a:p>
            <a:endParaRPr lang="ru-RU" dirty="0"/>
          </a:p>
          <a:p>
            <a:r>
              <a:rPr lang="ru-RU" dirty="0"/>
              <a:t>до</a:t>
            </a:r>
          </a:p>
          <a:p>
            <a:endParaRPr lang="ru-RU" dirty="0"/>
          </a:p>
          <a:p>
            <a:r>
              <a:rPr lang="ru-RU" dirty="0"/>
              <a:t>18 446 744 073 709 551 615 × 819,1875мкс = 15 111 342 160 881 943 секунд = 479 177 516 лет,</a:t>
            </a:r>
          </a:p>
          <a:p>
            <a:endParaRPr lang="ru-RU" dirty="0"/>
          </a:p>
          <a:p>
            <a:r>
              <a:rPr lang="ru-RU" dirty="0"/>
              <a:t>что, мягко говоря, впечатляет. НО в ESP32 таймеры общего назначения не могут считать импульсы, приходящие на один из внешних выводов микроконтроллера.</a:t>
            </a:r>
          </a:p>
        </p:txBody>
      </p:sp>
      <p:sp>
        <p:nvSpPr>
          <p:cNvPr id="4" name="Номер слайда 3"/>
          <p:cNvSpPr>
            <a:spLocks noGrp="1"/>
          </p:cNvSpPr>
          <p:nvPr>
            <p:ph type="sldNum" sz="quarter" idx="5"/>
          </p:nvPr>
        </p:nvSpPr>
        <p:spPr/>
        <p:txBody>
          <a:bodyPr/>
          <a:lstStyle/>
          <a:p>
            <a:fld id="{90E8DDD1-27A2-45EB-9DA5-E022A7BD583A}" type="slidenum">
              <a:rPr lang="ru-RU" smtClean="0"/>
              <a:t>16</a:t>
            </a:fld>
            <a:endParaRPr lang="ru-RU"/>
          </a:p>
        </p:txBody>
      </p:sp>
    </p:spTree>
    <p:extLst>
      <p:ext uri="{BB962C8B-B14F-4D97-AF65-F5344CB8AC3E}">
        <p14:creationId xmlns:p14="http://schemas.microsoft.com/office/powerpoint/2010/main" val="1590911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Помимо таймеров общего назначения в состав ESP32 входит один дополнительный таймер, имеющий крайне урезанную функциональность и счетчик с разрядностью 48 бит. Располагается этот таймер в модуле RTC и используется по большей части для пробуждения основного процессора в назначенное время, а также для периодического опроса ULP-сопроцессора и контроллера сенсорных кнопок.</a:t>
            </a:r>
          </a:p>
          <a:p>
            <a:endParaRPr lang="ru-RU" dirty="0"/>
          </a:p>
          <a:p>
            <a:r>
              <a:rPr lang="ru-RU" dirty="0"/>
              <a:t>Таким образом, таймер RTC-модуля – это 48-битный счетчик, отсчитывающий в цикле значения от 0 до 248-1= 281 474 976 710 655.</a:t>
            </a:r>
          </a:p>
          <a:p>
            <a:r>
              <a:rPr lang="ru-RU" dirty="0"/>
              <a:t>Важной особенностью данного счетчика является то, что пользователь не может как-либо повлиять на его состояние – счетный регистр RTC-таймера доступен только для чтения. Но зато этот таймер будет считать импульсы в любом режиме работы микроконтроллера – сбросить его может только снятие питания с микропроцессора. Поэтому немудрено, что основной задачей дополнительного таймера является пробуждение различных режимов микропроцессора.</a:t>
            </a:r>
          </a:p>
          <a:p>
            <a:endParaRPr lang="ru-RU" dirty="0"/>
          </a:p>
          <a:p>
            <a:r>
              <a:rPr lang="ru-RU" dirty="0"/>
              <a:t>Для тактирования RTC-таймера используется сигнал «SLOW_CLK», частота которого по умолчанию составляет 150кГц, а период – 6,667мкс. Таким образом, счетный регистр дополнительного таймера будет переполняться и сбрасываться каждые</a:t>
            </a:r>
          </a:p>
          <a:p>
            <a:endParaRPr lang="ru-RU" dirty="0"/>
          </a:p>
          <a:p>
            <a:r>
              <a:rPr lang="ru-RU" dirty="0"/>
              <a:t>(248-1) × 6,667мкс ≈ 1 876 593 670 секунд = 521 276 часов = 21 719 дней = 59,5 лет,</a:t>
            </a:r>
          </a:p>
          <a:p>
            <a:endParaRPr lang="ru-RU" dirty="0"/>
          </a:p>
          <a:p>
            <a:r>
              <a:rPr lang="ru-RU" dirty="0"/>
              <a:t>т.е. на нашем веку переполниться он точно не успеет. При этом следует помнить, что в качестве «SLOW_CLK» могут также использоваться сигналы «XTL32K_CLK» и «RTC8M_D256_CLK», частота которых составляет 32,768кГц и 31,25кГц соответственно. Очевидно, что при работе RTC-счетчика с данными сигналами </a:t>
            </a:r>
            <a:r>
              <a:rPr lang="ru-RU" dirty="0" err="1"/>
              <a:t>временно́й</a:t>
            </a:r>
            <a:r>
              <a:rPr lang="ru-RU" dirty="0"/>
              <a:t> интервал между его переполнениями будет еще больше.</a:t>
            </a:r>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17</a:t>
            </a:fld>
            <a:endParaRPr lang="ru-RU"/>
          </a:p>
        </p:txBody>
      </p:sp>
    </p:spTree>
    <p:extLst>
      <p:ext uri="{BB962C8B-B14F-4D97-AF65-F5344CB8AC3E}">
        <p14:creationId xmlns:p14="http://schemas.microsoft.com/office/powerpoint/2010/main" val="235207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Как и любой современный микроконтроллер, ESP32 имеет средства для восстановления работоспособности системы даже в случае возникновения различных программных сбоев. Данные средства традиционно представлены сторожевыми таймерами («</a:t>
            </a:r>
            <a:r>
              <a:rPr lang="ru-RU" dirty="0" err="1"/>
              <a:t>Watchdog</a:t>
            </a:r>
            <a:r>
              <a:rPr lang="ru-RU" dirty="0"/>
              <a:t> </a:t>
            </a:r>
            <a:r>
              <a:rPr lang="ru-RU" dirty="0" err="1"/>
              <a:t>Timer</a:t>
            </a:r>
            <a:r>
              <a:rPr lang="ru-RU" dirty="0"/>
              <a:t>» или WDT), которых в микропроцессоре присутствует три штуки. Два сторожевых таймера расположены в основной системе чипа и называются «</a:t>
            </a:r>
            <a:r>
              <a:rPr lang="ru-RU" dirty="0" err="1"/>
              <a:t>Main</a:t>
            </a:r>
            <a:r>
              <a:rPr lang="ru-RU" dirty="0"/>
              <a:t> </a:t>
            </a:r>
            <a:r>
              <a:rPr lang="ru-RU" dirty="0" err="1"/>
              <a:t>system</a:t>
            </a:r>
            <a:r>
              <a:rPr lang="ru-RU" dirty="0"/>
              <a:t> WDT» («MWDT0» и «MWDT1»). Один таймер находится в модуле RTC и называется «RWDT».</a:t>
            </a:r>
          </a:p>
          <a:p>
            <a:endParaRPr lang="ru-RU" dirty="0"/>
          </a:p>
          <a:p>
            <a:r>
              <a:rPr lang="ru-RU" dirty="0"/>
              <a:t>Отмечу, что функциональность сторожевых таймеров у ESP32 довольно богата. Обычно данный узел формирует сброс системы по истечении определенного интервала времени. То есть традиционно WDT умеет работать только с одним </a:t>
            </a:r>
            <a:r>
              <a:rPr lang="ru-RU" dirty="0" err="1"/>
              <a:t>временны́м</a:t>
            </a:r>
            <a:r>
              <a:rPr lang="ru-RU" dirty="0"/>
              <a:t> промежутком и действие, совершаемое им после этого, может быть лишь одно – это сброс всей системы. В </a:t>
            </a:r>
            <a:r>
              <a:rPr lang="en-US" dirty="0"/>
              <a:t>ESP32 </a:t>
            </a:r>
            <a:r>
              <a:rPr lang="ru-RU" dirty="0"/>
              <a:t>всё несколько сложнее: здесь каждый сторожевой таймер является четырехступенчатым счетчиком, который по завершении каждой ступени может не только сбрасывать определенные узлы микропроцессора (не обязательно всю систему), но и формировать прерывания.</a:t>
            </a:r>
          </a:p>
          <a:p>
            <a:endParaRPr lang="ru-RU" dirty="0"/>
          </a:p>
          <a:p>
            <a:r>
              <a:rPr lang="ru-RU" dirty="0"/>
              <a:t>Алгоритм работы любого WDT в ESP32 будет таким. Сначала таймер отсчитывает </a:t>
            </a:r>
            <a:r>
              <a:rPr lang="ru-RU" dirty="0" err="1"/>
              <a:t>временно́й</a:t>
            </a:r>
            <a:r>
              <a:rPr lang="ru-RU" dirty="0"/>
              <a:t> интервал (этап) №0, после чего может совершить определенное действие (сброс или прерывание). Затем отсчитывается интервал №1 и тоже совершается какое-либо действие. То же самое повторяется для этапов №2 и №3, после чего происходит переход к интервалу №0 и так далее в цикле. Максимальная длительность интервалов №0…№3 составляет 4 294 967 296 тактовых импульсов, т.е. счетчики WDT являются 32-битными. Действия, совершаемые таймером по завершении интервалов №0…№3, могут быть такими (представлены на слайде):</a:t>
            </a:r>
          </a:p>
          <a:p>
            <a:endParaRPr lang="ru-RU" dirty="0"/>
          </a:p>
          <a:p>
            <a:r>
              <a:rPr lang="ru-RU" dirty="0"/>
              <a:t>Отмечу, что для каждого этапа пользователь может самостоятельно задать как длительность, так и действие, совершаемое сторожевым таймером по истечении соответствующего </a:t>
            </a:r>
            <a:r>
              <a:rPr lang="ru-RU" dirty="0" err="1"/>
              <a:t>временно́го</a:t>
            </a:r>
            <a:r>
              <a:rPr lang="ru-RU" dirty="0"/>
              <a:t> интервала. Поэтому все три WDT в ESP32 могут быть довольно гибко настроены (можно даже корректировать длительность импульса сброса). Кроме того, поскольку рассматриваемые узлы умеют не только сбрасывать микропроцессор, но и формировать прерывания, они могут быть использованы в качестве обычных таймеров общего назначения. Правда, размерность таких таймеров составит «всего» 32 бита, и на фоне 64 бит это может показаться недостаточным. Чтобы немного исправить данную ситуацию, можно для трех этапов в качестве завершающего события задать «бездействие», и тогда максимальное значение, до которого сможет дойти счетчик перед формированием прерывания, составит</a:t>
            </a:r>
          </a:p>
          <a:p>
            <a:endParaRPr lang="ru-RU" dirty="0"/>
          </a:p>
          <a:p>
            <a:r>
              <a:rPr lang="ru-RU" dirty="0"/>
              <a:t>4 × 4 294 967 296 = 17 179 869 184 тактовых импульсов.</a:t>
            </a:r>
          </a:p>
          <a:p>
            <a:endParaRPr lang="ru-RU" dirty="0"/>
          </a:p>
          <a:p>
            <a:r>
              <a:rPr lang="ru-RU" dirty="0"/>
              <a:t>Конфигурация каждого из сторожевых таймеров хранится сразу в нескольких регистрах. Пользователь может изменять любой из этих регистров, однако, все изменения вступят в силу лишь после специальной команды «инициализация WDT». После данной команды в таймер загрузятся значения сразу всех соответствующих конфигурационных регистров, затем его счетчик будет автоматически сброшен и таймер начнет работу с </a:t>
            </a:r>
            <a:r>
              <a:rPr lang="ru-RU" dirty="0" err="1"/>
              <a:t>временно́го</a:t>
            </a:r>
            <a:r>
              <a:rPr lang="ru-RU" dirty="0"/>
              <a:t> интервала №0. Отметим, что регистры конфигурации WDT в ESP32 имеют защиту от записи – для ее включения необходимо положить в специальный защитный регистр любое значение, отличное от заданного в документации значения ( 0x50D83AA1). После этого все конфигурационные регистры соответствующего таймера станут недоступны для каких-либо изменений до тех пор, пока в регистр зашиты вновь не будет записано это значение 0x50D83AA1. Обратите внимание на то, что в </a:t>
            </a:r>
            <a:r>
              <a:rPr lang="en-US" dirty="0"/>
              <a:t>ESP32</a:t>
            </a:r>
            <a:r>
              <a:rPr lang="ru-RU" dirty="0"/>
              <a:t> на каждый сторожевой таймер выделен свой собственный защитный регистр.</a:t>
            </a:r>
          </a:p>
          <a:p>
            <a:endParaRPr lang="ru-RU" dirty="0"/>
          </a:p>
          <a:p>
            <a:r>
              <a:rPr lang="ru-RU" dirty="0"/>
              <a:t>Принцип тактирования сторожевых таймеров основной системы («MWDT0» и «MWDT1») полностью совпадает с таким у таймеров общего назначения. На вход данных WDT поступает сигнал «APB_CLK», который затем проходит через 16-битный </a:t>
            </a:r>
            <a:r>
              <a:rPr lang="ru-RU" dirty="0" err="1"/>
              <a:t>предделитель</a:t>
            </a:r>
            <a:r>
              <a:rPr lang="ru-RU" dirty="0"/>
              <a:t>. Значение его коэффициента деления может составлять от 2 до 65535 и задается оно отдельно для каждого таймера. После </a:t>
            </a:r>
            <a:r>
              <a:rPr lang="ru-RU" dirty="0" err="1"/>
              <a:t>предделителя</a:t>
            </a:r>
            <a:r>
              <a:rPr lang="ru-RU" dirty="0"/>
              <a:t> тактовый сигнал поступает на вход соответствующего сторожевого счетчика, поэтому WDT будет считать именно эти «деленные» импульсы. Если учесть, что в большинстве случаев частота последовательности «APB_CLK» составляет 80МГц, то период «деленных» импульсов будет лежать в диапазоне от 25 </a:t>
            </a:r>
            <a:r>
              <a:rPr lang="ru-RU" dirty="0" err="1"/>
              <a:t>нс</a:t>
            </a:r>
            <a:r>
              <a:rPr lang="ru-RU" dirty="0"/>
              <a:t> до 65535 * (1/80МГц) = 819,1875мкс.</a:t>
            </a:r>
          </a:p>
          <a:p>
            <a:r>
              <a:rPr lang="ru-RU" dirty="0"/>
              <a:t>Поэтому длительность каждого этапа таймеров основной системы может составлять от 25 </a:t>
            </a:r>
            <a:r>
              <a:rPr lang="ru-RU" dirty="0" err="1"/>
              <a:t>нс</a:t>
            </a:r>
            <a:r>
              <a:rPr lang="ru-RU" dirty="0"/>
              <a:t> до 40,72 дней.</a:t>
            </a:r>
          </a:p>
          <a:p>
            <a:endParaRPr lang="ru-RU" dirty="0"/>
          </a:p>
          <a:p>
            <a:r>
              <a:rPr lang="ru-RU" dirty="0"/>
              <a:t>Что же касается сторожевого таймера в системе RTC («RWDT»), то он тактируется от сигнала «RTC8M_D256_CLK», обычно имеющего частоту 31,25кГц. При этом период данных импульсов составляет ровно 1/31,25кГц=32мкс, поэтому длительность каждого этапа таймера «RWDT» будет лежать в диапазоне от 32мкс до 1,59 дней, поскольку никаких </a:t>
            </a:r>
            <a:r>
              <a:rPr lang="ru-RU" dirty="0" err="1"/>
              <a:t>предделителей</a:t>
            </a:r>
            <a:r>
              <a:rPr lang="ru-RU" dirty="0"/>
              <a:t> у него нет.</a:t>
            </a:r>
          </a:p>
        </p:txBody>
      </p:sp>
      <p:sp>
        <p:nvSpPr>
          <p:cNvPr id="4" name="Номер слайда 3"/>
          <p:cNvSpPr>
            <a:spLocks noGrp="1"/>
          </p:cNvSpPr>
          <p:nvPr>
            <p:ph type="sldNum" sz="quarter" idx="5"/>
          </p:nvPr>
        </p:nvSpPr>
        <p:spPr/>
        <p:txBody>
          <a:bodyPr/>
          <a:lstStyle/>
          <a:p>
            <a:fld id="{90E8DDD1-27A2-45EB-9DA5-E022A7BD583A}" type="slidenum">
              <a:rPr lang="ru-RU" smtClean="0"/>
              <a:t>18</a:t>
            </a:fld>
            <a:endParaRPr lang="ru-RU"/>
          </a:p>
        </p:txBody>
      </p:sp>
    </p:spTree>
    <p:extLst>
      <p:ext uri="{BB962C8B-B14F-4D97-AF65-F5344CB8AC3E}">
        <p14:creationId xmlns:p14="http://schemas.microsoft.com/office/powerpoint/2010/main" val="1103261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19</a:t>
            </a:fld>
            <a:endParaRPr lang="ru-RU"/>
          </a:p>
        </p:txBody>
      </p:sp>
    </p:spTree>
    <p:extLst>
      <p:ext uri="{BB962C8B-B14F-4D97-AF65-F5344CB8AC3E}">
        <p14:creationId xmlns:p14="http://schemas.microsoft.com/office/powerpoint/2010/main" val="1659392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7BAF843-75BF-4929-A1EA-F75EE9B0A131}" type="datetime1">
              <a:rPr lang="ru-RU" smtClean="0"/>
              <a:t>15.09.2021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225487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dirty="0"/>
              <a:t>Образец заголовка</a:t>
            </a:r>
            <a:endParaRPr lang="en-US" dirty="0"/>
          </a:p>
        </p:txBody>
      </p:sp>
      <p:sp>
        <p:nvSpPr>
          <p:cNvPr id="3" name="Content Placeholder 2"/>
          <p:cNvSpPr>
            <a:spLocks noGrp="1"/>
          </p:cNvSpPr>
          <p:nvPr>
            <p:ph idx="1"/>
          </p:nvPr>
        </p:nvSpPr>
        <p:spPr>
          <a:xfrm>
            <a:off x="-1" y="895927"/>
            <a:ext cx="12191999" cy="5941144"/>
          </a:xfrm>
        </p:spPr>
        <p:txBody>
          <a:bodyPr/>
          <a:lstStyle>
            <a:lvl1pPr marL="0" indent="360363" algn="just">
              <a:buNone/>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10"/>
          </p:nvPr>
        </p:nvSpPr>
        <p:spPr/>
        <p:txBody>
          <a:bodyPr/>
          <a:lstStyle/>
          <a:p>
            <a:fld id="{AE9DD65E-FB7D-42ED-B8F4-DC7B21353A85}" type="datetime1">
              <a:rPr lang="ru-RU" smtClean="0"/>
              <a:t>15.09.2021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886913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3F76EA2-6CF2-4E91-B852-CF075D7C392A}" type="datetime1">
              <a:rPr lang="ru-RU" smtClean="0"/>
              <a:t>15.09.2021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289828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dirty="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88C2290-1905-4028-A3B6-0A8042C5C4D8}" type="datetime1">
              <a:rPr lang="ru-RU" smtClean="0"/>
              <a:t>15.09.2021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220975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5F4E5BB-E84F-400F-A458-90F83D94493B}" type="datetime1">
              <a:rPr lang="ru-RU" smtClean="0"/>
              <a:t>15.09.2021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90524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3DE47B6-786D-4051-9C7C-30F0B091D4EC}" type="datetime1">
              <a:rPr lang="ru-RU" smtClean="0"/>
              <a:t>15.09.2021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234137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A7D489-1AF0-42BE-85A8-92DB882A8831}" type="datetime1">
              <a:rPr lang="ru-RU" smtClean="0"/>
              <a:t>15.09.2021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4055707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A69651D-AE01-4382-9131-41AE8B4D1250}" type="datetime1">
              <a:rPr lang="ru-RU" smtClean="0"/>
              <a:t>15.09.2021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591386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0A86D3B-28E4-4513-AED9-5D869B1D7FB7}" type="datetime1">
              <a:rPr lang="ru-RU" smtClean="0"/>
              <a:t>15.09.2021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831343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453DCD7-2C5D-405A-9868-328AF59F0A6D}" type="datetime1">
              <a:rPr lang="ru-RU" smtClean="0"/>
              <a:t>15.09.2021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757697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C6C875C-F556-4E8B-A38E-21EF22E2799A}" type="datetime1">
              <a:rPr lang="ru-RU" smtClean="0"/>
              <a:t>15.09.2021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2217158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89592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 y="895927"/>
            <a:ext cx="12191999" cy="536632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2"/>
          </p:nvPr>
        </p:nvSpPr>
        <p:spPr>
          <a:xfrm>
            <a:off x="-1" y="649287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2E147-7E28-4357-877A-749953D161B4}" type="datetime1">
              <a:rPr lang="ru-RU" smtClean="0"/>
              <a:t>15.09.2021</a:t>
            </a:fld>
            <a:endParaRPr lang="ru-RU" dirty="0"/>
          </a:p>
        </p:txBody>
      </p:sp>
      <p:sp>
        <p:nvSpPr>
          <p:cNvPr id="5" name="Footer Placeholder 4"/>
          <p:cNvSpPr>
            <a:spLocks noGrp="1"/>
          </p:cNvSpPr>
          <p:nvPr>
            <p:ph type="ftr" sz="quarter" idx="3"/>
          </p:nvPr>
        </p:nvSpPr>
        <p:spPr>
          <a:xfrm>
            <a:off x="4038598" y="647194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C9D2A8-53B6-4ABB-9D59-ADC063E396C1}" type="slidenum">
              <a:rPr lang="ru-RU" smtClean="0"/>
              <a:t>‹#›</a:t>
            </a:fld>
            <a:endParaRPr lang="ru-RU"/>
          </a:p>
        </p:txBody>
      </p:sp>
    </p:spTree>
    <p:extLst>
      <p:ext uri="{BB962C8B-B14F-4D97-AF65-F5344CB8AC3E}">
        <p14:creationId xmlns:p14="http://schemas.microsoft.com/office/powerpoint/2010/main" val="39599997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dirty="0"/>
              <a:t>Лекция </a:t>
            </a:r>
            <a:r>
              <a:rPr lang="en-US" sz="1500" i="1" dirty="0"/>
              <a:t>2</a:t>
            </a:r>
          </a:p>
          <a:p>
            <a:r>
              <a:rPr lang="ru-RU" sz="1500" i="1" dirty="0"/>
              <a:t>Состав микропроцессора </a:t>
            </a:r>
            <a:r>
              <a:rPr lang="en-US" sz="1500" i="1" dirty="0"/>
              <a:t>ESP32</a:t>
            </a:r>
          </a:p>
          <a:p>
            <a:r>
              <a:rPr lang="ru-RU" sz="1500" i="1" dirty="0"/>
              <a:t>Прерывания</a:t>
            </a:r>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BB769346-1CA2-4183-B63B-F1A50EF1C161}"/>
              </a:ext>
            </a:extLst>
          </p:cNvPr>
          <p:cNvSpPr>
            <a:spLocks noGrp="1"/>
          </p:cNvSpPr>
          <p:nvPr>
            <p:ph type="sldNum" sz="quarter" idx="12"/>
          </p:nvPr>
        </p:nvSpPr>
        <p:spPr/>
        <p:txBody>
          <a:bodyPr/>
          <a:lstStyle/>
          <a:p>
            <a:fld id="{FCC9D2A8-53B6-4ABB-9D59-ADC063E396C1}" type="slidenum">
              <a:rPr lang="ru-RU" smtClean="0"/>
              <a:t>1</a:t>
            </a:fld>
            <a:endParaRPr lang="ru-RU"/>
          </a:p>
        </p:txBody>
      </p:sp>
    </p:spTree>
    <p:extLst>
      <p:ext uri="{BB962C8B-B14F-4D97-AF65-F5344CB8AC3E}">
        <p14:creationId xmlns:p14="http://schemas.microsoft.com/office/powerpoint/2010/main" val="3382629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736732-7D36-4FB0-900A-7A2AB6D4D10D}"/>
              </a:ext>
            </a:extLst>
          </p:cNvPr>
          <p:cNvSpPr>
            <a:spLocks noGrp="1"/>
          </p:cNvSpPr>
          <p:nvPr>
            <p:ph type="title"/>
          </p:nvPr>
        </p:nvSpPr>
        <p:spPr/>
        <p:txBody>
          <a:bodyPr/>
          <a:lstStyle/>
          <a:p>
            <a:r>
              <a:rPr lang="ru-RU" dirty="0"/>
              <a:t>Состав платы МК</a:t>
            </a:r>
            <a:r>
              <a:rPr lang="en-US" dirty="0"/>
              <a:t> ESP32</a:t>
            </a:r>
            <a:endParaRPr lang="ru-RU" dirty="0"/>
          </a:p>
        </p:txBody>
      </p:sp>
      <p:pic>
        <p:nvPicPr>
          <p:cNvPr id="5" name="Объект 4">
            <a:extLst>
              <a:ext uri="{FF2B5EF4-FFF2-40B4-BE49-F238E27FC236}">
                <a16:creationId xmlns:a16="http://schemas.microsoft.com/office/drawing/2014/main" id="{0B21547F-167B-4029-B7B1-B7410B6E32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2875" y="1829594"/>
            <a:ext cx="4286250" cy="4343400"/>
          </a:xfrm>
        </p:spPr>
      </p:pic>
      <p:sp>
        <p:nvSpPr>
          <p:cNvPr id="3" name="Номер слайда 2">
            <a:extLst>
              <a:ext uri="{FF2B5EF4-FFF2-40B4-BE49-F238E27FC236}">
                <a16:creationId xmlns:a16="http://schemas.microsoft.com/office/drawing/2014/main" id="{D4569CBF-7511-4358-AF64-5134D2A28334}"/>
              </a:ext>
            </a:extLst>
          </p:cNvPr>
          <p:cNvSpPr>
            <a:spLocks noGrp="1"/>
          </p:cNvSpPr>
          <p:nvPr>
            <p:ph type="sldNum" sz="quarter" idx="12"/>
          </p:nvPr>
        </p:nvSpPr>
        <p:spPr/>
        <p:txBody>
          <a:bodyPr/>
          <a:lstStyle/>
          <a:p>
            <a:fld id="{FCC9D2A8-53B6-4ABB-9D59-ADC063E396C1}" type="slidenum">
              <a:rPr lang="ru-RU" smtClean="0"/>
              <a:t>2</a:t>
            </a:fld>
            <a:endParaRPr lang="ru-RU"/>
          </a:p>
        </p:txBody>
      </p:sp>
    </p:spTree>
    <p:extLst>
      <p:ext uri="{BB962C8B-B14F-4D97-AF65-F5344CB8AC3E}">
        <p14:creationId xmlns:p14="http://schemas.microsoft.com/office/powerpoint/2010/main" val="1838173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0F7417-EF25-4CE2-98DC-A1F4AEF8D89F}"/>
              </a:ext>
            </a:extLst>
          </p:cNvPr>
          <p:cNvSpPr>
            <a:spLocks noGrp="1"/>
          </p:cNvSpPr>
          <p:nvPr>
            <p:ph type="title"/>
          </p:nvPr>
        </p:nvSpPr>
        <p:spPr/>
        <p:txBody>
          <a:bodyPr/>
          <a:lstStyle/>
          <a:p>
            <a:r>
              <a:rPr lang="ru-RU" dirty="0"/>
              <a:t>Состав МК </a:t>
            </a:r>
            <a:r>
              <a:rPr lang="en-US" dirty="0"/>
              <a:t>ESP32</a:t>
            </a:r>
            <a:endParaRPr lang="ru-RU" dirty="0"/>
          </a:p>
        </p:txBody>
      </p:sp>
      <p:pic>
        <p:nvPicPr>
          <p:cNvPr id="5" name="Объект 4">
            <a:extLst>
              <a:ext uri="{FF2B5EF4-FFF2-40B4-BE49-F238E27FC236}">
                <a16:creationId xmlns:a16="http://schemas.microsoft.com/office/drawing/2014/main" id="{98111119-6E22-4870-A068-120C8558D8A6}"/>
              </a:ext>
            </a:extLst>
          </p:cNvPr>
          <p:cNvPicPr>
            <a:picLocks noGrp="1" noChangeAspect="1"/>
          </p:cNvPicPr>
          <p:nvPr>
            <p:ph idx="1"/>
          </p:nvPr>
        </p:nvPicPr>
        <p:blipFill>
          <a:blip r:embed="rId3"/>
          <a:stretch>
            <a:fillRect/>
          </a:stretch>
        </p:blipFill>
        <p:spPr>
          <a:xfrm>
            <a:off x="2822984" y="898179"/>
            <a:ext cx="6546032" cy="5959821"/>
          </a:xfrm>
        </p:spPr>
      </p:pic>
      <p:sp>
        <p:nvSpPr>
          <p:cNvPr id="3" name="Номер слайда 2">
            <a:extLst>
              <a:ext uri="{FF2B5EF4-FFF2-40B4-BE49-F238E27FC236}">
                <a16:creationId xmlns:a16="http://schemas.microsoft.com/office/drawing/2014/main" id="{50B69C80-FB74-4D20-AB3C-3E1AAD215938}"/>
              </a:ext>
            </a:extLst>
          </p:cNvPr>
          <p:cNvSpPr>
            <a:spLocks noGrp="1"/>
          </p:cNvSpPr>
          <p:nvPr>
            <p:ph type="sldNum" sz="quarter" idx="12"/>
          </p:nvPr>
        </p:nvSpPr>
        <p:spPr/>
        <p:txBody>
          <a:bodyPr/>
          <a:lstStyle/>
          <a:p>
            <a:fld id="{FCC9D2A8-53B6-4ABB-9D59-ADC063E396C1}" type="slidenum">
              <a:rPr lang="ru-RU" smtClean="0"/>
              <a:t>3</a:t>
            </a:fld>
            <a:endParaRPr lang="ru-RU"/>
          </a:p>
        </p:txBody>
      </p:sp>
    </p:spTree>
    <p:extLst>
      <p:ext uri="{BB962C8B-B14F-4D97-AF65-F5344CB8AC3E}">
        <p14:creationId xmlns:p14="http://schemas.microsoft.com/office/powerpoint/2010/main" val="1385570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C5A9EC-4130-4AA7-88BD-B299835287B9}"/>
              </a:ext>
            </a:extLst>
          </p:cNvPr>
          <p:cNvSpPr>
            <a:spLocks noGrp="1"/>
          </p:cNvSpPr>
          <p:nvPr>
            <p:ph type="title"/>
          </p:nvPr>
        </p:nvSpPr>
        <p:spPr/>
        <p:txBody>
          <a:bodyPr/>
          <a:lstStyle/>
          <a:p>
            <a:r>
              <a:rPr lang="ru-RU" dirty="0"/>
              <a:t>Система тактирования </a:t>
            </a:r>
            <a:r>
              <a:rPr lang="en-US" dirty="0"/>
              <a:t>ESP32</a:t>
            </a:r>
            <a:endParaRPr lang="ru-RU" dirty="0"/>
          </a:p>
        </p:txBody>
      </p:sp>
      <p:sp>
        <p:nvSpPr>
          <p:cNvPr id="3" name="Объект 2">
            <a:extLst>
              <a:ext uri="{FF2B5EF4-FFF2-40B4-BE49-F238E27FC236}">
                <a16:creationId xmlns:a16="http://schemas.microsoft.com/office/drawing/2014/main" id="{C53EF9F9-F9B6-4D1E-8AD5-F8CA6B99DD1B}"/>
              </a:ext>
            </a:extLst>
          </p:cNvPr>
          <p:cNvSpPr>
            <a:spLocks noGrp="1"/>
          </p:cNvSpPr>
          <p:nvPr>
            <p:ph idx="1"/>
          </p:nvPr>
        </p:nvSpPr>
        <p:spPr/>
        <p:txBody>
          <a:bodyPr>
            <a:normAutofit fontScale="92500" lnSpcReduction="20000"/>
          </a:bodyPr>
          <a:lstStyle/>
          <a:p>
            <a:r>
              <a:rPr lang="ru-RU" dirty="0"/>
              <a:t>В микроконтроллерах ESP32 основной процессор, система RTC и периферия могут тактироваться от разных источников тактового сигнала. В качестве которых могут выступать:</a:t>
            </a:r>
          </a:p>
          <a:p>
            <a:pPr marL="457200" indent="-457200">
              <a:buFont typeface="Arial" panose="020B0604020202020204" pitchFamily="34" charset="0"/>
              <a:buChar char="•"/>
            </a:pPr>
            <a:r>
              <a:rPr lang="ru-RU" dirty="0"/>
              <a:t>внешний кварцевый резонатор на 2МГц…40МГц (сигнал «XTL_CLK»). Подключается к выводам «XTAL_P» и «XTAL_N» чипа. Обратите внимание на то, что для нормальной работы </a:t>
            </a:r>
            <a:r>
              <a:rPr lang="ru-RU" dirty="0" err="1"/>
              <a:t>Wi-Fi</a:t>
            </a:r>
            <a:r>
              <a:rPr lang="ru-RU" dirty="0"/>
              <a:t> и </a:t>
            </a:r>
            <a:r>
              <a:rPr lang="ru-RU" dirty="0" err="1"/>
              <a:t>Bluetooth</a:t>
            </a:r>
            <a:r>
              <a:rPr lang="ru-RU" dirty="0"/>
              <a:t> частота кварцевого генератора равна строго 40МГц;</a:t>
            </a:r>
          </a:p>
          <a:p>
            <a:pPr marL="457200" indent="-457200">
              <a:buFont typeface="Arial" panose="020B0604020202020204" pitchFamily="34" charset="0"/>
              <a:buChar char="•"/>
            </a:pPr>
            <a:r>
              <a:rPr lang="ru-RU" dirty="0"/>
              <a:t>внешний кварцевый резонатор на 32,768кГц (сигнал «XTL32K_CLK»). Подключается к выводам «32X_P» и «32X_N» микроконтроллера;</a:t>
            </a:r>
          </a:p>
          <a:p>
            <a:pPr marL="457200" indent="-457200">
              <a:buFont typeface="Arial" panose="020B0604020202020204" pitchFamily="34" charset="0"/>
              <a:buChar char="•"/>
            </a:pPr>
            <a:r>
              <a:rPr lang="ru-RU" dirty="0"/>
              <a:t>внутренний генератор на 8МГц с возможностью подстройки/калибровки (сигнал «RTC8M_CLK»). Присутствует внутри микроконтроллера ESP32;</a:t>
            </a:r>
          </a:p>
          <a:p>
            <a:pPr marL="457200" indent="-457200">
              <a:buFont typeface="Arial" panose="020B0604020202020204" pitchFamily="34" charset="0"/>
              <a:buChar char="•"/>
            </a:pPr>
            <a:r>
              <a:rPr lang="ru-RU" dirty="0"/>
              <a:t>внутренний генератор на 150кГц с низким энергопотреблением и возможностью подстройки/калибровки (сигнал «RTC_CLK»). Присутствует внутри микроконтроллера ESP32;</a:t>
            </a:r>
          </a:p>
          <a:p>
            <a:pPr marL="457200" indent="-457200">
              <a:buFont typeface="Arial" panose="020B0604020202020204" pitchFamily="34" charset="0"/>
              <a:buChar char="•"/>
            </a:pPr>
            <a:r>
              <a:rPr lang="ru-RU" dirty="0"/>
              <a:t>внутренний генератор с фазовой автоподстройкой частоты (ФАПЧ), формирующий синхронизирующие импульсы с малым джиттером для периферийных устройств шины I2S (сигнал «APLL_CLK»). Частота синхроимпульсов составляет 16МГц…128МГц. Присутствует на чипе </a:t>
            </a:r>
            <a:r>
              <a:rPr lang="en-US" dirty="0"/>
              <a:t>ESP32.</a:t>
            </a:r>
            <a:endParaRPr lang="ru-RU" dirty="0"/>
          </a:p>
        </p:txBody>
      </p:sp>
      <p:sp>
        <p:nvSpPr>
          <p:cNvPr id="4" name="Номер слайда 3">
            <a:extLst>
              <a:ext uri="{FF2B5EF4-FFF2-40B4-BE49-F238E27FC236}">
                <a16:creationId xmlns:a16="http://schemas.microsoft.com/office/drawing/2014/main" id="{558DF989-255F-48D1-B271-F87ACC9EB283}"/>
              </a:ext>
            </a:extLst>
          </p:cNvPr>
          <p:cNvSpPr>
            <a:spLocks noGrp="1"/>
          </p:cNvSpPr>
          <p:nvPr>
            <p:ph type="sldNum" sz="quarter" idx="12"/>
          </p:nvPr>
        </p:nvSpPr>
        <p:spPr/>
        <p:txBody>
          <a:bodyPr/>
          <a:lstStyle/>
          <a:p>
            <a:fld id="{FCC9D2A8-53B6-4ABB-9D59-ADC063E396C1}" type="slidenum">
              <a:rPr lang="ru-RU" smtClean="0"/>
              <a:t>4</a:t>
            </a:fld>
            <a:endParaRPr lang="ru-RU"/>
          </a:p>
        </p:txBody>
      </p:sp>
    </p:spTree>
    <p:extLst>
      <p:ext uri="{BB962C8B-B14F-4D97-AF65-F5344CB8AC3E}">
        <p14:creationId xmlns:p14="http://schemas.microsoft.com/office/powerpoint/2010/main" val="364251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C5A9EC-4130-4AA7-88BD-B299835287B9}"/>
              </a:ext>
            </a:extLst>
          </p:cNvPr>
          <p:cNvSpPr>
            <a:spLocks noGrp="1"/>
          </p:cNvSpPr>
          <p:nvPr>
            <p:ph type="title"/>
          </p:nvPr>
        </p:nvSpPr>
        <p:spPr/>
        <p:txBody>
          <a:bodyPr/>
          <a:lstStyle/>
          <a:p>
            <a:r>
              <a:rPr lang="ru-RU" dirty="0"/>
              <a:t>Система тактирования </a:t>
            </a:r>
            <a:r>
              <a:rPr lang="en-US" dirty="0"/>
              <a:t>ESP32</a:t>
            </a:r>
            <a:endParaRPr lang="ru-RU" dirty="0"/>
          </a:p>
        </p:txBody>
      </p:sp>
      <p:sp>
        <p:nvSpPr>
          <p:cNvPr id="3" name="Объект 2">
            <a:extLst>
              <a:ext uri="{FF2B5EF4-FFF2-40B4-BE49-F238E27FC236}">
                <a16:creationId xmlns:a16="http://schemas.microsoft.com/office/drawing/2014/main" id="{C53EF9F9-F9B6-4D1E-8AD5-F8CA6B99DD1B}"/>
              </a:ext>
            </a:extLst>
          </p:cNvPr>
          <p:cNvSpPr>
            <a:spLocks noGrp="1"/>
          </p:cNvSpPr>
          <p:nvPr>
            <p:ph idx="1"/>
          </p:nvPr>
        </p:nvSpPr>
        <p:spPr/>
        <p:txBody>
          <a:bodyPr>
            <a:normAutofit/>
          </a:bodyPr>
          <a:lstStyle/>
          <a:p>
            <a:r>
              <a:rPr lang="ru-RU" dirty="0"/>
              <a:t>Это «самостоятельные» источники, являющиеся полноценными генераторами тактового сигнала. Есть еще умножитель и делитель, которые увеличивают</a:t>
            </a:r>
            <a:r>
              <a:rPr lang="en-US" dirty="0"/>
              <a:t> </a:t>
            </a:r>
            <a:r>
              <a:rPr lang="ru-RU" dirty="0"/>
              <a:t>/</a:t>
            </a:r>
            <a:r>
              <a:rPr lang="en-US" dirty="0"/>
              <a:t> </a:t>
            </a:r>
            <a:r>
              <a:rPr lang="ru-RU" dirty="0"/>
              <a:t>уменьшают частоту импульсов, подаваемых на их вход:</a:t>
            </a:r>
            <a:endParaRPr lang="en-US" dirty="0"/>
          </a:p>
          <a:p>
            <a:pPr marL="457200" indent="-457200">
              <a:buFont typeface="Arial" panose="020B0604020202020204" pitchFamily="34" charset="0"/>
              <a:buChar char="•"/>
            </a:pPr>
            <a:r>
              <a:rPr lang="ru-RU" dirty="0"/>
              <a:t>умножитель частоты на базе генератора с ФАПЧ (сигнал «PLL_CLK»). Формирует высокочастотные импульсы с частотой 320МГц или 480МГц из сигнала с внешнего кварца (который на 2…40МГц);</a:t>
            </a:r>
          </a:p>
          <a:p>
            <a:pPr marL="457200" indent="-457200">
              <a:buFont typeface="Arial" panose="020B0604020202020204" pitchFamily="34" charset="0"/>
              <a:buChar char="•"/>
            </a:pPr>
            <a:r>
              <a:rPr lang="ru-RU" dirty="0"/>
              <a:t>делитель частоты внутреннего генератора 8МГц на 256 (сигнал «RTC8M_D256_CLK»). Формирует НЧ импульсы с частотой 31,25кГц.</a:t>
            </a:r>
          </a:p>
        </p:txBody>
      </p:sp>
      <p:sp>
        <p:nvSpPr>
          <p:cNvPr id="4" name="Номер слайда 3">
            <a:extLst>
              <a:ext uri="{FF2B5EF4-FFF2-40B4-BE49-F238E27FC236}">
                <a16:creationId xmlns:a16="http://schemas.microsoft.com/office/drawing/2014/main" id="{36038A77-AD1F-46FF-9AE7-DB8A12392A08}"/>
              </a:ext>
            </a:extLst>
          </p:cNvPr>
          <p:cNvSpPr>
            <a:spLocks noGrp="1"/>
          </p:cNvSpPr>
          <p:nvPr>
            <p:ph type="sldNum" sz="quarter" idx="12"/>
          </p:nvPr>
        </p:nvSpPr>
        <p:spPr/>
        <p:txBody>
          <a:bodyPr/>
          <a:lstStyle/>
          <a:p>
            <a:fld id="{FCC9D2A8-53B6-4ABB-9D59-ADC063E396C1}" type="slidenum">
              <a:rPr lang="ru-RU" smtClean="0"/>
              <a:t>5</a:t>
            </a:fld>
            <a:endParaRPr lang="ru-RU"/>
          </a:p>
        </p:txBody>
      </p:sp>
    </p:spTree>
    <p:extLst>
      <p:ext uri="{BB962C8B-B14F-4D97-AF65-F5344CB8AC3E}">
        <p14:creationId xmlns:p14="http://schemas.microsoft.com/office/powerpoint/2010/main" val="1701478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C5A9EC-4130-4AA7-88BD-B299835287B9}"/>
              </a:ext>
            </a:extLst>
          </p:cNvPr>
          <p:cNvSpPr>
            <a:spLocks noGrp="1"/>
          </p:cNvSpPr>
          <p:nvPr>
            <p:ph type="title"/>
          </p:nvPr>
        </p:nvSpPr>
        <p:spPr/>
        <p:txBody>
          <a:bodyPr/>
          <a:lstStyle/>
          <a:p>
            <a:r>
              <a:rPr lang="ru-RU" dirty="0"/>
              <a:t>Система тактирования </a:t>
            </a:r>
            <a:r>
              <a:rPr lang="en-US" dirty="0"/>
              <a:t>ESP32</a:t>
            </a:r>
            <a:endParaRPr lang="ru-RU" dirty="0"/>
          </a:p>
        </p:txBody>
      </p:sp>
      <p:pic>
        <p:nvPicPr>
          <p:cNvPr id="5" name="Объект 4">
            <a:extLst>
              <a:ext uri="{FF2B5EF4-FFF2-40B4-BE49-F238E27FC236}">
                <a16:creationId xmlns:a16="http://schemas.microsoft.com/office/drawing/2014/main" id="{6E316DBB-E1C8-4BEB-B36E-8AEFF608FB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36516" y="895927"/>
            <a:ext cx="7318967" cy="5916166"/>
          </a:xfrm>
        </p:spPr>
      </p:pic>
      <p:sp>
        <p:nvSpPr>
          <p:cNvPr id="3" name="Номер слайда 2">
            <a:extLst>
              <a:ext uri="{FF2B5EF4-FFF2-40B4-BE49-F238E27FC236}">
                <a16:creationId xmlns:a16="http://schemas.microsoft.com/office/drawing/2014/main" id="{F7676905-557D-475C-856B-807CA655F4A0}"/>
              </a:ext>
            </a:extLst>
          </p:cNvPr>
          <p:cNvSpPr>
            <a:spLocks noGrp="1"/>
          </p:cNvSpPr>
          <p:nvPr>
            <p:ph type="sldNum" sz="quarter" idx="12"/>
          </p:nvPr>
        </p:nvSpPr>
        <p:spPr/>
        <p:txBody>
          <a:bodyPr/>
          <a:lstStyle/>
          <a:p>
            <a:fld id="{FCC9D2A8-53B6-4ABB-9D59-ADC063E396C1}" type="slidenum">
              <a:rPr lang="ru-RU" smtClean="0"/>
              <a:t>6</a:t>
            </a:fld>
            <a:endParaRPr lang="ru-RU"/>
          </a:p>
        </p:txBody>
      </p:sp>
    </p:spTree>
    <p:extLst>
      <p:ext uri="{BB962C8B-B14F-4D97-AF65-F5344CB8AC3E}">
        <p14:creationId xmlns:p14="http://schemas.microsoft.com/office/powerpoint/2010/main" val="3376315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AB667B-3EAA-44F6-B338-E6F72937174F}"/>
              </a:ext>
            </a:extLst>
          </p:cNvPr>
          <p:cNvSpPr>
            <a:spLocks noGrp="1"/>
          </p:cNvSpPr>
          <p:nvPr>
            <p:ph type="title"/>
          </p:nvPr>
        </p:nvSpPr>
        <p:spPr/>
        <p:txBody>
          <a:bodyPr/>
          <a:lstStyle/>
          <a:p>
            <a:r>
              <a:rPr lang="ru-RU" dirty="0"/>
              <a:t>Прерывания</a:t>
            </a:r>
          </a:p>
        </p:txBody>
      </p:sp>
      <p:sp>
        <p:nvSpPr>
          <p:cNvPr id="3" name="Объект 2">
            <a:extLst>
              <a:ext uri="{FF2B5EF4-FFF2-40B4-BE49-F238E27FC236}">
                <a16:creationId xmlns:a16="http://schemas.microsoft.com/office/drawing/2014/main" id="{CF0484D1-4349-4C72-829D-0FAB5315E3E2}"/>
              </a:ext>
            </a:extLst>
          </p:cNvPr>
          <p:cNvSpPr>
            <a:spLocks noGrp="1"/>
          </p:cNvSpPr>
          <p:nvPr>
            <p:ph idx="1"/>
          </p:nvPr>
        </p:nvSpPr>
        <p:spPr/>
        <p:txBody>
          <a:bodyPr>
            <a:normAutofit/>
          </a:bodyPr>
          <a:lstStyle/>
          <a:p>
            <a:r>
              <a:rPr lang="ru-RU" dirty="0">
                <a:solidFill>
                  <a:srgbClr val="0070C0"/>
                </a:solidFill>
              </a:rPr>
              <a:t>Прерывание</a:t>
            </a:r>
            <a:r>
              <a:rPr lang="ru-RU" dirty="0"/>
              <a:t> (англ. </a:t>
            </a:r>
            <a:r>
              <a:rPr lang="ru-RU" dirty="0" err="1"/>
              <a:t>interrupt</a:t>
            </a:r>
            <a:r>
              <a:rPr lang="ru-RU" dirty="0"/>
              <a:t>) — сигнал от программного или аппаратного обеспечения, сообщающий процессору о наступлении какого-либо события, требующего немедленного внимания.</a:t>
            </a:r>
          </a:p>
          <a:p>
            <a:r>
              <a:rPr lang="ru-RU" dirty="0"/>
              <a:t>Прерывание извещает процессор о наступлении высокоприоритетного события, требующего прерывания текущего кода, выполняемого процессором.</a:t>
            </a:r>
          </a:p>
          <a:p>
            <a:r>
              <a:rPr lang="ru-RU" dirty="0"/>
              <a:t>Процессор отвечает приостановкой своей текущей активности, сохраняя свое состояние и выполняя функцию, называемую обработчиком прерывания (или программой обработки прерывания), которая реагирует на событие и обслуживает его, после чего возвращает процессор к исполнению прерванного кода.</a:t>
            </a:r>
          </a:p>
        </p:txBody>
      </p:sp>
      <p:sp>
        <p:nvSpPr>
          <p:cNvPr id="4" name="Номер слайда 3">
            <a:extLst>
              <a:ext uri="{FF2B5EF4-FFF2-40B4-BE49-F238E27FC236}">
                <a16:creationId xmlns:a16="http://schemas.microsoft.com/office/drawing/2014/main" id="{1B22870F-366A-4283-9AD3-9F8718B82644}"/>
              </a:ext>
            </a:extLst>
          </p:cNvPr>
          <p:cNvSpPr>
            <a:spLocks noGrp="1"/>
          </p:cNvSpPr>
          <p:nvPr>
            <p:ph type="sldNum" sz="quarter" idx="12"/>
          </p:nvPr>
        </p:nvSpPr>
        <p:spPr/>
        <p:txBody>
          <a:bodyPr/>
          <a:lstStyle/>
          <a:p>
            <a:fld id="{FCC9D2A8-53B6-4ABB-9D59-ADC063E396C1}" type="slidenum">
              <a:rPr lang="ru-RU" smtClean="0"/>
              <a:t>7</a:t>
            </a:fld>
            <a:endParaRPr lang="ru-RU"/>
          </a:p>
        </p:txBody>
      </p:sp>
    </p:spTree>
    <p:extLst>
      <p:ext uri="{BB962C8B-B14F-4D97-AF65-F5344CB8AC3E}">
        <p14:creationId xmlns:p14="http://schemas.microsoft.com/office/powerpoint/2010/main" val="893443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32FC17-1380-4940-B984-E6A7CD00E40D}"/>
              </a:ext>
            </a:extLst>
          </p:cNvPr>
          <p:cNvSpPr>
            <a:spLocks noGrp="1"/>
          </p:cNvSpPr>
          <p:nvPr>
            <p:ph type="title"/>
          </p:nvPr>
        </p:nvSpPr>
        <p:spPr/>
        <p:txBody>
          <a:bodyPr/>
          <a:lstStyle/>
          <a:p>
            <a:r>
              <a:rPr lang="ru-RU" dirty="0"/>
              <a:t>Прерывания</a:t>
            </a:r>
          </a:p>
        </p:txBody>
      </p:sp>
      <p:sp>
        <p:nvSpPr>
          <p:cNvPr id="3" name="Объект 2">
            <a:extLst>
              <a:ext uri="{FF2B5EF4-FFF2-40B4-BE49-F238E27FC236}">
                <a16:creationId xmlns:a16="http://schemas.microsoft.com/office/drawing/2014/main" id="{4A2D5227-9589-4B02-8DE9-A56E7D13B090}"/>
              </a:ext>
            </a:extLst>
          </p:cNvPr>
          <p:cNvSpPr>
            <a:spLocks noGrp="1"/>
          </p:cNvSpPr>
          <p:nvPr>
            <p:ph idx="1"/>
          </p:nvPr>
        </p:nvSpPr>
        <p:spPr/>
        <p:txBody>
          <a:bodyPr>
            <a:normAutofit lnSpcReduction="10000"/>
          </a:bodyPr>
          <a:lstStyle/>
          <a:p>
            <a:r>
              <a:rPr lang="ru-RU" dirty="0"/>
              <a:t>В зависимости от источника возникновения сигнала прерывания делятся на:</a:t>
            </a:r>
          </a:p>
          <a:p>
            <a:pPr marL="457200" indent="-457200">
              <a:buFont typeface="Arial" panose="020B0604020202020204" pitchFamily="34" charset="0"/>
              <a:buChar char="•"/>
            </a:pPr>
            <a:r>
              <a:rPr lang="ru-RU" dirty="0">
                <a:solidFill>
                  <a:srgbClr val="0070C0"/>
                </a:solidFill>
              </a:rPr>
              <a:t>асинхронные, или внешние (аппаратные)</a:t>
            </a:r>
            <a:r>
              <a:rPr lang="ru-RU" dirty="0"/>
              <a:t> — события, которые исходят от внешних аппаратных устройств (например, периферийных устройств) и могут произойти в любой произвольный момент: сигнал от таймера, изменение логического уровня на выводах процессора и пр. Факт возникновения в системе такого прерывания трактуется как запрос на прерывание (англ. </a:t>
            </a:r>
            <a:r>
              <a:rPr lang="ru-RU" dirty="0" err="1"/>
              <a:t>Interrupt</a:t>
            </a:r>
            <a:r>
              <a:rPr lang="ru-RU" dirty="0"/>
              <a:t> </a:t>
            </a:r>
            <a:r>
              <a:rPr lang="ru-RU" dirty="0" err="1"/>
              <a:t>request</a:t>
            </a:r>
            <a:r>
              <a:rPr lang="ru-RU" dirty="0"/>
              <a:t>, IRQ);</a:t>
            </a:r>
          </a:p>
          <a:p>
            <a:pPr marL="457200" indent="-457200">
              <a:buFont typeface="Arial" panose="020B0604020202020204" pitchFamily="34" charset="0"/>
              <a:buChar char="•"/>
            </a:pPr>
            <a:r>
              <a:rPr lang="ru-RU" dirty="0">
                <a:solidFill>
                  <a:srgbClr val="0070C0"/>
                </a:solidFill>
              </a:rPr>
              <a:t>синхронные, или внутренние </a:t>
            </a:r>
            <a:r>
              <a:rPr lang="ru-RU" dirty="0"/>
              <a:t>— события в самом процессоре как результат нарушения каких-то условий при исполнении машинного кода: деление на ноль или переполнение стека, обращение к недопустимым адресам памяти или недопустимый код операции;</a:t>
            </a:r>
          </a:p>
          <a:p>
            <a:pPr marL="457200" indent="-457200">
              <a:buFont typeface="Arial" panose="020B0604020202020204" pitchFamily="34" charset="0"/>
              <a:buChar char="•"/>
            </a:pPr>
            <a:r>
              <a:rPr lang="ru-RU" dirty="0">
                <a:solidFill>
                  <a:srgbClr val="0070C0"/>
                </a:solidFill>
              </a:rPr>
              <a:t>программные</a:t>
            </a:r>
            <a:r>
              <a:rPr lang="ru-RU" dirty="0"/>
              <a:t> (частный случай внутреннего прерывания) — инициируются исполнением специальной инструкции в коде программы. Программные прерывания, как правило, используются для обращения к функциям встроенного программного обеспечения (</a:t>
            </a:r>
            <a:r>
              <a:rPr lang="ru-RU" dirty="0" err="1"/>
              <a:t>firmware</a:t>
            </a:r>
            <a:r>
              <a:rPr lang="ru-RU" dirty="0"/>
              <a:t>).</a:t>
            </a:r>
          </a:p>
        </p:txBody>
      </p:sp>
      <p:sp>
        <p:nvSpPr>
          <p:cNvPr id="4" name="Номер слайда 3">
            <a:extLst>
              <a:ext uri="{FF2B5EF4-FFF2-40B4-BE49-F238E27FC236}">
                <a16:creationId xmlns:a16="http://schemas.microsoft.com/office/drawing/2014/main" id="{97D2FFAD-AA04-48CB-B03A-C8D8BC61A36C}"/>
              </a:ext>
            </a:extLst>
          </p:cNvPr>
          <p:cNvSpPr>
            <a:spLocks noGrp="1"/>
          </p:cNvSpPr>
          <p:nvPr>
            <p:ph type="sldNum" sz="quarter" idx="12"/>
          </p:nvPr>
        </p:nvSpPr>
        <p:spPr/>
        <p:txBody>
          <a:bodyPr/>
          <a:lstStyle/>
          <a:p>
            <a:fld id="{FCC9D2A8-53B6-4ABB-9D59-ADC063E396C1}" type="slidenum">
              <a:rPr lang="ru-RU" smtClean="0"/>
              <a:t>8</a:t>
            </a:fld>
            <a:endParaRPr lang="ru-RU"/>
          </a:p>
        </p:txBody>
      </p:sp>
    </p:spTree>
    <p:extLst>
      <p:ext uri="{BB962C8B-B14F-4D97-AF65-F5344CB8AC3E}">
        <p14:creationId xmlns:p14="http://schemas.microsoft.com/office/powerpoint/2010/main" val="2285588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498138-3796-4955-9F88-0CF820D57D20}"/>
              </a:ext>
            </a:extLst>
          </p:cNvPr>
          <p:cNvSpPr>
            <a:spLocks noGrp="1"/>
          </p:cNvSpPr>
          <p:nvPr>
            <p:ph type="title"/>
          </p:nvPr>
        </p:nvSpPr>
        <p:spPr/>
        <p:txBody>
          <a:bodyPr/>
          <a:lstStyle/>
          <a:p>
            <a:r>
              <a:rPr lang="ru-RU" dirty="0"/>
              <a:t>Матрица прерываний</a:t>
            </a:r>
          </a:p>
        </p:txBody>
      </p:sp>
      <p:pic>
        <p:nvPicPr>
          <p:cNvPr id="5" name="Объект 4">
            <a:extLst>
              <a:ext uri="{FF2B5EF4-FFF2-40B4-BE49-F238E27FC236}">
                <a16:creationId xmlns:a16="http://schemas.microsoft.com/office/drawing/2014/main" id="{E83F61F0-97EE-49F3-AE2B-F7D9010489A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79715" y="807816"/>
            <a:ext cx="9432569" cy="6050184"/>
          </a:xfrm>
        </p:spPr>
      </p:pic>
      <p:sp>
        <p:nvSpPr>
          <p:cNvPr id="3" name="Номер слайда 2">
            <a:extLst>
              <a:ext uri="{FF2B5EF4-FFF2-40B4-BE49-F238E27FC236}">
                <a16:creationId xmlns:a16="http://schemas.microsoft.com/office/drawing/2014/main" id="{3A0DF298-3554-4B0F-9B25-834C13AEA849}"/>
              </a:ext>
            </a:extLst>
          </p:cNvPr>
          <p:cNvSpPr>
            <a:spLocks noGrp="1"/>
          </p:cNvSpPr>
          <p:nvPr>
            <p:ph type="sldNum" sz="quarter" idx="12"/>
          </p:nvPr>
        </p:nvSpPr>
        <p:spPr/>
        <p:txBody>
          <a:bodyPr/>
          <a:lstStyle/>
          <a:p>
            <a:fld id="{FCC9D2A8-53B6-4ABB-9D59-ADC063E396C1}" type="slidenum">
              <a:rPr lang="ru-RU" smtClean="0"/>
              <a:t>9</a:t>
            </a:fld>
            <a:endParaRPr lang="ru-RU"/>
          </a:p>
        </p:txBody>
      </p:sp>
    </p:spTree>
    <p:extLst>
      <p:ext uri="{BB962C8B-B14F-4D97-AF65-F5344CB8AC3E}">
        <p14:creationId xmlns:p14="http://schemas.microsoft.com/office/powerpoint/2010/main" val="3813439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6B9907-6C27-41AE-9C72-9CD9031E5147}"/>
              </a:ext>
            </a:extLst>
          </p:cNvPr>
          <p:cNvSpPr>
            <a:spLocks noGrp="1"/>
          </p:cNvSpPr>
          <p:nvPr>
            <p:ph type="title"/>
          </p:nvPr>
        </p:nvSpPr>
        <p:spPr/>
        <p:txBody>
          <a:bodyPr/>
          <a:lstStyle/>
          <a:p>
            <a:r>
              <a:rPr lang="ru-RU" dirty="0"/>
              <a:t>Источники прерываний</a:t>
            </a:r>
          </a:p>
        </p:txBody>
      </p:sp>
      <p:pic>
        <p:nvPicPr>
          <p:cNvPr id="5" name="Объект 4">
            <a:extLst>
              <a:ext uri="{FF2B5EF4-FFF2-40B4-BE49-F238E27FC236}">
                <a16:creationId xmlns:a16="http://schemas.microsoft.com/office/drawing/2014/main" id="{91E20807-9D39-41FF-BF1E-AFB8264AACC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743465"/>
            <a:ext cx="12191999" cy="12225586"/>
          </a:xfrm>
        </p:spPr>
      </p:pic>
      <p:sp>
        <p:nvSpPr>
          <p:cNvPr id="3" name="Номер слайда 2">
            <a:extLst>
              <a:ext uri="{FF2B5EF4-FFF2-40B4-BE49-F238E27FC236}">
                <a16:creationId xmlns:a16="http://schemas.microsoft.com/office/drawing/2014/main" id="{691A725C-A6C9-4ED6-B5E4-F1A490624D5E}"/>
              </a:ext>
            </a:extLst>
          </p:cNvPr>
          <p:cNvSpPr>
            <a:spLocks noGrp="1"/>
          </p:cNvSpPr>
          <p:nvPr>
            <p:ph type="sldNum" sz="quarter" idx="12"/>
          </p:nvPr>
        </p:nvSpPr>
        <p:spPr/>
        <p:txBody>
          <a:bodyPr/>
          <a:lstStyle/>
          <a:p>
            <a:fld id="{FCC9D2A8-53B6-4ABB-9D59-ADC063E396C1}" type="slidenum">
              <a:rPr lang="ru-RU" smtClean="0"/>
              <a:t>10</a:t>
            </a:fld>
            <a:endParaRPr lang="ru-RU"/>
          </a:p>
        </p:txBody>
      </p:sp>
    </p:spTree>
    <p:extLst>
      <p:ext uri="{BB962C8B-B14F-4D97-AF65-F5344CB8AC3E}">
        <p14:creationId xmlns:p14="http://schemas.microsoft.com/office/powerpoint/2010/main" val="566253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6B9907-6C27-41AE-9C72-9CD9031E5147}"/>
              </a:ext>
            </a:extLst>
          </p:cNvPr>
          <p:cNvSpPr>
            <a:spLocks noGrp="1"/>
          </p:cNvSpPr>
          <p:nvPr>
            <p:ph type="title"/>
          </p:nvPr>
        </p:nvSpPr>
        <p:spPr/>
        <p:txBody>
          <a:bodyPr/>
          <a:lstStyle/>
          <a:p>
            <a:r>
              <a:rPr lang="ru-RU" dirty="0"/>
              <a:t>Источники прерываний</a:t>
            </a:r>
          </a:p>
        </p:txBody>
      </p:sp>
      <p:pic>
        <p:nvPicPr>
          <p:cNvPr id="5" name="Объект 4">
            <a:extLst>
              <a:ext uri="{FF2B5EF4-FFF2-40B4-BE49-F238E27FC236}">
                <a16:creationId xmlns:a16="http://schemas.microsoft.com/office/drawing/2014/main" id="{91E20807-9D39-41FF-BF1E-AFB8264AACC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13081" y="875728"/>
            <a:ext cx="5965837" cy="5982272"/>
          </a:xfrm>
        </p:spPr>
      </p:pic>
      <p:sp>
        <p:nvSpPr>
          <p:cNvPr id="3" name="Номер слайда 2">
            <a:extLst>
              <a:ext uri="{FF2B5EF4-FFF2-40B4-BE49-F238E27FC236}">
                <a16:creationId xmlns:a16="http://schemas.microsoft.com/office/drawing/2014/main" id="{691A725C-A6C9-4ED6-B5E4-F1A490624D5E}"/>
              </a:ext>
            </a:extLst>
          </p:cNvPr>
          <p:cNvSpPr>
            <a:spLocks noGrp="1"/>
          </p:cNvSpPr>
          <p:nvPr>
            <p:ph type="sldNum" sz="quarter" idx="12"/>
          </p:nvPr>
        </p:nvSpPr>
        <p:spPr/>
        <p:txBody>
          <a:bodyPr/>
          <a:lstStyle/>
          <a:p>
            <a:fld id="{FCC9D2A8-53B6-4ABB-9D59-ADC063E396C1}" type="slidenum">
              <a:rPr lang="ru-RU" smtClean="0"/>
              <a:t>11</a:t>
            </a:fld>
            <a:endParaRPr lang="ru-RU"/>
          </a:p>
        </p:txBody>
      </p:sp>
    </p:spTree>
    <p:extLst>
      <p:ext uri="{BB962C8B-B14F-4D97-AF65-F5344CB8AC3E}">
        <p14:creationId xmlns:p14="http://schemas.microsoft.com/office/powerpoint/2010/main" val="4226652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7AE3BD-5E8A-4F91-9D65-6C26A59F11DC}"/>
              </a:ext>
            </a:extLst>
          </p:cNvPr>
          <p:cNvSpPr>
            <a:spLocks noGrp="1"/>
          </p:cNvSpPr>
          <p:nvPr>
            <p:ph type="title"/>
          </p:nvPr>
        </p:nvSpPr>
        <p:spPr/>
        <p:txBody>
          <a:bodyPr/>
          <a:lstStyle/>
          <a:p>
            <a:r>
              <a:rPr lang="ru-RU" dirty="0"/>
              <a:t>Таблица прерываний микропроцессора</a:t>
            </a:r>
          </a:p>
        </p:txBody>
      </p:sp>
      <p:pic>
        <p:nvPicPr>
          <p:cNvPr id="8" name="Объект 7">
            <a:extLst>
              <a:ext uri="{FF2B5EF4-FFF2-40B4-BE49-F238E27FC236}">
                <a16:creationId xmlns:a16="http://schemas.microsoft.com/office/drawing/2014/main" id="{C1A54673-6C70-492C-BFAC-797A31FC0EA4}"/>
              </a:ext>
            </a:extLst>
          </p:cNvPr>
          <p:cNvPicPr>
            <a:picLocks noGrp="1" noChangeAspect="1"/>
          </p:cNvPicPr>
          <p:nvPr>
            <p:ph idx="1"/>
          </p:nvPr>
        </p:nvPicPr>
        <p:blipFill>
          <a:blip r:embed="rId3"/>
          <a:stretch>
            <a:fillRect/>
          </a:stretch>
        </p:blipFill>
        <p:spPr>
          <a:xfrm>
            <a:off x="3422094" y="895350"/>
            <a:ext cx="5347811" cy="5942013"/>
          </a:xfrm>
        </p:spPr>
      </p:pic>
      <p:sp>
        <p:nvSpPr>
          <p:cNvPr id="4" name="Номер слайда 3">
            <a:extLst>
              <a:ext uri="{FF2B5EF4-FFF2-40B4-BE49-F238E27FC236}">
                <a16:creationId xmlns:a16="http://schemas.microsoft.com/office/drawing/2014/main" id="{DD211C32-4271-4795-AF80-466C4AC20B3B}"/>
              </a:ext>
            </a:extLst>
          </p:cNvPr>
          <p:cNvSpPr>
            <a:spLocks noGrp="1"/>
          </p:cNvSpPr>
          <p:nvPr>
            <p:ph type="sldNum" sz="quarter" idx="12"/>
          </p:nvPr>
        </p:nvSpPr>
        <p:spPr/>
        <p:txBody>
          <a:bodyPr/>
          <a:lstStyle/>
          <a:p>
            <a:fld id="{FCC9D2A8-53B6-4ABB-9D59-ADC063E396C1}" type="slidenum">
              <a:rPr lang="ru-RU" smtClean="0"/>
              <a:t>12</a:t>
            </a:fld>
            <a:endParaRPr lang="ru-RU"/>
          </a:p>
        </p:txBody>
      </p:sp>
    </p:spTree>
    <p:extLst>
      <p:ext uri="{BB962C8B-B14F-4D97-AF65-F5344CB8AC3E}">
        <p14:creationId xmlns:p14="http://schemas.microsoft.com/office/powerpoint/2010/main" val="1481893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B97FBC-76C9-4336-951D-5FBEBD3F59B0}"/>
              </a:ext>
            </a:extLst>
          </p:cNvPr>
          <p:cNvSpPr>
            <a:spLocks noGrp="1"/>
          </p:cNvSpPr>
          <p:nvPr>
            <p:ph type="title"/>
          </p:nvPr>
        </p:nvSpPr>
        <p:spPr/>
        <p:txBody>
          <a:bodyPr/>
          <a:lstStyle/>
          <a:p>
            <a:r>
              <a:rPr lang="ru-RU" dirty="0"/>
              <a:t>Внутренняя память </a:t>
            </a:r>
            <a:r>
              <a:rPr lang="en-US" dirty="0"/>
              <a:t>ESP32</a:t>
            </a:r>
            <a:endParaRPr lang="ru-RU" dirty="0"/>
          </a:p>
        </p:txBody>
      </p:sp>
      <p:sp>
        <p:nvSpPr>
          <p:cNvPr id="3" name="Объект 2">
            <a:extLst>
              <a:ext uri="{FF2B5EF4-FFF2-40B4-BE49-F238E27FC236}">
                <a16:creationId xmlns:a16="http://schemas.microsoft.com/office/drawing/2014/main" id="{FC77A46A-7D25-4B2F-9F8A-E481C630B837}"/>
              </a:ext>
            </a:extLst>
          </p:cNvPr>
          <p:cNvSpPr>
            <a:spLocks noGrp="1"/>
          </p:cNvSpPr>
          <p:nvPr>
            <p:ph idx="1"/>
          </p:nvPr>
        </p:nvSpPr>
        <p:spPr>
          <a:xfrm>
            <a:off x="1" y="895927"/>
            <a:ext cx="12191999" cy="5941144"/>
          </a:xfrm>
        </p:spPr>
        <p:txBody>
          <a:bodyPr/>
          <a:lstStyle/>
          <a:p>
            <a:pPr marL="457200" indent="-457200">
              <a:buFont typeface="Arial" panose="020B0604020202020204" pitchFamily="34" charset="0"/>
              <a:buChar char="•"/>
            </a:pPr>
            <a:r>
              <a:rPr lang="ru-RU" dirty="0"/>
              <a:t>Основное ОЗУ (</a:t>
            </a:r>
            <a:r>
              <a:rPr lang="en-US" dirty="0"/>
              <a:t>SRAM 520 </a:t>
            </a:r>
            <a:r>
              <a:rPr lang="ru-RU" dirty="0"/>
              <a:t>кбайт)</a:t>
            </a:r>
            <a:r>
              <a:rPr lang="en-US" dirty="0"/>
              <a:t>:</a:t>
            </a:r>
            <a:endParaRPr lang="ru-RU" dirty="0"/>
          </a:p>
          <a:p>
            <a:pPr marL="1143000" lvl="1" indent="-457200"/>
            <a:r>
              <a:rPr lang="en-US" dirty="0"/>
              <a:t>SRAM0 (192</a:t>
            </a:r>
            <a:r>
              <a:rPr lang="ru-RU" dirty="0"/>
              <a:t> кбайт)</a:t>
            </a:r>
          </a:p>
          <a:p>
            <a:pPr marL="1143000" lvl="1" indent="-457200"/>
            <a:r>
              <a:rPr lang="en-US" dirty="0"/>
              <a:t>SRAM1 (128 </a:t>
            </a:r>
            <a:r>
              <a:rPr lang="ru-RU" dirty="0"/>
              <a:t>кбайт)</a:t>
            </a:r>
          </a:p>
          <a:p>
            <a:pPr marL="1143000" lvl="1" indent="-457200"/>
            <a:r>
              <a:rPr lang="en-US" dirty="0"/>
              <a:t>SRAM2 (200 </a:t>
            </a:r>
            <a:r>
              <a:rPr lang="ru-RU" dirty="0"/>
              <a:t>кбайт)</a:t>
            </a:r>
          </a:p>
          <a:p>
            <a:pPr marL="457200" indent="-457200">
              <a:buFont typeface="Arial" panose="020B0604020202020204" pitchFamily="34" charset="0"/>
              <a:buChar char="•"/>
            </a:pPr>
            <a:r>
              <a:rPr lang="ru-RU" dirty="0"/>
              <a:t>Дополнительные ОЗУ в модуле </a:t>
            </a:r>
            <a:r>
              <a:rPr lang="en-US" dirty="0"/>
              <a:t>RTC (16</a:t>
            </a:r>
            <a:r>
              <a:rPr lang="ru-RU" dirty="0"/>
              <a:t> кбайт)</a:t>
            </a:r>
            <a:r>
              <a:rPr lang="en-US" dirty="0"/>
              <a:t>:</a:t>
            </a:r>
          </a:p>
          <a:p>
            <a:pPr marL="1143000" lvl="1" indent="-457200"/>
            <a:r>
              <a:rPr lang="en-US" dirty="0"/>
              <a:t>RTC Fast Memory (</a:t>
            </a:r>
            <a:r>
              <a:rPr lang="ru-RU" dirty="0"/>
              <a:t>8 кбайт)</a:t>
            </a:r>
            <a:endParaRPr lang="en-US" dirty="0"/>
          </a:p>
          <a:p>
            <a:pPr marL="1143000" lvl="1" indent="-457200"/>
            <a:r>
              <a:rPr lang="en-US" dirty="0"/>
              <a:t>RTC Slow Memory (</a:t>
            </a:r>
            <a:r>
              <a:rPr lang="ru-RU" dirty="0"/>
              <a:t>8 кбайт)</a:t>
            </a:r>
          </a:p>
          <a:p>
            <a:pPr marL="457200" indent="-457200">
              <a:buFont typeface="Arial" panose="020B0604020202020204" pitchFamily="34" charset="0"/>
              <a:buChar char="•"/>
            </a:pPr>
            <a:r>
              <a:rPr lang="ru-RU" dirty="0"/>
              <a:t>Постоянная память (</a:t>
            </a:r>
            <a:r>
              <a:rPr lang="en-US" dirty="0"/>
              <a:t>ROM 448 </a:t>
            </a:r>
            <a:r>
              <a:rPr lang="ru-RU" dirty="0"/>
              <a:t>кбайт)</a:t>
            </a:r>
          </a:p>
          <a:p>
            <a:pPr marL="1143000" lvl="1" indent="-457200"/>
            <a:r>
              <a:rPr lang="en-US" dirty="0"/>
              <a:t>ROM1 (384</a:t>
            </a:r>
            <a:r>
              <a:rPr lang="ru-RU" dirty="0"/>
              <a:t> кбайт)</a:t>
            </a:r>
          </a:p>
          <a:p>
            <a:pPr marL="1143000" lvl="1" indent="-457200"/>
            <a:r>
              <a:rPr lang="en-US" dirty="0"/>
              <a:t>ROM2 (</a:t>
            </a:r>
            <a:r>
              <a:rPr lang="ru-RU" dirty="0"/>
              <a:t>64 кбайт)</a:t>
            </a:r>
          </a:p>
          <a:p>
            <a:pPr marL="457200" indent="-457200">
              <a:buFont typeface="Arial" panose="020B0604020202020204" pitchFamily="34" charset="0"/>
              <a:buChar char="•"/>
            </a:pPr>
            <a:r>
              <a:rPr lang="ru-RU" dirty="0"/>
              <a:t>Однократно программируемая память (</a:t>
            </a:r>
            <a:r>
              <a:rPr lang="ru-RU" dirty="0" err="1"/>
              <a:t>eFuse</a:t>
            </a:r>
            <a:r>
              <a:rPr lang="ru-RU" dirty="0"/>
              <a:t> или OTP; 1024 бит)</a:t>
            </a:r>
          </a:p>
        </p:txBody>
      </p:sp>
      <p:sp>
        <p:nvSpPr>
          <p:cNvPr id="4" name="Номер слайда 3">
            <a:extLst>
              <a:ext uri="{FF2B5EF4-FFF2-40B4-BE49-F238E27FC236}">
                <a16:creationId xmlns:a16="http://schemas.microsoft.com/office/drawing/2014/main" id="{7354B617-90E9-4BE5-9164-8DB167318FA1}"/>
              </a:ext>
            </a:extLst>
          </p:cNvPr>
          <p:cNvSpPr>
            <a:spLocks noGrp="1"/>
          </p:cNvSpPr>
          <p:nvPr>
            <p:ph type="sldNum" sz="quarter" idx="12"/>
          </p:nvPr>
        </p:nvSpPr>
        <p:spPr/>
        <p:txBody>
          <a:bodyPr/>
          <a:lstStyle/>
          <a:p>
            <a:fld id="{FCC9D2A8-53B6-4ABB-9D59-ADC063E396C1}" type="slidenum">
              <a:rPr lang="ru-RU" smtClean="0"/>
              <a:t>13</a:t>
            </a:fld>
            <a:endParaRPr lang="ru-RU"/>
          </a:p>
        </p:txBody>
      </p:sp>
    </p:spTree>
    <p:extLst>
      <p:ext uri="{BB962C8B-B14F-4D97-AF65-F5344CB8AC3E}">
        <p14:creationId xmlns:p14="http://schemas.microsoft.com/office/powerpoint/2010/main" val="1236683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55033F-1925-4A9C-B0D8-FC0042303F7C}"/>
              </a:ext>
            </a:extLst>
          </p:cNvPr>
          <p:cNvSpPr>
            <a:spLocks noGrp="1"/>
          </p:cNvSpPr>
          <p:nvPr>
            <p:ph type="title"/>
          </p:nvPr>
        </p:nvSpPr>
        <p:spPr/>
        <p:txBody>
          <a:bodyPr/>
          <a:lstStyle/>
          <a:p>
            <a:r>
              <a:rPr lang="ru-RU" dirty="0"/>
              <a:t>Внешняя память </a:t>
            </a:r>
            <a:r>
              <a:rPr lang="en-US" dirty="0"/>
              <a:t>ESP32</a:t>
            </a:r>
            <a:endParaRPr lang="ru-RU" dirty="0"/>
          </a:p>
        </p:txBody>
      </p:sp>
      <p:pic>
        <p:nvPicPr>
          <p:cNvPr id="6" name="Объект 5">
            <a:extLst>
              <a:ext uri="{FF2B5EF4-FFF2-40B4-BE49-F238E27FC236}">
                <a16:creationId xmlns:a16="http://schemas.microsoft.com/office/drawing/2014/main" id="{27887C78-2AB9-472F-9595-2196AEE69DB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56000" y="1415256"/>
            <a:ext cx="5080000" cy="4902200"/>
          </a:xfrm>
        </p:spPr>
      </p:pic>
      <p:sp>
        <p:nvSpPr>
          <p:cNvPr id="4" name="Номер слайда 3">
            <a:extLst>
              <a:ext uri="{FF2B5EF4-FFF2-40B4-BE49-F238E27FC236}">
                <a16:creationId xmlns:a16="http://schemas.microsoft.com/office/drawing/2014/main" id="{50752A89-4148-4034-9AB0-5E75B22C9C5E}"/>
              </a:ext>
            </a:extLst>
          </p:cNvPr>
          <p:cNvSpPr>
            <a:spLocks noGrp="1"/>
          </p:cNvSpPr>
          <p:nvPr>
            <p:ph type="sldNum" sz="quarter" idx="12"/>
          </p:nvPr>
        </p:nvSpPr>
        <p:spPr/>
        <p:txBody>
          <a:bodyPr/>
          <a:lstStyle/>
          <a:p>
            <a:fld id="{FCC9D2A8-53B6-4ABB-9D59-ADC063E396C1}" type="slidenum">
              <a:rPr lang="ru-RU" smtClean="0"/>
              <a:t>14</a:t>
            </a:fld>
            <a:endParaRPr lang="ru-RU"/>
          </a:p>
        </p:txBody>
      </p:sp>
    </p:spTree>
    <p:extLst>
      <p:ext uri="{BB962C8B-B14F-4D97-AF65-F5344CB8AC3E}">
        <p14:creationId xmlns:p14="http://schemas.microsoft.com/office/powerpoint/2010/main" val="3618606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6932E4-6170-4985-9B22-E4AC897ACF84}"/>
              </a:ext>
            </a:extLst>
          </p:cNvPr>
          <p:cNvSpPr>
            <a:spLocks noGrp="1"/>
          </p:cNvSpPr>
          <p:nvPr>
            <p:ph type="title"/>
          </p:nvPr>
        </p:nvSpPr>
        <p:spPr/>
        <p:txBody>
          <a:bodyPr/>
          <a:lstStyle/>
          <a:p>
            <a:r>
              <a:rPr lang="ru-RU" dirty="0"/>
              <a:t>Контроллер </a:t>
            </a:r>
            <a:r>
              <a:rPr lang="en-US" dirty="0"/>
              <a:t>DMA</a:t>
            </a:r>
            <a:endParaRPr lang="ru-RU" dirty="0"/>
          </a:p>
        </p:txBody>
      </p:sp>
      <p:pic>
        <p:nvPicPr>
          <p:cNvPr id="6" name="Объект 5">
            <a:extLst>
              <a:ext uri="{FF2B5EF4-FFF2-40B4-BE49-F238E27FC236}">
                <a16:creationId xmlns:a16="http://schemas.microsoft.com/office/drawing/2014/main" id="{D925B7F7-9DB5-4D74-A832-EBF9AEEF30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56000" y="1758156"/>
            <a:ext cx="5080000" cy="4216400"/>
          </a:xfrm>
        </p:spPr>
      </p:pic>
      <p:sp>
        <p:nvSpPr>
          <p:cNvPr id="4" name="Номер слайда 3">
            <a:extLst>
              <a:ext uri="{FF2B5EF4-FFF2-40B4-BE49-F238E27FC236}">
                <a16:creationId xmlns:a16="http://schemas.microsoft.com/office/drawing/2014/main" id="{EDD0DC7E-A8B9-400D-8D2E-4F6A8003F294}"/>
              </a:ext>
            </a:extLst>
          </p:cNvPr>
          <p:cNvSpPr>
            <a:spLocks noGrp="1"/>
          </p:cNvSpPr>
          <p:nvPr>
            <p:ph type="sldNum" sz="quarter" idx="12"/>
          </p:nvPr>
        </p:nvSpPr>
        <p:spPr/>
        <p:txBody>
          <a:bodyPr/>
          <a:lstStyle/>
          <a:p>
            <a:fld id="{FCC9D2A8-53B6-4ABB-9D59-ADC063E396C1}" type="slidenum">
              <a:rPr lang="ru-RU" smtClean="0"/>
              <a:t>15</a:t>
            </a:fld>
            <a:endParaRPr lang="ru-RU"/>
          </a:p>
        </p:txBody>
      </p:sp>
    </p:spTree>
    <p:extLst>
      <p:ext uri="{BB962C8B-B14F-4D97-AF65-F5344CB8AC3E}">
        <p14:creationId xmlns:p14="http://schemas.microsoft.com/office/powerpoint/2010/main" val="1434062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35F3CC-7622-4CBC-84B2-E92182847EAF}"/>
              </a:ext>
            </a:extLst>
          </p:cNvPr>
          <p:cNvSpPr>
            <a:spLocks noGrp="1"/>
          </p:cNvSpPr>
          <p:nvPr>
            <p:ph type="title"/>
          </p:nvPr>
        </p:nvSpPr>
        <p:spPr/>
        <p:txBody>
          <a:bodyPr/>
          <a:lstStyle/>
          <a:p>
            <a:r>
              <a:rPr lang="ru-RU" dirty="0"/>
              <a:t>Таймеры общего назначения</a:t>
            </a:r>
          </a:p>
        </p:txBody>
      </p:sp>
      <p:sp>
        <p:nvSpPr>
          <p:cNvPr id="4" name="Номер слайда 3">
            <a:extLst>
              <a:ext uri="{FF2B5EF4-FFF2-40B4-BE49-F238E27FC236}">
                <a16:creationId xmlns:a16="http://schemas.microsoft.com/office/drawing/2014/main" id="{08D47E38-36A3-40F1-BFEA-96378D7246DA}"/>
              </a:ext>
            </a:extLst>
          </p:cNvPr>
          <p:cNvSpPr>
            <a:spLocks noGrp="1"/>
          </p:cNvSpPr>
          <p:nvPr>
            <p:ph type="sldNum" sz="quarter" idx="12"/>
          </p:nvPr>
        </p:nvSpPr>
        <p:spPr/>
        <p:txBody>
          <a:bodyPr/>
          <a:lstStyle/>
          <a:p>
            <a:fld id="{FCC9D2A8-53B6-4ABB-9D59-ADC063E396C1}" type="slidenum">
              <a:rPr lang="ru-RU" smtClean="0"/>
              <a:t>16</a:t>
            </a:fld>
            <a:endParaRPr lang="ru-RU"/>
          </a:p>
        </p:txBody>
      </p:sp>
      <p:sp>
        <p:nvSpPr>
          <p:cNvPr id="10" name="Объект 9">
            <a:extLst>
              <a:ext uri="{FF2B5EF4-FFF2-40B4-BE49-F238E27FC236}">
                <a16:creationId xmlns:a16="http://schemas.microsoft.com/office/drawing/2014/main" id="{FD57D132-D18E-4C3D-A0B3-AD34A292C375}"/>
              </a:ext>
            </a:extLst>
          </p:cNvPr>
          <p:cNvSpPr>
            <a:spLocks noGrp="1"/>
          </p:cNvSpPr>
          <p:nvPr>
            <p:ph idx="1"/>
          </p:nvPr>
        </p:nvSpPr>
        <p:spPr>
          <a:xfrm>
            <a:off x="-1" y="2839027"/>
            <a:ext cx="12191999" cy="3998044"/>
          </a:xfrm>
        </p:spPr>
        <p:txBody>
          <a:bodyPr/>
          <a:lstStyle/>
          <a:p>
            <a:r>
              <a:rPr lang="ru-RU" dirty="0"/>
              <a:t>Период: 1/10 МГц = 12,5 </a:t>
            </a:r>
            <a:r>
              <a:rPr lang="ru-RU" dirty="0" err="1"/>
              <a:t>нс</a:t>
            </a:r>
            <a:endParaRPr lang="ru-RU" dirty="0"/>
          </a:p>
          <a:p>
            <a:r>
              <a:rPr lang="ru-RU" dirty="0" err="1"/>
              <a:t>Предделитель</a:t>
            </a:r>
            <a:r>
              <a:rPr lang="ru-RU" dirty="0"/>
              <a:t>: от 2 до 65535</a:t>
            </a:r>
          </a:p>
          <a:p>
            <a:r>
              <a:rPr lang="ru-RU" dirty="0"/>
              <a:t>Максимальное значение 64-битного счетчика: 2</a:t>
            </a:r>
            <a:r>
              <a:rPr lang="ru-RU" baseline="30000" dirty="0"/>
              <a:t>64</a:t>
            </a:r>
            <a:r>
              <a:rPr lang="ru-RU" dirty="0"/>
              <a:t>-1= 18 446 744 073 709 551 615</a:t>
            </a:r>
          </a:p>
          <a:p>
            <a:r>
              <a:rPr lang="ru-RU" dirty="0"/>
              <a:t>Диапазон временных значений таймера: от 2</a:t>
            </a:r>
            <a:r>
              <a:rPr lang="en-US" dirty="0"/>
              <a:t> x 12,5 = 25</a:t>
            </a:r>
            <a:r>
              <a:rPr lang="ru-RU" dirty="0"/>
              <a:t> </a:t>
            </a:r>
            <a:r>
              <a:rPr lang="ru-RU" dirty="0" err="1"/>
              <a:t>нс</a:t>
            </a:r>
            <a:r>
              <a:rPr lang="ru-RU" dirty="0"/>
              <a:t> до </a:t>
            </a:r>
            <a:r>
              <a:rPr lang="en-US" dirty="0"/>
              <a:t>65535 x 12,5 x 18 446 744 073 709 551 615 = </a:t>
            </a:r>
            <a:r>
              <a:rPr lang="ru-RU" dirty="0"/>
              <a:t>479 177 516 лет</a:t>
            </a:r>
          </a:p>
        </p:txBody>
      </p:sp>
      <p:pic>
        <p:nvPicPr>
          <p:cNvPr id="11" name="Объект 7">
            <a:extLst>
              <a:ext uri="{FF2B5EF4-FFF2-40B4-BE49-F238E27FC236}">
                <a16:creationId xmlns:a16="http://schemas.microsoft.com/office/drawing/2014/main" id="{CBFF1515-535E-48C5-966C-0334ED8924DD}"/>
              </a:ext>
            </a:extLst>
          </p:cNvPr>
          <p:cNvPicPr>
            <a:picLocks noChangeAspect="1"/>
          </p:cNvPicPr>
          <p:nvPr/>
        </p:nvPicPr>
        <p:blipFill>
          <a:blip r:embed="rId3"/>
          <a:stretch>
            <a:fillRect/>
          </a:stretch>
        </p:blipFill>
        <p:spPr>
          <a:xfrm>
            <a:off x="4190998" y="895927"/>
            <a:ext cx="3810000" cy="1943100"/>
          </a:xfrm>
          <a:prstGeom prst="rect">
            <a:avLst/>
          </a:prstGeom>
        </p:spPr>
      </p:pic>
    </p:spTree>
    <p:extLst>
      <p:ext uri="{BB962C8B-B14F-4D97-AF65-F5344CB8AC3E}">
        <p14:creationId xmlns:p14="http://schemas.microsoft.com/office/powerpoint/2010/main" val="1651153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3193A1-3174-4E03-BB0D-B8D65B8A7F64}"/>
              </a:ext>
            </a:extLst>
          </p:cNvPr>
          <p:cNvSpPr>
            <a:spLocks noGrp="1"/>
          </p:cNvSpPr>
          <p:nvPr>
            <p:ph type="title"/>
          </p:nvPr>
        </p:nvSpPr>
        <p:spPr/>
        <p:txBody>
          <a:bodyPr/>
          <a:lstStyle/>
          <a:p>
            <a:r>
              <a:rPr lang="ru-RU" dirty="0"/>
              <a:t>Таймер модуля </a:t>
            </a:r>
            <a:r>
              <a:rPr lang="en-US" dirty="0"/>
              <a:t>RTC</a:t>
            </a:r>
            <a:endParaRPr lang="ru-RU" dirty="0"/>
          </a:p>
        </p:txBody>
      </p:sp>
      <p:sp>
        <p:nvSpPr>
          <p:cNvPr id="3" name="Объект 2">
            <a:extLst>
              <a:ext uri="{FF2B5EF4-FFF2-40B4-BE49-F238E27FC236}">
                <a16:creationId xmlns:a16="http://schemas.microsoft.com/office/drawing/2014/main" id="{154BDF19-D0B7-47F9-91D0-108EA4647A99}"/>
              </a:ext>
            </a:extLst>
          </p:cNvPr>
          <p:cNvSpPr>
            <a:spLocks noGrp="1"/>
          </p:cNvSpPr>
          <p:nvPr>
            <p:ph idx="1"/>
          </p:nvPr>
        </p:nvSpPr>
        <p:spPr/>
        <p:txBody>
          <a:bodyPr/>
          <a:lstStyle/>
          <a:p>
            <a:r>
              <a:rPr lang="ru-RU" dirty="0"/>
              <a:t>Для тактирования RTC-таймера используется сигнал «SLOW_CLK», частота которого по умолчанию составляет 150кГц, а период – 6,667мкс. Таким образом, счетный регистр дополнительного таймера будет переполняться и сбрасываться каждые</a:t>
            </a:r>
          </a:p>
          <a:p>
            <a:r>
              <a:rPr lang="ru-RU" dirty="0"/>
              <a:t>(2</a:t>
            </a:r>
            <a:r>
              <a:rPr lang="ru-RU" baseline="30000" dirty="0"/>
              <a:t>48</a:t>
            </a:r>
            <a:r>
              <a:rPr lang="ru-RU" dirty="0"/>
              <a:t>-1) × 6,667мкс ≈ 1 876 593 670 секунд = 521 276 часов = 21 719 дней = 59,5 лет</a:t>
            </a:r>
          </a:p>
          <a:p>
            <a:endParaRPr lang="ru-RU" dirty="0"/>
          </a:p>
        </p:txBody>
      </p:sp>
      <p:sp>
        <p:nvSpPr>
          <p:cNvPr id="4" name="Номер слайда 3">
            <a:extLst>
              <a:ext uri="{FF2B5EF4-FFF2-40B4-BE49-F238E27FC236}">
                <a16:creationId xmlns:a16="http://schemas.microsoft.com/office/drawing/2014/main" id="{66D8FA3C-B4BF-4DE1-936B-61F463C18E8E}"/>
              </a:ext>
            </a:extLst>
          </p:cNvPr>
          <p:cNvSpPr>
            <a:spLocks noGrp="1"/>
          </p:cNvSpPr>
          <p:nvPr>
            <p:ph type="sldNum" sz="quarter" idx="12"/>
          </p:nvPr>
        </p:nvSpPr>
        <p:spPr/>
        <p:txBody>
          <a:bodyPr/>
          <a:lstStyle/>
          <a:p>
            <a:fld id="{FCC9D2A8-53B6-4ABB-9D59-ADC063E396C1}" type="slidenum">
              <a:rPr lang="ru-RU" smtClean="0"/>
              <a:t>17</a:t>
            </a:fld>
            <a:endParaRPr lang="ru-RU"/>
          </a:p>
        </p:txBody>
      </p:sp>
    </p:spTree>
    <p:extLst>
      <p:ext uri="{BB962C8B-B14F-4D97-AF65-F5344CB8AC3E}">
        <p14:creationId xmlns:p14="http://schemas.microsoft.com/office/powerpoint/2010/main" val="3841431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A1045D-E546-493B-8DEA-50D642BEB426}"/>
              </a:ext>
            </a:extLst>
          </p:cNvPr>
          <p:cNvSpPr>
            <a:spLocks noGrp="1"/>
          </p:cNvSpPr>
          <p:nvPr>
            <p:ph type="title"/>
          </p:nvPr>
        </p:nvSpPr>
        <p:spPr/>
        <p:txBody>
          <a:bodyPr>
            <a:normAutofit/>
          </a:bodyPr>
          <a:lstStyle/>
          <a:p>
            <a:r>
              <a:rPr lang="ru-RU" dirty="0"/>
              <a:t>Сторожевые таймеры </a:t>
            </a:r>
            <a:r>
              <a:rPr lang="en-US" dirty="0"/>
              <a:t>Watchdog Timer (WDT)</a:t>
            </a:r>
            <a:endParaRPr lang="ru-RU" dirty="0"/>
          </a:p>
        </p:txBody>
      </p:sp>
      <p:sp>
        <p:nvSpPr>
          <p:cNvPr id="3" name="Объект 2">
            <a:extLst>
              <a:ext uri="{FF2B5EF4-FFF2-40B4-BE49-F238E27FC236}">
                <a16:creationId xmlns:a16="http://schemas.microsoft.com/office/drawing/2014/main" id="{35131698-713B-419B-9BBD-B2089A8FD8BA}"/>
              </a:ext>
            </a:extLst>
          </p:cNvPr>
          <p:cNvSpPr>
            <a:spLocks noGrp="1"/>
          </p:cNvSpPr>
          <p:nvPr>
            <p:ph idx="1"/>
          </p:nvPr>
        </p:nvSpPr>
        <p:spPr>
          <a:xfrm>
            <a:off x="1" y="895927"/>
            <a:ext cx="12191999" cy="5941144"/>
          </a:xfrm>
        </p:spPr>
        <p:txBody>
          <a:bodyPr>
            <a:normAutofit fontScale="85000" lnSpcReduction="20000"/>
          </a:bodyPr>
          <a:lstStyle/>
          <a:p>
            <a:r>
              <a:rPr lang="ru-RU" dirty="0"/>
              <a:t>Действия, совершаемые таймером по завершении интервалов 0…3, могут быть:</a:t>
            </a:r>
          </a:p>
          <a:p>
            <a:pPr marL="457200" indent="-457200">
              <a:buFont typeface="Arial" panose="020B0604020202020204" pitchFamily="34" charset="0"/>
              <a:buChar char="•"/>
            </a:pPr>
            <a:r>
              <a:rPr lang="ru-RU" dirty="0"/>
              <a:t>бездействие («OFF»). По истечении соответствующего этапа сторожевой таймер просто переходит на следующую ступень, не предпринимая никаких дополнительных действий;</a:t>
            </a:r>
          </a:p>
          <a:p>
            <a:pPr marL="457200" indent="-457200">
              <a:buFont typeface="Arial" panose="020B0604020202020204" pitchFamily="34" charset="0"/>
              <a:buChar char="•"/>
            </a:pPr>
            <a:r>
              <a:rPr lang="ru-RU" dirty="0"/>
              <a:t>прерывание («INTERRUPT»). По истечении соответствующего этапа сторожевой таймер сформирует прерывание;</a:t>
            </a:r>
          </a:p>
          <a:p>
            <a:pPr marL="457200" indent="-457200">
              <a:buFont typeface="Arial" panose="020B0604020202020204" pitchFamily="34" charset="0"/>
              <a:buChar char="•"/>
            </a:pPr>
            <a:r>
              <a:rPr lang="ru-RU" dirty="0"/>
              <a:t>перезапуск основного процессора («RESET CPU»). По истечении соответствующего этапа сторожевой таймер сбросит одно или оба ядра процессора. Отмечу, что таймер «MWDT0» может сбросить только ядро «PRO_CPU», а таймер – «MWDT1» только ядро «APP_CPU». Таймеру «RWDT» доступен перезапуск любого из двух ядер основного процессора (а также обоих ядер сразу);</a:t>
            </a:r>
          </a:p>
          <a:p>
            <a:pPr marL="457200" indent="-457200">
              <a:buFont typeface="Arial" panose="020B0604020202020204" pitchFamily="34" charset="0"/>
              <a:buChar char="•"/>
            </a:pPr>
            <a:r>
              <a:rPr lang="ru-RU" dirty="0"/>
              <a:t>перезапуск основной системы («RESET SYSTEM»). По истечении соответствующего этапа сторожевой таймер сбросит всю основную систему (включая и себя самого́). Напомню, что в документации на ESP32 основной системой называется совокупность процессора, основной памяти и всей периферии. Обратите внимание на то, что система RTC в данный перечень не входит, поэтому в рассматриваемом случае она сброшена не будет;</a:t>
            </a:r>
          </a:p>
          <a:p>
            <a:pPr marL="457200" indent="-457200">
              <a:buFont typeface="Arial" panose="020B0604020202020204" pitchFamily="34" charset="0"/>
              <a:buChar char="•"/>
            </a:pPr>
            <a:r>
              <a:rPr lang="ru-RU" dirty="0"/>
              <a:t>перезапуск всего микроконтроллера полностью. По истечении соответствующего этапа сторожевой таймер сбросит весь чип целиком (т.е. как основную систему, так и систему RTC). Данный вид действия доступен только таймеру «RWDT».</a:t>
            </a:r>
          </a:p>
        </p:txBody>
      </p:sp>
      <p:sp>
        <p:nvSpPr>
          <p:cNvPr id="4" name="Номер слайда 3">
            <a:extLst>
              <a:ext uri="{FF2B5EF4-FFF2-40B4-BE49-F238E27FC236}">
                <a16:creationId xmlns:a16="http://schemas.microsoft.com/office/drawing/2014/main" id="{C8E1271D-8274-43EC-A41C-763959C0081B}"/>
              </a:ext>
            </a:extLst>
          </p:cNvPr>
          <p:cNvSpPr>
            <a:spLocks noGrp="1"/>
          </p:cNvSpPr>
          <p:nvPr>
            <p:ph type="sldNum" sz="quarter" idx="12"/>
          </p:nvPr>
        </p:nvSpPr>
        <p:spPr/>
        <p:txBody>
          <a:bodyPr/>
          <a:lstStyle/>
          <a:p>
            <a:fld id="{FCC9D2A8-53B6-4ABB-9D59-ADC063E396C1}" type="slidenum">
              <a:rPr lang="ru-RU" smtClean="0"/>
              <a:t>18</a:t>
            </a:fld>
            <a:endParaRPr lang="ru-RU"/>
          </a:p>
        </p:txBody>
      </p:sp>
    </p:spTree>
    <p:extLst>
      <p:ext uri="{BB962C8B-B14F-4D97-AF65-F5344CB8AC3E}">
        <p14:creationId xmlns:p14="http://schemas.microsoft.com/office/powerpoint/2010/main" val="4107825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dirty="0"/>
              <a:t>Лекция </a:t>
            </a:r>
            <a:r>
              <a:rPr lang="en-US" sz="1500" i="1" dirty="0"/>
              <a:t>2</a:t>
            </a:r>
          </a:p>
          <a:p>
            <a:r>
              <a:rPr lang="ru-RU" sz="1500" i="1" dirty="0"/>
              <a:t>Состав микропроцессора </a:t>
            </a:r>
            <a:r>
              <a:rPr lang="en-US" sz="1500" i="1" dirty="0"/>
              <a:t>ESP32</a:t>
            </a:r>
          </a:p>
          <a:p>
            <a:r>
              <a:rPr lang="ru-RU" sz="1500" i="1" dirty="0"/>
              <a:t>Прерывания</a:t>
            </a:r>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BB769346-1CA2-4183-B63B-F1A50EF1C161}"/>
              </a:ext>
            </a:extLst>
          </p:cNvPr>
          <p:cNvSpPr>
            <a:spLocks noGrp="1"/>
          </p:cNvSpPr>
          <p:nvPr>
            <p:ph type="sldNum" sz="quarter" idx="12"/>
          </p:nvPr>
        </p:nvSpPr>
        <p:spPr/>
        <p:txBody>
          <a:bodyPr/>
          <a:lstStyle/>
          <a:p>
            <a:fld id="{FCC9D2A8-53B6-4ABB-9D59-ADC063E396C1}" type="slidenum">
              <a:rPr lang="ru-RU" smtClean="0"/>
              <a:t>19</a:t>
            </a:fld>
            <a:endParaRPr lang="ru-RU"/>
          </a:p>
        </p:txBody>
      </p:sp>
    </p:spTree>
    <p:extLst>
      <p:ext uri="{BB962C8B-B14F-4D97-AF65-F5344CB8AC3E}">
        <p14:creationId xmlns:p14="http://schemas.microsoft.com/office/powerpoint/2010/main" val="630557112"/>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3062</TotalTime>
  <Words>7941</Words>
  <Application>Microsoft Office PowerPoint</Application>
  <PresentationFormat>Широкоэкранный</PresentationFormat>
  <Paragraphs>236</Paragraphs>
  <Slides>19</Slides>
  <Notes>14</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19</vt:i4>
      </vt:variant>
    </vt:vector>
  </HeadingPairs>
  <TitlesOfParts>
    <vt:vector size="23" baseType="lpstr">
      <vt:lpstr>Arial</vt:lpstr>
      <vt:lpstr>Calibri</vt:lpstr>
      <vt:lpstr>Calibri Light</vt:lpstr>
      <vt:lpstr>Тема Office</vt:lpstr>
      <vt:lpstr>Аппаратные средства Интернета вещей и цифрового производства</vt:lpstr>
      <vt:lpstr>Состав платы МК ESP32</vt:lpstr>
      <vt:lpstr>Состав МК ESP32</vt:lpstr>
      <vt:lpstr>Система тактирования ESP32</vt:lpstr>
      <vt:lpstr>Система тактирования ESP32</vt:lpstr>
      <vt:lpstr>Система тактирования ESP32</vt:lpstr>
      <vt:lpstr>Прерывания</vt:lpstr>
      <vt:lpstr>Прерывания</vt:lpstr>
      <vt:lpstr>Матрица прерываний</vt:lpstr>
      <vt:lpstr>Источники прерываний</vt:lpstr>
      <vt:lpstr>Источники прерываний</vt:lpstr>
      <vt:lpstr>Таблица прерываний микропроцессора</vt:lpstr>
      <vt:lpstr>Внутренняя память ESP32</vt:lpstr>
      <vt:lpstr>Внешняя память ESP32</vt:lpstr>
      <vt:lpstr>Контроллер DMA</vt:lpstr>
      <vt:lpstr>Таймеры общего назначения</vt:lpstr>
      <vt:lpstr>Таймер модуля RTC</vt:lpstr>
      <vt:lpstr>Сторожевые таймеры Watchdog Timer (WDT)</vt:lpstr>
      <vt:lpstr>Аппаратные средства Интернета вещей и цифрового производства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Информационные технологии</dc:title>
  <dc:creator>SMike</dc:creator>
  <cp:lastModifiedBy>SMike</cp:lastModifiedBy>
  <cp:revision>177</cp:revision>
  <dcterms:created xsi:type="dcterms:W3CDTF">2019-06-14T07:02:32Z</dcterms:created>
  <dcterms:modified xsi:type="dcterms:W3CDTF">2021-09-15T07:40:32Z</dcterms:modified>
</cp:coreProperties>
</file>