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microsoft.com/office/2007/relationships/hdphoto" Target="../media/hdphoto1.wdp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5" cstate="print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ru-RU" dirty="0"/>
              <a:t>Суходоев Михаил Сергеевич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ru-RU" dirty="0"/>
              <a:t>доцент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ru-RU" dirty="0"/>
              <a:t>дата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Адреса </a:t>
            </a:r>
            <a:r>
              <a:rPr lang="en-US" dirty="0"/>
              <a:t>IPv4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Методические указания</a:t>
            </a:r>
          </a:p>
          <a:p>
            <a:r>
              <a:rPr lang="ru-RU" dirty="0"/>
              <a:t>для выполнения практической работы №1</a:t>
            </a:r>
          </a:p>
        </p:txBody>
      </p:sp>
    </p:spTree>
    <p:extLst>
      <p:ext uri="{BB962C8B-B14F-4D97-AF65-F5344CB8AC3E}">
        <p14:creationId xmlns:p14="http://schemas.microsoft.com/office/powerpoint/2010/main" val="2418685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3805D-F1AB-4643-BB06-8FDD5244D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Разделы сети и узла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5D50B7-9A89-4083-A8A7-7CE63DFBC2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Адрес </a:t>
            </a:r>
            <a:r>
              <a:rPr lang="en-US" dirty="0"/>
              <a:t>IPv4 </a:t>
            </a:r>
            <a:r>
              <a:rPr lang="ru-RU" dirty="0"/>
              <a:t>имеет иерархическую структуру: он состоит из раздела сети и узла.</a:t>
            </a:r>
          </a:p>
          <a:p>
            <a:r>
              <a:rPr lang="ru-RU" dirty="0"/>
              <a:t>Все устройства в одной сети должны иметь одинаковый раздел сети.</a:t>
            </a:r>
          </a:p>
          <a:p>
            <a:r>
              <a:rPr lang="ru-RU" dirty="0"/>
              <a:t>Маска позволяет устройствам определить раздел сети и узла.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713C06-C778-474B-B2FD-A1E652CE8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911" y="3900488"/>
            <a:ext cx="74961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84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3805D-F1AB-4643-BB06-8FDD5244D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Маска подсети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5D50B7-9A89-4083-A8A7-7CE63DFBC2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6994237" cy="4351338"/>
          </a:xfrm>
        </p:spPr>
        <p:txBody>
          <a:bodyPr/>
          <a:lstStyle/>
          <a:p>
            <a:r>
              <a:rPr lang="ru-RU" dirty="0"/>
              <a:t>При настройке сети должны быть указаны 4 параметра:</a:t>
            </a:r>
          </a:p>
          <a:p>
            <a:pPr marL="457200" indent="-457200">
              <a:buAutoNum type="arabicPeriod"/>
            </a:pPr>
            <a:r>
              <a:rPr lang="ru-RU" dirty="0"/>
              <a:t>уникальный </a:t>
            </a:r>
            <a:r>
              <a:rPr lang="en-US" dirty="0"/>
              <a:t>IPv4-</a:t>
            </a:r>
            <a:r>
              <a:rPr lang="ru-RU" dirty="0"/>
              <a:t>адрес узла (устройства)</a:t>
            </a:r>
            <a:r>
              <a:rPr lang="en-US" dirty="0"/>
              <a:t>;</a:t>
            </a:r>
            <a:endParaRPr lang="ru-RU" dirty="0"/>
          </a:p>
          <a:p>
            <a:pPr marL="457200" indent="-457200">
              <a:buAutoNum type="arabicPeriod"/>
            </a:pPr>
            <a:r>
              <a:rPr lang="ru-RU" dirty="0"/>
              <a:t>маска подсети, которая определяет границу </a:t>
            </a:r>
            <a:r>
              <a:rPr lang="en-US" dirty="0"/>
              <a:t>IPv4-</a:t>
            </a:r>
            <a:r>
              <a:rPr lang="ru-RU" dirty="0"/>
              <a:t>адреса, которая относится к сети и узлу</a:t>
            </a:r>
            <a:r>
              <a:rPr lang="en-US" dirty="0"/>
              <a:t>;</a:t>
            </a:r>
          </a:p>
          <a:p>
            <a:pPr marL="457200" indent="-457200">
              <a:buAutoNum type="arabicPeriod"/>
            </a:pPr>
            <a:r>
              <a:rPr lang="ru-RU" dirty="0"/>
              <a:t>шлюз по умолчанию (опционально) – </a:t>
            </a:r>
            <a:r>
              <a:rPr lang="en-US" dirty="0"/>
              <a:t>IPv4-</a:t>
            </a:r>
            <a:r>
              <a:rPr lang="ru-RU" dirty="0"/>
              <a:t>адрес локального интерфейса маршрутизатора</a:t>
            </a:r>
            <a:r>
              <a:rPr lang="en-US" dirty="0"/>
              <a:t>;</a:t>
            </a:r>
          </a:p>
          <a:p>
            <a:pPr marL="457200" indent="-457200">
              <a:buAutoNum type="arabicPeriod"/>
            </a:pPr>
            <a:r>
              <a:rPr lang="en-US" dirty="0"/>
              <a:t>DNS-</a:t>
            </a:r>
            <a:r>
              <a:rPr lang="ru-RU" dirty="0"/>
              <a:t>сервер (опционально, с возможностью указания альтернативного) – </a:t>
            </a:r>
            <a:r>
              <a:rPr lang="en-US" dirty="0"/>
              <a:t>IPv4-</a:t>
            </a:r>
            <a:r>
              <a:rPr lang="ru-RU" dirty="0"/>
              <a:t>адрес </a:t>
            </a:r>
            <a:r>
              <a:rPr lang="en-US" dirty="0"/>
              <a:t>DNS</a:t>
            </a:r>
            <a:r>
              <a:rPr lang="ru-RU" dirty="0"/>
              <a:t> сервера для преобразования доменов в </a:t>
            </a:r>
            <a:r>
              <a:rPr lang="en-US" dirty="0"/>
              <a:t>IPv4</a:t>
            </a:r>
            <a:r>
              <a:rPr lang="ru-RU" dirty="0"/>
              <a:t> адреса и обратно.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0CC5CE-2C3D-4305-9C70-45C1A785B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478" y="1776413"/>
            <a:ext cx="394335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30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3805D-F1AB-4643-BB06-8FDD5244D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Маска подсети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5D50B7-9A89-4083-A8A7-7CE63DFBC2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Для определения сетевой и узловой частей </a:t>
            </a:r>
            <a:r>
              <a:rPr lang="en-US" dirty="0"/>
              <a:t>IPv4-</a:t>
            </a:r>
            <a:r>
              <a:rPr lang="ru-RU" dirty="0"/>
              <a:t>адрес побитно сравнивается с маской подсети слева направо.</a:t>
            </a:r>
          </a:p>
          <a:p>
            <a:r>
              <a:rPr lang="ru-RU" dirty="0"/>
              <a:t>1 в маске подсети указывает, что соответствующий бит в адресе </a:t>
            </a:r>
            <a:r>
              <a:rPr lang="en-US" dirty="0"/>
              <a:t>IPv4</a:t>
            </a:r>
            <a:r>
              <a:rPr lang="ru-RU" dirty="0"/>
              <a:t> является битом сети.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B85797-2769-4A00-BA82-A6497FBCF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899" y="3021157"/>
            <a:ext cx="92202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71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3805D-F1AB-4643-BB06-8FDD5244D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 сетевого адреса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5D50B7-9A89-4083-A8A7-7CE63DFBC2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Для определения сетевого адреса </a:t>
            </a:r>
            <a:r>
              <a:rPr lang="en-US" dirty="0"/>
              <a:t>IPv4</a:t>
            </a:r>
            <a:r>
              <a:rPr lang="ru-RU" dirty="0"/>
              <a:t> используется логическая операция «И».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65F272-4175-4CCF-A5A4-C54F8E594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311" y="2500145"/>
            <a:ext cx="6429375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78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3805D-F1AB-4643-BB06-8FDD5244D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Длина префикса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5D50B7-9A89-4083-A8A7-7CE63DFBC2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Т.к. содержимое битов маски подсети имеет обязательную последовательно – сначала единицы, потом нули, следовательно, запись маски можно сократить указанием количества единиц.</a:t>
            </a:r>
          </a:p>
          <a:p>
            <a:r>
              <a:rPr lang="ru-RU" dirty="0"/>
              <a:t>Длина префикса записывается с использованием косой черты (</a:t>
            </a:r>
            <a:r>
              <a:rPr lang="en-US" dirty="0"/>
              <a:t>/)</a:t>
            </a:r>
            <a:r>
              <a:rPr lang="ru-RU" dirty="0"/>
              <a:t>, за которой следует количество сетевых единичных бит в маске подсети.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9BC866-65DC-4F62-A0F0-ED330EB79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480" y="3382448"/>
            <a:ext cx="6897040" cy="347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36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21B242-BDBB-4EBC-9652-EEB158B3C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Сетевой адрес, адрес узла (хоста)</a:t>
            </a:r>
            <a:br>
              <a:rPr lang="ru-RU" dirty="0"/>
            </a:br>
            <a:r>
              <a:rPr lang="ru-RU" dirty="0"/>
              <a:t>и широковещательный адрес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B27AC8-74C5-48FD-AAAE-EBA9F5C1BE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825625"/>
            <a:ext cx="6209146" cy="4351338"/>
          </a:xfrm>
        </p:spPr>
        <p:txBody>
          <a:bodyPr/>
          <a:lstStyle/>
          <a:p>
            <a:r>
              <a:rPr lang="ru-RU" dirty="0"/>
              <a:t>Сетевой адрес – адрес, содержащий все нули в узловой части.</a:t>
            </a:r>
          </a:p>
          <a:p>
            <a:r>
              <a:rPr lang="ru-RU" dirty="0"/>
              <a:t>Адрес первого узла – адрес, содержащий 0, но оканчивающийся на 1 в узловой части.</a:t>
            </a:r>
          </a:p>
          <a:p>
            <a:r>
              <a:rPr lang="ru-RU" dirty="0"/>
              <a:t>Адрес последнего узла – адрес, содержащий 1, но оканчивающийся на 0 в узловой части.</a:t>
            </a:r>
          </a:p>
          <a:p>
            <a:r>
              <a:rPr lang="ru-RU" dirty="0"/>
              <a:t>Широковещательный адрес – адрес, содержащий все единицы в узловой части.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D756A7-2341-4C67-8B45-BFB6BA37E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346" y="1825625"/>
            <a:ext cx="4951469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78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347AE0-9CCB-4724-AFE7-180160355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</a:t>
            </a:r>
            <a:r>
              <a:rPr lang="en-US" dirty="0"/>
              <a:t>IPv4-</a:t>
            </a:r>
            <a:r>
              <a:rPr lang="ru-RU" dirty="0"/>
              <a:t>адресов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056DD8-4D31-4721-8907-7BF6302FB5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Признаками, на основании которых IP-адрес относят к тому или иному классу, являются значения нескольких первых битов адреса.</a:t>
            </a:r>
          </a:p>
          <a:p>
            <a:r>
              <a:rPr lang="ru-RU" dirty="0"/>
              <a:t>В табл. приведены диапазоны адресов и максимальное число сетей и узлов, соответствующих каждому классу.</a:t>
            </a:r>
          </a:p>
          <a:p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091B01A-4556-49CD-A36B-68DF87BB9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176626"/>
              </p:ext>
            </p:extLst>
          </p:nvPr>
        </p:nvGraphicFramePr>
        <p:xfrm>
          <a:off x="838199" y="3464409"/>
          <a:ext cx="105156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48136260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94806760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6519235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7365988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776580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Первые биты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Наименьший номер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Наибольший номер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Максимальное число узлов в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29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1.0.0.0 (</a:t>
                      </a:r>
                      <a:r>
                        <a:rPr lang="ru-RU" dirty="0"/>
                        <a:t>0 – не используется)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126.0.0.1 (127 – зарезервирован)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24</a:t>
                      </a:r>
                      <a:endParaRPr lang="ru-RU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3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128</a:t>
                      </a:r>
                      <a:r>
                        <a:rPr lang="en-US" dirty="0"/>
                        <a:t>.0.0.1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191.255.0.0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  <a:r>
                        <a:rPr lang="ru-RU" baseline="3000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68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192.0.0.1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223.255.255.0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  <a:r>
                        <a:rPr lang="ru-RU" baseline="300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224.0.0.0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239.255.255.255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Групповые адреса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26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11110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240.0.0.0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247.255.255.255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Зарезервировано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745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5184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347AE0-9CCB-4724-AFE7-180160355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</a:t>
            </a:r>
            <a:r>
              <a:rPr lang="en-US" dirty="0"/>
              <a:t>IPv4-</a:t>
            </a:r>
            <a:r>
              <a:rPr lang="ru-RU" dirty="0"/>
              <a:t>адресов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056DD8-4D31-4721-8907-7BF6302FB5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Адреса классов А, В и С используются для идентификации отдельных сетевых интерфейсов, то есть являются индивидуальными адресами (</a:t>
            </a:r>
            <a:r>
              <a:rPr lang="ru-RU" dirty="0" err="1"/>
              <a:t>unicast</a:t>
            </a:r>
            <a:r>
              <a:rPr lang="ru-RU" dirty="0"/>
              <a:t> </a:t>
            </a:r>
            <a:r>
              <a:rPr lang="ru-RU" dirty="0" err="1"/>
              <a:t>address</a:t>
            </a:r>
            <a:r>
              <a:rPr lang="ru-RU" dirty="0"/>
              <a:t>).</a:t>
            </a:r>
          </a:p>
          <a:p>
            <a:r>
              <a:rPr lang="ru-RU" dirty="0"/>
              <a:t>Групповые </a:t>
            </a:r>
            <a:r>
              <a:rPr lang="en-US" dirty="0"/>
              <a:t>(</a:t>
            </a:r>
            <a:r>
              <a:rPr lang="ru-RU" dirty="0"/>
              <a:t>многоадресные) адреса (</a:t>
            </a:r>
            <a:r>
              <a:rPr lang="ru-RU" dirty="0" err="1"/>
              <a:t>multicast</a:t>
            </a:r>
            <a:r>
              <a:rPr lang="ru-RU" dirty="0"/>
              <a:t> </a:t>
            </a:r>
            <a:r>
              <a:rPr lang="ru-RU" dirty="0" err="1"/>
              <a:t>address</a:t>
            </a:r>
            <a:r>
              <a:rPr lang="ru-RU" dirty="0"/>
              <a:t>), принадлежащие классу D, не делятся на номер сети и номер узла и обрабатываются маршрутизатором особым образом.</a:t>
            </a:r>
          </a:p>
          <a:p>
            <a:r>
              <a:rPr lang="ru-RU" dirty="0"/>
              <a:t>Один групповой адрес идентифицирует группу сетевых интерфейсов, в общем случае принадлежащих разным сетям.</a:t>
            </a:r>
          </a:p>
          <a:p>
            <a:r>
              <a:rPr lang="ru-RU" dirty="0"/>
              <a:t>Адрес класса D начинается с последовательности 1110, а в младших адресах содержит номер (идентификатор) группы.</a:t>
            </a:r>
          </a:p>
        </p:txBody>
      </p:sp>
    </p:spTree>
    <p:extLst>
      <p:ext uri="{BB962C8B-B14F-4D97-AF65-F5344CB8AC3E}">
        <p14:creationId xmlns:p14="http://schemas.microsoft.com/office/powerpoint/2010/main" val="137179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347AE0-9CCB-4724-AFE7-180160355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Частные </a:t>
            </a:r>
            <a:r>
              <a:rPr lang="en-US" dirty="0"/>
              <a:t>IPv4</a:t>
            </a:r>
            <a:r>
              <a:rPr lang="ru-RU" dirty="0"/>
              <a:t>-адреса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056DD8-4D31-4721-8907-7BF6302FB5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/>
              <a:t>немаршрутизируемые</a:t>
            </a:r>
            <a:r>
              <a:rPr lang="en-US" dirty="0"/>
              <a:t>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введены в середине 1990-х гг. из-за исчерпания IPv4-адресов</a:t>
            </a:r>
            <a:r>
              <a:rPr lang="en-US" dirty="0"/>
              <a:t>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используются </a:t>
            </a:r>
            <a:r>
              <a:rPr lang="ru-RU" b="1" dirty="0"/>
              <a:t>только во внутренних сетях</a:t>
            </a:r>
            <a:r>
              <a:rPr lang="en-US" dirty="0"/>
              <a:t>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для маршрутизации должны быть преобразованы в публичный адрес IPv4</a:t>
            </a:r>
            <a:r>
              <a:rPr lang="en-US" dirty="0"/>
              <a:t>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определяются RFC 1918.</a:t>
            </a:r>
          </a:p>
          <a:p>
            <a:r>
              <a:rPr lang="ru-RU" b="1" dirty="0"/>
              <a:t>Блоки частных адресов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10.0.0.0/8 </a:t>
            </a:r>
            <a:r>
              <a:rPr lang="en-US" dirty="0"/>
              <a:t>(</a:t>
            </a:r>
            <a:r>
              <a:rPr lang="ru-RU" dirty="0"/>
              <a:t>или от 10.0.0.0 до 10.255.255.255</a:t>
            </a:r>
            <a:r>
              <a:rPr lang="en-US" dirty="0"/>
              <a:t>);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172.16.0.0/12 </a:t>
            </a:r>
            <a:r>
              <a:rPr lang="en-US" dirty="0"/>
              <a:t>(</a:t>
            </a:r>
            <a:r>
              <a:rPr lang="ru-RU" dirty="0"/>
              <a:t>или от 172.16.0.0 до 172.31.255.255</a:t>
            </a:r>
            <a:r>
              <a:rPr lang="en-US" dirty="0"/>
              <a:t>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192.168.0.0/16 </a:t>
            </a:r>
            <a:r>
              <a:rPr lang="en-US" dirty="0"/>
              <a:t>(</a:t>
            </a:r>
            <a:r>
              <a:rPr lang="ru-RU" dirty="0"/>
              <a:t>или от 192.168.0.0 по 192.168.255.255).</a:t>
            </a:r>
          </a:p>
        </p:txBody>
      </p:sp>
    </p:spTree>
    <p:extLst>
      <p:ext uri="{BB962C8B-B14F-4D97-AF65-F5344CB8AC3E}">
        <p14:creationId xmlns:p14="http://schemas.microsoft.com/office/powerpoint/2010/main" val="3780410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347AE0-9CCB-4724-AFE7-180160355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IPv4-</a:t>
            </a:r>
            <a:r>
              <a:rPr lang="ru-RU" dirty="0"/>
              <a:t>адреса специального назначения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056DD8-4D31-4721-8907-7BF6302FB5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адреса </a:t>
            </a:r>
            <a:r>
              <a:rPr lang="en-US" dirty="0"/>
              <a:t>loopback (127.0.0.0/8) – </a:t>
            </a:r>
            <a:r>
              <a:rPr lang="ru-RU" dirty="0"/>
              <a:t>используются на узле для проверки работоспособности конфигурации </a:t>
            </a:r>
            <a:r>
              <a:rPr lang="en-US" dirty="0"/>
              <a:t>TCP/IP</a:t>
            </a:r>
            <a:r>
              <a:rPr lang="ru-RU" dirty="0"/>
              <a:t> и подключения к службам самого устройства</a:t>
            </a:r>
            <a:r>
              <a:rPr lang="en-US" dirty="0"/>
              <a:t>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адреса </a:t>
            </a:r>
            <a:r>
              <a:rPr lang="en-US" dirty="0"/>
              <a:t>link-local (169.254.0.0/16)</a:t>
            </a:r>
            <a:r>
              <a:rPr lang="ru-RU" dirty="0"/>
              <a:t> – более известны, как адреса автоматической частной </a:t>
            </a:r>
            <a:r>
              <a:rPr lang="en-US" dirty="0"/>
              <a:t>IP-</a:t>
            </a:r>
            <a:r>
              <a:rPr lang="ru-RU" dirty="0"/>
              <a:t>адресации (</a:t>
            </a:r>
            <a:r>
              <a:rPr lang="en-US" dirty="0"/>
              <a:t>APIPA)</a:t>
            </a:r>
            <a:r>
              <a:rPr lang="ru-RU" dirty="0"/>
              <a:t>, используются узлом для автоматической настройки, если нет доступного </a:t>
            </a:r>
            <a:r>
              <a:rPr lang="en-US" dirty="0"/>
              <a:t>DHCP-</a:t>
            </a:r>
            <a:r>
              <a:rPr lang="ru-RU" dirty="0"/>
              <a:t>сервера.</a:t>
            </a:r>
          </a:p>
        </p:txBody>
      </p:sp>
    </p:spTree>
    <p:extLst>
      <p:ext uri="{BB962C8B-B14F-4D97-AF65-F5344CB8AC3E}">
        <p14:creationId xmlns:p14="http://schemas.microsoft.com/office/powerpoint/2010/main" val="5639352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7213</TotalTime>
  <Words>593</Words>
  <Application>Microsoft Office PowerPoint</Application>
  <PresentationFormat>Широкоэкранный</PresentationFormat>
  <Paragraphs>80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Тема Office</vt:lpstr>
      <vt:lpstr>Адреса IPv4</vt:lpstr>
      <vt:lpstr>Разделы сети и узла</vt:lpstr>
      <vt:lpstr>Маска подсети</vt:lpstr>
      <vt:lpstr>Маска подсети</vt:lpstr>
      <vt:lpstr>Определение сетевого адреса</vt:lpstr>
      <vt:lpstr>Длина префикса</vt:lpstr>
      <vt:lpstr>Сетевой адрес, адрес узла (хоста) и широковещательный адрес</vt:lpstr>
      <vt:lpstr>Классы IPv4-адресов</vt:lpstr>
      <vt:lpstr>Классы IPv4-адресов</vt:lpstr>
      <vt:lpstr>Частные IPv4-адреса</vt:lpstr>
      <vt:lpstr>IPv4-адреса специального назначения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SMike</cp:lastModifiedBy>
  <cp:revision>62</cp:revision>
  <dcterms:created xsi:type="dcterms:W3CDTF">2020-11-19T09:51:55Z</dcterms:created>
  <dcterms:modified xsi:type="dcterms:W3CDTF">2021-02-09T06:23:41Z</dcterms:modified>
</cp:coreProperties>
</file>