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13.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90" r:id="rId26"/>
    <p:sldId id="291" r:id="rId27"/>
    <p:sldId id="292" r:id="rId28"/>
    <p:sldId id="280" r:id="rId29"/>
    <p:sldId id="281" r:id="rId30"/>
    <p:sldId id="282" r:id="rId31"/>
    <p:sldId id="283" r:id="rId32"/>
    <p:sldId id="284" r:id="rId33"/>
    <p:sldId id="285" r:id="rId34"/>
    <p:sldId id="286" r:id="rId35"/>
    <p:sldId id="287" r:id="rId36"/>
    <p:sldId id="288" r:id="rId37"/>
    <p:sldId id="289" r:id="rId3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8" d="100"/>
          <a:sy n="108" d="100"/>
        </p:scale>
        <p:origin x="192"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0DAC5A9-ECFC-467A-89C7-478881F0BC79}" type="datetimeFigureOut">
              <a:rPr lang="ru-RU" smtClean="0"/>
              <a:t>16.10.2018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522B42-0443-44B7-8498-78F69732AD17}" type="slidenum">
              <a:rPr lang="ru-RU" smtClean="0"/>
              <a:t>‹#›</a:t>
            </a:fld>
            <a:endParaRPr lang="ru-RU"/>
          </a:p>
        </p:txBody>
      </p:sp>
    </p:spTree>
    <p:extLst>
      <p:ext uri="{BB962C8B-B14F-4D97-AF65-F5344CB8AC3E}">
        <p14:creationId xmlns:p14="http://schemas.microsoft.com/office/powerpoint/2010/main" val="184146782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0DAC5A9-ECFC-467A-89C7-478881F0BC79}" type="datetimeFigureOut">
              <a:rPr lang="ru-RU" smtClean="0"/>
              <a:t>16.10.2018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522B42-0443-44B7-8498-78F69732AD17}" type="slidenum">
              <a:rPr lang="ru-RU" smtClean="0"/>
              <a:t>‹#›</a:t>
            </a:fld>
            <a:endParaRPr lang="ru-RU"/>
          </a:p>
        </p:txBody>
      </p:sp>
    </p:spTree>
    <p:extLst>
      <p:ext uri="{BB962C8B-B14F-4D97-AF65-F5344CB8AC3E}">
        <p14:creationId xmlns:p14="http://schemas.microsoft.com/office/powerpoint/2010/main" val="367950408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0DAC5A9-ECFC-467A-89C7-478881F0BC79}" type="datetimeFigureOut">
              <a:rPr lang="ru-RU" smtClean="0"/>
              <a:t>16.10.2018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522B42-0443-44B7-8498-78F69732AD17}" type="slidenum">
              <a:rPr lang="ru-RU" smtClean="0"/>
              <a:t>‹#›</a:t>
            </a:fld>
            <a:endParaRPr lang="ru-RU"/>
          </a:p>
        </p:txBody>
      </p:sp>
    </p:spTree>
    <p:extLst>
      <p:ext uri="{BB962C8B-B14F-4D97-AF65-F5344CB8AC3E}">
        <p14:creationId xmlns:p14="http://schemas.microsoft.com/office/powerpoint/2010/main" val="2365228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0DAC5A9-ECFC-467A-89C7-478881F0BC79}" type="datetimeFigureOut">
              <a:rPr lang="ru-RU" smtClean="0"/>
              <a:t>16.10.2018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8522B42-0443-44B7-8498-78F69732AD17}" type="slidenum">
              <a:rPr lang="ru-RU" smtClean="0"/>
              <a:t>‹#›</a:t>
            </a:fld>
            <a:endParaRPr lang="ru-RU"/>
          </a:p>
        </p:txBody>
      </p:sp>
    </p:spTree>
    <p:extLst>
      <p:ext uri="{BB962C8B-B14F-4D97-AF65-F5344CB8AC3E}">
        <p14:creationId xmlns:p14="http://schemas.microsoft.com/office/powerpoint/2010/main" val="1389249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0DAC5A9-ECFC-467A-89C7-478881F0BC79}" type="datetimeFigureOut">
              <a:rPr lang="ru-RU" smtClean="0"/>
              <a:t>16.10.2018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8522B42-0443-44B7-8498-78F69732AD17}" type="slidenum">
              <a:rPr lang="ru-RU" smtClean="0"/>
              <a:t>‹#›</a:t>
            </a:fld>
            <a:endParaRPr lang="ru-RU"/>
          </a:p>
        </p:txBody>
      </p:sp>
    </p:spTree>
    <p:extLst>
      <p:ext uri="{BB962C8B-B14F-4D97-AF65-F5344CB8AC3E}">
        <p14:creationId xmlns:p14="http://schemas.microsoft.com/office/powerpoint/2010/main" val="1417759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0DAC5A9-ECFC-467A-89C7-478881F0BC79}" type="datetimeFigureOut">
              <a:rPr lang="ru-RU" smtClean="0"/>
              <a:t>16.10.2018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8522B42-0443-44B7-8498-78F69732AD17}" type="slidenum">
              <a:rPr lang="ru-RU" smtClean="0"/>
              <a:t>‹#›</a:t>
            </a:fld>
            <a:endParaRPr lang="ru-RU"/>
          </a:p>
        </p:txBody>
      </p:sp>
    </p:spTree>
    <p:extLst>
      <p:ext uri="{BB962C8B-B14F-4D97-AF65-F5344CB8AC3E}">
        <p14:creationId xmlns:p14="http://schemas.microsoft.com/office/powerpoint/2010/main" val="1772418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DAC5A9-ECFC-467A-89C7-478881F0BC79}" type="datetimeFigureOut">
              <a:rPr lang="ru-RU" smtClean="0"/>
              <a:t>16.10.2018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8522B42-0443-44B7-8498-78F69732AD17}" type="slidenum">
              <a:rPr lang="ru-RU" smtClean="0"/>
              <a:t>‹#›</a:t>
            </a:fld>
            <a:endParaRPr lang="ru-RU"/>
          </a:p>
        </p:txBody>
      </p:sp>
    </p:spTree>
    <p:extLst>
      <p:ext uri="{BB962C8B-B14F-4D97-AF65-F5344CB8AC3E}">
        <p14:creationId xmlns:p14="http://schemas.microsoft.com/office/powerpoint/2010/main" val="3153390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0DAC5A9-ECFC-467A-89C7-478881F0BC79}" type="datetimeFigureOut">
              <a:rPr lang="ru-RU" smtClean="0"/>
              <a:t>16.10.2018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8522B42-0443-44B7-8498-78F69732AD17}" type="slidenum">
              <a:rPr lang="ru-RU" smtClean="0"/>
              <a:t>‹#›</a:t>
            </a:fld>
            <a:endParaRPr lang="ru-RU"/>
          </a:p>
        </p:txBody>
      </p:sp>
    </p:spTree>
    <p:extLst>
      <p:ext uri="{BB962C8B-B14F-4D97-AF65-F5344CB8AC3E}">
        <p14:creationId xmlns:p14="http://schemas.microsoft.com/office/powerpoint/2010/main" val="1032192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0DAC5A9-ECFC-467A-89C7-478881F0BC79}" type="datetimeFigureOut">
              <a:rPr lang="ru-RU" smtClean="0"/>
              <a:t>16.10.2018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8522B42-0443-44B7-8498-78F69732AD17}" type="slidenum">
              <a:rPr lang="ru-RU" smtClean="0"/>
              <a:t>‹#›</a:t>
            </a:fld>
            <a:endParaRPr lang="ru-RU"/>
          </a:p>
        </p:txBody>
      </p:sp>
    </p:spTree>
    <p:extLst>
      <p:ext uri="{BB962C8B-B14F-4D97-AF65-F5344CB8AC3E}">
        <p14:creationId xmlns:p14="http://schemas.microsoft.com/office/powerpoint/2010/main" val="1577151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0DAC5A9-ECFC-467A-89C7-478881F0BC79}" type="datetimeFigureOut">
              <a:rPr lang="ru-RU" smtClean="0"/>
              <a:t>16.10.2018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522B42-0443-44B7-8498-78F69732AD17}" type="slidenum">
              <a:rPr lang="ru-RU" smtClean="0"/>
              <a:t>‹#›</a:t>
            </a:fld>
            <a:endParaRPr lang="ru-RU"/>
          </a:p>
        </p:txBody>
      </p:sp>
    </p:spTree>
    <p:extLst>
      <p:ext uri="{BB962C8B-B14F-4D97-AF65-F5344CB8AC3E}">
        <p14:creationId xmlns:p14="http://schemas.microsoft.com/office/powerpoint/2010/main" val="2543873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0DAC5A9-ECFC-467A-89C7-478881F0BC79}" type="datetimeFigureOut">
              <a:rPr lang="ru-RU" smtClean="0"/>
              <a:t>16.10.2018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522B42-0443-44B7-8498-78F69732AD17}" type="slidenum">
              <a:rPr lang="ru-RU" smtClean="0"/>
              <a:t>‹#›</a:t>
            </a:fld>
            <a:endParaRPr lang="ru-RU"/>
          </a:p>
        </p:txBody>
      </p:sp>
    </p:spTree>
    <p:extLst>
      <p:ext uri="{BB962C8B-B14F-4D97-AF65-F5344CB8AC3E}">
        <p14:creationId xmlns:p14="http://schemas.microsoft.com/office/powerpoint/2010/main" val="1916911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9144000" cy="738554"/>
          </a:xfrm>
          <a:prstGeom prst="rect">
            <a:avLst/>
          </a:prstGeom>
        </p:spPr>
        <p:txBody>
          <a:bodyPr vert="horz" lIns="91440" tIns="45720" rIns="91440" bIns="45720" rtlCol="0" anchor="ctr">
            <a:normAutofit/>
          </a:bodyPr>
          <a:lstStyle/>
          <a:p>
            <a:r>
              <a:rPr lang="ru-RU" dirty="0" smtClean="0"/>
              <a:t>Образец заголовка</a:t>
            </a:r>
            <a:endParaRPr lang="en-US" dirty="0"/>
          </a:p>
        </p:txBody>
      </p:sp>
      <p:sp>
        <p:nvSpPr>
          <p:cNvPr id="3" name="Text Placeholder 2"/>
          <p:cNvSpPr>
            <a:spLocks noGrp="1"/>
          </p:cNvSpPr>
          <p:nvPr>
            <p:ph type="body" idx="1"/>
          </p:nvPr>
        </p:nvSpPr>
        <p:spPr>
          <a:xfrm>
            <a:off x="0" y="738554"/>
            <a:ext cx="9144000" cy="6119445"/>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DAC5A9-ECFC-467A-89C7-478881F0BC79}" type="datetimeFigureOut">
              <a:rPr lang="ru-RU" smtClean="0"/>
              <a:t>16.10.2018</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522B42-0443-44B7-8498-78F69732AD17}" type="slidenum">
              <a:rPr lang="ru-RU" smtClean="0"/>
              <a:t>‹#›</a:t>
            </a:fld>
            <a:endParaRPr lang="ru-RU"/>
          </a:p>
        </p:txBody>
      </p:sp>
    </p:spTree>
    <p:extLst>
      <p:ext uri="{BB962C8B-B14F-4D97-AF65-F5344CB8AC3E}">
        <p14:creationId xmlns:p14="http://schemas.microsoft.com/office/powerpoint/2010/main" val="2008961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122363"/>
            <a:ext cx="7772400" cy="3127904"/>
          </a:xfrm>
        </p:spPr>
        <p:txBody>
          <a:bodyPr>
            <a:normAutofit fontScale="90000"/>
          </a:bodyPr>
          <a:lstStyle/>
          <a:p>
            <a:r>
              <a:rPr lang="ru-RU" b="0" dirty="0" smtClean="0"/>
              <a:t>Взаимодействие микропроцессора с внешней средой: интерфейсы и протоколы</a:t>
            </a:r>
            <a:endParaRPr lang="ru-RU" b="0" dirty="0"/>
          </a:p>
        </p:txBody>
      </p:sp>
      <p:sp>
        <p:nvSpPr>
          <p:cNvPr id="4" name="Прямоугольник 3"/>
          <p:cNvSpPr/>
          <p:nvPr/>
        </p:nvSpPr>
        <p:spPr>
          <a:xfrm>
            <a:off x="4572000" y="5095502"/>
            <a:ext cx="4572000" cy="646331"/>
          </a:xfrm>
          <a:prstGeom prst="rect">
            <a:avLst/>
          </a:prstGeom>
        </p:spPr>
        <p:txBody>
          <a:bodyPr>
            <a:spAutoFit/>
          </a:bodyPr>
          <a:lstStyle/>
          <a:p>
            <a:r>
              <a:rPr lang="ru-RU" dirty="0"/>
              <a:t>SCADA </a:t>
            </a:r>
            <a:r>
              <a:rPr lang="ru-RU" dirty="0" smtClean="0"/>
              <a:t>системы</a:t>
            </a:r>
          </a:p>
          <a:p>
            <a:r>
              <a:rPr lang="ru-RU" dirty="0" smtClean="0"/>
              <a:t>в </a:t>
            </a:r>
            <a:r>
              <a:rPr lang="ru-RU" dirty="0"/>
              <a:t>автоматизированных производствах</a:t>
            </a:r>
          </a:p>
        </p:txBody>
      </p:sp>
    </p:spTree>
    <p:extLst>
      <p:ext uri="{BB962C8B-B14F-4D97-AF65-F5344CB8AC3E}">
        <p14:creationId xmlns:p14="http://schemas.microsoft.com/office/powerpoint/2010/main" val="7313665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Общие понятия и определения</a:t>
            </a:r>
            <a:endParaRPr lang="ru-RU" dirty="0"/>
          </a:p>
        </p:txBody>
      </p:sp>
      <p:sp>
        <p:nvSpPr>
          <p:cNvPr id="3" name="Объект 2"/>
          <p:cNvSpPr>
            <a:spLocks noGrp="1"/>
          </p:cNvSpPr>
          <p:nvPr>
            <p:ph idx="1"/>
          </p:nvPr>
        </p:nvSpPr>
        <p:spPr/>
        <p:txBody>
          <a:bodyPr/>
          <a:lstStyle/>
          <a:p>
            <a:pPr marL="0" indent="355600" algn="just">
              <a:buNone/>
            </a:pPr>
            <a:r>
              <a:rPr lang="ru-RU" dirty="0" smtClean="0">
                <a:solidFill>
                  <a:srgbClr val="0070C0"/>
                </a:solidFill>
              </a:rPr>
              <a:t>Интерфейс</a:t>
            </a:r>
            <a:r>
              <a:rPr lang="ru-RU" dirty="0" smtClean="0"/>
              <a:t> – это комплекс средств унифицированного сопряжения компонентов микропроцессорной системы, включающий аппаратные и алгоритмические средства.</a:t>
            </a:r>
          </a:p>
          <a:p>
            <a:pPr marL="0" indent="355600" algn="just">
              <a:buNone/>
            </a:pPr>
            <a:r>
              <a:rPr lang="ru-RU" dirty="0" smtClean="0"/>
              <a:t>В состав аппаратных средств входят: система унифицированных шин, унифицированных сигналов и электронных схем</a:t>
            </a:r>
            <a:endParaRPr lang="en-US" dirty="0" smtClean="0"/>
          </a:p>
          <a:p>
            <a:pPr marL="0" indent="355600" algn="just">
              <a:buNone/>
            </a:pPr>
            <a:r>
              <a:rPr lang="ru-RU" dirty="0" smtClean="0"/>
              <a:t>Алгоритмическая часть – это алгоритм (или, как его часто называют, протокол) обмена.</a:t>
            </a:r>
          </a:p>
          <a:p>
            <a:pPr marL="0" indent="355600" algn="just">
              <a:buNone/>
            </a:pPr>
            <a:r>
              <a:rPr lang="ru-RU" dirty="0" smtClean="0">
                <a:solidFill>
                  <a:srgbClr val="0070C0"/>
                </a:solidFill>
              </a:rPr>
              <a:t>Протокол</a:t>
            </a:r>
            <a:r>
              <a:rPr lang="ru-RU" dirty="0" smtClean="0"/>
              <a:t> – это совокупность правил взаимодействия компонентов микропроцессорной системы в процессе обмена информацией</a:t>
            </a:r>
            <a:endParaRPr lang="ru-RU" dirty="0"/>
          </a:p>
        </p:txBody>
      </p:sp>
    </p:spTree>
    <p:extLst>
      <p:ext uri="{BB962C8B-B14F-4D97-AF65-F5344CB8AC3E}">
        <p14:creationId xmlns:p14="http://schemas.microsoft.com/office/powerpoint/2010/main" val="15623473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Общие понятия и определения</a:t>
            </a:r>
          </a:p>
        </p:txBody>
      </p:sp>
      <p:sp>
        <p:nvSpPr>
          <p:cNvPr id="3" name="Объект 2"/>
          <p:cNvSpPr>
            <a:spLocks noGrp="1"/>
          </p:cNvSpPr>
          <p:nvPr>
            <p:ph idx="1"/>
          </p:nvPr>
        </p:nvSpPr>
        <p:spPr/>
        <p:txBody>
          <a:bodyPr/>
          <a:lstStyle/>
          <a:p>
            <a:pPr marL="0" indent="355600" algn="just">
              <a:buNone/>
            </a:pPr>
            <a:r>
              <a:rPr lang="ru-RU" dirty="0" smtClean="0">
                <a:solidFill>
                  <a:srgbClr val="0070C0"/>
                </a:solidFill>
              </a:rPr>
              <a:t>Внутренний интерфейс </a:t>
            </a:r>
            <a:r>
              <a:rPr lang="ru-RU" dirty="0" smtClean="0"/>
              <a:t>– это организация сопряжения таких компонентов, как модули памяти и порты ввода-вывода с шинами микропроцессора (отличительная особенность – есть доступ к шинам микропроцессора)</a:t>
            </a:r>
          </a:p>
          <a:p>
            <a:pPr marL="0" indent="355600" algn="just">
              <a:buNone/>
            </a:pPr>
            <a:r>
              <a:rPr lang="ru-RU" dirty="0" smtClean="0">
                <a:solidFill>
                  <a:srgbClr val="0070C0"/>
                </a:solidFill>
              </a:rPr>
              <a:t>Внешний интерфейс </a:t>
            </a:r>
            <a:r>
              <a:rPr lang="ru-RU" dirty="0" smtClean="0"/>
              <a:t>организует сопряжение частей микропроцессорной системы с внешними компонентами, такими, как периферийные устройства, каналы передачи данных, контроллеры и т.п. (отличительная особенность </a:t>
            </a:r>
            <a:r>
              <a:rPr lang="ru-RU" dirty="0"/>
              <a:t>– </a:t>
            </a:r>
            <a:r>
              <a:rPr lang="ru-RU" dirty="0" smtClean="0"/>
              <a:t>отсутствует </a:t>
            </a:r>
            <a:r>
              <a:rPr lang="ru-RU" dirty="0"/>
              <a:t>доступ к шинам </a:t>
            </a:r>
            <a:r>
              <a:rPr lang="ru-RU" dirty="0" smtClean="0"/>
              <a:t>микропроцессора</a:t>
            </a:r>
            <a:r>
              <a:rPr lang="ru-RU" dirty="0"/>
              <a:t>)</a:t>
            </a:r>
          </a:p>
        </p:txBody>
      </p:sp>
    </p:spTree>
    <p:extLst>
      <p:ext uri="{BB962C8B-B14F-4D97-AF65-F5344CB8AC3E}">
        <p14:creationId xmlns:p14="http://schemas.microsoft.com/office/powerpoint/2010/main" val="41723346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Основные функции интерфейса</a:t>
            </a:r>
            <a:endParaRPr lang="ru-RU" dirty="0"/>
          </a:p>
        </p:txBody>
      </p:sp>
      <p:sp>
        <p:nvSpPr>
          <p:cNvPr id="3" name="Объект 2"/>
          <p:cNvSpPr>
            <a:spLocks noGrp="1"/>
          </p:cNvSpPr>
          <p:nvPr>
            <p:ph idx="1"/>
          </p:nvPr>
        </p:nvSpPr>
        <p:spPr/>
        <p:txBody>
          <a:bodyPr/>
          <a:lstStyle/>
          <a:p>
            <a:r>
              <a:rPr lang="ru-RU" dirty="0" smtClean="0"/>
              <a:t>дешифрация адреса устройств;</a:t>
            </a:r>
          </a:p>
          <a:p>
            <a:r>
              <a:rPr lang="ru-RU" dirty="0" smtClean="0"/>
              <a:t>дешифрация кода команды, связанной с обращением к памяти или внешнему устройству;</a:t>
            </a:r>
          </a:p>
          <a:p>
            <a:r>
              <a:rPr lang="ru-RU" dirty="0" smtClean="0"/>
              <a:t>синхронизация обмена информацией;</a:t>
            </a:r>
          </a:p>
          <a:p>
            <a:r>
              <a:rPr lang="ru-RU" dirty="0" smtClean="0"/>
              <a:t>согласование формата слов;</a:t>
            </a:r>
          </a:p>
          <a:p>
            <a:r>
              <a:rPr lang="ru-RU" dirty="0" smtClean="0"/>
              <a:t>электрическое согласование сигналов и некоторые другие функции.</a:t>
            </a:r>
          </a:p>
          <a:p>
            <a:pPr marL="0" indent="355600" algn="just">
              <a:buNone/>
            </a:pPr>
            <a:r>
              <a:rPr lang="ru-RU" dirty="0" smtClean="0"/>
              <a:t>Физически интерфейс какого-либо внешнего устройства представляет собой совокупность шин и электронных схем для формирования сигналов, проходящих по этим шинам.</a:t>
            </a:r>
            <a:endParaRPr lang="ru-RU" dirty="0"/>
          </a:p>
        </p:txBody>
      </p:sp>
    </p:spTree>
    <p:extLst>
      <p:ext uri="{BB962C8B-B14F-4D97-AF65-F5344CB8AC3E}">
        <p14:creationId xmlns:p14="http://schemas.microsoft.com/office/powerpoint/2010/main" val="13519423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Основные функции интерфейса</a:t>
            </a:r>
            <a:endParaRPr lang="ru-RU" dirty="0"/>
          </a:p>
        </p:txBody>
      </p:sp>
      <p:sp>
        <p:nvSpPr>
          <p:cNvPr id="3" name="Объект 2"/>
          <p:cNvSpPr>
            <a:spLocks noGrp="1"/>
          </p:cNvSpPr>
          <p:nvPr>
            <p:ph idx="1"/>
          </p:nvPr>
        </p:nvSpPr>
        <p:spPr/>
        <p:txBody>
          <a:bodyPr/>
          <a:lstStyle/>
          <a:p>
            <a:pPr marL="0" indent="355600" algn="just">
              <a:buNone/>
            </a:pPr>
            <a:r>
              <a:rPr lang="ru-RU" dirty="0" smtClean="0"/>
              <a:t>Сигналы на шинах интерфейса электрически </a:t>
            </a:r>
            <a:r>
              <a:rPr lang="ru-RU" dirty="0" smtClean="0">
                <a:solidFill>
                  <a:srgbClr val="0070C0"/>
                </a:solidFill>
              </a:rPr>
              <a:t>доступны всем внешним устройствам</a:t>
            </a:r>
            <a:r>
              <a:rPr lang="ru-RU" dirty="0" smtClean="0"/>
              <a:t>, однако логика работы строится таким образом, что </a:t>
            </a:r>
            <a:r>
              <a:rPr lang="ru-RU" dirty="0" smtClean="0">
                <a:solidFill>
                  <a:srgbClr val="0070C0"/>
                </a:solidFill>
              </a:rPr>
              <a:t>в каждый момент времени только одно из внешних устройств может быть логически связано с интерфейсом и реагировать на его сигналы</a:t>
            </a:r>
            <a:r>
              <a:rPr lang="ru-RU" dirty="0" smtClean="0"/>
              <a:t>.</a:t>
            </a:r>
          </a:p>
          <a:p>
            <a:pPr marL="0" indent="355600" algn="just">
              <a:buNone/>
            </a:pPr>
            <a:r>
              <a:rPr lang="ru-RU" dirty="0" smtClean="0"/>
              <a:t>Если два или более внешних устройств требуют обслуживания, то из них </a:t>
            </a:r>
            <a:r>
              <a:rPr lang="ru-RU" dirty="0" smtClean="0">
                <a:solidFill>
                  <a:srgbClr val="0070C0"/>
                </a:solidFill>
              </a:rPr>
              <a:t>выбирается одно в соответствии с установленным между ними приоритетом</a:t>
            </a:r>
            <a:r>
              <a:rPr lang="ru-RU" dirty="0" smtClean="0"/>
              <a:t>.</a:t>
            </a:r>
            <a:endParaRPr lang="ru-RU" dirty="0"/>
          </a:p>
        </p:txBody>
      </p:sp>
    </p:spTree>
    <p:extLst>
      <p:ext uri="{BB962C8B-B14F-4D97-AF65-F5344CB8AC3E}">
        <p14:creationId xmlns:p14="http://schemas.microsoft.com/office/powerpoint/2010/main" val="8560689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Общие понятия и определения</a:t>
            </a:r>
            <a:endParaRPr lang="ru-RU" dirty="0"/>
          </a:p>
        </p:txBody>
      </p:sp>
      <p:sp>
        <p:nvSpPr>
          <p:cNvPr id="3" name="Объект 2"/>
          <p:cNvSpPr>
            <a:spLocks noGrp="1"/>
          </p:cNvSpPr>
          <p:nvPr>
            <p:ph idx="1"/>
          </p:nvPr>
        </p:nvSpPr>
        <p:spPr>
          <a:xfrm>
            <a:off x="0" y="738555"/>
            <a:ext cx="9144000" cy="2628336"/>
          </a:xfrm>
        </p:spPr>
        <p:txBody>
          <a:bodyPr>
            <a:normAutofit fontScale="77500" lnSpcReduction="20000"/>
          </a:bodyPr>
          <a:lstStyle/>
          <a:p>
            <a:pPr marL="0" indent="355600" algn="just">
              <a:buNone/>
            </a:pPr>
            <a:r>
              <a:rPr lang="ru-RU" dirty="0" smtClean="0"/>
              <a:t>По функциональному назначению в микропроцессорной автоматизированной системе можно выделить несколько типов интерфейсов:</a:t>
            </a:r>
          </a:p>
          <a:p>
            <a:r>
              <a:rPr lang="ru-RU" dirty="0" smtClean="0"/>
              <a:t>интерфейс микропроцессора, обеспечивающий ввод-вывод данных, адресов, сигналов управления;</a:t>
            </a:r>
          </a:p>
          <a:p>
            <a:r>
              <a:rPr lang="ru-RU" dirty="0" smtClean="0"/>
              <a:t>интерфейс памяти;</a:t>
            </a:r>
          </a:p>
          <a:p>
            <a:r>
              <a:rPr lang="ru-RU" dirty="0" smtClean="0"/>
              <a:t>интерфейс ввода-вывода;</a:t>
            </a:r>
          </a:p>
          <a:p>
            <a:r>
              <a:rPr lang="ru-RU" dirty="0" smtClean="0"/>
              <a:t>интерфейс связи с объектом управления</a:t>
            </a:r>
            <a:r>
              <a:rPr lang="ru-RU" dirty="0" smtClean="0"/>
              <a:t>.</a:t>
            </a:r>
            <a:endParaRPr lang="ru-RU" dirty="0" smtClean="0"/>
          </a:p>
        </p:txBody>
      </p:sp>
      <p:pic>
        <p:nvPicPr>
          <p:cNvPr id="4" name="Рисунок 3"/>
          <p:cNvPicPr>
            <a:picLocks noChangeAspect="1"/>
          </p:cNvPicPr>
          <p:nvPr/>
        </p:nvPicPr>
        <p:blipFill>
          <a:blip r:embed="rId2"/>
          <a:stretch>
            <a:fillRect/>
          </a:stretch>
        </p:blipFill>
        <p:spPr>
          <a:xfrm>
            <a:off x="0" y="3366891"/>
            <a:ext cx="6642772" cy="3491109"/>
          </a:xfrm>
          <a:prstGeom prst="rect">
            <a:avLst/>
          </a:prstGeom>
        </p:spPr>
      </p:pic>
      <p:sp>
        <p:nvSpPr>
          <p:cNvPr id="5" name="Объект 2"/>
          <p:cNvSpPr txBox="1">
            <a:spLocks/>
          </p:cNvSpPr>
          <p:nvPr/>
        </p:nvSpPr>
        <p:spPr>
          <a:xfrm>
            <a:off x="6642772" y="3368598"/>
            <a:ext cx="2501228" cy="3489401"/>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dirty="0" smtClean="0"/>
              <a:t>АЛУ – арифметико-логическое устройство</a:t>
            </a:r>
            <a:r>
              <a:rPr lang="en-US" dirty="0" smtClean="0"/>
              <a:t>;</a:t>
            </a:r>
          </a:p>
          <a:p>
            <a:pPr marL="0" indent="0">
              <a:buFont typeface="Arial" panose="020B0604020202020204" pitchFamily="34" charset="0"/>
              <a:buNone/>
            </a:pPr>
            <a:r>
              <a:rPr lang="ru-RU" dirty="0" smtClean="0"/>
              <a:t>УУ – устройство управления</a:t>
            </a:r>
            <a:r>
              <a:rPr lang="en-US" dirty="0" smtClean="0"/>
              <a:t>;</a:t>
            </a:r>
          </a:p>
          <a:p>
            <a:pPr marL="0" indent="0">
              <a:buFont typeface="Arial" panose="020B0604020202020204" pitchFamily="34" charset="0"/>
              <a:buNone/>
            </a:pPr>
            <a:r>
              <a:rPr lang="ru-RU" dirty="0" smtClean="0"/>
              <a:t>БРГ – блок регистров</a:t>
            </a:r>
            <a:r>
              <a:rPr lang="en-US" dirty="0" smtClean="0"/>
              <a:t>;</a:t>
            </a:r>
          </a:p>
          <a:p>
            <a:pPr marL="0" indent="0">
              <a:buFont typeface="Arial" panose="020B0604020202020204" pitchFamily="34" charset="0"/>
              <a:buNone/>
            </a:pPr>
            <a:r>
              <a:rPr lang="ru-RU" dirty="0" smtClean="0"/>
              <a:t>УВВ – устройство ввода-вывода.</a:t>
            </a:r>
            <a:endParaRPr lang="en-US" dirty="0" smtClean="0"/>
          </a:p>
        </p:txBody>
      </p:sp>
    </p:spTree>
    <p:extLst>
      <p:ext uri="{BB962C8B-B14F-4D97-AF65-F5344CB8AC3E}">
        <p14:creationId xmlns:p14="http://schemas.microsoft.com/office/powerpoint/2010/main" val="29230266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Общие понятия и определения</a:t>
            </a:r>
            <a:endParaRPr lang="ru-RU" dirty="0"/>
          </a:p>
        </p:txBody>
      </p:sp>
      <p:sp>
        <p:nvSpPr>
          <p:cNvPr id="3" name="Объект 2"/>
          <p:cNvSpPr>
            <a:spLocks noGrp="1"/>
          </p:cNvSpPr>
          <p:nvPr>
            <p:ph idx="1"/>
          </p:nvPr>
        </p:nvSpPr>
        <p:spPr/>
        <p:txBody>
          <a:bodyPr/>
          <a:lstStyle/>
          <a:p>
            <a:pPr marL="0" indent="355600" algn="just">
              <a:buNone/>
            </a:pPr>
            <a:r>
              <a:rPr lang="ru-RU" dirty="0" smtClean="0">
                <a:solidFill>
                  <a:srgbClr val="0070C0"/>
                </a:solidFill>
              </a:rPr>
              <a:t>Аппаратные средства интерфейса </a:t>
            </a:r>
            <a:r>
              <a:rPr lang="ru-RU" dirty="0" smtClean="0"/>
              <a:t>– это БИС (большая интегральная схема) с программно-управляемыми функциями, такие, как многорежимный буферный регистр или устройство обмена информацией.</a:t>
            </a:r>
          </a:p>
          <a:p>
            <a:pPr marL="0" indent="355600" algn="just">
              <a:buNone/>
            </a:pPr>
            <a:r>
              <a:rPr lang="ru-RU" dirty="0" smtClean="0"/>
              <a:t>Интерфейс микропроцессорной системы имеет </a:t>
            </a:r>
            <a:r>
              <a:rPr lang="ru-RU" dirty="0" smtClean="0">
                <a:solidFill>
                  <a:srgbClr val="0070C0"/>
                </a:solidFill>
              </a:rPr>
              <a:t>магистральную организацию</a:t>
            </a:r>
            <a:r>
              <a:rPr lang="ru-RU" dirty="0" smtClean="0"/>
              <a:t>.</a:t>
            </a:r>
          </a:p>
          <a:p>
            <a:pPr marL="0" indent="355600" algn="just">
              <a:buNone/>
            </a:pPr>
            <a:r>
              <a:rPr lang="ru-RU" dirty="0" smtClean="0"/>
              <a:t>В каждый момент времени по магистрали (шине) </a:t>
            </a:r>
            <a:r>
              <a:rPr lang="ru-RU" dirty="0" smtClean="0">
                <a:solidFill>
                  <a:srgbClr val="0070C0"/>
                </a:solidFill>
              </a:rPr>
              <a:t>связываются только те элементы структуры, которым в данный момент необходим обмен информацией</a:t>
            </a:r>
            <a:r>
              <a:rPr lang="ru-RU" dirty="0" smtClean="0"/>
              <a:t>.</a:t>
            </a:r>
          </a:p>
          <a:p>
            <a:pPr marL="0" indent="355600" algn="just">
              <a:buNone/>
            </a:pPr>
            <a:r>
              <a:rPr lang="ru-RU" dirty="0" smtClean="0"/>
              <a:t>Таким образом обеспечивается эффективный обмен информацией в условиях ограничений по числу выходных контактов большой интегральной микросхемы. Пространственное распределение </a:t>
            </a:r>
            <a:r>
              <a:rPr lang="ru-RU" dirty="0" err="1" smtClean="0"/>
              <a:t>межсоединений</a:t>
            </a:r>
            <a:r>
              <a:rPr lang="ru-RU" dirty="0" smtClean="0"/>
              <a:t> заменяется </a:t>
            </a:r>
            <a:r>
              <a:rPr lang="ru-RU" dirty="0" smtClean="0"/>
              <a:t>временным.</a:t>
            </a:r>
            <a:endParaRPr lang="ru-RU" dirty="0"/>
          </a:p>
        </p:txBody>
      </p:sp>
    </p:spTree>
    <p:extLst>
      <p:ext uri="{BB962C8B-B14F-4D97-AF65-F5344CB8AC3E}">
        <p14:creationId xmlns:p14="http://schemas.microsoft.com/office/powerpoint/2010/main" val="5644132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Линии и каналы связи</a:t>
            </a:r>
            <a:endParaRPr lang="ru-RU" dirty="0"/>
          </a:p>
        </p:txBody>
      </p:sp>
      <p:sp>
        <p:nvSpPr>
          <p:cNvPr id="3" name="Объект 2"/>
          <p:cNvSpPr>
            <a:spLocks noGrp="1"/>
          </p:cNvSpPr>
          <p:nvPr>
            <p:ph idx="1"/>
          </p:nvPr>
        </p:nvSpPr>
        <p:spPr>
          <a:xfrm>
            <a:off x="0" y="738555"/>
            <a:ext cx="9144000" cy="3380684"/>
          </a:xfrm>
        </p:spPr>
        <p:txBody>
          <a:bodyPr/>
          <a:lstStyle/>
          <a:p>
            <a:pPr marL="0" indent="355600" algn="just">
              <a:buNone/>
            </a:pPr>
            <a:r>
              <a:rPr lang="ru-RU" dirty="0" smtClean="0">
                <a:solidFill>
                  <a:srgbClr val="0070C0"/>
                </a:solidFill>
              </a:rPr>
              <a:t>Линия связи </a:t>
            </a:r>
            <a:r>
              <a:rPr lang="ru-RU" dirty="0" smtClean="0"/>
              <a:t>представляет физическую среду, предназначенную для переноса информации между единицами оборудования, принимающие участие в информационном обмене.</a:t>
            </a:r>
          </a:p>
          <a:p>
            <a:pPr marL="0" indent="355600" algn="just">
              <a:buNone/>
            </a:pPr>
            <a:r>
              <a:rPr lang="ru-RU" dirty="0" smtClean="0">
                <a:solidFill>
                  <a:srgbClr val="0070C0"/>
                </a:solidFill>
              </a:rPr>
              <a:t>Канал передачи </a:t>
            </a:r>
            <a:r>
              <a:rPr lang="ru-RU" dirty="0" smtClean="0"/>
              <a:t>данных представляет совокупность физической среды и технических средств, вовлекаемых в процесс передачи информации между оборудованием системы связи</a:t>
            </a:r>
            <a:endParaRPr lang="ru-RU" dirty="0"/>
          </a:p>
        </p:txBody>
      </p:sp>
      <p:sp>
        <p:nvSpPr>
          <p:cNvPr id="4" name="Объект 2"/>
          <p:cNvSpPr txBox="1">
            <a:spLocks/>
          </p:cNvSpPr>
          <p:nvPr/>
        </p:nvSpPr>
        <p:spPr>
          <a:xfrm>
            <a:off x="0" y="4119239"/>
            <a:ext cx="9144000" cy="5326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dirty="0" smtClean="0"/>
              <a:t>Канал связи</a:t>
            </a:r>
            <a:endParaRPr lang="ru-RU" dirty="0"/>
          </a:p>
        </p:txBody>
      </p:sp>
      <p:sp>
        <p:nvSpPr>
          <p:cNvPr id="5" name="Объект 2"/>
          <p:cNvSpPr txBox="1">
            <a:spLocks/>
          </p:cNvSpPr>
          <p:nvPr/>
        </p:nvSpPr>
        <p:spPr>
          <a:xfrm>
            <a:off x="0" y="5184560"/>
            <a:ext cx="4589755" cy="8877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dirty="0" smtClean="0"/>
              <a:t>Аналоговый</a:t>
            </a:r>
            <a:br>
              <a:rPr lang="ru-RU" dirty="0" smtClean="0"/>
            </a:br>
            <a:r>
              <a:rPr lang="ru-RU" dirty="0" smtClean="0"/>
              <a:t>(непрерывный сигнал)</a:t>
            </a:r>
            <a:endParaRPr lang="ru-RU" dirty="0"/>
          </a:p>
        </p:txBody>
      </p:sp>
      <p:sp>
        <p:nvSpPr>
          <p:cNvPr id="6" name="Объект 2"/>
          <p:cNvSpPr txBox="1">
            <a:spLocks/>
          </p:cNvSpPr>
          <p:nvPr/>
        </p:nvSpPr>
        <p:spPr>
          <a:xfrm>
            <a:off x="4554245" y="5184560"/>
            <a:ext cx="4589755" cy="8877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dirty="0" smtClean="0"/>
              <a:t>Цифровой</a:t>
            </a:r>
            <a:br>
              <a:rPr lang="ru-RU" dirty="0" smtClean="0"/>
            </a:br>
            <a:r>
              <a:rPr lang="ru-RU" dirty="0" smtClean="0"/>
              <a:t>(дискретный сигнал)</a:t>
            </a:r>
            <a:endParaRPr lang="ru-RU" dirty="0"/>
          </a:p>
        </p:txBody>
      </p:sp>
      <p:cxnSp>
        <p:nvCxnSpPr>
          <p:cNvPr id="8" name="Прямая со стрелкой 7"/>
          <p:cNvCxnSpPr>
            <a:endCxn id="5" idx="0"/>
          </p:cNvCxnSpPr>
          <p:nvPr/>
        </p:nvCxnSpPr>
        <p:spPr>
          <a:xfrm flipH="1">
            <a:off x="2294878" y="4651898"/>
            <a:ext cx="1779972" cy="532662"/>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a:endCxn id="6" idx="0"/>
          </p:cNvCxnSpPr>
          <p:nvPr/>
        </p:nvCxnSpPr>
        <p:spPr>
          <a:xfrm>
            <a:off x="5069150" y="4651898"/>
            <a:ext cx="1779973" cy="532662"/>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54703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Линии и каналы связи</a:t>
            </a:r>
            <a:endParaRPr lang="ru-RU" dirty="0"/>
          </a:p>
        </p:txBody>
      </p:sp>
      <p:sp>
        <p:nvSpPr>
          <p:cNvPr id="3" name="Объект 2"/>
          <p:cNvSpPr>
            <a:spLocks noGrp="1"/>
          </p:cNvSpPr>
          <p:nvPr>
            <p:ph idx="1"/>
          </p:nvPr>
        </p:nvSpPr>
        <p:spPr/>
        <p:txBody>
          <a:bodyPr>
            <a:normAutofit/>
          </a:bodyPr>
          <a:lstStyle/>
          <a:p>
            <a:pPr marL="0" indent="355600" algn="just">
              <a:buNone/>
            </a:pPr>
            <a:r>
              <a:rPr lang="ru-RU" dirty="0" smtClean="0">
                <a:solidFill>
                  <a:srgbClr val="0070C0"/>
                </a:solidFill>
              </a:rPr>
              <a:t>Модем</a:t>
            </a:r>
            <a:r>
              <a:rPr lang="ru-RU" dirty="0" smtClean="0"/>
              <a:t> – </a:t>
            </a:r>
            <a:r>
              <a:rPr lang="ru-RU" dirty="0" smtClean="0"/>
              <a:t>(модулятор / демодулятор) устройство </a:t>
            </a:r>
            <a:r>
              <a:rPr lang="ru-RU" dirty="0" smtClean="0"/>
              <a:t>преобразования </a:t>
            </a:r>
            <a:r>
              <a:rPr lang="ru-RU" dirty="0" smtClean="0"/>
              <a:t>сигналов</a:t>
            </a:r>
            <a:endParaRPr lang="ru-RU" dirty="0" smtClean="0"/>
          </a:p>
          <a:p>
            <a:pPr marL="0" indent="355600" algn="just">
              <a:buNone/>
            </a:pPr>
            <a:r>
              <a:rPr lang="ru-RU" dirty="0" smtClean="0"/>
              <a:t>Коммутируемые каналы</a:t>
            </a:r>
            <a:r>
              <a:rPr lang="en-US" dirty="0" smtClean="0"/>
              <a:t>:</a:t>
            </a:r>
            <a:endParaRPr lang="ru-RU" dirty="0" smtClean="0"/>
          </a:p>
          <a:p>
            <a:r>
              <a:rPr lang="ru-RU" dirty="0" smtClean="0"/>
              <a:t>предоставляются потребителям на время соединения по их требованию</a:t>
            </a:r>
            <a:r>
              <a:rPr lang="en-US" dirty="0" smtClean="0"/>
              <a:t>;</a:t>
            </a:r>
          </a:p>
          <a:p>
            <a:r>
              <a:rPr lang="ru-RU" dirty="0" smtClean="0"/>
              <a:t>содержат в составе коммуникационное </a:t>
            </a:r>
            <a:r>
              <a:rPr lang="ru-RU" dirty="0" smtClean="0"/>
              <a:t>оборудование оператора связи</a:t>
            </a:r>
            <a:r>
              <a:rPr lang="en-US" dirty="0" smtClean="0"/>
              <a:t>.</a:t>
            </a:r>
            <a:endParaRPr lang="ru-RU" dirty="0" smtClean="0"/>
          </a:p>
          <a:p>
            <a:pPr marL="0" indent="355600">
              <a:buNone/>
            </a:pPr>
            <a:r>
              <a:rPr lang="ru-RU" dirty="0" smtClean="0"/>
              <a:t>Выделенные каналы</a:t>
            </a:r>
            <a:r>
              <a:rPr lang="en-US" dirty="0" smtClean="0"/>
              <a:t>:</a:t>
            </a:r>
            <a:endParaRPr lang="ru-RU" dirty="0" smtClean="0"/>
          </a:p>
          <a:p>
            <a:r>
              <a:rPr lang="ru-RU" dirty="0" smtClean="0"/>
              <a:t>арендуются у </a:t>
            </a:r>
            <a:r>
              <a:rPr lang="ru-RU" dirty="0" smtClean="0"/>
              <a:t>операторов связи </a:t>
            </a:r>
            <a:r>
              <a:rPr lang="ru-RU" dirty="0" smtClean="0"/>
              <a:t>или прокладываются самой организацией</a:t>
            </a:r>
            <a:r>
              <a:rPr lang="en-US" dirty="0" smtClean="0"/>
              <a:t>;</a:t>
            </a:r>
            <a:endParaRPr lang="ru-RU" dirty="0" smtClean="0"/>
          </a:p>
          <a:p>
            <a:r>
              <a:rPr lang="ru-RU" dirty="0" smtClean="0"/>
              <a:t>являются двухточечными</a:t>
            </a:r>
            <a:r>
              <a:rPr lang="en-US" dirty="0" smtClean="0"/>
              <a:t>;</a:t>
            </a:r>
            <a:endParaRPr lang="ru-RU" dirty="0" smtClean="0"/>
          </a:p>
          <a:p>
            <a:r>
              <a:rPr lang="ru-RU" dirty="0" smtClean="0"/>
              <a:t>отличаются более высоким качеством по причине отсутствия влияния аппаратуры </a:t>
            </a:r>
            <a:r>
              <a:rPr lang="ru-RU" dirty="0" smtClean="0"/>
              <a:t>операторов</a:t>
            </a:r>
            <a:r>
              <a:rPr lang="en-US" dirty="0" smtClean="0"/>
              <a:t>.</a:t>
            </a:r>
            <a:endParaRPr lang="ru-RU" dirty="0"/>
          </a:p>
        </p:txBody>
      </p:sp>
    </p:spTree>
    <p:extLst>
      <p:ext uri="{BB962C8B-B14F-4D97-AF65-F5344CB8AC3E}">
        <p14:creationId xmlns:p14="http://schemas.microsoft.com/office/powerpoint/2010/main" val="14161914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Линии и каналы связи</a:t>
            </a:r>
            <a:endParaRPr lang="ru-RU" dirty="0"/>
          </a:p>
        </p:txBody>
      </p:sp>
      <p:sp>
        <p:nvSpPr>
          <p:cNvPr id="3" name="Объект 2"/>
          <p:cNvSpPr>
            <a:spLocks noGrp="1"/>
          </p:cNvSpPr>
          <p:nvPr>
            <p:ph idx="1"/>
          </p:nvPr>
        </p:nvSpPr>
        <p:spPr/>
        <p:txBody>
          <a:bodyPr/>
          <a:lstStyle/>
          <a:p>
            <a:pPr marL="0" indent="355600">
              <a:buNone/>
            </a:pPr>
            <a:r>
              <a:rPr lang="ru-RU" dirty="0" smtClean="0"/>
              <a:t>По способу передачи информации каналы разделяют:</a:t>
            </a:r>
          </a:p>
          <a:p>
            <a:r>
              <a:rPr lang="ru-RU" dirty="0" smtClean="0">
                <a:solidFill>
                  <a:srgbClr val="0070C0"/>
                </a:solidFill>
              </a:rPr>
              <a:t>симплексные каналы</a:t>
            </a:r>
            <a:r>
              <a:rPr lang="ru-RU" dirty="0" smtClean="0"/>
              <a:t>: </a:t>
            </a:r>
            <a:r>
              <a:rPr lang="ru-RU" dirty="0" smtClean="0"/>
              <a:t>позволяют передавать данные только в одном направлении, т.е. только с передатчика на приемник (например, радио, телевидение</a:t>
            </a:r>
            <a:r>
              <a:rPr lang="ru-RU" dirty="0" smtClean="0"/>
              <a:t>)</a:t>
            </a:r>
            <a:r>
              <a:rPr lang="en-US" dirty="0" smtClean="0"/>
              <a:t>;</a:t>
            </a:r>
            <a:endParaRPr lang="ru-RU" dirty="0" smtClean="0"/>
          </a:p>
          <a:p>
            <a:r>
              <a:rPr lang="ru-RU" dirty="0" smtClean="0">
                <a:solidFill>
                  <a:srgbClr val="0070C0"/>
                </a:solidFill>
              </a:rPr>
              <a:t>полудуплексные каналы</a:t>
            </a:r>
            <a:r>
              <a:rPr lang="ru-RU" dirty="0" smtClean="0"/>
              <a:t>: позволяют двум устройствам обмениваться информацией, причем оба устройства могут быть и приемниками, и передатчиками, но не одновременно (например, </a:t>
            </a:r>
            <a:r>
              <a:rPr lang="en-US" dirty="0" smtClean="0"/>
              <a:t>RS-485</a:t>
            </a:r>
            <a:r>
              <a:rPr lang="en-US" dirty="0" smtClean="0"/>
              <a:t>);</a:t>
            </a:r>
            <a:endParaRPr lang="en-US" dirty="0" smtClean="0"/>
          </a:p>
          <a:p>
            <a:r>
              <a:rPr lang="ru-RU" dirty="0" smtClean="0">
                <a:solidFill>
                  <a:srgbClr val="0070C0"/>
                </a:solidFill>
              </a:rPr>
              <a:t>дуплексные каналы</a:t>
            </a:r>
            <a:r>
              <a:rPr lang="ru-RU" dirty="0" smtClean="0"/>
              <a:t>: разрешают прием и передачу информации одновременно. Оба устройства являются и приемником, и передатчиком одновременно (например, </a:t>
            </a:r>
            <a:r>
              <a:rPr lang="en-US" dirty="0" smtClean="0"/>
              <a:t>RS-232</a:t>
            </a:r>
            <a:r>
              <a:rPr lang="en-US" dirty="0" smtClean="0"/>
              <a:t>).</a:t>
            </a:r>
            <a:endParaRPr lang="ru-RU" dirty="0"/>
          </a:p>
        </p:txBody>
      </p:sp>
    </p:spTree>
    <p:extLst>
      <p:ext uri="{BB962C8B-B14F-4D97-AF65-F5344CB8AC3E}">
        <p14:creationId xmlns:p14="http://schemas.microsoft.com/office/powerpoint/2010/main" val="42783600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Линии и каналы связи</a:t>
            </a:r>
            <a:endParaRPr lang="ru-RU" dirty="0"/>
          </a:p>
        </p:txBody>
      </p:sp>
      <p:sp>
        <p:nvSpPr>
          <p:cNvPr id="3" name="Объект 2"/>
          <p:cNvSpPr>
            <a:spLocks noGrp="1"/>
          </p:cNvSpPr>
          <p:nvPr>
            <p:ph idx="1"/>
          </p:nvPr>
        </p:nvSpPr>
        <p:spPr/>
        <p:txBody>
          <a:bodyPr>
            <a:normAutofit fontScale="92500" lnSpcReduction="10000"/>
          </a:bodyPr>
          <a:lstStyle/>
          <a:p>
            <a:pPr marL="0" indent="355600">
              <a:buNone/>
            </a:pPr>
            <a:r>
              <a:rPr lang="ru-RU" dirty="0" smtClean="0"/>
              <a:t>Сигналы бывают:</a:t>
            </a:r>
          </a:p>
          <a:p>
            <a:r>
              <a:rPr lang="ru-RU" dirty="0" err="1" smtClean="0">
                <a:solidFill>
                  <a:srgbClr val="0070C0"/>
                </a:solidFill>
              </a:rPr>
              <a:t>небалансый</a:t>
            </a:r>
            <a:r>
              <a:rPr lang="ru-RU" dirty="0" smtClean="0">
                <a:solidFill>
                  <a:srgbClr val="0070C0"/>
                </a:solidFill>
              </a:rPr>
              <a:t> сигнал </a:t>
            </a:r>
            <a:r>
              <a:rPr lang="ru-RU" dirty="0" smtClean="0"/>
              <a:t>передается по несбалансированной линии, представляющей собой сигнальную землю и одиночный сигнальный провод, уровень напряжения на котором используется, чтобы передать или получить двоичные 1 или 0 (</a:t>
            </a:r>
            <a:r>
              <a:rPr lang="en-US" dirty="0" smtClean="0"/>
              <a:t>RS-232</a:t>
            </a:r>
            <a:r>
              <a:rPr lang="en-US" dirty="0" smtClean="0"/>
              <a:t>);</a:t>
            </a:r>
            <a:endParaRPr lang="en-US" dirty="0" smtClean="0"/>
          </a:p>
          <a:p>
            <a:r>
              <a:rPr lang="ru-RU" dirty="0" smtClean="0">
                <a:solidFill>
                  <a:srgbClr val="0070C0"/>
                </a:solidFill>
              </a:rPr>
              <a:t>балансный сигнал </a:t>
            </a:r>
            <a:r>
              <a:rPr lang="ru-RU" dirty="0" smtClean="0"/>
              <a:t>передается по сбалансированной линии, которая представлена сигнальной землей и парой проводов, разница напряжений между которым используется для передачи/приема бинарной информации (все вместе составляют экранированную витую пару) (</a:t>
            </a:r>
            <a:r>
              <a:rPr lang="en-US" dirty="0" smtClean="0"/>
              <a:t>RS-422, RS-485</a:t>
            </a:r>
            <a:r>
              <a:rPr lang="en-US" dirty="0" smtClean="0"/>
              <a:t>);</a:t>
            </a:r>
            <a:endParaRPr lang="en-US" dirty="0" smtClean="0"/>
          </a:p>
          <a:p>
            <a:r>
              <a:rPr lang="ru-RU" dirty="0" smtClean="0">
                <a:solidFill>
                  <a:srgbClr val="0070C0"/>
                </a:solidFill>
              </a:rPr>
              <a:t>витая пара </a:t>
            </a:r>
            <a:r>
              <a:rPr lang="ru-RU" dirty="0" smtClean="0"/>
              <a:t>– это сбалансированная линия для передачи данных по разным интерфейсам (</a:t>
            </a:r>
            <a:r>
              <a:rPr lang="en-US" dirty="0" smtClean="0"/>
              <a:t>RS-422, RS-485)</a:t>
            </a:r>
            <a:r>
              <a:rPr lang="ru-RU" dirty="0" smtClean="0"/>
              <a:t>, которая представлена сигнальной землей и парой проводов, разница напряжений между которыми используется для передачи/приема бинарной информации.</a:t>
            </a:r>
            <a:endParaRPr lang="ru-RU" dirty="0"/>
          </a:p>
        </p:txBody>
      </p:sp>
    </p:spTree>
    <p:extLst>
      <p:ext uri="{BB962C8B-B14F-4D97-AF65-F5344CB8AC3E}">
        <p14:creationId xmlns:p14="http://schemas.microsoft.com/office/powerpoint/2010/main" val="42042296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Интерфейсы</a:t>
            </a:r>
            <a:endParaRPr lang="ru-RU" dirty="0"/>
          </a:p>
        </p:txBody>
      </p:sp>
      <p:sp>
        <p:nvSpPr>
          <p:cNvPr id="3" name="Объект 2"/>
          <p:cNvSpPr>
            <a:spLocks noGrp="1"/>
          </p:cNvSpPr>
          <p:nvPr>
            <p:ph idx="1"/>
          </p:nvPr>
        </p:nvSpPr>
        <p:spPr/>
        <p:txBody>
          <a:bodyPr/>
          <a:lstStyle/>
          <a:p>
            <a:r>
              <a:rPr lang="ru-RU" dirty="0" smtClean="0"/>
              <a:t>Интерфейсы группы </a:t>
            </a:r>
            <a:r>
              <a:rPr lang="en-US" dirty="0" smtClean="0"/>
              <a:t>RS (Recommended Standard) (RS-232, RS-422, RS-485)</a:t>
            </a:r>
          </a:p>
          <a:p>
            <a:r>
              <a:rPr lang="en-US" dirty="0" smtClean="0"/>
              <a:t>USB</a:t>
            </a:r>
          </a:p>
          <a:p>
            <a:r>
              <a:rPr lang="en-US" dirty="0" smtClean="0"/>
              <a:t>Ethernet (Fast Ethernet, Gigabit Ethernet)</a:t>
            </a:r>
            <a:endParaRPr lang="ru-RU" dirty="0"/>
          </a:p>
        </p:txBody>
      </p:sp>
    </p:spTree>
    <p:extLst>
      <p:ext uri="{BB962C8B-B14F-4D97-AF65-F5344CB8AC3E}">
        <p14:creationId xmlns:p14="http://schemas.microsoft.com/office/powerpoint/2010/main" val="19514587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Обзор интерфейсов группы </a:t>
            </a:r>
            <a:r>
              <a:rPr lang="en-US" dirty="0" smtClean="0"/>
              <a:t>RS</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20932022"/>
              </p:ext>
            </p:extLst>
          </p:nvPr>
        </p:nvGraphicFramePr>
        <p:xfrm>
          <a:off x="0" y="738188"/>
          <a:ext cx="9144000" cy="6055360"/>
        </p:xfrm>
        <a:graphic>
          <a:graphicData uri="http://schemas.openxmlformats.org/drawingml/2006/table">
            <a:tbl>
              <a:tblPr firstRow="1" bandRow="1">
                <a:tableStyleId>{5C22544A-7EE6-4342-B048-85BDC9FD1C3A}</a:tableStyleId>
              </a:tblPr>
              <a:tblGrid>
                <a:gridCol w="1731146">
                  <a:extLst>
                    <a:ext uri="{9D8B030D-6E8A-4147-A177-3AD203B41FA5}">
                      <a16:colId xmlns:a16="http://schemas.microsoft.com/office/drawing/2014/main" val="3590201384"/>
                    </a:ext>
                  </a:extLst>
                </a:gridCol>
                <a:gridCol w="2299316">
                  <a:extLst>
                    <a:ext uri="{9D8B030D-6E8A-4147-A177-3AD203B41FA5}">
                      <a16:colId xmlns:a16="http://schemas.microsoft.com/office/drawing/2014/main" val="790393117"/>
                    </a:ext>
                  </a:extLst>
                </a:gridCol>
                <a:gridCol w="2565647">
                  <a:extLst>
                    <a:ext uri="{9D8B030D-6E8A-4147-A177-3AD203B41FA5}">
                      <a16:colId xmlns:a16="http://schemas.microsoft.com/office/drawing/2014/main" val="99087864"/>
                    </a:ext>
                  </a:extLst>
                </a:gridCol>
                <a:gridCol w="2547891">
                  <a:extLst>
                    <a:ext uri="{9D8B030D-6E8A-4147-A177-3AD203B41FA5}">
                      <a16:colId xmlns:a16="http://schemas.microsoft.com/office/drawing/2014/main" val="2878013680"/>
                    </a:ext>
                  </a:extLst>
                </a:gridCol>
              </a:tblGrid>
              <a:tr h="370840">
                <a:tc>
                  <a:txBody>
                    <a:bodyPr/>
                    <a:lstStyle/>
                    <a:p>
                      <a:pPr algn="ctr"/>
                      <a:r>
                        <a:rPr lang="ru-RU" dirty="0" smtClean="0"/>
                        <a:t>Параметр</a:t>
                      </a:r>
                      <a:endParaRPr lang="ru-RU" dirty="0"/>
                    </a:p>
                  </a:txBody>
                  <a:tcPr/>
                </a:tc>
                <a:tc>
                  <a:txBody>
                    <a:bodyPr/>
                    <a:lstStyle/>
                    <a:p>
                      <a:pPr algn="ctr"/>
                      <a:r>
                        <a:rPr lang="en-US" dirty="0" smtClean="0"/>
                        <a:t>RS-232</a:t>
                      </a:r>
                      <a:endParaRPr lang="ru-RU" dirty="0"/>
                    </a:p>
                  </a:txBody>
                  <a:tcPr/>
                </a:tc>
                <a:tc>
                  <a:txBody>
                    <a:bodyPr/>
                    <a:lstStyle/>
                    <a:p>
                      <a:pPr algn="ctr"/>
                      <a:r>
                        <a:rPr lang="en-US" dirty="0" smtClean="0"/>
                        <a:t>RS-422</a:t>
                      </a:r>
                      <a:endParaRPr lang="ru-RU" dirty="0"/>
                    </a:p>
                  </a:txBody>
                  <a:tcPr/>
                </a:tc>
                <a:tc>
                  <a:txBody>
                    <a:bodyPr/>
                    <a:lstStyle/>
                    <a:p>
                      <a:pPr algn="ctr"/>
                      <a:r>
                        <a:rPr lang="en-US" dirty="0" smtClean="0"/>
                        <a:t>RS-485</a:t>
                      </a:r>
                      <a:endParaRPr lang="ru-RU" dirty="0"/>
                    </a:p>
                  </a:txBody>
                  <a:tcPr/>
                </a:tc>
                <a:extLst>
                  <a:ext uri="{0D108BD9-81ED-4DB2-BD59-A6C34878D82A}">
                    <a16:rowId xmlns:a16="http://schemas.microsoft.com/office/drawing/2014/main" val="2480215383"/>
                  </a:ext>
                </a:extLst>
              </a:tr>
              <a:tr h="370840">
                <a:tc>
                  <a:txBody>
                    <a:bodyPr/>
                    <a:lstStyle/>
                    <a:p>
                      <a:r>
                        <a:rPr lang="ru-RU" sz="1400" dirty="0" smtClean="0"/>
                        <a:t>Соединение</a:t>
                      </a:r>
                      <a:endParaRPr lang="ru-RU" sz="1400" dirty="0"/>
                    </a:p>
                  </a:txBody>
                  <a:tcPr/>
                </a:tc>
                <a:tc>
                  <a:txBody>
                    <a:bodyPr/>
                    <a:lstStyle/>
                    <a:p>
                      <a:r>
                        <a:rPr lang="ru-RU" sz="1400" dirty="0" smtClean="0"/>
                        <a:t>Одиночный провод</a:t>
                      </a:r>
                      <a:endParaRPr lang="ru-RU" sz="1400" dirty="0"/>
                    </a:p>
                  </a:txBody>
                  <a:tcPr/>
                </a:tc>
                <a:tc>
                  <a:txBody>
                    <a:bodyPr/>
                    <a:lstStyle/>
                    <a:p>
                      <a:r>
                        <a:rPr lang="ru-RU" sz="1400" dirty="0" smtClean="0"/>
                        <a:t>Одиночный провод / много соединений допустимо</a:t>
                      </a:r>
                      <a:endParaRPr lang="ru-RU" sz="1400" dirty="0"/>
                    </a:p>
                  </a:txBody>
                  <a:tcPr/>
                </a:tc>
                <a:tc>
                  <a:txBody>
                    <a:bodyPr/>
                    <a:lstStyle/>
                    <a:p>
                      <a:r>
                        <a:rPr lang="ru-RU" sz="1400" dirty="0" smtClean="0"/>
                        <a:t>Много соединений допустимо</a:t>
                      </a:r>
                      <a:endParaRPr lang="ru-RU" sz="1400" dirty="0"/>
                    </a:p>
                  </a:txBody>
                  <a:tcPr/>
                </a:tc>
                <a:extLst>
                  <a:ext uri="{0D108BD9-81ED-4DB2-BD59-A6C34878D82A}">
                    <a16:rowId xmlns:a16="http://schemas.microsoft.com/office/drawing/2014/main" val="2311036361"/>
                  </a:ext>
                </a:extLst>
              </a:tr>
              <a:tr h="370840">
                <a:tc>
                  <a:txBody>
                    <a:bodyPr/>
                    <a:lstStyle/>
                    <a:p>
                      <a:r>
                        <a:rPr lang="ru-RU" sz="1400" dirty="0" smtClean="0"/>
                        <a:t>Линия связи</a:t>
                      </a:r>
                      <a:endParaRPr lang="ru-RU" sz="1400" dirty="0"/>
                    </a:p>
                  </a:txBody>
                  <a:tcPr/>
                </a:tc>
                <a:tc>
                  <a:txBody>
                    <a:bodyPr/>
                    <a:lstStyle/>
                    <a:p>
                      <a:r>
                        <a:rPr lang="ru-RU" sz="1400" dirty="0" smtClean="0"/>
                        <a:t>Неэкранированный плоский или круглый кабель</a:t>
                      </a:r>
                      <a:endParaRPr lang="ru-RU" sz="1400" dirty="0"/>
                    </a:p>
                  </a:txBody>
                  <a:tcPr/>
                </a:tc>
                <a:tc>
                  <a:txBody>
                    <a:bodyPr/>
                    <a:lstStyle/>
                    <a:p>
                      <a:r>
                        <a:rPr lang="ru-RU" sz="1400" dirty="0" smtClean="0"/>
                        <a:t>Экранированная витая пара</a:t>
                      </a:r>
                      <a:endParaRPr lang="ru-RU"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smtClean="0"/>
                        <a:t>Экранированная витая пара</a:t>
                      </a:r>
                      <a:endParaRPr lang="ru-RU" sz="1400" dirty="0"/>
                    </a:p>
                  </a:txBody>
                  <a:tcPr/>
                </a:tc>
                <a:extLst>
                  <a:ext uri="{0D108BD9-81ED-4DB2-BD59-A6C34878D82A}">
                    <a16:rowId xmlns:a16="http://schemas.microsoft.com/office/drawing/2014/main" val="1683407215"/>
                  </a:ext>
                </a:extLst>
              </a:tr>
              <a:tr h="370840">
                <a:tc>
                  <a:txBody>
                    <a:bodyPr/>
                    <a:lstStyle/>
                    <a:p>
                      <a:r>
                        <a:rPr lang="ru-RU" sz="1400" dirty="0" smtClean="0"/>
                        <a:t>Тип разъема</a:t>
                      </a:r>
                      <a:endParaRPr lang="ru-RU" sz="1400" dirty="0"/>
                    </a:p>
                  </a:txBody>
                  <a:tcPr/>
                </a:tc>
                <a:tc>
                  <a:txBody>
                    <a:bodyPr/>
                    <a:lstStyle/>
                    <a:p>
                      <a:r>
                        <a:rPr lang="en-US" sz="1400" dirty="0" smtClean="0"/>
                        <a:t>DB-9, DB-25</a:t>
                      </a:r>
                      <a:endParaRPr lang="ru-RU" sz="1400" dirty="0"/>
                    </a:p>
                  </a:txBody>
                  <a:tcPr/>
                </a:tc>
                <a:tc>
                  <a:txBody>
                    <a:bodyPr/>
                    <a:lstStyle/>
                    <a:p>
                      <a:r>
                        <a:rPr lang="en-US" sz="1400" dirty="0" smtClean="0"/>
                        <a:t>DB-9</a:t>
                      </a:r>
                      <a:endParaRPr lang="ru-RU" sz="1400" dirty="0"/>
                    </a:p>
                  </a:txBody>
                  <a:tcPr/>
                </a:tc>
                <a:tc>
                  <a:txBody>
                    <a:bodyPr/>
                    <a:lstStyle/>
                    <a:p>
                      <a:r>
                        <a:rPr lang="en-US" sz="1400" dirty="0" smtClean="0"/>
                        <a:t>DB-9</a:t>
                      </a:r>
                      <a:endParaRPr lang="ru-RU" sz="1400" dirty="0"/>
                    </a:p>
                  </a:txBody>
                  <a:tcPr/>
                </a:tc>
                <a:extLst>
                  <a:ext uri="{0D108BD9-81ED-4DB2-BD59-A6C34878D82A}">
                    <a16:rowId xmlns:a16="http://schemas.microsoft.com/office/drawing/2014/main" val="4240854591"/>
                  </a:ext>
                </a:extLst>
              </a:tr>
              <a:tr h="370840">
                <a:tc>
                  <a:txBody>
                    <a:bodyPr/>
                    <a:lstStyle/>
                    <a:p>
                      <a:r>
                        <a:rPr lang="ru-RU" sz="1400" dirty="0" smtClean="0"/>
                        <a:t>Количество устройств</a:t>
                      </a:r>
                      <a:endParaRPr lang="ru-RU" sz="1400" dirty="0"/>
                    </a:p>
                  </a:txBody>
                  <a:tcPr/>
                </a:tc>
                <a:tc>
                  <a:txBody>
                    <a:bodyPr/>
                    <a:lstStyle/>
                    <a:p>
                      <a:r>
                        <a:rPr lang="en-US" sz="1400" dirty="0" smtClean="0"/>
                        <a:t>1</a:t>
                      </a:r>
                      <a:r>
                        <a:rPr lang="ru-RU" sz="1400" dirty="0" smtClean="0"/>
                        <a:t> передатчик, 1 приемник</a:t>
                      </a:r>
                      <a:endParaRPr lang="ru-RU" sz="1400" dirty="0"/>
                    </a:p>
                  </a:txBody>
                  <a:tcPr/>
                </a:tc>
                <a:tc>
                  <a:txBody>
                    <a:bodyPr/>
                    <a:lstStyle/>
                    <a:p>
                      <a:r>
                        <a:rPr lang="ru-RU" sz="1400" dirty="0" smtClean="0"/>
                        <a:t>5 передатчиков</a:t>
                      </a:r>
                    </a:p>
                    <a:p>
                      <a:r>
                        <a:rPr lang="ru-RU" sz="1400" dirty="0" smtClean="0"/>
                        <a:t>10 приемников</a:t>
                      </a:r>
                      <a:r>
                        <a:rPr lang="ru-RU" sz="1400" baseline="0" dirty="0" smtClean="0"/>
                        <a:t> на 1 передатчик</a:t>
                      </a:r>
                      <a:endParaRPr lang="ru-RU" sz="1400" dirty="0"/>
                    </a:p>
                  </a:txBody>
                  <a:tcPr/>
                </a:tc>
                <a:tc>
                  <a:txBody>
                    <a:bodyPr/>
                    <a:lstStyle/>
                    <a:p>
                      <a:r>
                        <a:rPr lang="ru-RU" sz="1400" dirty="0" smtClean="0"/>
                        <a:t>32 передатчика</a:t>
                      </a:r>
                    </a:p>
                    <a:p>
                      <a:r>
                        <a:rPr lang="ru-RU" sz="1400" dirty="0" smtClean="0"/>
                        <a:t>32 приемника</a:t>
                      </a:r>
                      <a:endParaRPr lang="ru-RU" sz="1400" dirty="0"/>
                    </a:p>
                  </a:txBody>
                  <a:tcPr/>
                </a:tc>
                <a:extLst>
                  <a:ext uri="{0D108BD9-81ED-4DB2-BD59-A6C34878D82A}">
                    <a16:rowId xmlns:a16="http://schemas.microsoft.com/office/drawing/2014/main" val="26296693"/>
                  </a:ext>
                </a:extLst>
              </a:tr>
              <a:tr h="370840">
                <a:tc>
                  <a:txBody>
                    <a:bodyPr/>
                    <a:lstStyle/>
                    <a:p>
                      <a:r>
                        <a:rPr lang="ru-RU" sz="1400" dirty="0" smtClean="0"/>
                        <a:t>Вид протокола</a:t>
                      </a:r>
                      <a:endParaRPr lang="ru-RU" sz="1400" dirty="0"/>
                    </a:p>
                  </a:txBody>
                  <a:tcPr/>
                </a:tc>
                <a:tc>
                  <a:txBody>
                    <a:bodyPr/>
                    <a:lstStyle/>
                    <a:p>
                      <a:r>
                        <a:rPr lang="ru-RU" sz="1400" dirty="0" smtClean="0"/>
                        <a:t>дуплексный</a:t>
                      </a:r>
                      <a:endParaRPr lang="ru-RU"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smtClean="0"/>
                        <a:t>дуплексный</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smtClean="0"/>
                        <a:t>полудуплексный</a:t>
                      </a:r>
                      <a:endParaRPr lang="ru-RU" sz="1400" dirty="0"/>
                    </a:p>
                  </a:txBody>
                  <a:tcPr/>
                </a:tc>
                <a:extLst>
                  <a:ext uri="{0D108BD9-81ED-4DB2-BD59-A6C34878D82A}">
                    <a16:rowId xmlns:a16="http://schemas.microsoft.com/office/drawing/2014/main" val="3631751155"/>
                  </a:ext>
                </a:extLst>
              </a:tr>
              <a:tr h="370840">
                <a:tc>
                  <a:txBody>
                    <a:bodyPr/>
                    <a:lstStyle/>
                    <a:p>
                      <a:r>
                        <a:rPr lang="ru-RU" sz="1400" dirty="0" smtClean="0"/>
                        <a:t>Макс.</a:t>
                      </a:r>
                      <a:r>
                        <a:rPr lang="ru-RU" sz="1400" baseline="0" dirty="0" smtClean="0"/>
                        <a:t> длина провода</a:t>
                      </a:r>
                      <a:endParaRPr lang="ru-RU" sz="1400" dirty="0"/>
                    </a:p>
                  </a:txBody>
                  <a:tcPr/>
                </a:tc>
                <a:tc>
                  <a:txBody>
                    <a:bodyPr/>
                    <a:lstStyle/>
                    <a:p>
                      <a:r>
                        <a:rPr lang="en-US" sz="1400" dirty="0" smtClean="0"/>
                        <a:t>~15,25</a:t>
                      </a:r>
                      <a:r>
                        <a:rPr lang="ru-RU" sz="1400" dirty="0" smtClean="0"/>
                        <a:t>м</a:t>
                      </a:r>
                      <a:r>
                        <a:rPr lang="ru-RU" sz="1400" baseline="0" dirty="0" smtClean="0"/>
                        <a:t> при 19,2</a:t>
                      </a:r>
                      <a:r>
                        <a:rPr lang="en-US" sz="1400" baseline="0" dirty="0" smtClean="0"/>
                        <a:t> Kbps</a:t>
                      </a:r>
                      <a:endParaRPr lang="ru-RU" sz="1400" dirty="0"/>
                    </a:p>
                  </a:txBody>
                  <a:tcPr/>
                </a:tc>
                <a:tc>
                  <a:txBody>
                    <a:bodyPr/>
                    <a:lstStyle/>
                    <a:p>
                      <a:r>
                        <a:rPr lang="en-US" sz="1400" dirty="0" smtClean="0"/>
                        <a:t>~1220</a:t>
                      </a:r>
                      <a:r>
                        <a:rPr lang="ru-RU" sz="1400" dirty="0" smtClean="0"/>
                        <a:t>м при </a:t>
                      </a:r>
                      <a:r>
                        <a:rPr lang="en-US" sz="1400" dirty="0" smtClean="0"/>
                        <a:t>100</a:t>
                      </a:r>
                      <a:r>
                        <a:rPr lang="en-US" sz="1400" baseline="0" dirty="0" smtClean="0"/>
                        <a:t> Kbps</a:t>
                      </a:r>
                      <a:endParaRPr lang="ru-RU"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~1220</a:t>
                      </a:r>
                      <a:r>
                        <a:rPr lang="ru-RU" sz="1400" dirty="0" smtClean="0"/>
                        <a:t>м при </a:t>
                      </a:r>
                      <a:r>
                        <a:rPr lang="en-US" sz="1400" dirty="0" smtClean="0"/>
                        <a:t>100</a:t>
                      </a:r>
                      <a:r>
                        <a:rPr lang="en-US" sz="1400" baseline="0" dirty="0" smtClean="0"/>
                        <a:t> Kbps</a:t>
                      </a:r>
                      <a:endParaRPr lang="ru-RU" sz="1400" dirty="0" smtClean="0"/>
                    </a:p>
                  </a:txBody>
                  <a:tcPr/>
                </a:tc>
                <a:extLst>
                  <a:ext uri="{0D108BD9-81ED-4DB2-BD59-A6C34878D82A}">
                    <a16:rowId xmlns:a16="http://schemas.microsoft.com/office/drawing/2014/main" val="3912981842"/>
                  </a:ext>
                </a:extLst>
              </a:tr>
              <a:tr h="370840">
                <a:tc>
                  <a:txBody>
                    <a:bodyPr/>
                    <a:lstStyle/>
                    <a:p>
                      <a:r>
                        <a:rPr lang="ru-RU" sz="1400" dirty="0" smtClean="0"/>
                        <a:t>Макс. скорость передачи</a:t>
                      </a:r>
                      <a:endParaRPr lang="ru-RU" sz="1400" dirty="0"/>
                    </a:p>
                  </a:txBody>
                  <a:tcPr/>
                </a:tc>
                <a:tc>
                  <a:txBody>
                    <a:bodyPr/>
                    <a:lstStyle/>
                    <a:p>
                      <a:r>
                        <a:rPr lang="en-US" sz="1400" dirty="0" smtClean="0"/>
                        <a:t>19,2 Kbps </a:t>
                      </a:r>
                      <a:r>
                        <a:rPr lang="ru-RU" sz="1400" dirty="0" smtClean="0"/>
                        <a:t>для 15м</a:t>
                      </a:r>
                      <a:endParaRPr lang="ru-RU" sz="1400" dirty="0"/>
                    </a:p>
                  </a:txBody>
                  <a:tcPr/>
                </a:tc>
                <a:tc>
                  <a:txBody>
                    <a:bodyPr/>
                    <a:lstStyle/>
                    <a:p>
                      <a:r>
                        <a:rPr lang="ru-RU" sz="1400" dirty="0" smtClean="0"/>
                        <a:t>10</a:t>
                      </a:r>
                      <a:r>
                        <a:rPr lang="en-US" sz="1400" dirty="0" smtClean="0"/>
                        <a:t> Mbps </a:t>
                      </a:r>
                      <a:r>
                        <a:rPr lang="ru-RU" sz="1400" dirty="0" smtClean="0"/>
                        <a:t>для 15м</a:t>
                      </a:r>
                      <a:endParaRPr lang="ru-RU"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smtClean="0"/>
                        <a:t>10</a:t>
                      </a:r>
                      <a:r>
                        <a:rPr lang="en-US" sz="1400" dirty="0" smtClean="0"/>
                        <a:t> Mbps </a:t>
                      </a:r>
                      <a:r>
                        <a:rPr lang="ru-RU" sz="1400" dirty="0" smtClean="0"/>
                        <a:t>для 15м</a:t>
                      </a:r>
                    </a:p>
                    <a:p>
                      <a:endParaRPr lang="ru-RU" sz="1400" dirty="0"/>
                    </a:p>
                  </a:txBody>
                  <a:tcPr/>
                </a:tc>
                <a:extLst>
                  <a:ext uri="{0D108BD9-81ED-4DB2-BD59-A6C34878D82A}">
                    <a16:rowId xmlns:a16="http://schemas.microsoft.com/office/drawing/2014/main" val="443305423"/>
                  </a:ext>
                </a:extLst>
              </a:tr>
              <a:tr h="370840">
                <a:tc>
                  <a:txBody>
                    <a:bodyPr/>
                    <a:lstStyle/>
                    <a:p>
                      <a:r>
                        <a:rPr lang="ru-RU" sz="1400" dirty="0" smtClean="0"/>
                        <a:t>Сигнал</a:t>
                      </a:r>
                      <a:endParaRPr lang="ru-RU" sz="1400" dirty="0"/>
                    </a:p>
                  </a:txBody>
                  <a:tcPr/>
                </a:tc>
                <a:tc>
                  <a:txBody>
                    <a:bodyPr/>
                    <a:lstStyle/>
                    <a:p>
                      <a:r>
                        <a:rPr lang="ru-RU" sz="1400" dirty="0" smtClean="0"/>
                        <a:t>небалансный</a:t>
                      </a:r>
                      <a:endParaRPr lang="ru-RU"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smtClean="0"/>
                        <a:t>балансный</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smtClean="0"/>
                        <a:t>балансный</a:t>
                      </a:r>
                    </a:p>
                  </a:txBody>
                  <a:tcPr/>
                </a:tc>
                <a:extLst>
                  <a:ext uri="{0D108BD9-81ED-4DB2-BD59-A6C34878D82A}">
                    <a16:rowId xmlns:a16="http://schemas.microsoft.com/office/drawing/2014/main" val="1799971210"/>
                  </a:ext>
                </a:extLst>
              </a:tr>
              <a:tr h="370840">
                <a:tc>
                  <a:txBody>
                    <a:bodyPr/>
                    <a:lstStyle/>
                    <a:p>
                      <a:r>
                        <a:rPr lang="ru-RU" sz="1400" dirty="0" smtClean="0"/>
                        <a:t>Двоичная 1</a:t>
                      </a:r>
                      <a:endParaRPr lang="ru-RU" sz="1400" dirty="0"/>
                    </a:p>
                  </a:txBody>
                  <a:tcPr/>
                </a:tc>
                <a:tc>
                  <a:txBody>
                    <a:bodyPr/>
                    <a:lstStyle/>
                    <a:p>
                      <a:r>
                        <a:rPr lang="ru-RU" sz="1400" dirty="0" smtClean="0"/>
                        <a:t>-5 В мин</a:t>
                      </a:r>
                    </a:p>
                    <a:p>
                      <a:r>
                        <a:rPr lang="ru-RU" sz="1400" dirty="0" smtClean="0"/>
                        <a:t>-15 В макс</a:t>
                      </a:r>
                      <a:endParaRPr lang="ru-RU" sz="1400" dirty="0"/>
                    </a:p>
                  </a:txBody>
                  <a:tcPr/>
                </a:tc>
                <a:tc>
                  <a:txBody>
                    <a:bodyPr/>
                    <a:lstStyle/>
                    <a:p>
                      <a:r>
                        <a:rPr lang="ru-RU" sz="1400" dirty="0" smtClean="0"/>
                        <a:t>2 В мин (</a:t>
                      </a:r>
                      <a:r>
                        <a:rPr lang="en-US" sz="1400" dirty="0" smtClean="0"/>
                        <a:t>B&gt;A)</a:t>
                      </a:r>
                      <a:endParaRPr lang="ru-RU" sz="1400" dirty="0" smtClean="0"/>
                    </a:p>
                    <a:p>
                      <a:r>
                        <a:rPr lang="ru-RU" sz="1400" dirty="0" smtClean="0"/>
                        <a:t>6 В макс (</a:t>
                      </a:r>
                      <a:r>
                        <a:rPr lang="en-US" sz="1400" dirty="0" smtClean="0"/>
                        <a:t>B&gt;A)</a:t>
                      </a:r>
                      <a:endParaRPr lang="ru-RU" sz="1400" dirty="0"/>
                    </a:p>
                  </a:txBody>
                  <a:tcPr/>
                </a:tc>
                <a:tc>
                  <a:txBody>
                    <a:bodyPr/>
                    <a:lstStyle/>
                    <a:p>
                      <a:r>
                        <a:rPr lang="ru-RU" sz="1400" dirty="0" smtClean="0"/>
                        <a:t>1,5 В мин (</a:t>
                      </a:r>
                      <a:r>
                        <a:rPr lang="en-US" sz="1400" dirty="0" smtClean="0"/>
                        <a:t>B&gt;A)</a:t>
                      </a:r>
                      <a:endParaRPr lang="ru-RU" sz="1400" dirty="0" smtClean="0"/>
                    </a:p>
                    <a:p>
                      <a:r>
                        <a:rPr lang="ru-RU" sz="1400" dirty="0" smtClean="0"/>
                        <a:t>5</a:t>
                      </a:r>
                      <a:r>
                        <a:rPr lang="ru-RU" sz="1400" baseline="0" dirty="0" smtClean="0"/>
                        <a:t> В макс</a:t>
                      </a:r>
                      <a:r>
                        <a:rPr lang="ru-RU" sz="1400" dirty="0" smtClean="0"/>
                        <a:t> (</a:t>
                      </a:r>
                      <a:r>
                        <a:rPr lang="en-US" sz="1400" dirty="0" smtClean="0"/>
                        <a:t>B&gt;A)</a:t>
                      </a:r>
                      <a:endParaRPr lang="ru-RU" sz="1400" dirty="0"/>
                    </a:p>
                  </a:txBody>
                  <a:tcPr/>
                </a:tc>
                <a:extLst>
                  <a:ext uri="{0D108BD9-81ED-4DB2-BD59-A6C34878D82A}">
                    <a16:rowId xmlns:a16="http://schemas.microsoft.com/office/drawing/2014/main" val="1419948433"/>
                  </a:ext>
                </a:extLst>
              </a:tr>
              <a:tr h="370840">
                <a:tc>
                  <a:txBody>
                    <a:bodyPr/>
                    <a:lstStyle/>
                    <a:p>
                      <a:r>
                        <a:rPr lang="ru-RU" sz="1400" dirty="0" smtClean="0"/>
                        <a:t>Двоичный 0</a:t>
                      </a:r>
                      <a:endParaRPr lang="ru-RU" sz="1400" dirty="0"/>
                    </a:p>
                  </a:txBody>
                  <a:tcPr/>
                </a:tc>
                <a:tc>
                  <a:txBody>
                    <a:bodyPr/>
                    <a:lstStyle/>
                    <a:p>
                      <a:r>
                        <a:rPr lang="ru-RU" sz="1400" dirty="0" smtClean="0"/>
                        <a:t>5 В мин</a:t>
                      </a:r>
                    </a:p>
                    <a:p>
                      <a:r>
                        <a:rPr lang="ru-RU" sz="1400" dirty="0" smtClean="0"/>
                        <a:t>15 В макс</a:t>
                      </a:r>
                      <a:endParaRPr lang="ru-RU" sz="1400" dirty="0"/>
                    </a:p>
                  </a:txBody>
                  <a:tcPr/>
                </a:tc>
                <a:tc>
                  <a:txBody>
                    <a:bodyPr/>
                    <a:lstStyle/>
                    <a:p>
                      <a:r>
                        <a:rPr lang="ru-RU" sz="1400" dirty="0" smtClean="0"/>
                        <a:t>2 В мин</a:t>
                      </a:r>
                      <a:r>
                        <a:rPr lang="en-US" sz="1400" dirty="0" smtClean="0"/>
                        <a:t> (A&gt;B)</a:t>
                      </a:r>
                      <a:endParaRPr lang="ru-RU" sz="1400" dirty="0" smtClean="0"/>
                    </a:p>
                    <a:p>
                      <a:r>
                        <a:rPr lang="ru-RU" sz="1400" dirty="0" smtClean="0"/>
                        <a:t>6 В макс</a:t>
                      </a:r>
                      <a:r>
                        <a:rPr lang="en-US" sz="1400" dirty="0" smtClean="0"/>
                        <a:t> (A&gt;B)</a:t>
                      </a:r>
                      <a:endParaRPr lang="ru-RU" sz="1400" dirty="0"/>
                    </a:p>
                  </a:txBody>
                  <a:tcPr/>
                </a:tc>
                <a:tc>
                  <a:txBody>
                    <a:bodyPr/>
                    <a:lstStyle/>
                    <a:p>
                      <a:r>
                        <a:rPr lang="ru-RU" sz="1400" dirty="0" smtClean="0"/>
                        <a:t>1,5 В мин</a:t>
                      </a:r>
                      <a:r>
                        <a:rPr lang="en-US" sz="1400" dirty="0" smtClean="0"/>
                        <a:t> (A&gt;B)</a:t>
                      </a:r>
                      <a:endParaRPr lang="ru-RU" sz="1400" dirty="0" smtClean="0"/>
                    </a:p>
                    <a:p>
                      <a:r>
                        <a:rPr lang="ru-RU" sz="1400" dirty="0" smtClean="0"/>
                        <a:t>5</a:t>
                      </a:r>
                      <a:r>
                        <a:rPr lang="ru-RU" sz="1400" baseline="0" dirty="0" smtClean="0"/>
                        <a:t> В макс</a:t>
                      </a:r>
                      <a:r>
                        <a:rPr lang="en-US" sz="1400" dirty="0" smtClean="0"/>
                        <a:t> (A&gt;B)</a:t>
                      </a:r>
                      <a:endParaRPr lang="ru-RU" sz="1400" dirty="0"/>
                    </a:p>
                  </a:txBody>
                  <a:tcPr/>
                </a:tc>
                <a:extLst>
                  <a:ext uri="{0D108BD9-81ED-4DB2-BD59-A6C34878D82A}">
                    <a16:rowId xmlns:a16="http://schemas.microsoft.com/office/drawing/2014/main" val="4021738127"/>
                  </a:ext>
                </a:extLst>
              </a:tr>
              <a:tr h="370840">
                <a:tc>
                  <a:txBody>
                    <a:bodyPr/>
                    <a:lstStyle/>
                    <a:p>
                      <a:r>
                        <a:rPr lang="ru-RU" sz="1400" dirty="0" smtClean="0"/>
                        <a:t>Мин. входное напряжение</a:t>
                      </a:r>
                      <a:endParaRPr lang="ru-RU" sz="1400" dirty="0"/>
                    </a:p>
                  </a:txBody>
                  <a:tcPr/>
                </a:tc>
                <a:tc>
                  <a:txBody>
                    <a:bodyPr/>
                    <a:lstStyle/>
                    <a:p>
                      <a:r>
                        <a:rPr lang="en-US" sz="1400" dirty="0" smtClean="0"/>
                        <a:t>+/- 3 </a:t>
                      </a:r>
                      <a:r>
                        <a:rPr lang="ru-RU" sz="1400" dirty="0" smtClean="0"/>
                        <a:t>В</a:t>
                      </a:r>
                      <a:endParaRPr lang="ru-RU" sz="1400" dirty="0"/>
                    </a:p>
                  </a:txBody>
                  <a:tcPr/>
                </a:tc>
                <a:tc>
                  <a:txBody>
                    <a:bodyPr/>
                    <a:lstStyle/>
                    <a:p>
                      <a:r>
                        <a:rPr lang="ru-RU" sz="1400" dirty="0" smtClean="0"/>
                        <a:t>0,2 В </a:t>
                      </a:r>
                      <a:r>
                        <a:rPr lang="ru-RU" sz="1400" dirty="0" err="1" smtClean="0"/>
                        <a:t>диф</a:t>
                      </a:r>
                      <a:r>
                        <a:rPr lang="ru-RU" sz="1400" dirty="0" smtClean="0"/>
                        <a:t>.</a:t>
                      </a:r>
                      <a:endParaRPr lang="ru-RU"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smtClean="0"/>
                        <a:t>0,2 В </a:t>
                      </a:r>
                      <a:r>
                        <a:rPr lang="ru-RU" sz="1400" dirty="0" err="1" smtClean="0"/>
                        <a:t>диф</a:t>
                      </a:r>
                      <a:r>
                        <a:rPr lang="ru-RU" sz="1400" dirty="0" smtClean="0"/>
                        <a:t>.</a:t>
                      </a:r>
                    </a:p>
                    <a:p>
                      <a:endParaRPr lang="ru-RU" sz="1400" dirty="0"/>
                    </a:p>
                  </a:txBody>
                  <a:tcPr/>
                </a:tc>
                <a:extLst>
                  <a:ext uri="{0D108BD9-81ED-4DB2-BD59-A6C34878D82A}">
                    <a16:rowId xmlns:a16="http://schemas.microsoft.com/office/drawing/2014/main" val="1769751907"/>
                  </a:ext>
                </a:extLst>
              </a:tr>
            </a:tbl>
          </a:graphicData>
        </a:graphic>
      </p:graphicFrame>
    </p:spTree>
    <p:extLst>
      <p:ext uri="{BB962C8B-B14F-4D97-AF65-F5344CB8AC3E}">
        <p14:creationId xmlns:p14="http://schemas.microsoft.com/office/powerpoint/2010/main" val="1749475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Интерфейс </a:t>
            </a:r>
            <a:r>
              <a:rPr lang="en-US" dirty="0" smtClean="0"/>
              <a:t>RS-232</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484280"/>
            <a:ext cx="3590925" cy="3467100"/>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0925" y="1484280"/>
            <a:ext cx="5553075" cy="3933825"/>
          </a:xfrm>
          <a:prstGeom prst="rect">
            <a:avLst/>
          </a:prstGeom>
        </p:spPr>
      </p:pic>
    </p:spTree>
    <p:extLst>
      <p:ext uri="{BB962C8B-B14F-4D97-AF65-F5344CB8AC3E}">
        <p14:creationId xmlns:p14="http://schemas.microsoft.com/office/powerpoint/2010/main" val="1837261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Интерфейс </a:t>
            </a:r>
            <a:r>
              <a:rPr lang="en-US" dirty="0" smtClean="0"/>
              <a:t>RS-232</a:t>
            </a:r>
            <a:endParaRPr lang="ru-RU" dirty="0"/>
          </a:p>
        </p:txBody>
      </p:sp>
      <p:sp>
        <p:nvSpPr>
          <p:cNvPr id="3" name="Объект 2"/>
          <p:cNvSpPr>
            <a:spLocks noGrp="1"/>
          </p:cNvSpPr>
          <p:nvPr>
            <p:ph idx="1"/>
          </p:nvPr>
        </p:nvSpPr>
        <p:spPr/>
        <p:txBody>
          <a:bodyPr>
            <a:normAutofit fontScale="92500" lnSpcReduction="20000"/>
          </a:bodyPr>
          <a:lstStyle/>
          <a:p>
            <a:r>
              <a:rPr lang="en-US" dirty="0" err="1"/>
              <a:t>TxD</a:t>
            </a:r>
            <a:r>
              <a:rPr lang="en-US" dirty="0"/>
              <a:t> (TD) – </a:t>
            </a:r>
            <a:r>
              <a:rPr lang="ru-RU" dirty="0"/>
              <a:t>данные, передаваемые компьютером в последовательном коде (логика отрицательная)</a:t>
            </a:r>
          </a:p>
          <a:p>
            <a:r>
              <a:rPr lang="en-US" dirty="0" err="1"/>
              <a:t>RxD</a:t>
            </a:r>
            <a:r>
              <a:rPr lang="en-US" dirty="0"/>
              <a:t> (RD) – </a:t>
            </a:r>
            <a:r>
              <a:rPr lang="ru-RU" dirty="0"/>
              <a:t>данные, принимаемые компьютером в последовательном коде (логика отрицательная)</a:t>
            </a:r>
          </a:p>
          <a:p>
            <a:r>
              <a:rPr lang="en-US" dirty="0"/>
              <a:t>RTS – </a:t>
            </a:r>
            <a:r>
              <a:rPr lang="ru-RU" dirty="0"/>
              <a:t>сигнал запроса передачи. Активен во все время передачи</a:t>
            </a:r>
          </a:p>
          <a:p>
            <a:r>
              <a:rPr lang="en-US" dirty="0"/>
              <a:t>CTS – </a:t>
            </a:r>
            <a:r>
              <a:rPr lang="ru-RU" dirty="0"/>
              <a:t>сигнал сброса (очистки) для передачи. Активен во время передачи. Говорит о готовности приемника</a:t>
            </a:r>
          </a:p>
          <a:p>
            <a:r>
              <a:rPr lang="en-US" dirty="0"/>
              <a:t>DSR – </a:t>
            </a:r>
            <a:r>
              <a:rPr lang="ru-RU" dirty="0"/>
              <a:t>готовность данных. Используется для задания режима модема</a:t>
            </a:r>
          </a:p>
          <a:p>
            <a:r>
              <a:rPr lang="en-US" dirty="0"/>
              <a:t>SG (GND) – </a:t>
            </a:r>
            <a:r>
              <a:rPr lang="ru-RU" dirty="0"/>
              <a:t>сигнальное заземление, нулевой провод</a:t>
            </a:r>
          </a:p>
          <a:p>
            <a:r>
              <a:rPr lang="en-US" dirty="0"/>
              <a:t>DCD – </a:t>
            </a:r>
            <a:r>
              <a:rPr lang="ru-RU" dirty="0"/>
              <a:t>обнаружение несущей данных (для детектирования принимаемого сигнала)</a:t>
            </a:r>
          </a:p>
          <a:p>
            <a:r>
              <a:rPr lang="en-US" dirty="0"/>
              <a:t>DTR – </a:t>
            </a:r>
            <a:r>
              <a:rPr lang="ru-RU" dirty="0"/>
              <a:t>готовность выходных данных</a:t>
            </a:r>
          </a:p>
          <a:p>
            <a:r>
              <a:rPr lang="en-US" dirty="0"/>
              <a:t>RI – </a:t>
            </a:r>
            <a:r>
              <a:rPr lang="ru-RU" dirty="0"/>
              <a:t>Индикатор вызова. Говорит о приеме модемом сигнала вызова по телефонной </a:t>
            </a:r>
            <a:r>
              <a:rPr lang="ru-RU" dirty="0" smtClean="0"/>
              <a:t>линии</a:t>
            </a:r>
            <a:endParaRPr lang="ru-RU" dirty="0"/>
          </a:p>
        </p:txBody>
      </p:sp>
    </p:spTree>
    <p:extLst>
      <p:ext uri="{BB962C8B-B14F-4D97-AF65-F5344CB8AC3E}">
        <p14:creationId xmlns:p14="http://schemas.microsoft.com/office/powerpoint/2010/main" val="31598124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Интерфейс </a:t>
            </a:r>
            <a:r>
              <a:rPr lang="en-US" dirty="0" smtClean="0"/>
              <a:t>RS-232</a:t>
            </a:r>
            <a:endParaRPr lang="ru-RU" dirty="0"/>
          </a:p>
        </p:txBody>
      </p:sp>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3052" y="1267776"/>
            <a:ext cx="8333596" cy="3055652"/>
          </a:xfrm>
        </p:spPr>
      </p:pic>
      <p:sp>
        <p:nvSpPr>
          <p:cNvPr id="7" name="Объект 2"/>
          <p:cNvSpPr txBox="1">
            <a:spLocks/>
          </p:cNvSpPr>
          <p:nvPr/>
        </p:nvSpPr>
        <p:spPr>
          <a:xfrm>
            <a:off x="0" y="4260287"/>
            <a:ext cx="4563122" cy="15679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dirty="0" smtClean="0"/>
              <a:t>Вилка и розетка типа </a:t>
            </a:r>
            <a:r>
              <a:rPr lang="en-US" dirty="0" smtClean="0"/>
              <a:t>DB-9 (male/female)</a:t>
            </a:r>
            <a:endParaRPr lang="ru-RU" dirty="0"/>
          </a:p>
        </p:txBody>
      </p:sp>
      <p:sp>
        <p:nvSpPr>
          <p:cNvPr id="8" name="Объект 2"/>
          <p:cNvSpPr txBox="1">
            <a:spLocks/>
          </p:cNvSpPr>
          <p:nvPr/>
        </p:nvSpPr>
        <p:spPr>
          <a:xfrm>
            <a:off x="4563122" y="4260287"/>
            <a:ext cx="4563122" cy="15679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dirty="0" smtClean="0"/>
              <a:t>Вилка и розетка типа </a:t>
            </a:r>
            <a:r>
              <a:rPr lang="en-US" dirty="0" smtClean="0"/>
              <a:t>DB-25 (male/female)</a:t>
            </a:r>
            <a:endParaRPr lang="ru-RU" dirty="0"/>
          </a:p>
        </p:txBody>
      </p:sp>
    </p:spTree>
    <p:extLst>
      <p:ext uri="{BB962C8B-B14F-4D97-AF65-F5344CB8AC3E}">
        <p14:creationId xmlns:p14="http://schemas.microsoft.com/office/powerpoint/2010/main" val="15806838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Интерфейс </a:t>
            </a:r>
            <a:r>
              <a:rPr lang="en-US" dirty="0" smtClean="0"/>
              <a:t>RS-485</a:t>
            </a:r>
            <a:endParaRPr lang="ru-RU" dirty="0"/>
          </a:p>
        </p:txBody>
      </p:sp>
      <p:sp>
        <p:nvSpPr>
          <p:cNvPr id="3" name="Объект 2"/>
          <p:cNvSpPr>
            <a:spLocks noGrp="1"/>
          </p:cNvSpPr>
          <p:nvPr>
            <p:ph idx="1"/>
          </p:nvPr>
        </p:nvSpPr>
        <p:spPr>
          <a:xfrm>
            <a:off x="0" y="738555"/>
            <a:ext cx="9144000" cy="2328496"/>
          </a:xfrm>
        </p:spPr>
        <p:txBody>
          <a:bodyPr>
            <a:normAutofit fontScale="85000" lnSpcReduction="20000"/>
          </a:bodyPr>
          <a:lstStyle/>
          <a:p>
            <a:pPr marL="0" indent="355600" algn="just">
              <a:buNone/>
            </a:pPr>
            <a:r>
              <a:rPr lang="en-US" dirty="0" smtClean="0"/>
              <a:t>RS-485 – </a:t>
            </a:r>
            <a:r>
              <a:rPr lang="ru-RU" dirty="0" smtClean="0"/>
              <a:t>промышленный стандарт, использующий витую двухпроводную пару для полудуплексной передачи данных. Позволяет объединять в сеть протяженностью 1200 м до 32 </a:t>
            </a:r>
            <a:r>
              <a:rPr lang="ru-RU" dirty="0" smtClean="0"/>
              <a:t>абонентов</a:t>
            </a:r>
            <a:r>
              <a:rPr lang="en-US" dirty="0" smtClean="0"/>
              <a:t>.</a:t>
            </a:r>
            <a:endParaRPr lang="en-US" dirty="0" smtClean="0"/>
          </a:p>
          <a:p>
            <a:r>
              <a:rPr lang="en-US" dirty="0" smtClean="0"/>
              <a:t>A – </a:t>
            </a:r>
            <a:r>
              <a:rPr lang="ru-RU" dirty="0" smtClean="0"/>
              <a:t>прямой дифференциальный вход/выход</a:t>
            </a:r>
          </a:p>
          <a:p>
            <a:r>
              <a:rPr lang="en-US" dirty="0" smtClean="0"/>
              <a:t>B – </a:t>
            </a:r>
            <a:r>
              <a:rPr lang="ru-RU" dirty="0" smtClean="0"/>
              <a:t>инверсный  </a:t>
            </a:r>
            <a:r>
              <a:rPr lang="ru-RU" dirty="0"/>
              <a:t>дифференциальный </a:t>
            </a:r>
            <a:r>
              <a:rPr lang="ru-RU" dirty="0" smtClean="0"/>
              <a:t>вход/выход</a:t>
            </a:r>
          </a:p>
          <a:p>
            <a:r>
              <a:rPr lang="en-US" dirty="0" smtClean="0"/>
              <a:t>GND – </a:t>
            </a:r>
            <a:r>
              <a:rPr lang="ru-RU" dirty="0" smtClean="0"/>
              <a:t>сигнальное заземление, нулевой провод</a:t>
            </a:r>
            <a:endParaRPr lang="ru-RU" dirty="0"/>
          </a:p>
          <a:p>
            <a:endParaRPr lang="ru-RU" dirty="0"/>
          </a:p>
        </p:txBody>
      </p:sp>
      <p:pic>
        <p:nvPicPr>
          <p:cNvPr id="5" name="Рисунок 4"/>
          <p:cNvPicPr>
            <a:picLocks noChangeAspect="1"/>
          </p:cNvPicPr>
          <p:nvPr/>
        </p:nvPicPr>
        <p:blipFill>
          <a:blip r:embed="rId2"/>
          <a:stretch>
            <a:fillRect/>
          </a:stretch>
        </p:blipFill>
        <p:spPr>
          <a:xfrm>
            <a:off x="523875" y="3067050"/>
            <a:ext cx="8096250" cy="3790950"/>
          </a:xfrm>
          <a:prstGeom prst="rect">
            <a:avLst/>
          </a:prstGeom>
        </p:spPr>
      </p:pic>
    </p:spTree>
    <p:extLst>
      <p:ext uri="{BB962C8B-B14F-4D97-AF65-F5344CB8AC3E}">
        <p14:creationId xmlns:p14="http://schemas.microsoft.com/office/powerpoint/2010/main" val="16985554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Интерфейс </a:t>
            </a:r>
            <a:r>
              <a:rPr lang="en-US" dirty="0" smtClean="0"/>
              <a:t>RS-485</a:t>
            </a:r>
            <a:endParaRPr lang="ru-RU" dirty="0"/>
          </a:p>
        </p:txBody>
      </p:sp>
      <p:sp>
        <p:nvSpPr>
          <p:cNvPr id="3" name="Объект 2"/>
          <p:cNvSpPr>
            <a:spLocks noGrp="1"/>
          </p:cNvSpPr>
          <p:nvPr>
            <p:ph idx="1"/>
          </p:nvPr>
        </p:nvSpPr>
        <p:spPr>
          <a:xfrm>
            <a:off x="0" y="738554"/>
            <a:ext cx="9144000" cy="6119445"/>
          </a:xfrm>
        </p:spPr>
        <p:txBody>
          <a:bodyPr>
            <a:normAutofit/>
          </a:bodyPr>
          <a:lstStyle/>
          <a:p>
            <a:pPr marL="0" indent="355600" algn="just">
              <a:buNone/>
            </a:pPr>
            <a:r>
              <a:rPr lang="ru-RU" dirty="0" smtClean="0">
                <a:solidFill>
                  <a:srgbClr val="0070C0"/>
                </a:solidFill>
              </a:rPr>
              <a:t>Формирователь</a:t>
            </a:r>
            <a:r>
              <a:rPr lang="ru-RU" dirty="0" smtClean="0"/>
              <a:t> (</a:t>
            </a:r>
            <a:r>
              <a:rPr lang="en-US" dirty="0" smtClean="0"/>
              <a:t>Driver) – </a:t>
            </a:r>
            <a:r>
              <a:rPr lang="ru-RU" dirty="0" smtClean="0"/>
              <a:t>электронная цепь или контакт реле (источник) на передающей стороне линии связи, посредством которых осуществляется передача двоичных цифровых сигналов в оконечную нагрузку по соединительному кабелю</a:t>
            </a:r>
          </a:p>
          <a:p>
            <a:pPr marL="0" indent="355600" algn="just">
              <a:buNone/>
            </a:pPr>
            <a:r>
              <a:rPr lang="ru-RU" dirty="0" smtClean="0">
                <a:solidFill>
                  <a:srgbClr val="0070C0"/>
                </a:solidFill>
              </a:rPr>
              <a:t>Оконечная нагрузка </a:t>
            </a:r>
            <a:r>
              <a:rPr lang="ru-RU" dirty="0" smtClean="0"/>
              <a:t>(</a:t>
            </a:r>
            <a:r>
              <a:rPr lang="en-US" dirty="0" smtClean="0"/>
              <a:t>Terminator) – </a:t>
            </a:r>
            <a:r>
              <a:rPr lang="ru-RU" dirty="0" smtClean="0"/>
              <a:t>электронная цепь (потребитель) на приемной стороне цепи обмена, посредством которой осуществляется прием двоичных цифровых сигналов от формирователя по соединительному кабелю</a:t>
            </a:r>
            <a:endParaRPr lang="ru-RU" dirty="0"/>
          </a:p>
        </p:txBody>
      </p:sp>
    </p:spTree>
    <p:extLst>
      <p:ext uri="{BB962C8B-B14F-4D97-AF65-F5344CB8AC3E}">
        <p14:creationId xmlns:p14="http://schemas.microsoft.com/office/powerpoint/2010/main" val="34025468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Интерфейс </a:t>
            </a:r>
            <a:r>
              <a:rPr lang="en-US" dirty="0" smtClean="0"/>
              <a:t>Ethernet</a:t>
            </a:r>
            <a:endParaRPr lang="ru-RU" dirty="0"/>
          </a:p>
        </p:txBody>
      </p:sp>
      <p:sp>
        <p:nvSpPr>
          <p:cNvPr id="3" name="Объект 2"/>
          <p:cNvSpPr>
            <a:spLocks noGrp="1"/>
          </p:cNvSpPr>
          <p:nvPr>
            <p:ph idx="1"/>
          </p:nvPr>
        </p:nvSpPr>
        <p:spPr>
          <a:xfrm>
            <a:off x="0" y="738555"/>
            <a:ext cx="9144000" cy="4490394"/>
          </a:xfrm>
        </p:spPr>
        <p:txBody>
          <a:bodyPr/>
          <a:lstStyle/>
          <a:p>
            <a:pPr marL="0" indent="355600" algn="just">
              <a:buNone/>
            </a:pPr>
            <a:r>
              <a:rPr lang="en-US" dirty="0" smtClean="0"/>
              <a:t>Ethernet – </a:t>
            </a:r>
            <a:r>
              <a:rPr lang="ru-RU" dirty="0" smtClean="0"/>
              <a:t>передающая среда локальной вычислительной сети с шинной архитектурой. Регламентируется стандартами </a:t>
            </a:r>
            <a:r>
              <a:rPr lang="en-US" dirty="0" smtClean="0"/>
              <a:t>IEEE 802.3</a:t>
            </a:r>
            <a:r>
              <a:rPr lang="ru-RU" dirty="0" smtClean="0"/>
              <a:t> и </a:t>
            </a:r>
            <a:r>
              <a:rPr lang="en-US" dirty="0" smtClean="0"/>
              <a:t>ISO 8802.3</a:t>
            </a:r>
          </a:p>
          <a:p>
            <a:pPr marL="0" indent="355600" algn="just">
              <a:buNone/>
            </a:pPr>
            <a:r>
              <a:rPr lang="ru-RU" dirty="0" smtClean="0"/>
              <a:t>В качестве передающей среды в первых версиях использовался коаксиальный кабель, а в дальнейшем появилась возможность использовать витую пару и оптический кабель. Причиной перехода на оптический кабель была необходимость увеличить длину сегмента без повторителей</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7070" y="4562710"/>
            <a:ext cx="1518082" cy="1518082"/>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4949" y="4551819"/>
            <a:ext cx="1518082" cy="1518082"/>
          </a:xfrm>
          <a:prstGeom prst="rect">
            <a:avLst/>
          </a:prstGeom>
        </p:spPr>
      </p:pic>
      <p:pic>
        <p:nvPicPr>
          <p:cNvPr id="7" name="Рисунок 6"/>
          <p:cNvPicPr>
            <a:picLocks noChangeAspect="1"/>
          </p:cNvPicPr>
          <p:nvPr/>
        </p:nvPicPr>
        <p:blipFill>
          <a:blip r:embed="rId4"/>
          <a:stretch>
            <a:fillRect/>
          </a:stretch>
        </p:blipFill>
        <p:spPr>
          <a:xfrm>
            <a:off x="3803526" y="4551819"/>
            <a:ext cx="5305512" cy="1518082"/>
          </a:xfrm>
          <a:prstGeom prst="rect">
            <a:avLst/>
          </a:prstGeom>
        </p:spPr>
      </p:pic>
      <p:sp>
        <p:nvSpPr>
          <p:cNvPr id="8" name="Объект 2"/>
          <p:cNvSpPr txBox="1">
            <a:spLocks/>
          </p:cNvSpPr>
          <p:nvPr/>
        </p:nvSpPr>
        <p:spPr>
          <a:xfrm>
            <a:off x="364949" y="5967502"/>
            <a:ext cx="1518082" cy="890497"/>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dirty="0" err="1" smtClean="0"/>
              <a:t>Коакси-альный</a:t>
            </a:r>
            <a:r>
              <a:rPr lang="ru-RU" dirty="0" smtClean="0"/>
              <a:t/>
            </a:r>
            <a:br>
              <a:rPr lang="ru-RU" dirty="0" smtClean="0"/>
            </a:br>
            <a:r>
              <a:rPr lang="ru-RU" dirty="0" smtClean="0"/>
              <a:t>кабель</a:t>
            </a:r>
            <a:endParaRPr lang="ru-RU" dirty="0"/>
          </a:p>
        </p:txBody>
      </p:sp>
      <p:sp>
        <p:nvSpPr>
          <p:cNvPr id="9" name="Объект 2"/>
          <p:cNvSpPr txBox="1">
            <a:spLocks/>
          </p:cNvSpPr>
          <p:nvPr/>
        </p:nvSpPr>
        <p:spPr>
          <a:xfrm>
            <a:off x="1883031" y="5967501"/>
            <a:ext cx="1946160" cy="890497"/>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dirty="0" smtClean="0"/>
              <a:t>Витая пара, разъем </a:t>
            </a:r>
            <a:r>
              <a:rPr lang="en-US" dirty="0" smtClean="0"/>
              <a:t>RJ-45</a:t>
            </a:r>
            <a:endParaRPr lang="ru-RU" dirty="0"/>
          </a:p>
        </p:txBody>
      </p:sp>
      <p:sp>
        <p:nvSpPr>
          <p:cNvPr id="12" name="Объект 2"/>
          <p:cNvSpPr txBox="1">
            <a:spLocks/>
          </p:cNvSpPr>
          <p:nvPr/>
        </p:nvSpPr>
        <p:spPr>
          <a:xfrm>
            <a:off x="3829190" y="5967500"/>
            <a:ext cx="5279847" cy="8904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dirty="0" smtClean="0"/>
              <a:t>Оптический кабель с различными разъемами</a:t>
            </a:r>
            <a:endParaRPr lang="ru-RU" dirty="0"/>
          </a:p>
        </p:txBody>
      </p:sp>
    </p:spTree>
    <p:extLst>
      <p:ext uri="{BB962C8B-B14F-4D97-AF65-F5344CB8AC3E}">
        <p14:creationId xmlns:p14="http://schemas.microsoft.com/office/powerpoint/2010/main" val="34106821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Интерфейс </a:t>
            </a:r>
            <a:r>
              <a:rPr lang="en-US" dirty="0" smtClean="0"/>
              <a:t>RS-485</a:t>
            </a:r>
            <a:endParaRPr lang="ru-RU" dirty="0"/>
          </a:p>
        </p:txBody>
      </p:sp>
      <p:sp>
        <p:nvSpPr>
          <p:cNvPr id="3" name="Объект 2"/>
          <p:cNvSpPr>
            <a:spLocks noGrp="1"/>
          </p:cNvSpPr>
          <p:nvPr>
            <p:ph idx="1"/>
          </p:nvPr>
        </p:nvSpPr>
        <p:spPr>
          <a:xfrm>
            <a:off x="0" y="738554"/>
            <a:ext cx="9144000" cy="6119445"/>
          </a:xfrm>
        </p:spPr>
        <p:txBody>
          <a:bodyPr>
            <a:normAutofit/>
          </a:bodyPr>
          <a:lstStyle/>
          <a:p>
            <a:pPr marL="0" indent="355600" algn="just">
              <a:buNone/>
            </a:pPr>
            <a:r>
              <a:rPr lang="ru-RU" dirty="0" smtClean="0"/>
              <a:t>Преимущества использования витой пары по сравнению с коаксиальным кабелем:</a:t>
            </a:r>
          </a:p>
          <a:p>
            <a:r>
              <a:rPr lang="ru-RU" dirty="0" smtClean="0"/>
              <a:t>возможность работы в дуплексном режиме</a:t>
            </a:r>
            <a:r>
              <a:rPr lang="en-US" dirty="0" smtClean="0"/>
              <a:t>;</a:t>
            </a:r>
          </a:p>
          <a:p>
            <a:r>
              <a:rPr lang="ru-RU" dirty="0" smtClean="0"/>
              <a:t>низкая стоимость кабеля витой пары</a:t>
            </a:r>
            <a:r>
              <a:rPr lang="en-US" dirty="0" smtClean="0"/>
              <a:t>;</a:t>
            </a:r>
          </a:p>
          <a:p>
            <a:r>
              <a:rPr lang="ru-RU" dirty="0" smtClean="0"/>
              <a:t>более высокая надежность сетей</a:t>
            </a:r>
            <a:r>
              <a:rPr lang="en-US" dirty="0" smtClean="0"/>
              <a:t>;</a:t>
            </a:r>
          </a:p>
          <a:p>
            <a:r>
              <a:rPr lang="ru-RU" dirty="0" smtClean="0"/>
              <a:t>уменьшен минимально допустимый радиус изгиба кабеля</a:t>
            </a:r>
            <a:r>
              <a:rPr lang="en-US" dirty="0" smtClean="0"/>
              <a:t>;</a:t>
            </a:r>
          </a:p>
          <a:p>
            <a:r>
              <a:rPr lang="ru-RU" dirty="0" smtClean="0"/>
              <a:t>большая помехоустойчивость из-за использования дифференциального сигнала</a:t>
            </a:r>
            <a:r>
              <a:rPr lang="en-US" dirty="0" smtClean="0"/>
              <a:t>;</a:t>
            </a:r>
          </a:p>
          <a:p>
            <a:r>
              <a:rPr lang="ru-RU" dirty="0" smtClean="0"/>
              <a:t>возможность питания по кабелю маломощных узлов, например, </a:t>
            </a:r>
            <a:r>
              <a:rPr lang="en-US" dirty="0" smtClean="0"/>
              <a:t>IP </a:t>
            </a:r>
            <a:r>
              <a:rPr lang="ru-RU" dirty="0" smtClean="0"/>
              <a:t>телефонов</a:t>
            </a:r>
            <a:r>
              <a:rPr lang="en-US" dirty="0" smtClean="0"/>
              <a:t>;</a:t>
            </a:r>
          </a:p>
          <a:p>
            <a:r>
              <a:rPr lang="ru-RU" dirty="0" smtClean="0"/>
              <a:t>гальваническая развязка трансформаторного </a:t>
            </a:r>
            <a:r>
              <a:rPr lang="ru-RU" dirty="0" smtClean="0"/>
              <a:t>типа</a:t>
            </a:r>
            <a:r>
              <a:rPr lang="en-US" dirty="0"/>
              <a:t>.</a:t>
            </a:r>
            <a:endParaRPr lang="ru-RU" dirty="0"/>
          </a:p>
        </p:txBody>
      </p:sp>
    </p:spTree>
    <p:extLst>
      <p:ext uri="{BB962C8B-B14F-4D97-AF65-F5344CB8AC3E}">
        <p14:creationId xmlns:p14="http://schemas.microsoft.com/office/powerpoint/2010/main" val="25253999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USB </a:t>
            </a:r>
            <a:r>
              <a:rPr lang="ru-RU" dirty="0" smtClean="0"/>
              <a:t>шина передачи данных</a:t>
            </a:r>
            <a:endParaRPr lang="ru-RU" dirty="0"/>
          </a:p>
        </p:txBody>
      </p:sp>
      <p:sp>
        <p:nvSpPr>
          <p:cNvPr id="3" name="Объект 2"/>
          <p:cNvSpPr>
            <a:spLocks noGrp="1"/>
          </p:cNvSpPr>
          <p:nvPr>
            <p:ph idx="1"/>
          </p:nvPr>
        </p:nvSpPr>
        <p:spPr/>
        <p:txBody>
          <a:bodyPr/>
          <a:lstStyle/>
          <a:p>
            <a:pPr marL="0" indent="355600" algn="just">
              <a:buNone/>
            </a:pPr>
            <a:r>
              <a:rPr lang="en-US" dirty="0" smtClean="0"/>
              <a:t>USB (Universal Serial Bus) – </a:t>
            </a:r>
            <a:r>
              <a:rPr lang="ru-RU" dirty="0" smtClean="0"/>
              <a:t>универсальная последовательная шина</a:t>
            </a:r>
          </a:p>
          <a:p>
            <a:pPr marL="0" indent="355600" algn="just">
              <a:buNone/>
            </a:pPr>
            <a:r>
              <a:rPr lang="ru-RU" dirty="0" smtClean="0"/>
              <a:t>Технические характеристики </a:t>
            </a:r>
            <a:r>
              <a:rPr lang="en-US" dirty="0" smtClean="0"/>
              <a:t>USB:</a:t>
            </a:r>
          </a:p>
          <a:p>
            <a:r>
              <a:rPr lang="ru-RU" dirty="0" smtClean="0"/>
              <a:t>высокая скорость обмена – 12 </a:t>
            </a:r>
            <a:r>
              <a:rPr lang="en-US" dirty="0" smtClean="0"/>
              <a:t>Mb/s;</a:t>
            </a:r>
          </a:p>
          <a:p>
            <a:r>
              <a:rPr lang="ru-RU" dirty="0" smtClean="0"/>
              <a:t>максимальная длина кабеля для высокой скорости обмена – 5 м</a:t>
            </a:r>
            <a:r>
              <a:rPr lang="ru-RU" dirty="0"/>
              <a:t>.</a:t>
            </a:r>
            <a:endParaRPr lang="en-US" dirty="0" smtClean="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0443" y="4347931"/>
            <a:ext cx="3971628" cy="2510069"/>
          </a:xfrm>
          <a:prstGeom prst="rect">
            <a:avLst/>
          </a:prstGeom>
        </p:spPr>
      </p:pic>
    </p:spTree>
    <p:extLst>
      <p:ext uri="{BB962C8B-B14F-4D97-AF65-F5344CB8AC3E}">
        <p14:creationId xmlns:p14="http://schemas.microsoft.com/office/powerpoint/2010/main" val="3218101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Протоколы</a:t>
            </a:r>
            <a:endParaRPr lang="ru-RU" dirty="0"/>
          </a:p>
        </p:txBody>
      </p:sp>
      <p:sp>
        <p:nvSpPr>
          <p:cNvPr id="3" name="Объект 2"/>
          <p:cNvSpPr>
            <a:spLocks noGrp="1"/>
          </p:cNvSpPr>
          <p:nvPr>
            <p:ph idx="1"/>
          </p:nvPr>
        </p:nvSpPr>
        <p:spPr/>
        <p:txBody>
          <a:bodyPr/>
          <a:lstStyle/>
          <a:p>
            <a:r>
              <a:rPr lang="en-US" dirty="0" smtClean="0"/>
              <a:t>CAN</a:t>
            </a:r>
            <a:endParaRPr lang="ru-RU" dirty="0"/>
          </a:p>
          <a:p>
            <a:r>
              <a:rPr lang="en-US" dirty="0" smtClean="0"/>
              <a:t>TCP/IP</a:t>
            </a:r>
          </a:p>
          <a:p>
            <a:r>
              <a:rPr lang="ru-RU" dirty="0" smtClean="0"/>
              <a:t>МЭК (</a:t>
            </a:r>
            <a:r>
              <a:rPr lang="en-US" dirty="0" smtClean="0"/>
              <a:t>Standard IEC 870-5)</a:t>
            </a:r>
          </a:p>
          <a:p>
            <a:r>
              <a:rPr lang="en-US" dirty="0" smtClean="0"/>
              <a:t>HART</a:t>
            </a:r>
          </a:p>
          <a:p>
            <a:r>
              <a:rPr lang="en-US" dirty="0" err="1" smtClean="0"/>
              <a:t>ModBus</a:t>
            </a:r>
            <a:endParaRPr lang="ru-RU" dirty="0"/>
          </a:p>
        </p:txBody>
      </p:sp>
    </p:spTree>
    <p:extLst>
      <p:ext uri="{BB962C8B-B14F-4D97-AF65-F5344CB8AC3E}">
        <p14:creationId xmlns:p14="http://schemas.microsoft.com/office/powerpoint/2010/main" val="2797979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Протокол</a:t>
            </a:r>
            <a:r>
              <a:rPr lang="en-US" dirty="0" smtClean="0"/>
              <a:t> CAN</a:t>
            </a:r>
            <a:endParaRPr lang="ru-RU" dirty="0"/>
          </a:p>
        </p:txBody>
      </p:sp>
      <p:sp>
        <p:nvSpPr>
          <p:cNvPr id="3" name="Объект 2"/>
          <p:cNvSpPr>
            <a:spLocks noGrp="1"/>
          </p:cNvSpPr>
          <p:nvPr>
            <p:ph idx="1"/>
          </p:nvPr>
        </p:nvSpPr>
        <p:spPr/>
        <p:txBody>
          <a:bodyPr>
            <a:normAutofit fontScale="77500" lnSpcReduction="20000"/>
          </a:bodyPr>
          <a:lstStyle/>
          <a:p>
            <a:pPr marL="0" indent="355600" algn="just">
              <a:buNone/>
            </a:pPr>
            <a:r>
              <a:rPr lang="en-US" dirty="0" smtClean="0"/>
              <a:t>CAN – </a:t>
            </a:r>
            <a:r>
              <a:rPr lang="ru-RU" dirty="0"/>
              <a:t>стандарт промышленной сети, ориентированный, прежде всего, на объединение в единую сеть различных исполнительных устройств и датчиков. Режим передачи — последовательный, широковещательный, </a:t>
            </a:r>
            <a:r>
              <a:rPr lang="ru-RU" dirty="0" smtClean="0"/>
              <a:t>пакетный</a:t>
            </a:r>
            <a:r>
              <a:rPr lang="en-US" dirty="0" smtClean="0"/>
              <a:t>. </a:t>
            </a:r>
          </a:p>
          <a:p>
            <a:pPr marL="0" indent="355600" algn="just">
              <a:buNone/>
            </a:pPr>
            <a:r>
              <a:rPr lang="en-US" dirty="0" smtClean="0"/>
              <a:t>CAN – </a:t>
            </a:r>
            <a:r>
              <a:rPr lang="ru-RU" dirty="0" smtClean="0"/>
              <a:t>распространенная в Европе программная надстройка над арбитражным протоколом нижнего уровня </a:t>
            </a:r>
            <a:r>
              <a:rPr lang="en-US" dirty="0" smtClean="0"/>
              <a:t>CAN (Controller Area Network)</a:t>
            </a:r>
          </a:p>
          <a:p>
            <a:pPr marL="0" indent="355600" algn="just">
              <a:buNone/>
            </a:pPr>
            <a:r>
              <a:rPr lang="en-US" dirty="0" smtClean="0"/>
              <a:t>CAN – </a:t>
            </a:r>
            <a:r>
              <a:rPr lang="ru-RU" dirty="0" smtClean="0"/>
              <a:t>это протокол, ориентированный на использование в условиях помех. Он отличается повышенной помехоустойчивостью, надежностью.</a:t>
            </a:r>
          </a:p>
          <a:p>
            <a:pPr marL="0" indent="355600" algn="just">
              <a:buNone/>
            </a:pPr>
            <a:r>
              <a:rPr lang="ru-RU" dirty="0" smtClean="0"/>
              <a:t>Протокол </a:t>
            </a:r>
            <a:r>
              <a:rPr lang="en-US" dirty="0"/>
              <a:t>CAN </a:t>
            </a:r>
            <a:r>
              <a:rPr lang="ru-RU" dirty="0" smtClean="0"/>
              <a:t>обладает следующими возможностями:</a:t>
            </a:r>
          </a:p>
          <a:p>
            <a:r>
              <a:rPr lang="ru-RU" dirty="0" smtClean="0"/>
              <a:t>конфигурационная гибкость</a:t>
            </a:r>
            <a:r>
              <a:rPr lang="en-US" dirty="0" smtClean="0"/>
              <a:t>;</a:t>
            </a:r>
          </a:p>
          <a:p>
            <a:r>
              <a:rPr lang="ru-RU" dirty="0" smtClean="0"/>
              <a:t>арбитраж доступа</a:t>
            </a:r>
            <a:r>
              <a:rPr lang="en-US" dirty="0" smtClean="0"/>
              <a:t>;</a:t>
            </a:r>
            <a:endParaRPr lang="ru-RU" dirty="0" smtClean="0"/>
          </a:p>
          <a:p>
            <a:r>
              <a:rPr lang="ru-RU" dirty="0" smtClean="0"/>
              <a:t>получение сообщений всеми узлами с синхронизацией по времени</a:t>
            </a:r>
            <a:r>
              <a:rPr lang="en-US" dirty="0" smtClean="0"/>
              <a:t>;</a:t>
            </a:r>
          </a:p>
          <a:p>
            <a:r>
              <a:rPr lang="ru-RU" dirty="0" smtClean="0"/>
              <a:t>автоматическая передача сбойных сообщений при получении возможности повторного доступа к шине</a:t>
            </a:r>
            <a:r>
              <a:rPr lang="en-US" dirty="0" smtClean="0"/>
              <a:t>;</a:t>
            </a:r>
            <a:endParaRPr lang="ru-RU" dirty="0" smtClean="0"/>
          </a:p>
          <a:p>
            <a:r>
              <a:rPr lang="ru-RU" dirty="0" smtClean="0"/>
              <a:t>различие между случайными ошибками и постоянными отказами узлов с возможностью выключения дефектных узлов</a:t>
            </a:r>
            <a:r>
              <a:rPr lang="en-US" dirty="0" smtClean="0"/>
              <a:t>;</a:t>
            </a:r>
          </a:p>
          <a:p>
            <a:r>
              <a:rPr lang="ru-RU" dirty="0" smtClean="0"/>
              <a:t>работает на витой паре на расстоянии до 1 км.</a:t>
            </a:r>
            <a:endParaRPr lang="ru-RU" dirty="0"/>
          </a:p>
        </p:txBody>
      </p:sp>
    </p:spTree>
    <p:extLst>
      <p:ext uri="{BB962C8B-B14F-4D97-AF65-F5344CB8AC3E}">
        <p14:creationId xmlns:p14="http://schemas.microsoft.com/office/powerpoint/2010/main" val="199202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Протокол</a:t>
            </a:r>
            <a:r>
              <a:rPr lang="en-US" dirty="0" smtClean="0"/>
              <a:t> </a:t>
            </a:r>
            <a:r>
              <a:rPr lang="en-US" dirty="0"/>
              <a:t>CAN</a:t>
            </a:r>
            <a:endParaRPr lang="ru-RU" dirty="0"/>
          </a:p>
        </p:txBody>
      </p:sp>
      <p:sp>
        <p:nvSpPr>
          <p:cNvPr id="3" name="Объект 2"/>
          <p:cNvSpPr>
            <a:spLocks noGrp="1"/>
          </p:cNvSpPr>
          <p:nvPr>
            <p:ph idx="1"/>
          </p:nvPr>
        </p:nvSpPr>
        <p:spPr/>
        <p:txBody>
          <a:bodyPr>
            <a:normAutofit fontScale="92500" lnSpcReduction="10000"/>
          </a:bodyPr>
          <a:lstStyle/>
          <a:p>
            <a:pPr marL="0" indent="361950" algn="just">
              <a:buNone/>
            </a:pPr>
            <a:r>
              <a:rPr lang="ru-RU" dirty="0"/>
              <a:t>Непосредственно стандарт CAN компании </a:t>
            </a:r>
            <a:r>
              <a:rPr lang="ru-RU" dirty="0" err="1"/>
              <a:t>Bosch</a:t>
            </a:r>
            <a:r>
              <a:rPr lang="ru-RU" dirty="0"/>
              <a:t> определяет передачу в отрыве от физического уровня — он может быть каким угодно, например, радиоканалом или оптоволокном. Но на практике под CAN-сетью обычно подразумевается сеть топологии «шина» с физическим уровнем в виде дифференциальной пары, определённым в стандарте ISO </a:t>
            </a:r>
            <a:r>
              <a:rPr lang="ru-RU" dirty="0" smtClean="0"/>
              <a:t>11898.</a:t>
            </a:r>
            <a:endParaRPr lang="en-US" dirty="0" smtClean="0"/>
          </a:p>
          <a:p>
            <a:pPr marL="0" indent="361950" algn="just">
              <a:buNone/>
            </a:pPr>
            <a:r>
              <a:rPr lang="ru-RU" dirty="0" smtClean="0"/>
              <a:t>Передача </a:t>
            </a:r>
            <a:r>
              <a:rPr lang="ru-RU" dirty="0"/>
              <a:t>ведётся кадрами, которые принимаются всеми узлами </a:t>
            </a:r>
            <a:r>
              <a:rPr lang="ru-RU" dirty="0" smtClean="0"/>
              <a:t>сети.</a:t>
            </a:r>
            <a:endParaRPr lang="en-US" dirty="0" smtClean="0"/>
          </a:p>
          <a:p>
            <a:pPr marL="0" indent="361950" algn="just">
              <a:buNone/>
            </a:pPr>
            <a:r>
              <a:rPr lang="ru-RU" dirty="0" smtClean="0"/>
              <a:t>Для </a:t>
            </a:r>
            <a:r>
              <a:rPr lang="ru-RU" dirty="0"/>
              <a:t>доступа к шине выпускаются специализированные микросхемы — драйверы CAN-шины</a:t>
            </a:r>
            <a:r>
              <a:rPr lang="ru-RU" dirty="0" smtClean="0"/>
              <a:t>.</a:t>
            </a:r>
          </a:p>
          <a:p>
            <a:pPr marL="0" indent="0">
              <a:buNone/>
            </a:pPr>
            <a:r>
              <a:rPr lang="ru-RU" dirty="0" smtClean="0"/>
              <a:t>Уровни </a:t>
            </a:r>
            <a:r>
              <a:rPr lang="en-US" dirty="0" smtClean="0"/>
              <a:t>CAN</a:t>
            </a:r>
            <a:r>
              <a:rPr lang="ru-RU" dirty="0" smtClean="0"/>
              <a:t>-протокола:</a:t>
            </a:r>
          </a:p>
          <a:p>
            <a:r>
              <a:rPr lang="ru-RU" dirty="0" smtClean="0"/>
              <a:t>объектный уровень</a:t>
            </a:r>
            <a:r>
              <a:rPr lang="en-US" dirty="0" smtClean="0"/>
              <a:t>;</a:t>
            </a:r>
          </a:p>
          <a:p>
            <a:r>
              <a:rPr lang="ru-RU" dirty="0" smtClean="0"/>
              <a:t>транспортный уровень</a:t>
            </a:r>
            <a:r>
              <a:rPr lang="en-US" dirty="0" smtClean="0"/>
              <a:t>;</a:t>
            </a:r>
          </a:p>
          <a:p>
            <a:r>
              <a:rPr lang="ru-RU" dirty="0" smtClean="0"/>
              <a:t>физический уровень.</a:t>
            </a:r>
            <a:endParaRPr lang="ru-RU" dirty="0"/>
          </a:p>
        </p:txBody>
      </p:sp>
    </p:spTree>
    <p:extLst>
      <p:ext uri="{BB962C8B-B14F-4D97-AF65-F5344CB8AC3E}">
        <p14:creationId xmlns:p14="http://schemas.microsoft.com/office/powerpoint/2010/main" val="7830720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400" dirty="0" smtClean="0"/>
              <a:t>Протокол </a:t>
            </a:r>
            <a:r>
              <a:rPr lang="en-US" sz="3400" dirty="0" smtClean="0"/>
              <a:t>CAN.</a:t>
            </a:r>
            <a:r>
              <a:rPr lang="ru-RU" sz="3400" dirty="0" smtClean="0"/>
              <a:t> Рецессивные и доминантные биты</a:t>
            </a:r>
            <a:endParaRPr lang="ru-RU" sz="3400" dirty="0"/>
          </a:p>
        </p:txBody>
      </p:sp>
      <p:sp>
        <p:nvSpPr>
          <p:cNvPr id="3" name="Объект 2"/>
          <p:cNvSpPr>
            <a:spLocks noGrp="1"/>
          </p:cNvSpPr>
          <p:nvPr>
            <p:ph idx="1"/>
          </p:nvPr>
        </p:nvSpPr>
        <p:spPr/>
        <p:txBody>
          <a:bodyPr>
            <a:normAutofit fontScale="77500" lnSpcReduction="20000"/>
          </a:bodyPr>
          <a:lstStyle/>
          <a:p>
            <a:pPr marL="0" indent="361950" algn="just">
              <a:buNone/>
            </a:pPr>
            <a:r>
              <a:rPr lang="ru-RU" dirty="0"/>
              <a:t>Для абстрагирования от среды передачи спецификация CAN избегает описывать двоичные значения как «0» и «1</a:t>
            </a:r>
            <a:r>
              <a:rPr lang="ru-RU" dirty="0" smtClean="0"/>
              <a:t>».</a:t>
            </a:r>
          </a:p>
          <a:p>
            <a:pPr marL="0" indent="361950" algn="just">
              <a:buNone/>
            </a:pPr>
            <a:r>
              <a:rPr lang="ru-RU" dirty="0" smtClean="0"/>
              <a:t>Вместо </a:t>
            </a:r>
            <a:r>
              <a:rPr lang="ru-RU" dirty="0"/>
              <a:t>этого применяются термины «</a:t>
            </a:r>
            <a:r>
              <a:rPr lang="ru-RU" dirty="0">
                <a:solidFill>
                  <a:srgbClr val="0070C0"/>
                </a:solidFill>
              </a:rPr>
              <a:t>рецессивный</a:t>
            </a:r>
            <a:r>
              <a:rPr lang="ru-RU" dirty="0"/>
              <a:t>» и «</a:t>
            </a:r>
            <a:r>
              <a:rPr lang="ru-RU" dirty="0">
                <a:solidFill>
                  <a:srgbClr val="0070C0"/>
                </a:solidFill>
              </a:rPr>
              <a:t>доминантный</a:t>
            </a:r>
            <a:r>
              <a:rPr lang="ru-RU" dirty="0"/>
              <a:t>», при этом подразумевается, что при передаче одним узлом сети рецессивного бита, а другим доминантного, принят будет доминантный </a:t>
            </a:r>
            <a:r>
              <a:rPr lang="ru-RU" dirty="0" smtClean="0"/>
              <a:t>бит.</a:t>
            </a:r>
          </a:p>
          <a:p>
            <a:pPr marL="0" indent="361950" algn="just">
              <a:buNone/>
            </a:pPr>
            <a:r>
              <a:rPr lang="ru-RU" dirty="0" smtClean="0"/>
              <a:t>Например</a:t>
            </a:r>
            <a:r>
              <a:rPr lang="ru-RU" dirty="0"/>
              <a:t>, при реализации физического уровня на радиоканале отсутствие сигнала означает рецессивный бит, а наличие — доминантный; тогда как в типичной реализации проводной сети </a:t>
            </a:r>
            <a:r>
              <a:rPr lang="ru-RU" dirty="0" err="1"/>
              <a:t>рецессив</a:t>
            </a:r>
            <a:r>
              <a:rPr lang="ru-RU" dirty="0"/>
              <a:t> бывает при наличии сигнала, а доминант, соответственно, при </a:t>
            </a:r>
            <a:r>
              <a:rPr lang="ru-RU" dirty="0" smtClean="0"/>
              <a:t>отсутствии.</a:t>
            </a:r>
          </a:p>
          <a:p>
            <a:pPr marL="0" indent="361950" algn="just">
              <a:buNone/>
            </a:pPr>
            <a:r>
              <a:rPr lang="ru-RU" dirty="0" smtClean="0"/>
              <a:t>Стандарт </a:t>
            </a:r>
            <a:r>
              <a:rPr lang="ru-RU" dirty="0"/>
              <a:t>сети требует от «физического уровня», фактически, единственного условия: чтобы </a:t>
            </a:r>
            <a:r>
              <a:rPr lang="ru-RU" dirty="0">
                <a:solidFill>
                  <a:srgbClr val="0070C0"/>
                </a:solidFill>
              </a:rPr>
              <a:t>доминантный бит мог подавить рецессивный, но не </a:t>
            </a:r>
            <a:r>
              <a:rPr lang="ru-RU" dirty="0" smtClean="0">
                <a:solidFill>
                  <a:srgbClr val="0070C0"/>
                </a:solidFill>
              </a:rPr>
              <a:t>наоборот</a:t>
            </a:r>
            <a:r>
              <a:rPr lang="ru-RU" dirty="0" smtClean="0"/>
              <a:t>.</a:t>
            </a:r>
          </a:p>
          <a:p>
            <a:pPr marL="0" indent="361950" algn="just">
              <a:buNone/>
            </a:pPr>
            <a:r>
              <a:rPr lang="ru-RU" dirty="0" smtClean="0"/>
              <a:t>Например</a:t>
            </a:r>
            <a:r>
              <a:rPr lang="ru-RU" dirty="0"/>
              <a:t>, в оптическом волокне доминантному биту должен соответствовать «свет», а рецессивному — «темнота</a:t>
            </a:r>
            <a:r>
              <a:rPr lang="ru-RU" dirty="0" smtClean="0"/>
              <a:t>».</a:t>
            </a:r>
          </a:p>
          <a:p>
            <a:pPr marL="0" indent="361950" algn="just">
              <a:buNone/>
            </a:pPr>
            <a:r>
              <a:rPr lang="ru-RU" dirty="0" smtClean="0"/>
              <a:t>В </a:t>
            </a:r>
            <a:r>
              <a:rPr lang="ru-RU" dirty="0"/>
              <a:t>электрическом проводе может быть так: рецессивное состояние — высокое напряжение на линии (от источника с большим внутренним сопротивлением), доминантное — низкое напряжение (доминантный узел сети «подтягивает» линию на землю</a:t>
            </a:r>
            <a:r>
              <a:rPr lang="ru-RU" dirty="0" smtClean="0"/>
              <a:t>). Если </a:t>
            </a:r>
            <a:r>
              <a:rPr lang="ru-RU" dirty="0"/>
              <a:t>линия находится в рецессивном состоянии, перевести её в доминантное может любой узел сети (включив свет в оптоволокне или закоротив высокое напряжение). Наоборот — нельзя (включить темноту нельзя). </a:t>
            </a:r>
          </a:p>
        </p:txBody>
      </p:sp>
    </p:spTree>
    <p:extLst>
      <p:ext uri="{BB962C8B-B14F-4D97-AF65-F5344CB8AC3E}">
        <p14:creationId xmlns:p14="http://schemas.microsoft.com/office/powerpoint/2010/main" val="30941101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Протокол </a:t>
            </a:r>
            <a:r>
              <a:rPr lang="en-US" dirty="0" smtClean="0"/>
              <a:t>CAN. </a:t>
            </a:r>
            <a:r>
              <a:rPr lang="ru-RU" dirty="0" smtClean="0"/>
              <a:t>Арбитраж доступа</a:t>
            </a:r>
            <a:endParaRPr lang="ru-RU" dirty="0"/>
          </a:p>
        </p:txBody>
      </p:sp>
      <p:sp>
        <p:nvSpPr>
          <p:cNvPr id="3" name="Объект 2"/>
          <p:cNvSpPr>
            <a:spLocks noGrp="1"/>
          </p:cNvSpPr>
          <p:nvPr>
            <p:ph idx="1"/>
          </p:nvPr>
        </p:nvSpPr>
        <p:spPr/>
        <p:txBody>
          <a:bodyPr>
            <a:normAutofit lnSpcReduction="10000"/>
          </a:bodyPr>
          <a:lstStyle/>
          <a:p>
            <a:pPr marL="0" indent="361950" algn="just">
              <a:buNone/>
            </a:pPr>
            <a:r>
              <a:rPr lang="ru-RU" dirty="0"/>
              <a:t>При свободной шине любой узел может начинать передачу в любой </a:t>
            </a:r>
            <a:r>
              <a:rPr lang="ru-RU" dirty="0" smtClean="0"/>
              <a:t>момент.</a:t>
            </a:r>
          </a:p>
          <a:p>
            <a:pPr marL="0" indent="361950" algn="just">
              <a:buNone/>
            </a:pPr>
            <a:r>
              <a:rPr lang="ru-RU" dirty="0" smtClean="0"/>
              <a:t>В </a:t>
            </a:r>
            <a:r>
              <a:rPr lang="ru-RU" dirty="0"/>
              <a:t>случае одновременной передачи кадров двумя и более узлами проходит арбитраж доступа: передавая идентификатор, узел одновременно проверяет состояние </a:t>
            </a:r>
            <a:r>
              <a:rPr lang="ru-RU" dirty="0" smtClean="0"/>
              <a:t>шины.</a:t>
            </a:r>
          </a:p>
          <a:p>
            <a:pPr marL="0" indent="361950" algn="just">
              <a:buNone/>
            </a:pPr>
            <a:r>
              <a:rPr lang="ru-RU" dirty="0" smtClean="0"/>
              <a:t>Если </a:t>
            </a:r>
            <a:r>
              <a:rPr lang="ru-RU" dirty="0"/>
              <a:t>при передаче рецессивного бита принимается доминантный — считается, что другой узел передаёт сообщение с большим приоритетом, и передача откладывается до освобождения </a:t>
            </a:r>
            <a:r>
              <a:rPr lang="ru-RU" dirty="0" smtClean="0"/>
              <a:t>шины.</a:t>
            </a:r>
          </a:p>
          <a:p>
            <a:pPr marL="0" indent="361950" algn="just">
              <a:buNone/>
            </a:pPr>
            <a:r>
              <a:rPr lang="ru-RU" dirty="0" smtClean="0"/>
              <a:t>Таким </a:t>
            </a:r>
            <a:r>
              <a:rPr lang="ru-RU" dirty="0"/>
              <a:t>образом, в отличие, например, от </a:t>
            </a:r>
            <a:r>
              <a:rPr lang="ru-RU" dirty="0" err="1"/>
              <a:t>Ethernet</a:t>
            </a:r>
            <a:r>
              <a:rPr lang="ru-RU" dirty="0"/>
              <a:t> в CAN не происходит непроизводительной потери пропускной способности канала при </a:t>
            </a:r>
            <a:r>
              <a:rPr lang="ru-RU" dirty="0" smtClean="0"/>
              <a:t>коллизиях.</a:t>
            </a:r>
          </a:p>
          <a:p>
            <a:pPr marL="0" indent="361950" algn="just">
              <a:buNone/>
            </a:pPr>
            <a:r>
              <a:rPr lang="ru-RU" dirty="0" smtClean="0"/>
              <a:t>Цена </a:t>
            </a:r>
            <a:r>
              <a:rPr lang="ru-RU" dirty="0"/>
              <a:t>этого решения — возможность того, что сообщения с низким приоритетом никогда не будут переданы. </a:t>
            </a:r>
          </a:p>
        </p:txBody>
      </p:sp>
    </p:spTree>
    <p:extLst>
      <p:ext uri="{BB962C8B-B14F-4D97-AF65-F5344CB8AC3E}">
        <p14:creationId xmlns:p14="http://schemas.microsoft.com/office/powerpoint/2010/main" val="549086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Протокол </a:t>
            </a:r>
            <a:r>
              <a:rPr lang="en-US" dirty="0" smtClean="0"/>
              <a:t>CAN. </a:t>
            </a:r>
            <a:r>
              <a:rPr lang="ru-RU" dirty="0" smtClean="0"/>
              <a:t>Контроль ошибок</a:t>
            </a:r>
            <a:endParaRPr lang="ru-RU" dirty="0"/>
          </a:p>
        </p:txBody>
      </p:sp>
      <p:sp>
        <p:nvSpPr>
          <p:cNvPr id="3" name="Объект 2"/>
          <p:cNvSpPr>
            <a:spLocks noGrp="1"/>
          </p:cNvSpPr>
          <p:nvPr>
            <p:ph idx="1"/>
          </p:nvPr>
        </p:nvSpPr>
        <p:spPr/>
        <p:txBody>
          <a:bodyPr>
            <a:normAutofit fontScale="92500" lnSpcReduction="20000"/>
          </a:bodyPr>
          <a:lstStyle/>
          <a:p>
            <a:pPr marL="0" indent="355600" algn="just">
              <a:buNone/>
            </a:pPr>
            <a:r>
              <a:rPr lang="ru-RU" dirty="0"/>
              <a:t>CAN имеет несколько механизмов контроля и предотвращения ошибок:</a:t>
            </a:r>
          </a:p>
          <a:p>
            <a:r>
              <a:rPr lang="ru-RU" dirty="0" smtClean="0"/>
              <a:t>контроль передачи</a:t>
            </a:r>
            <a:r>
              <a:rPr lang="ru-RU" dirty="0"/>
              <a:t>: при передаче битовые уровни в сети сравниваются с передаваемыми </a:t>
            </a:r>
            <a:r>
              <a:rPr lang="ru-RU" dirty="0" smtClean="0"/>
              <a:t>битами</a:t>
            </a:r>
            <a:r>
              <a:rPr lang="en-US" dirty="0" smtClean="0"/>
              <a:t>;</a:t>
            </a:r>
            <a:endParaRPr lang="ru-RU" dirty="0"/>
          </a:p>
          <a:p>
            <a:r>
              <a:rPr lang="ru-RU" dirty="0" smtClean="0"/>
              <a:t>дополняющие биты </a:t>
            </a:r>
            <a:r>
              <a:rPr lang="ru-RU" dirty="0"/>
              <a:t>(</a:t>
            </a:r>
            <a:r>
              <a:rPr lang="ru-RU" dirty="0" err="1"/>
              <a:t>bit</a:t>
            </a:r>
            <a:r>
              <a:rPr lang="ru-RU" dirty="0"/>
              <a:t> </a:t>
            </a:r>
            <a:r>
              <a:rPr lang="ru-RU" dirty="0" err="1"/>
              <a:t>stuffing</a:t>
            </a:r>
            <a:r>
              <a:rPr lang="ru-RU" dirty="0"/>
              <a:t>): после передачи пяти одинаковых битов подряд автоматически передаётся бит противоположного значения. Таким образом кодируются все поля кадров данных или запроса, кроме </a:t>
            </a:r>
            <a:r>
              <a:rPr lang="ru-RU" dirty="0" err="1"/>
              <a:t>разграничителя</a:t>
            </a:r>
            <a:r>
              <a:rPr lang="ru-RU" dirty="0"/>
              <a:t> контрольной суммы, промежутка подтверждения и </a:t>
            </a:r>
            <a:r>
              <a:rPr lang="ru-RU" dirty="0" smtClean="0"/>
              <a:t>EOF</a:t>
            </a:r>
            <a:r>
              <a:rPr lang="en-US" dirty="0" smtClean="0"/>
              <a:t>;</a:t>
            </a:r>
            <a:endParaRPr lang="ru-RU" dirty="0"/>
          </a:p>
          <a:p>
            <a:r>
              <a:rPr lang="ru-RU" dirty="0" smtClean="0"/>
              <a:t>контрольная сумма</a:t>
            </a:r>
            <a:r>
              <a:rPr lang="ru-RU" dirty="0"/>
              <a:t>: передатчик вычисляет её и добавляет в передаваемый кадр, приёмник считает контрольную сумму принимаемого кадра в реальном времени (одновременно с передатчиком), сравнивает с суммой в самом кадре и в случае совпадения передаёт доминантный бит в промежутке </a:t>
            </a:r>
            <a:r>
              <a:rPr lang="ru-RU" dirty="0" smtClean="0"/>
              <a:t>подтверждения</a:t>
            </a:r>
            <a:r>
              <a:rPr lang="en-US" dirty="0" smtClean="0"/>
              <a:t>;</a:t>
            </a:r>
            <a:endParaRPr lang="ru-RU" dirty="0"/>
          </a:p>
          <a:p>
            <a:r>
              <a:rPr lang="ru-RU" dirty="0" smtClean="0"/>
              <a:t>контроль значений </a:t>
            </a:r>
            <a:r>
              <a:rPr lang="ru-RU" dirty="0"/>
              <a:t>полей при приёме.</a:t>
            </a:r>
          </a:p>
          <a:p>
            <a:pPr marL="0" indent="355600" algn="just">
              <a:buNone/>
            </a:pPr>
            <a:r>
              <a:rPr lang="ru-RU" dirty="0" smtClean="0"/>
              <a:t>Разработчики </a:t>
            </a:r>
            <a:r>
              <a:rPr lang="ru-RU" dirty="0"/>
              <a:t>оценивают вероятность </a:t>
            </a:r>
            <a:r>
              <a:rPr lang="ru-RU" dirty="0" err="1"/>
              <a:t>невыявления</a:t>
            </a:r>
            <a:r>
              <a:rPr lang="ru-RU" dirty="0"/>
              <a:t> ошибки передачи как 4,7×10−11. </a:t>
            </a:r>
          </a:p>
        </p:txBody>
      </p:sp>
    </p:spTree>
    <p:extLst>
      <p:ext uri="{BB962C8B-B14F-4D97-AF65-F5344CB8AC3E}">
        <p14:creationId xmlns:p14="http://schemas.microsoft.com/office/powerpoint/2010/main" val="29543442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TCP/IP </a:t>
            </a:r>
            <a:r>
              <a:rPr lang="ru-RU" dirty="0" smtClean="0"/>
              <a:t>протокол</a:t>
            </a:r>
            <a:endParaRPr lang="ru-RU" dirty="0"/>
          </a:p>
        </p:txBody>
      </p:sp>
      <p:sp>
        <p:nvSpPr>
          <p:cNvPr id="3" name="Объект 2"/>
          <p:cNvSpPr>
            <a:spLocks noGrp="1"/>
          </p:cNvSpPr>
          <p:nvPr>
            <p:ph idx="1"/>
          </p:nvPr>
        </p:nvSpPr>
        <p:spPr/>
        <p:txBody>
          <a:bodyPr/>
          <a:lstStyle/>
          <a:p>
            <a:pPr marL="0" indent="355600" algn="just">
              <a:buNone/>
            </a:pPr>
            <a:r>
              <a:rPr lang="en-US" dirty="0" smtClean="0"/>
              <a:t>TCP/IP (Transmission Control / Internet Protocol) – </a:t>
            </a:r>
            <a:r>
              <a:rPr lang="ru-RU" dirty="0" smtClean="0"/>
              <a:t>протокол управления передачей, межсетевой протокол. </a:t>
            </a:r>
            <a:r>
              <a:rPr lang="ru-RU" dirty="0" err="1" smtClean="0"/>
              <a:t>Платформонезависимый</a:t>
            </a:r>
            <a:r>
              <a:rPr lang="ru-RU" dirty="0" smtClean="0"/>
              <a:t> набор протоколов для коммуникации в глобальных вычислительных сетях, локальных сетях или во взаимосвязанных комплексах сетей</a:t>
            </a:r>
            <a:r>
              <a:rPr lang="en-US" dirty="0" smtClean="0"/>
              <a:t> (TCP, IP).</a:t>
            </a:r>
          </a:p>
          <a:p>
            <a:pPr marL="0" indent="355600" algn="just">
              <a:buNone/>
            </a:pPr>
            <a:r>
              <a:rPr lang="ru-RU" dirty="0" smtClean="0"/>
              <a:t>Архитектура протоколов </a:t>
            </a:r>
            <a:r>
              <a:rPr lang="en-US" dirty="0" smtClean="0"/>
              <a:t>TCP/IP </a:t>
            </a:r>
            <a:r>
              <a:rPr lang="ru-RU" dirty="0" smtClean="0"/>
              <a:t>предназначена для объединения сети, состоящей из соединенных друг с другом шлюзами отдельных разнородных пакетных подсетей, к которым подключаются разнородные машины. Каждая из подсетей работает в соответствии со своими специфическими требованиями и имеет свою природу средств связи.</a:t>
            </a:r>
            <a:endParaRPr lang="ru-RU" dirty="0"/>
          </a:p>
        </p:txBody>
      </p:sp>
    </p:spTree>
    <p:extLst>
      <p:ext uri="{BB962C8B-B14F-4D97-AF65-F5344CB8AC3E}">
        <p14:creationId xmlns:p14="http://schemas.microsoft.com/office/powerpoint/2010/main" val="21589146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TCP/IP </a:t>
            </a:r>
            <a:r>
              <a:rPr lang="ru-RU" dirty="0" smtClean="0"/>
              <a:t>протокол</a:t>
            </a:r>
            <a:endParaRPr lang="ru-RU" dirty="0"/>
          </a:p>
        </p:txBody>
      </p:sp>
      <p:sp>
        <p:nvSpPr>
          <p:cNvPr id="3" name="Объект 2"/>
          <p:cNvSpPr>
            <a:spLocks noGrp="1"/>
          </p:cNvSpPr>
          <p:nvPr>
            <p:ph idx="1"/>
          </p:nvPr>
        </p:nvSpPr>
        <p:spPr/>
        <p:txBody>
          <a:bodyPr>
            <a:normAutofit fontScale="92500" lnSpcReduction="10000"/>
          </a:bodyPr>
          <a:lstStyle/>
          <a:p>
            <a:pPr marL="0" indent="0">
              <a:buNone/>
            </a:pPr>
            <a:r>
              <a:rPr lang="ru-RU" dirty="0" smtClean="0"/>
              <a:t>Среди протоколов следует выделить:</a:t>
            </a:r>
          </a:p>
          <a:p>
            <a:r>
              <a:rPr lang="en-US" dirty="0" smtClean="0"/>
              <a:t>IP (Internet Protocol) – </a:t>
            </a:r>
            <a:r>
              <a:rPr lang="ru-RU" dirty="0" smtClean="0"/>
              <a:t>протокол сетевого уровня (часть набора протоколов </a:t>
            </a:r>
            <a:r>
              <a:rPr lang="en-US" dirty="0" smtClean="0"/>
              <a:t>TCP/IP)</a:t>
            </a:r>
            <a:r>
              <a:rPr lang="ru-RU" dirty="0" smtClean="0"/>
              <a:t>, отвечающий за передачу и маршрутизацию сообщений между узлами </a:t>
            </a:r>
            <a:r>
              <a:rPr lang="en-US" dirty="0" smtClean="0"/>
              <a:t>Internet.</a:t>
            </a:r>
            <a:r>
              <a:rPr lang="ru-RU" dirty="0" smtClean="0"/>
              <a:t> Определяет правила, по которым разбиваются на пакеты, передающиеся между оконечными системами и маршрутизаторами</a:t>
            </a:r>
            <a:r>
              <a:rPr lang="en-US" dirty="0" smtClean="0"/>
              <a:t>;</a:t>
            </a:r>
          </a:p>
          <a:p>
            <a:r>
              <a:rPr lang="en-US" dirty="0" smtClean="0"/>
              <a:t>TCP (Transmission Control Protocol) – </a:t>
            </a:r>
            <a:r>
              <a:rPr lang="ru-RU" dirty="0" smtClean="0"/>
              <a:t>протокол управления передачей, широко используемый в </a:t>
            </a:r>
            <a:r>
              <a:rPr lang="en-US" dirty="0" smtClean="0"/>
              <a:t>Internet.</a:t>
            </a:r>
            <a:r>
              <a:rPr lang="ru-RU" dirty="0" smtClean="0"/>
              <a:t> Это сетевой протокол транспортного уровня, который гарантирует доставку передаваемых пакетов данных в нужной последовательности.</a:t>
            </a:r>
          </a:p>
          <a:p>
            <a:r>
              <a:rPr lang="en-US" dirty="0" smtClean="0"/>
              <a:t>UDP (User Datagram Protocol) – </a:t>
            </a:r>
            <a:r>
              <a:rPr lang="ru-RU" dirty="0" smtClean="0"/>
              <a:t>протокол данных пользователя. Это сетевой протокол транспортного уровня, при котором отдельные пакеты передаются, используя </a:t>
            </a:r>
            <a:r>
              <a:rPr lang="en-US" dirty="0" smtClean="0"/>
              <a:t>IP </a:t>
            </a:r>
            <a:r>
              <a:rPr lang="ru-RU" dirty="0" smtClean="0"/>
              <a:t>без проверки на правильность передачи и гарантий доставки, но как можно быстрее.</a:t>
            </a:r>
            <a:endParaRPr lang="ru-RU" dirty="0"/>
          </a:p>
        </p:txBody>
      </p:sp>
    </p:spTree>
    <p:extLst>
      <p:ext uri="{BB962C8B-B14F-4D97-AF65-F5344CB8AC3E}">
        <p14:creationId xmlns:p14="http://schemas.microsoft.com/office/powerpoint/2010/main" val="4082931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МЭК протокол</a:t>
            </a:r>
            <a:endParaRPr lang="ru-RU" dirty="0"/>
          </a:p>
        </p:txBody>
      </p:sp>
      <p:sp>
        <p:nvSpPr>
          <p:cNvPr id="3" name="Объект 2"/>
          <p:cNvSpPr>
            <a:spLocks noGrp="1"/>
          </p:cNvSpPr>
          <p:nvPr>
            <p:ph idx="1"/>
          </p:nvPr>
        </p:nvSpPr>
        <p:spPr/>
        <p:txBody>
          <a:bodyPr/>
          <a:lstStyle/>
          <a:p>
            <a:pPr marL="0" indent="355600" algn="just">
              <a:buNone/>
            </a:pPr>
            <a:r>
              <a:rPr lang="ru-RU" dirty="0" smtClean="0"/>
              <a:t>МЭК (</a:t>
            </a:r>
            <a:r>
              <a:rPr lang="en-US" dirty="0" smtClean="0"/>
              <a:t>Standard IEC 870-5) </a:t>
            </a:r>
            <a:r>
              <a:rPr lang="ru-RU" dirty="0" smtClean="0"/>
              <a:t>– протокол, ориентированный на передачу данных по изменениям. Базируется на модели </a:t>
            </a:r>
            <a:r>
              <a:rPr lang="en-US" dirty="0" smtClean="0"/>
              <a:t>EPA (</a:t>
            </a:r>
            <a:r>
              <a:rPr lang="ru-RU" dirty="0" smtClean="0"/>
              <a:t>архитектура расширенного исполнения)</a:t>
            </a:r>
          </a:p>
          <a:p>
            <a:pPr marL="0" indent="355600" algn="just">
              <a:buNone/>
            </a:pPr>
            <a:r>
              <a:rPr lang="ru-RU" dirty="0" smtClean="0"/>
              <a:t>Содержит три уровня связи (</a:t>
            </a:r>
            <a:r>
              <a:rPr lang="en-US" dirty="0" smtClean="0"/>
              <a:t>ISO-</a:t>
            </a:r>
            <a:r>
              <a:rPr lang="ru-RU" dirty="0" smtClean="0"/>
              <a:t>модель):</a:t>
            </a:r>
          </a:p>
          <a:p>
            <a:r>
              <a:rPr lang="ru-RU" dirty="0" smtClean="0"/>
              <a:t>физический уровень</a:t>
            </a:r>
            <a:r>
              <a:rPr lang="en-US" dirty="0" smtClean="0"/>
              <a:t>;</a:t>
            </a:r>
          </a:p>
          <a:p>
            <a:r>
              <a:rPr lang="ru-RU" dirty="0" smtClean="0"/>
              <a:t>уровень связи</a:t>
            </a:r>
            <a:r>
              <a:rPr lang="en-US" dirty="0" smtClean="0"/>
              <a:t>;</a:t>
            </a:r>
          </a:p>
          <a:p>
            <a:r>
              <a:rPr lang="ru-RU" dirty="0" smtClean="0"/>
              <a:t>уровень приложения.</a:t>
            </a:r>
          </a:p>
          <a:p>
            <a:pPr marL="0" indent="355600" algn="just">
              <a:buNone/>
            </a:pPr>
            <a:r>
              <a:rPr lang="ru-RU" dirty="0" smtClean="0"/>
              <a:t>Каждый уровень выполняет некоторый набор действий и предоставляет определенный набор сервисных процедур для верхнего уровня.</a:t>
            </a:r>
            <a:endParaRPr lang="ru-RU" dirty="0"/>
          </a:p>
        </p:txBody>
      </p:sp>
    </p:spTree>
    <p:extLst>
      <p:ext uri="{BB962C8B-B14F-4D97-AF65-F5344CB8AC3E}">
        <p14:creationId xmlns:p14="http://schemas.microsoft.com/office/powerpoint/2010/main" val="27924592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МЭК-протокол</a:t>
            </a:r>
            <a:endParaRPr lang="ru-RU" dirty="0"/>
          </a:p>
        </p:txBody>
      </p:sp>
      <p:sp>
        <p:nvSpPr>
          <p:cNvPr id="3" name="Объект 2"/>
          <p:cNvSpPr>
            <a:spLocks noGrp="1"/>
          </p:cNvSpPr>
          <p:nvPr>
            <p:ph idx="1"/>
          </p:nvPr>
        </p:nvSpPr>
        <p:spPr/>
        <p:txBody>
          <a:bodyPr/>
          <a:lstStyle/>
          <a:p>
            <a:pPr marL="0" indent="355600">
              <a:buNone/>
            </a:pPr>
            <a:r>
              <a:rPr lang="ru-RU" dirty="0" smtClean="0"/>
              <a:t>Типы передаваемых сообщений:</a:t>
            </a:r>
          </a:p>
          <a:p>
            <a:r>
              <a:rPr lang="ru-RU" dirty="0" smtClean="0"/>
              <a:t>сигналы телесигнализации ТС в формате </a:t>
            </a:r>
            <a:r>
              <a:rPr lang="en-US" dirty="0" smtClean="0"/>
              <a:t>Boolean;</a:t>
            </a:r>
          </a:p>
          <a:p>
            <a:r>
              <a:rPr lang="ru-RU" dirty="0"/>
              <a:t>сигналы </a:t>
            </a:r>
            <a:r>
              <a:rPr lang="ru-RU" dirty="0" smtClean="0"/>
              <a:t>телеизмерения ТИ </a:t>
            </a:r>
            <a:r>
              <a:rPr lang="ru-RU" dirty="0"/>
              <a:t>в </a:t>
            </a:r>
            <a:r>
              <a:rPr lang="ru-RU" dirty="0" smtClean="0"/>
              <a:t>форматах </a:t>
            </a:r>
            <a:r>
              <a:rPr lang="en-US" dirty="0" smtClean="0"/>
              <a:t>Byte, Word, Float;</a:t>
            </a:r>
            <a:endParaRPr lang="en-US" dirty="0"/>
          </a:p>
          <a:p>
            <a:r>
              <a:rPr lang="ru-RU" dirty="0"/>
              <a:t>сигналы </a:t>
            </a:r>
            <a:r>
              <a:rPr lang="ru-RU" dirty="0" smtClean="0"/>
              <a:t>телерегулирования ТР </a:t>
            </a:r>
            <a:r>
              <a:rPr lang="ru-RU" dirty="0"/>
              <a:t>в </a:t>
            </a:r>
            <a:r>
              <a:rPr lang="ru-RU" dirty="0" smtClean="0"/>
              <a:t>форматах </a:t>
            </a:r>
            <a:r>
              <a:rPr lang="en-US" dirty="0"/>
              <a:t>Byte, Word, Float</a:t>
            </a:r>
            <a:r>
              <a:rPr lang="en-US" dirty="0" smtClean="0"/>
              <a:t>;</a:t>
            </a:r>
            <a:endParaRPr lang="ru-RU" dirty="0" smtClean="0"/>
          </a:p>
          <a:p>
            <a:r>
              <a:rPr lang="ru-RU" dirty="0" smtClean="0"/>
              <a:t>интегральные расчеты (телесчет) ТИИ в формате </a:t>
            </a:r>
            <a:r>
              <a:rPr lang="en-US" dirty="0" smtClean="0"/>
              <a:t>Long;</a:t>
            </a:r>
          </a:p>
          <a:p>
            <a:r>
              <a:rPr lang="ru-RU" dirty="0" smtClean="0"/>
              <a:t>команды телеуправления ТУ в формате </a:t>
            </a:r>
            <a:r>
              <a:rPr lang="en-US" dirty="0" smtClean="0"/>
              <a:t>Boolean;</a:t>
            </a:r>
          </a:p>
          <a:p>
            <a:r>
              <a:rPr lang="ru-RU" dirty="0" smtClean="0"/>
              <a:t>неформатные данные</a:t>
            </a:r>
            <a:r>
              <a:rPr lang="en-US" dirty="0" smtClean="0"/>
              <a:t>;</a:t>
            </a:r>
          </a:p>
          <a:p>
            <a:r>
              <a:rPr lang="ru-RU" dirty="0" smtClean="0"/>
              <a:t>подтверждение на получение ТУ, ТР.</a:t>
            </a:r>
            <a:endParaRPr lang="en-US" dirty="0"/>
          </a:p>
          <a:p>
            <a:endParaRPr lang="ru-RU" dirty="0"/>
          </a:p>
        </p:txBody>
      </p:sp>
    </p:spTree>
    <p:extLst>
      <p:ext uri="{BB962C8B-B14F-4D97-AF65-F5344CB8AC3E}">
        <p14:creationId xmlns:p14="http://schemas.microsoft.com/office/powerpoint/2010/main" val="34916621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МЭК-протокол</a:t>
            </a:r>
            <a:endParaRPr lang="ru-RU" dirty="0"/>
          </a:p>
        </p:txBody>
      </p:sp>
      <p:sp>
        <p:nvSpPr>
          <p:cNvPr id="3" name="Объект 2"/>
          <p:cNvSpPr>
            <a:spLocks noGrp="1"/>
          </p:cNvSpPr>
          <p:nvPr>
            <p:ph idx="1"/>
          </p:nvPr>
        </p:nvSpPr>
        <p:spPr/>
        <p:txBody>
          <a:bodyPr/>
          <a:lstStyle/>
          <a:p>
            <a:pPr marL="0" indent="355600">
              <a:buNone/>
            </a:pPr>
            <a:r>
              <a:rPr lang="ru-RU" dirty="0" smtClean="0"/>
              <a:t>Обмен информацией по протоколу:</a:t>
            </a:r>
          </a:p>
          <a:p>
            <a:r>
              <a:rPr lang="ru-RU" dirty="0" smtClean="0"/>
              <a:t>Осуществляется по схеме </a:t>
            </a:r>
            <a:r>
              <a:rPr lang="en-US" dirty="0" smtClean="0"/>
              <a:t>Master-Slave. Master </a:t>
            </a:r>
            <a:r>
              <a:rPr lang="ru-RU" dirty="0" smtClean="0"/>
              <a:t>выдает в сеть запросы с указанием подчиненной станции (КП) и состава опрашиваемой информации.</a:t>
            </a:r>
          </a:p>
          <a:p>
            <a:r>
              <a:rPr lang="ru-RU" dirty="0" smtClean="0"/>
              <a:t>Число КП не может превышать 64.</a:t>
            </a:r>
          </a:p>
          <a:p>
            <a:r>
              <a:rPr lang="ru-RU" dirty="0" smtClean="0"/>
              <a:t>После принятия сигнала от </a:t>
            </a:r>
            <a:r>
              <a:rPr lang="en-US" dirty="0" smtClean="0"/>
              <a:t>Master, </a:t>
            </a:r>
            <a:r>
              <a:rPr lang="ru-RU" dirty="0" smtClean="0"/>
              <a:t>КП выдает в сеть ответ.</a:t>
            </a:r>
          </a:p>
          <a:p>
            <a:r>
              <a:rPr lang="ru-RU" dirty="0" smtClean="0"/>
              <a:t>Если через определенный промежуток времени ответ не приходит к </a:t>
            </a:r>
            <a:r>
              <a:rPr lang="en-US" dirty="0" smtClean="0"/>
              <a:t>Master, </a:t>
            </a:r>
            <a:r>
              <a:rPr lang="ru-RU" dirty="0" smtClean="0"/>
              <a:t>то соединение считается разорванным, а запрос недействительным.</a:t>
            </a:r>
            <a:endParaRPr lang="ru-RU" dirty="0"/>
          </a:p>
        </p:txBody>
      </p:sp>
    </p:spTree>
    <p:extLst>
      <p:ext uri="{BB962C8B-B14F-4D97-AF65-F5344CB8AC3E}">
        <p14:creationId xmlns:p14="http://schemas.microsoft.com/office/powerpoint/2010/main" val="15237407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МЭК-протокол</a:t>
            </a:r>
            <a:endParaRPr lang="ru-RU" dirty="0"/>
          </a:p>
        </p:txBody>
      </p:sp>
      <p:sp>
        <p:nvSpPr>
          <p:cNvPr id="3" name="Объект 2"/>
          <p:cNvSpPr>
            <a:spLocks noGrp="1"/>
          </p:cNvSpPr>
          <p:nvPr>
            <p:ph idx="1"/>
          </p:nvPr>
        </p:nvSpPr>
        <p:spPr/>
        <p:txBody>
          <a:bodyPr/>
          <a:lstStyle/>
          <a:p>
            <a:pPr marL="0" indent="355600">
              <a:buNone/>
            </a:pPr>
            <a:r>
              <a:rPr lang="ru-RU" dirty="0" smtClean="0"/>
              <a:t>Классификация сигналов:</a:t>
            </a:r>
          </a:p>
          <a:p>
            <a:r>
              <a:rPr lang="ru-RU" dirty="0" smtClean="0"/>
              <a:t>технологические сигналы</a:t>
            </a:r>
            <a:r>
              <a:rPr lang="en-US" dirty="0" smtClean="0"/>
              <a:t>;</a:t>
            </a:r>
          </a:p>
          <a:p>
            <a:r>
              <a:rPr lang="ru-RU" dirty="0" smtClean="0"/>
              <a:t>служебные сигналы</a:t>
            </a:r>
            <a:r>
              <a:rPr lang="en-US" dirty="0" smtClean="0"/>
              <a:t>;</a:t>
            </a:r>
            <a:endParaRPr lang="ru-RU" dirty="0" smtClean="0"/>
          </a:p>
          <a:p>
            <a:r>
              <a:rPr lang="ru-RU" dirty="0" smtClean="0"/>
              <a:t>метка времени</a:t>
            </a:r>
            <a:r>
              <a:rPr lang="en-US" dirty="0"/>
              <a:t>;</a:t>
            </a:r>
            <a:endParaRPr lang="ru-RU" dirty="0" smtClean="0"/>
          </a:p>
          <a:p>
            <a:r>
              <a:rPr lang="ru-RU" dirty="0" smtClean="0"/>
              <a:t>регистр статуса</a:t>
            </a:r>
            <a:r>
              <a:rPr lang="en-US" dirty="0" smtClean="0"/>
              <a:t>.</a:t>
            </a:r>
            <a:endParaRPr lang="ru-RU" dirty="0"/>
          </a:p>
        </p:txBody>
      </p:sp>
    </p:spTree>
    <p:extLst>
      <p:ext uri="{BB962C8B-B14F-4D97-AF65-F5344CB8AC3E}">
        <p14:creationId xmlns:p14="http://schemas.microsoft.com/office/powerpoint/2010/main" val="5155586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МЭК-протокол. Передача кадров</a:t>
            </a:r>
            <a:endParaRPr lang="ru-RU" dirty="0"/>
          </a:p>
        </p:txBody>
      </p:sp>
      <p:sp>
        <p:nvSpPr>
          <p:cNvPr id="3" name="Объект 2"/>
          <p:cNvSpPr>
            <a:spLocks noGrp="1"/>
          </p:cNvSpPr>
          <p:nvPr>
            <p:ph idx="1"/>
          </p:nvPr>
        </p:nvSpPr>
        <p:spPr/>
        <p:txBody>
          <a:bodyPr/>
          <a:lstStyle/>
          <a:p>
            <a:r>
              <a:rPr lang="ru-RU" dirty="0" smtClean="0"/>
              <a:t>информация передается кадрами (пакетами)</a:t>
            </a:r>
            <a:r>
              <a:rPr lang="en-US" dirty="0" smtClean="0"/>
              <a:t>;</a:t>
            </a:r>
            <a:endParaRPr lang="ru-RU" dirty="0" smtClean="0"/>
          </a:p>
          <a:p>
            <a:r>
              <a:rPr lang="ru-RU" dirty="0" smtClean="0"/>
              <a:t>один кадр может содержать до 32 байт</a:t>
            </a:r>
            <a:r>
              <a:rPr lang="en-US" dirty="0" smtClean="0"/>
              <a:t> </a:t>
            </a:r>
            <a:r>
              <a:rPr lang="ru-RU" dirty="0" smtClean="0"/>
              <a:t>пользовательской информации</a:t>
            </a:r>
            <a:r>
              <a:rPr lang="en-US" dirty="0" smtClean="0"/>
              <a:t>;</a:t>
            </a:r>
            <a:endParaRPr lang="ru-RU" dirty="0" smtClean="0"/>
          </a:p>
          <a:p>
            <a:r>
              <a:rPr lang="ru-RU" dirty="0" smtClean="0"/>
              <a:t>каждый кадр в буфере имеет номер</a:t>
            </a:r>
            <a:r>
              <a:rPr lang="en-US" dirty="0" smtClean="0"/>
              <a:t>;</a:t>
            </a:r>
            <a:endParaRPr lang="ru-RU" dirty="0" smtClean="0"/>
          </a:p>
          <a:p>
            <a:r>
              <a:rPr lang="ru-RU" dirty="0" smtClean="0"/>
              <a:t>передав один кадр и не получив подтверждения, можно передавать следующий</a:t>
            </a:r>
            <a:r>
              <a:rPr lang="en-US" dirty="0" smtClean="0"/>
              <a:t>.</a:t>
            </a:r>
            <a:endParaRPr lang="ru-RU" dirty="0"/>
          </a:p>
        </p:txBody>
      </p:sp>
      <p:pic>
        <p:nvPicPr>
          <p:cNvPr id="4" name="Рисунок 3"/>
          <p:cNvPicPr>
            <a:picLocks noChangeAspect="1"/>
          </p:cNvPicPr>
          <p:nvPr/>
        </p:nvPicPr>
        <p:blipFill>
          <a:blip r:embed="rId2"/>
          <a:stretch>
            <a:fillRect/>
          </a:stretch>
        </p:blipFill>
        <p:spPr>
          <a:xfrm>
            <a:off x="1527668" y="3577701"/>
            <a:ext cx="6132167" cy="3280298"/>
          </a:xfrm>
          <a:prstGeom prst="rect">
            <a:avLst/>
          </a:prstGeom>
        </p:spPr>
      </p:pic>
    </p:spTree>
    <p:extLst>
      <p:ext uri="{BB962C8B-B14F-4D97-AF65-F5344CB8AC3E}">
        <p14:creationId xmlns:p14="http://schemas.microsoft.com/office/powerpoint/2010/main" val="32146397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smtClean="0"/>
              <a:t>ModBus</a:t>
            </a:r>
            <a:r>
              <a:rPr lang="en-US" dirty="0" smtClean="0"/>
              <a:t> </a:t>
            </a:r>
            <a:r>
              <a:rPr lang="ru-RU" dirty="0" smtClean="0"/>
              <a:t>протокол</a:t>
            </a:r>
            <a:endParaRPr lang="ru-RU" dirty="0"/>
          </a:p>
        </p:txBody>
      </p:sp>
      <p:sp>
        <p:nvSpPr>
          <p:cNvPr id="3" name="Объект 2"/>
          <p:cNvSpPr>
            <a:spLocks noGrp="1"/>
          </p:cNvSpPr>
          <p:nvPr>
            <p:ph idx="1"/>
          </p:nvPr>
        </p:nvSpPr>
        <p:spPr/>
        <p:txBody>
          <a:bodyPr/>
          <a:lstStyle/>
          <a:p>
            <a:pPr marL="0" indent="355600" algn="just">
              <a:buNone/>
            </a:pPr>
            <a:r>
              <a:rPr lang="en-US" dirty="0" err="1"/>
              <a:t>ModBus</a:t>
            </a:r>
            <a:r>
              <a:rPr lang="en-US" dirty="0"/>
              <a:t> – </a:t>
            </a:r>
            <a:r>
              <a:rPr lang="ru-RU" dirty="0"/>
              <a:t>протокол, разработанный компанией </a:t>
            </a:r>
            <a:r>
              <a:rPr lang="en-US" dirty="0" err="1"/>
              <a:t>Modicon</a:t>
            </a:r>
            <a:r>
              <a:rPr lang="en-US" dirty="0"/>
              <a:t> (Schneider Electric) </a:t>
            </a:r>
            <a:r>
              <a:rPr lang="ru-RU" dirty="0"/>
              <a:t>в 1979 году. Технология  </a:t>
            </a:r>
            <a:r>
              <a:rPr lang="en-US" dirty="0"/>
              <a:t>Master – Slave. Master + </a:t>
            </a:r>
            <a:r>
              <a:rPr lang="ru-RU" dirty="0"/>
              <a:t>до 247 </a:t>
            </a:r>
            <a:r>
              <a:rPr lang="en-US" dirty="0"/>
              <a:t>Slave </a:t>
            </a:r>
            <a:r>
              <a:rPr lang="ru-RU" dirty="0"/>
              <a:t>на общей шине. При этом только </a:t>
            </a:r>
            <a:r>
              <a:rPr lang="en-US" dirty="0"/>
              <a:t>Master </a:t>
            </a:r>
            <a:r>
              <a:rPr lang="ru-RU" dirty="0"/>
              <a:t>инициирует передачу  данных.</a:t>
            </a:r>
          </a:p>
          <a:p>
            <a:endParaRPr lang="ru-RU" dirty="0"/>
          </a:p>
        </p:txBody>
      </p:sp>
      <p:pic>
        <p:nvPicPr>
          <p:cNvPr id="5" name="Рисунок 4"/>
          <p:cNvPicPr>
            <a:picLocks noChangeAspect="1"/>
          </p:cNvPicPr>
          <p:nvPr/>
        </p:nvPicPr>
        <p:blipFill>
          <a:blip r:embed="rId2"/>
          <a:stretch>
            <a:fillRect/>
          </a:stretch>
        </p:blipFill>
        <p:spPr>
          <a:xfrm>
            <a:off x="1791579" y="2521259"/>
            <a:ext cx="5560838" cy="1778908"/>
          </a:xfrm>
          <a:prstGeom prst="rect">
            <a:avLst/>
          </a:prstGeom>
        </p:spPr>
      </p:pic>
      <p:pic>
        <p:nvPicPr>
          <p:cNvPr id="7" name="Рисунок 6"/>
          <p:cNvPicPr>
            <a:picLocks noChangeAspect="1"/>
          </p:cNvPicPr>
          <p:nvPr/>
        </p:nvPicPr>
        <p:blipFill>
          <a:blip r:embed="rId3"/>
          <a:stretch>
            <a:fillRect/>
          </a:stretch>
        </p:blipFill>
        <p:spPr>
          <a:xfrm>
            <a:off x="1357520" y="4803651"/>
            <a:ext cx="6544854" cy="1739192"/>
          </a:xfrm>
          <a:prstGeom prst="rect">
            <a:avLst/>
          </a:prstGeom>
        </p:spPr>
      </p:pic>
    </p:spTree>
    <p:extLst>
      <p:ext uri="{BB962C8B-B14F-4D97-AF65-F5344CB8AC3E}">
        <p14:creationId xmlns:p14="http://schemas.microsoft.com/office/powerpoint/2010/main" val="31905543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HART </a:t>
            </a:r>
            <a:r>
              <a:rPr lang="ru-RU" dirty="0" smtClean="0"/>
              <a:t>протокол</a:t>
            </a:r>
            <a:endParaRPr lang="ru-RU" dirty="0"/>
          </a:p>
        </p:txBody>
      </p:sp>
      <p:sp>
        <p:nvSpPr>
          <p:cNvPr id="3" name="Объект 2"/>
          <p:cNvSpPr>
            <a:spLocks noGrp="1"/>
          </p:cNvSpPr>
          <p:nvPr>
            <p:ph idx="1"/>
          </p:nvPr>
        </p:nvSpPr>
        <p:spPr/>
        <p:txBody>
          <a:bodyPr/>
          <a:lstStyle/>
          <a:p>
            <a:pPr marL="0" indent="355600" algn="just">
              <a:buNone/>
            </a:pPr>
            <a:r>
              <a:rPr lang="ru-RU" dirty="0"/>
              <a:t>HART-протокол предназначен для обмена данными между системой управления и «интеллектуальными»  первичными датчиками. Является открытым и доступен для всех производителей приборов и систем  управления, желающих его использовать.</a:t>
            </a:r>
          </a:p>
          <a:p>
            <a:pPr marL="0" indent="355600" algn="just">
              <a:buNone/>
            </a:pPr>
            <a:r>
              <a:rPr lang="ru-RU" dirty="0"/>
              <a:t>HART-протокол использует стандарт BELL 202 кодировки сигнала методом частотного сдвига (FSK) для  обмена данными на скорости 1200 Бод. Сигнал накладывается на аналоговый измерительный сигнал  4…20 мА. Его среднее значение равно 0, поэтому он не влияет на аналоговый сигнал 4…20 мА</a:t>
            </a:r>
          </a:p>
        </p:txBody>
      </p:sp>
    </p:spTree>
    <p:extLst>
      <p:ext uri="{BB962C8B-B14F-4D97-AF65-F5344CB8AC3E}">
        <p14:creationId xmlns:p14="http://schemas.microsoft.com/office/powerpoint/2010/main" val="25808591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HART </a:t>
            </a:r>
            <a:r>
              <a:rPr lang="ru-RU" dirty="0" smtClean="0"/>
              <a:t>протокол</a:t>
            </a:r>
            <a:endParaRPr lang="ru-RU" dirty="0"/>
          </a:p>
        </p:txBody>
      </p:sp>
      <p:sp>
        <p:nvSpPr>
          <p:cNvPr id="4" name="Объект 3"/>
          <p:cNvSpPr>
            <a:spLocks noGrp="1"/>
          </p:cNvSpPr>
          <p:nvPr>
            <p:ph idx="1"/>
          </p:nvPr>
        </p:nvSpPr>
        <p:spPr>
          <a:xfrm>
            <a:off x="0" y="5215407"/>
            <a:ext cx="9144000" cy="1642592"/>
          </a:xfrm>
        </p:spPr>
        <p:txBody>
          <a:bodyPr/>
          <a:lstStyle/>
          <a:p>
            <a:pPr marL="0" indent="0" algn="ctr">
              <a:buNone/>
            </a:pPr>
            <a:r>
              <a:rPr lang="ru-RU" dirty="0" smtClean="0"/>
              <a:t>Условное изображение сигнала </a:t>
            </a:r>
            <a:r>
              <a:rPr lang="en-US" dirty="0" smtClean="0"/>
              <a:t>HART </a:t>
            </a:r>
            <a:r>
              <a:rPr lang="ru-RU" dirty="0" smtClean="0"/>
              <a:t>протокола</a:t>
            </a:r>
            <a:endParaRPr lang="ru-RU" dirty="0"/>
          </a:p>
        </p:txBody>
      </p:sp>
      <p:sp>
        <p:nvSpPr>
          <p:cNvPr id="8" name="object 5"/>
          <p:cNvSpPr/>
          <p:nvPr/>
        </p:nvSpPr>
        <p:spPr>
          <a:xfrm>
            <a:off x="872960" y="738553"/>
            <a:ext cx="6851627" cy="4476854"/>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520214962"/>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981</TotalTime>
  <Words>2572</Words>
  <Application>Microsoft Office PowerPoint</Application>
  <PresentationFormat>Экран (4:3)</PresentationFormat>
  <Paragraphs>257</Paragraphs>
  <Slides>37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37</vt:i4>
      </vt:variant>
    </vt:vector>
  </HeadingPairs>
  <TitlesOfParts>
    <vt:vector size="41" baseType="lpstr">
      <vt:lpstr>Arial</vt:lpstr>
      <vt:lpstr>Calibri</vt:lpstr>
      <vt:lpstr>Calibri Light</vt:lpstr>
      <vt:lpstr>Тема Office</vt:lpstr>
      <vt:lpstr>Взаимодействие микропроцессора с внешней средой: интерфейсы и протоколы</vt:lpstr>
      <vt:lpstr>Общие понятия и определения</vt:lpstr>
      <vt:lpstr>Общие понятия и определения</vt:lpstr>
      <vt:lpstr>Основные функции интерфейса</vt:lpstr>
      <vt:lpstr>Основные функции интерфейса</vt:lpstr>
      <vt:lpstr>Общие понятия и определения</vt:lpstr>
      <vt:lpstr>Общие понятия и определения</vt:lpstr>
      <vt:lpstr>Линии и каналы связи</vt:lpstr>
      <vt:lpstr>Линии и каналы связи</vt:lpstr>
      <vt:lpstr>Линии и каналы связи</vt:lpstr>
      <vt:lpstr>Линии и каналы связи</vt:lpstr>
      <vt:lpstr>Интерфейсы</vt:lpstr>
      <vt:lpstr>Обзор интерфейсов группы RS</vt:lpstr>
      <vt:lpstr>Интерфейс RS-232</vt:lpstr>
      <vt:lpstr>Интерфейс RS-232</vt:lpstr>
      <vt:lpstr>Интерфейс RS-232</vt:lpstr>
      <vt:lpstr>Интерфейс RS-485</vt:lpstr>
      <vt:lpstr>Интерфейс RS-485</vt:lpstr>
      <vt:lpstr>Интерфейс Ethernet</vt:lpstr>
      <vt:lpstr>Интерфейс RS-485</vt:lpstr>
      <vt:lpstr>USB шина передачи данных</vt:lpstr>
      <vt:lpstr>Протоколы</vt:lpstr>
      <vt:lpstr>Протокол CAN</vt:lpstr>
      <vt:lpstr>Протокол CAN</vt:lpstr>
      <vt:lpstr>Протокол CAN. Рецессивные и доминантные биты</vt:lpstr>
      <vt:lpstr>Протокол CAN. Арбитраж доступа</vt:lpstr>
      <vt:lpstr>Протокол CAN. Контроль ошибок</vt:lpstr>
      <vt:lpstr>TCP/IP протокол</vt:lpstr>
      <vt:lpstr>TCP/IP протокол</vt:lpstr>
      <vt:lpstr>МЭК протокол</vt:lpstr>
      <vt:lpstr>МЭК-протокол</vt:lpstr>
      <vt:lpstr>МЭК-протокол</vt:lpstr>
      <vt:lpstr>МЭК-протокол</vt:lpstr>
      <vt:lpstr>МЭК-протокол. Передача кадров</vt:lpstr>
      <vt:lpstr>ModBus протокол</vt:lpstr>
      <vt:lpstr>HART протокол</vt:lpstr>
      <vt:lpstr>HART протокол</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Обзор современных программируемых микропроцессорных контроллеров</dc:title>
  <dc:creator>SMike</dc:creator>
  <cp:lastModifiedBy>SMike</cp:lastModifiedBy>
  <cp:revision>60</cp:revision>
  <dcterms:created xsi:type="dcterms:W3CDTF">2018-10-02T04:55:13Z</dcterms:created>
  <dcterms:modified xsi:type="dcterms:W3CDTF">2018-10-16T16:56:04Z</dcterms:modified>
</cp:coreProperties>
</file>