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20"/>
  </p:handoutMasterIdLst>
  <p:sldIdLst>
    <p:sldId id="256" r:id="rId2"/>
    <p:sldId id="257" r:id="rId3"/>
    <p:sldId id="258" r:id="rId4"/>
    <p:sldId id="259" r:id="rId5"/>
    <p:sldId id="260" r:id="rId6"/>
    <p:sldId id="261" r:id="rId7"/>
    <p:sldId id="262" r:id="rId8"/>
    <p:sldId id="272" r:id="rId9"/>
    <p:sldId id="263" r:id="rId10"/>
    <p:sldId id="264" r:id="rId11"/>
    <p:sldId id="265" r:id="rId12"/>
    <p:sldId id="273" r:id="rId13"/>
    <p:sldId id="266" r:id="rId14"/>
    <p:sldId id="267" r:id="rId15"/>
    <p:sldId id="268" r:id="rId16"/>
    <p:sldId id="269" r:id="rId17"/>
    <p:sldId id="270" r:id="rId18"/>
    <p:sldId id="271"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8" d="100"/>
          <a:sy n="108" d="100"/>
        </p:scale>
        <p:origin x="996" y="102"/>
      </p:cViewPr>
      <p:guideLst/>
    </p:cSldViewPr>
  </p:slideViewPr>
  <p:notesTextViewPr>
    <p:cViewPr>
      <p:scale>
        <a:sx n="1" d="1"/>
        <a:sy n="1" d="1"/>
      </p:scale>
      <p:origin x="0" y="0"/>
    </p:cViewPr>
  </p:notesTextViewPr>
  <p:notesViewPr>
    <p:cSldViewPr snapToGrid="0">
      <p:cViewPr varScale="1">
        <p:scale>
          <a:sx n="82" d="100"/>
          <a:sy n="82" d="100"/>
        </p:scale>
        <p:origin x="3156"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9ADDEAE-FCA1-4774-9A4B-9CB817D882FD}" type="datetimeFigureOut">
              <a:rPr lang="ru-RU" smtClean="0"/>
              <a:t>28.08.2018</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4EEC3BD-88AF-4569-986D-8EFD1FF17591}" type="slidenum">
              <a:rPr lang="ru-RU" smtClean="0"/>
              <a:t>‹#›</a:t>
            </a:fld>
            <a:endParaRPr lang="ru-RU"/>
          </a:p>
        </p:txBody>
      </p:sp>
    </p:spTree>
    <p:extLst>
      <p:ext uri="{BB962C8B-B14F-4D97-AF65-F5344CB8AC3E}">
        <p14:creationId xmlns:p14="http://schemas.microsoft.com/office/powerpoint/2010/main" val="148468307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385E3F8-73A5-460C-B022-F05EE0CEBB8B}" type="datetimeFigureOut">
              <a:rPr lang="ru-RU" smtClean="0"/>
              <a:t>28.08.2018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0F487D-115E-4A42-A089-54A508414526}" type="slidenum">
              <a:rPr lang="ru-RU" smtClean="0"/>
              <a:t>‹#›</a:t>
            </a:fld>
            <a:endParaRPr lang="ru-RU"/>
          </a:p>
        </p:txBody>
      </p:sp>
    </p:spTree>
    <p:extLst>
      <p:ext uri="{BB962C8B-B14F-4D97-AF65-F5344CB8AC3E}">
        <p14:creationId xmlns:p14="http://schemas.microsoft.com/office/powerpoint/2010/main" val="291508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385E3F8-73A5-460C-B022-F05EE0CEBB8B}" type="datetimeFigureOut">
              <a:rPr lang="ru-RU" smtClean="0"/>
              <a:t>28.08.2018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0F487D-115E-4A42-A089-54A508414526}" type="slidenum">
              <a:rPr lang="ru-RU" smtClean="0"/>
              <a:t>‹#›</a:t>
            </a:fld>
            <a:endParaRPr lang="ru-RU"/>
          </a:p>
        </p:txBody>
      </p:sp>
    </p:spTree>
    <p:extLst>
      <p:ext uri="{BB962C8B-B14F-4D97-AF65-F5344CB8AC3E}">
        <p14:creationId xmlns:p14="http://schemas.microsoft.com/office/powerpoint/2010/main" val="3100904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385E3F8-73A5-460C-B022-F05EE0CEBB8B}" type="datetimeFigureOut">
              <a:rPr lang="ru-RU" smtClean="0"/>
              <a:t>28.08.2018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0F487D-115E-4A42-A089-54A508414526}" type="slidenum">
              <a:rPr lang="ru-RU" smtClean="0"/>
              <a:t>‹#›</a:t>
            </a:fld>
            <a:endParaRPr lang="ru-RU"/>
          </a:p>
        </p:txBody>
      </p:sp>
    </p:spTree>
    <p:extLst>
      <p:ext uri="{BB962C8B-B14F-4D97-AF65-F5344CB8AC3E}">
        <p14:creationId xmlns:p14="http://schemas.microsoft.com/office/powerpoint/2010/main" val="1534970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385E3F8-73A5-460C-B022-F05EE0CEBB8B}" type="datetimeFigureOut">
              <a:rPr lang="ru-RU" smtClean="0"/>
              <a:t>28.08.2018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B0F487D-115E-4A42-A089-54A508414526}" type="slidenum">
              <a:rPr lang="ru-RU" smtClean="0"/>
              <a:t>‹#›</a:t>
            </a:fld>
            <a:endParaRPr lang="ru-RU"/>
          </a:p>
        </p:txBody>
      </p:sp>
    </p:spTree>
    <p:extLst>
      <p:ext uri="{BB962C8B-B14F-4D97-AF65-F5344CB8AC3E}">
        <p14:creationId xmlns:p14="http://schemas.microsoft.com/office/powerpoint/2010/main" val="3682672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385E3F8-73A5-460C-B022-F05EE0CEBB8B}" type="datetimeFigureOut">
              <a:rPr lang="ru-RU" smtClean="0"/>
              <a:t>28.08.2018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B0F487D-115E-4A42-A089-54A508414526}" type="slidenum">
              <a:rPr lang="ru-RU" smtClean="0"/>
              <a:t>‹#›</a:t>
            </a:fld>
            <a:endParaRPr lang="ru-RU"/>
          </a:p>
        </p:txBody>
      </p:sp>
    </p:spTree>
    <p:extLst>
      <p:ext uri="{BB962C8B-B14F-4D97-AF65-F5344CB8AC3E}">
        <p14:creationId xmlns:p14="http://schemas.microsoft.com/office/powerpoint/2010/main" val="1051666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385E3F8-73A5-460C-B022-F05EE0CEBB8B}" type="datetimeFigureOut">
              <a:rPr lang="ru-RU" smtClean="0"/>
              <a:t>28.08.2018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B0F487D-115E-4A42-A089-54A508414526}" type="slidenum">
              <a:rPr lang="ru-RU" smtClean="0"/>
              <a:t>‹#›</a:t>
            </a:fld>
            <a:endParaRPr lang="ru-RU"/>
          </a:p>
        </p:txBody>
      </p:sp>
    </p:spTree>
    <p:extLst>
      <p:ext uri="{BB962C8B-B14F-4D97-AF65-F5344CB8AC3E}">
        <p14:creationId xmlns:p14="http://schemas.microsoft.com/office/powerpoint/2010/main" val="1283516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85E3F8-73A5-460C-B022-F05EE0CEBB8B}" type="datetimeFigureOut">
              <a:rPr lang="ru-RU" smtClean="0"/>
              <a:t>28.08.2018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B0F487D-115E-4A42-A089-54A508414526}" type="slidenum">
              <a:rPr lang="ru-RU" smtClean="0"/>
              <a:t>‹#›</a:t>
            </a:fld>
            <a:endParaRPr lang="ru-RU"/>
          </a:p>
        </p:txBody>
      </p:sp>
    </p:spTree>
    <p:extLst>
      <p:ext uri="{BB962C8B-B14F-4D97-AF65-F5344CB8AC3E}">
        <p14:creationId xmlns:p14="http://schemas.microsoft.com/office/powerpoint/2010/main" val="170152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385E3F8-73A5-460C-B022-F05EE0CEBB8B}" type="datetimeFigureOut">
              <a:rPr lang="ru-RU" smtClean="0"/>
              <a:t>28.08.2018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B0F487D-115E-4A42-A089-54A508414526}" type="slidenum">
              <a:rPr lang="ru-RU" smtClean="0"/>
              <a:t>‹#›</a:t>
            </a:fld>
            <a:endParaRPr lang="ru-RU"/>
          </a:p>
        </p:txBody>
      </p:sp>
    </p:spTree>
    <p:extLst>
      <p:ext uri="{BB962C8B-B14F-4D97-AF65-F5344CB8AC3E}">
        <p14:creationId xmlns:p14="http://schemas.microsoft.com/office/powerpoint/2010/main" val="1589892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385E3F8-73A5-460C-B022-F05EE0CEBB8B}" type="datetimeFigureOut">
              <a:rPr lang="ru-RU" smtClean="0"/>
              <a:t>28.08.2018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B0F487D-115E-4A42-A089-54A508414526}" type="slidenum">
              <a:rPr lang="ru-RU" smtClean="0"/>
              <a:t>‹#›</a:t>
            </a:fld>
            <a:endParaRPr lang="ru-RU"/>
          </a:p>
        </p:txBody>
      </p:sp>
    </p:spTree>
    <p:extLst>
      <p:ext uri="{BB962C8B-B14F-4D97-AF65-F5344CB8AC3E}">
        <p14:creationId xmlns:p14="http://schemas.microsoft.com/office/powerpoint/2010/main" val="2801578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385E3F8-73A5-460C-B022-F05EE0CEBB8B}" type="datetimeFigureOut">
              <a:rPr lang="ru-RU" smtClean="0"/>
              <a:t>28.08.2018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0F487D-115E-4A42-A089-54A508414526}" type="slidenum">
              <a:rPr lang="ru-RU" smtClean="0"/>
              <a:t>‹#›</a:t>
            </a:fld>
            <a:endParaRPr lang="ru-RU"/>
          </a:p>
        </p:txBody>
      </p:sp>
    </p:spTree>
    <p:extLst>
      <p:ext uri="{BB962C8B-B14F-4D97-AF65-F5344CB8AC3E}">
        <p14:creationId xmlns:p14="http://schemas.microsoft.com/office/powerpoint/2010/main" val="3696985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385E3F8-73A5-460C-B022-F05EE0CEBB8B}" type="datetimeFigureOut">
              <a:rPr lang="ru-RU" smtClean="0"/>
              <a:t>28.08.2018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0F487D-115E-4A42-A089-54A508414526}" type="slidenum">
              <a:rPr lang="ru-RU" smtClean="0"/>
              <a:t>‹#›</a:t>
            </a:fld>
            <a:endParaRPr lang="ru-RU"/>
          </a:p>
        </p:txBody>
      </p:sp>
    </p:spTree>
    <p:extLst>
      <p:ext uri="{BB962C8B-B14F-4D97-AF65-F5344CB8AC3E}">
        <p14:creationId xmlns:p14="http://schemas.microsoft.com/office/powerpoint/2010/main" val="2473435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85E3F8-73A5-460C-B022-F05EE0CEBB8B}" type="datetimeFigureOut">
              <a:rPr lang="ru-RU" smtClean="0"/>
              <a:t>28.08.2018</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0F487D-115E-4A42-A089-54A508414526}" type="slidenum">
              <a:rPr lang="ru-RU" smtClean="0"/>
              <a:t>‹#›</a:t>
            </a:fld>
            <a:endParaRPr lang="ru-RU"/>
          </a:p>
        </p:txBody>
      </p:sp>
    </p:spTree>
    <p:extLst>
      <p:ext uri="{BB962C8B-B14F-4D97-AF65-F5344CB8AC3E}">
        <p14:creationId xmlns:p14="http://schemas.microsoft.com/office/powerpoint/2010/main" val="30989104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Стандарт МЭК 61131</a:t>
            </a:r>
            <a:endParaRPr lang="ru-RU" dirty="0"/>
          </a:p>
        </p:txBody>
      </p:sp>
      <p:sp>
        <p:nvSpPr>
          <p:cNvPr id="3" name="Прямоугольник 2"/>
          <p:cNvSpPr/>
          <p:nvPr/>
        </p:nvSpPr>
        <p:spPr>
          <a:xfrm>
            <a:off x="4572000" y="5095502"/>
            <a:ext cx="4572000" cy="646331"/>
          </a:xfrm>
          <a:prstGeom prst="rect">
            <a:avLst/>
          </a:prstGeom>
        </p:spPr>
        <p:txBody>
          <a:bodyPr>
            <a:spAutoFit/>
          </a:bodyPr>
          <a:lstStyle/>
          <a:p>
            <a:r>
              <a:rPr lang="ru-RU" dirty="0"/>
              <a:t>SCADA </a:t>
            </a:r>
            <a:r>
              <a:rPr lang="ru-RU" dirty="0" smtClean="0"/>
              <a:t>системы</a:t>
            </a:r>
          </a:p>
          <a:p>
            <a:r>
              <a:rPr lang="ru-RU" dirty="0" smtClean="0"/>
              <a:t>в </a:t>
            </a:r>
            <a:r>
              <a:rPr lang="ru-RU" dirty="0"/>
              <a:t>автоматизированных производствах</a:t>
            </a:r>
            <a:endParaRPr lang="ru-RU" dirty="0"/>
          </a:p>
        </p:txBody>
      </p:sp>
    </p:spTree>
    <p:extLst>
      <p:ext uri="{BB962C8B-B14F-4D97-AF65-F5344CB8AC3E}">
        <p14:creationId xmlns:p14="http://schemas.microsoft.com/office/powerpoint/2010/main" val="1752284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857250"/>
            <a:ext cx="9144000" cy="2585323"/>
          </a:xfrm>
          <a:prstGeom prst="rect">
            <a:avLst/>
          </a:prstGeom>
        </p:spPr>
        <p:txBody>
          <a:bodyPr wrap="square">
            <a:spAutoFit/>
          </a:bodyPr>
          <a:lstStyle/>
          <a:p>
            <a:pPr indent="337661" algn="just">
              <a:lnSpc>
                <a:spcPct val="150000"/>
              </a:lnSpc>
            </a:pP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Поскольку различные компании стремятся выпускать продукцию мирового класса, растет необходимость в международном стандарте для автоматизации производства. Огромное влияние на производителей и пользователей должен оказать новый международный стандарт на языки программирования PLC – IEC 1131–3 (МЭК 61131–3).</a:t>
            </a:r>
          </a:p>
          <a:p>
            <a:pPr indent="337661" algn="just">
              <a:lnSpc>
                <a:spcPct val="150000"/>
              </a:lnSpc>
            </a:pP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Пользователям важно понимать, как появился этот стандарт, что в него включено и как он будет влиять на системы программируемых контроллеров в будущем.</a:t>
            </a:r>
            <a:endParaRPr lang="ru-RU"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95279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3831818"/>
          </a:xfrm>
          <a:prstGeom prst="rect">
            <a:avLst/>
          </a:prstGeom>
        </p:spPr>
        <p:txBody>
          <a:bodyPr wrap="square">
            <a:spAutoFit/>
          </a:bodyPr>
          <a:lstStyle/>
          <a:p>
            <a:pPr algn="ctr">
              <a:lnSpc>
                <a:spcPct val="150000"/>
              </a:lnSpc>
            </a:pPr>
            <a:r>
              <a:rPr lang="ru-RU" b="1" dirty="0">
                <a:solidFill>
                  <a:srgbClr val="000000"/>
                </a:solidFill>
                <a:latin typeface="Times New Roman" panose="02020603050405020304" pitchFamily="18" charset="0"/>
                <a:ea typeface="Times New Roman" panose="02020603050405020304" pitchFamily="18" charset="0"/>
              </a:rPr>
              <a:t>История</a:t>
            </a:r>
            <a:endParaRPr lang="ru-RU" b="1" dirty="0">
              <a:solidFill>
                <a:srgbClr val="000000"/>
              </a:solidFill>
              <a:latin typeface="Arial" panose="020B0604020202020204" pitchFamily="34" charset="0"/>
              <a:ea typeface="Times New Roman" panose="02020603050405020304" pitchFamily="18" charset="0"/>
            </a:endParaRPr>
          </a:p>
          <a:p>
            <a:pPr indent="337661" algn="just">
              <a:lnSpc>
                <a:spcPct val="150000"/>
              </a:lnSpc>
            </a:pPr>
            <a:r>
              <a:rPr lang="ru-RU" dirty="0">
                <a:solidFill>
                  <a:srgbClr val="000000"/>
                </a:solidFill>
                <a:latin typeface="Times New Roman" panose="02020603050405020304" pitchFamily="18" charset="0"/>
                <a:ea typeface="Times New Roman" panose="02020603050405020304" pitchFamily="18" charset="0"/>
              </a:rPr>
              <a:t>Процесс разработки стандарта для программируемых контроллеров начался в 1979 году, когда национальные комитеты поручили специальной рабочей группе технических экспертов выполнить первый вариант стандарта. Первый вариант был выпущен комитетом в 1982 году. После первого знакомства с документом стало ясно, что стандарт слишком сложен, чтобы с ним работать как с единым документом, поэтому группа была разбита для работы в пяти направлениях – по одному проблемно-ориентированному подразделению на каждую часть стандарта. Каждое подразделение состояло из нескольких международных экспертов, каждому из которых помогала национальная консультативная группа.</a:t>
            </a:r>
            <a:endParaRPr lang="ru-RU" b="1" dirty="0">
              <a:solidFill>
                <a:srgbClr val="000000"/>
              </a:solidFill>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4244032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857250"/>
            <a:ext cx="9144000" cy="5930406"/>
          </a:xfrm>
          <a:prstGeom prst="rect">
            <a:avLst/>
          </a:prstGeom>
        </p:spPr>
        <p:txBody>
          <a:bodyPr wrap="square">
            <a:spAutoFit/>
          </a:bodyPr>
          <a:lstStyle/>
          <a:p>
            <a:pPr indent="337661" algn="just">
              <a:lnSpc>
                <a:spcPct val="150000"/>
              </a:lnSpc>
            </a:pPr>
            <a:r>
              <a:rPr lang="ru-RU" sz="1700" dirty="0" smtClean="0">
                <a:solidFill>
                  <a:srgbClr val="000000"/>
                </a:solidFill>
                <a:latin typeface="Times New Roman" panose="02020603050405020304" pitchFamily="18" charset="0"/>
                <a:ea typeface="Times New Roman" panose="02020603050405020304" pitchFamily="18" charset="0"/>
              </a:rPr>
              <a:t>Было </a:t>
            </a:r>
            <a:r>
              <a:rPr lang="ru-RU" sz="1700" dirty="0">
                <a:solidFill>
                  <a:srgbClr val="000000"/>
                </a:solidFill>
                <a:latin typeface="Times New Roman" panose="02020603050405020304" pitchFamily="18" charset="0"/>
                <a:ea typeface="Times New Roman" panose="02020603050405020304" pitchFamily="18" charset="0"/>
              </a:rPr>
              <a:t>образовано пять проблемно-ориентированных подразделений для разработки стандартов в следующих пяти областях:</a:t>
            </a:r>
            <a:endParaRPr lang="ru-RU" sz="1700" b="1" dirty="0">
              <a:solidFill>
                <a:srgbClr val="000000"/>
              </a:solidFill>
              <a:latin typeface="Arial" panose="020B0604020202020204" pitchFamily="34" charset="0"/>
              <a:ea typeface="Times New Roman" panose="02020603050405020304" pitchFamily="18" charset="0"/>
            </a:endParaRPr>
          </a:p>
          <a:p>
            <a:pPr indent="337661" algn="just">
              <a:lnSpc>
                <a:spcPct val="150000"/>
              </a:lnSpc>
            </a:pPr>
            <a:r>
              <a:rPr lang="ru-RU" sz="1700" dirty="0">
                <a:solidFill>
                  <a:srgbClr val="000000"/>
                </a:solidFill>
                <a:latin typeface="Times New Roman" panose="02020603050405020304" pitchFamily="18" charset="0"/>
                <a:ea typeface="Times New Roman" panose="02020603050405020304" pitchFamily="18" charset="0"/>
              </a:rPr>
              <a:t>Часть 1. Общая информация.</a:t>
            </a:r>
            <a:endParaRPr lang="ru-RU" sz="1700" b="1" dirty="0">
              <a:solidFill>
                <a:srgbClr val="000000"/>
              </a:solidFill>
              <a:latin typeface="Arial" panose="020B0604020202020204" pitchFamily="34" charset="0"/>
              <a:ea typeface="Times New Roman" panose="02020603050405020304" pitchFamily="18" charset="0"/>
            </a:endParaRPr>
          </a:p>
          <a:p>
            <a:pPr indent="337661" algn="just">
              <a:lnSpc>
                <a:spcPct val="150000"/>
              </a:lnSpc>
            </a:pPr>
            <a:r>
              <a:rPr lang="ru-RU" sz="1700" dirty="0">
                <a:solidFill>
                  <a:srgbClr val="000000"/>
                </a:solidFill>
                <a:latin typeface="Times New Roman" panose="02020603050405020304" pitchFamily="18" charset="0"/>
                <a:ea typeface="Times New Roman" panose="02020603050405020304" pitchFamily="18" charset="0"/>
              </a:rPr>
              <a:t>Часть 2. Требования к оборудованию и тестам.</a:t>
            </a:r>
            <a:endParaRPr lang="ru-RU" sz="1700" b="1" dirty="0">
              <a:solidFill>
                <a:srgbClr val="000000"/>
              </a:solidFill>
              <a:latin typeface="Arial" panose="020B0604020202020204" pitchFamily="34" charset="0"/>
              <a:ea typeface="Times New Roman" panose="02020603050405020304" pitchFamily="18" charset="0"/>
            </a:endParaRPr>
          </a:p>
          <a:p>
            <a:pPr indent="337661" algn="just">
              <a:lnSpc>
                <a:spcPct val="150000"/>
              </a:lnSpc>
            </a:pPr>
            <a:r>
              <a:rPr lang="ru-RU" sz="1700" dirty="0">
                <a:solidFill>
                  <a:srgbClr val="000000"/>
                </a:solidFill>
                <a:latin typeface="Times New Roman" panose="02020603050405020304" pitchFamily="18" charset="0"/>
                <a:ea typeface="Times New Roman" panose="02020603050405020304" pitchFamily="18" charset="0"/>
              </a:rPr>
              <a:t>Часть 3. Языки программирования.</a:t>
            </a:r>
            <a:endParaRPr lang="ru-RU" sz="1700" b="1" dirty="0">
              <a:solidFill>
                <a:srgbClr val="000000"/>
              </a:solidFill>
              <a:latin typeface="Arial" panose="020B0604020202020204" pitchFamily="34" charset="0"/>
              <a:ea typeface="Times New Roman" panose="02020603050405020304" pitchFamily="18" charset="0"/>
            </a:endParaRPr>
          </a:p>
          <a:p>
            <a:pPr indent="337661" algn="just">
              <a:lnSpc>
                <a:spcPct val="150000"/>
              </a:lnSpc>
            </a:pPr>
            <a:r>
              <a:rPr lang="ru-RU" sz="1700" dirty="0">
                <a:solidFill>
                  <a:srgbClr val="000000"/>
                </a:solidFill>
                <a:latin typeface="Times New Roman" panose="02020603050405020304" pitchFamily="18" charset="0"/>
                <a:ea typeface="Times New Roman" panose="02020603050405020304" pitchFamily="18" charset="0"/>
              </a:rPr>
              <a:t>Часть 4. Руководства пользователя.</a:t>
            </a:r>
            <a:endParaRPr lang="ru-RU" sz="1700" b="1" dirty="0">
              <a:solidFill>
                <a:srgbClr val="000000"/>
              </a:solidFill>
              <a:latin typeface="Arial" panose="020B0604020202020204" pitchFamily="34" charset="0"/>
              <a:ea typeface="Times New Roman" panose="02020603050405020304" pitchFamily="18" charset="0"/>
            </a:endParaRPr>
          </a:p>
          <a:p>
            <a:pPr indent="337661" algn="just">
              <a:lnSpc>
                <a:spcPct val="150000"/>
              </a:lnSpc>
            </a:pPr>
            <a:r>
              <a:rPr lang="ru-RU" sz="1700" dirty="0">
                <a:solidFill>
                  <a:srgbClr val="000000"/>
                </a:solidFill>
                <a:latin typeface="Times New Roman" panose="02020603050405020304" pitchFamily="18" charset="0"/>
                <a:ea typeface="Times New Roman" panose="02020603050405020304" pitchFamily="18" charset="0"/>
              </a:rPr>
              <a:t>Часть 5. Разработка сообщений.</a:t>
            </a:r>
            <a:endParaRPr lang="ru-RU" sz="1700" b="1" dirty="0">
              <a:solidFill>
                <a:srgbClr val="000000"/>
              </a:solidFill>
              <a:latin typeface="Arial" panose="020B0604020202020204" pitchFamily="34" charset="0"/>
              <a:ea typeface="Times New Roman" panose="02020603050405020304" pitchFamily="18" charset="0"/>
            </a:endParaRPr>
          </a:p>
          <a:p>
            <a:pPr indent="337661" algn="just">
              <a:lnSpc>
                <a:spcPct val="150000"/>
              </a:lnSpc>
            </a:pPr>
            <a:r>
              <a:rPr lang="ru-RU" sz="1700" dirty="0">
                <a:solidFill>
                  <a:srgbClr val="000000"/>
                </a:solidFill>
                <a:latin typeface="Times New Roman" panose="02020603050405020304" pitchFamily="18" charset="0"/>
                <a:ea typeface="Times New Roman" panose="02020603050405020304" pitchFamily="18" charset="0"/>
              </a:rPr>
              <a:t>Первая, вторая и третья части были опубликованы IEC (МЭК). Четвертая часть была издана как эскиз для голосования. Пятая часть была одобрена комитетом в первом чтении, и после чего стали готовить следующий вариант. В последствии пятую часть разбили на 2 части: Стандарт MMS </a:t>
            </a:r>
            <a:r>
              <a:rPr lang="ru-RU" sz="1700" dirty="0" err="1">
                <a:solidFill>
                  <a:srgbClr val="000000"/>
                </a:solidFill>
                <a:latin typeface="Times New Roman" panose="02020603050405020304" pitchFamily="18" charset="0"/>
                <a:ea typeface="Times New Roman" panose="02020603050405020304" pitchFamily="18" charset="0"/>
              </a:rPr>
              <a:t>Companion</a:t>
            </a:r>
            <a:r>
              <a:rPr lang="ru-RU" sz="1700" dirty="0">
                <a:solidFill>
                  <a:srgbClr val="000000"/>
                </a:solidFill>
                <a:latin typeface="Times New Roman" panose="02020603050405020304" pitchFamily="18" charset="0"/>
                <a:ea typeface="Times New Roman" panose="02020603050405020304" pitchFamily="18" charset="0"/>
              </a:rPr>
              <a:t> - ISO/IEC 9506/05 (Разработка спецификации сообщений – разработка сообщений для программируемых контроллеров) – и IEC 1131-5 (Программируемые контроллеры - связь).</a:t>
            </a:r>
            <a:endParaRPr lang="ru-RU" sz="1700" b="1" dirty="0">
              <a:solidFill>
                <a:srgbClr val="000000"/>
              </a:solidFill>
              <a:latin typeface="Arial" panose="020B0604020202020204" pitchFamily="34" charset="0"/>
              <a:ea typeface="Times New Roman" panose="02020603050405020304" pitchFamily="18" charset="0"/>
            </a:endParaRPr>
          </a:p>
          <a:p>
            <a:pPr indent="337661" algn="just">
              <a:lnSpc>
                <a:spcPct val="150000"/>
              </a:lnSpc>
            </a:pPr>
            <a:r>
              <a:rPr lang="ru-RU" sz="1700"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Первоначально стандарт назывался </a:t>
            </a:r>
            <a:r>
              <a:rPr lang="en-US" sz="1700"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IEC</a:t>
            </a:r>
            <a:r>
              <a:rPr lang="ru-RU" sz="1700"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 1131-3 и был опубликован в 1993 г., но в 1997 г. МЭК (</a:t>
            </a:r>
            <a:r>
              <a:rPr lang="en-US" sz="1700"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IEC</a:t>
            </a:r>
            <a:r>
              <a:rPr lang="ru-RU" sz="1700"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 перешел на новую систему обозначений и в названии стандарта добавилась цифра «6».</a:t>
            </a:r>
            <a:endParaRPr lang="ru-RU" sz="1700" dirty="0">
              <a:latin typeface="Impact" panose="020B0806030902050204" pitchFamily="34" charset="0"/>
              <a:ea typeface="Times New Roman" panose="02020603050405020304" pitchFamily="18" charset="0"/>
              <a:cs typeface="Times New Roman" panose="02020603050405020304" pitchFamily="18" charset="0"/>
            </a:endParaRPr>
          </a:p>
        </p:txBody>
      </p:sp>
      <p:sp>
        <p:nvSpPr>
          <p:cNvPr id="10" name="Прямоугольник 9"/>
          <p:cNvSpPr/>
          <p:nvPr/>
        </p:nvSpPr>
        <p:spPr>
          <a:xfrm>
            <a:off x="0" y="0"/>
            <a:ext cx="9144000" cy="579582"/>
          </a:xfrm>
          <a:prstGeom prst="rect">
            <a:avLst/>
          </a:prstGeom>
        </p:spPr>
        <p:txBody>
          <a:bodyPr wrap="square">
            <a:spAutoFit/>
          </a:bodyPr>
          <a:lstStyle/>
          <a:p>
            <a:pPr algn="ctr">
              <a:lnSpc>
                <a:spcPct val="150000"/>
              </a:lnSpc>
            </a:pPr>
            <a:r>
              <a:rPr lang="ru-RU" sz="2400" b="1" dirty="0">
                <a:solidFill>
                  <a:srgbClr val="000000"/>
                </a:solidFill>
                <a:latin typeface="Times New Roman" panose="02020603050405020304" pitchFamily="18" charset="0"/>
                <a:ea typeface="Times New Roman" panose="02020603050405020304" pitchFamily="18" charset="0"/>
              </a:rPr>
              <a:t>Пять частей IЕС–61131</a:t>
            </a:r>
            <a:endParaRPr lang="ru-RU" sz="2400" b="1" dirty="0">
              <a:solidFill>
                <a:srgbClr val="000000"/>
              </a:solidFill>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369627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857250"/>
            <a:ext cx="9144000" cy="4662815"/>
          </a:xfrm>
          <a:prstGeom prst="rect">
            <a:avLst/>
          </a:prstGeom>
        </p:spPr>
        <p:txBody>
          <a:bodyPr wrap="square">
            <a:spAutoFit/>
          </a:bodyPr>
          <a:lstStyle/>
          <a:p>
            <a:pPr indent="337661" algn="just">
              <a:lnSpc>
                <a:spcPct val="150000"/>
              </a:lnSpc>
            </a:pPr>
            <a:r>
              <a:rPr lang="ru-RU" dirty="0" smtClean="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Системы </a:t>
            </a:r>
            <a:r>
              <a:rPr lang="ru-RU"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программирования, основанные на МЭК 61131–3, характеризуются следующими показателями:</a:t>
            </a:r>
            <a:endParaRPr lang="ru-RU" dirty="0">
              <a:latin typeface="Impact" panose="020B0806030902050204" pitchFamily="34" charset="0"/>
              <a:ea typeface="Times New Roman" panose="02020603050405020304" pitchFamily="18" charset="0"/>
              <a:cs typeface="Times New Roman" panose="02020603050405020304" pitchFamily="18" charset="0"/>
            </a:endParaRPr>
          </a:p>
          <a:p>
            <a:pPr marL="257175" indent="-257175" algn="just">
              <a:lnSpc>
                <a:spcPct val="150000"/>
              </a:lnSpc>
              <a:buFont typeface="Symbol" panose="05050102010706020507" pitchFamily="18" charset="2"/>
              <a:buChar char=""/>
              <a:tabLst>
                <a:tab pos="135255" algn="l"/>
              </a:tabLst>
            </a:pPr>
            <a:r>
              <a:rPr lang="ru-RU"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надежностью создаваемого программного обеспечения. Надежность обеспечивается тем, что программы для ПЛК создаются с помощью специально предназначенной для этого среды разработки, которая содержит все необходимые средства для написания, тестирования и отладки программ с помощью эмуляторов и реальных ПЛК, а также множество готовых фрагментов программного кода;</a:t>
            </a:r>
            <a:endParaRPr lang="ru-RU" dirty="0">
              <a:latin typeface="Impact" panose="020B0806030902050204" pitchFamily="34" charset="0"/>
              <a:ea typeface="Times New Roman" panose="02020603050405020304" pitchFamily="18" charset="0"/>
              <a:cs typeface="Times New Roman" panose="02020603050405020304" pitchFamily="18" charset="0"/>
            </a:endParaRPr>
          </a:p>
          <a:p>
            <a:pPr marL="257175" indent="-257175" algn="just">
              <a:lnSpc>
                <a:spcPct val="150000"/>
              </a:lnSpc>
              <a:buFont typeface="Symbol" panose="05050102010706020507" pitchFamily="18" charset="2"/>
              <a:buChar char=""/>
              <a:tabLst>
                <a:tab pos="135255" algn="l"/>
              </a:tabLst>
            </a:pPr>
            <a:r>
              <a:rPr lang="ru-RU"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возможностью простой модификации программы и наращивания ее функциональности;</a:t>
            </a:r>
            <a:endParaRPr lang="ru-RU" dirty="0">
              <a:latin typeface="Impact" panose="020B0806030902050204" pitchFamily="34" charset="0"/>
              <a:ea typeface="Times New Roman" panose="02020603050405020304" pitchFamily="18" charset="0"/>
              <a:cs typeface="Times New Roman" panose="02020603050405020304" pitchFamily="18" charset="0"/>
            </a:endParaRPr>
          </a:p>
          <a:p>
            <a:pPr marL="257175" indent="-257175" algn="just">
              <a:lnSpc>
                <a:spcPct val="150000"/>
              </a:lnSpc>
              <a:buFont typeface="Symbol" panose="05050102010706020507" pitchFamily="18" charset="2"/>
              <a:buChar char=""/>
              <a:tabLst>
                <a:tab pos="135255" algn="l"/>
              </a:tabLst>
            </a:pPr>
            <a:r>
              <a:rPr lang="ru-RU"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переносимостью проекта с одного ПЛК на другой;</a:t>
            </a:r>
            <a:endParaRPr lang="ru-RU" dirty="0">
              <a:latin typeface="Impact" panose="020B0806030902050204" pitchFamily="34" charset="0"/>
              <a:ea typeface="Times New Roman" panose="02020603050405020304" pitchFamily="18" charset="0"/>
              <a:cs typeface="Times New Roman" panose="02020603050405020304" pitchFamily="18" charset="0"/>
            </a:endParaRPr>
          </a:p>
          <a:p>
            <a:pPr marL="257175" indent="-257175" algn="just">
              <a:lnSpc>
                <a:spcPct val="150000"/>
              </a:lnSpc>
              <a:buFont typeface="Symbol" panose="05050102010706020507" pitchFamily="18" charset="2"/>
              <a:buChar char=""/>
              <a:tabLst>
                <a:tab pos="135255" algn="l"/>
              </a:tabLst>
            </a:pPr>
            <a:r>
              <a:rPr lang="ru-RU"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возможностью повторного использования отработанных фрагментов программы;</a:t>
            </a:r>
            <a:endParaRPr lang="ru-RU" dirty="0">
              <a:latin typeface="Impact" panose="020B0806030902050204" pitchFamily="34" charset="0"/>
              <a:ea typeface="Times New Roman" panose="02020603050405020304" pitchFamily="18" charset="0"/>
              <a:cs typeface="Times New Roman" panose="02020603050405020304" pitchFamily="18" charset="0"/>
            </a:endParaRPr>
          </a:p>
          <a:p>
            <a:pPr marL="257175" indent="-257175" algn="just">
              <a:lnSpc>
                <a:spcPct val="150000"/>
              </a:lnSpc>
              <a:buFont typeface="Symbol" panose="05050102010706020507" pitchFamily="18" charset="2"/>
              <a:buChar char=""/>
              <a:tabLst>
                <a:tab pos="135255" algn="l"/>
              </a:tabLst>
            </a:pPr>
            <a:r>
              <a:rPr lang="ru-RU"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простотой языка и ограничением количества его элементов.</a:t>
            </a:r>
            <a:endParaRPr lang="ru-RU" dirty="0">
              <a:latin typeface="Impact" panose="020B0806030902050204" pitchFamily="34" charset="0"/>
              <a:ea typeface="Times New Roman" panose="02020603050405020304" pitchFamily="18" charset="0"/>
              <a:cs typeface="Times New Roman" panose="02020603050405020304" pitchFamily="18" charset="0"/>
            </a:endParaRPr>
          </a:p>
        </p:txBody>
      </p:sp>
      <p:sp>
        <p:nvSpPr>
          <p:cNvPr id="3" name="Прямоугольник 2"/>
          <p:cNvSpPr/>
          <p:nvPr/>
        </p:nvSpPr>
        <p:spPr>
          <a:xfrm>
            <a:off x="0" y="0"/>
            <a:ext cx="9144000" cy="646331"/>
          </a:xfrm>
          <a:prstGeom prst="rect">
            <a:avLst/>
          </a:prstGeom>
        </p:spPr>
        <p:txBody>
          <a:bodyPr wrap="square">
            <a:spAutoFit/>
          </a:bodyPr>
          <a:lstStyle/>
          <a:p>
            <a:pPr algn="ctr">
              <a:lnSpc>
                <a:spcPct val="150000"/>
              </a:lnSpc>
            </a:pPr>
            <a:r>
              <a:rPr lang="ru-RU" sz="2400" b="1" dirty="0" smtClean="0">
                <a:solidFill>
                  <a:srgbClr val="000000"/>
                </a:solidFill>
                <a:latin typeface="Times New Roman" panose="02020603050405020304" pitchFamily="18" charset="0"/>
                <a:ea typeface="Times New Roman" panose="02020603050405020304" pitchFamily="18" charset="0"/>
              </a:rPr>
              <a:t>Характеристики стандарта МЭК 61131-3</a:t>
            </a:r>
            <a:endParaRPr lang="ru-RU" sz="2400" b="1" dirty="0">
              <a:solidFill>
                <a:srgbClr val="000000"/>
              </a:solidFill>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4244620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857250"/>
            <a:ext cx="9187249" cy="4197239"/>
          </a:xfrm>
          <a:prstGeom prst="rect">
            <a:avLst/>
          </a:prstGeom>
        </p:spPr>
        <p:txBody>
          <a:bodyPr wrap="square">
            <a:spAutoFit/>
          </a:bodyPr>
          <a:lstStyle/>
          <a:p>
            <a:pPr indent="337661" algn="just">
              <a:lnSpc>
                <a:spcPct val="150000"/>
              </a:lnSpc>
            </a:pPr>
            <a:r>
              <a:rPr lang="ru-RU" dirty="0" smtClean="0">
                <a:solidFill>
                  <a:srgbClr val="000000"/>
                </a:solidFill>
                <a:latin typeface="Times New Roman" panose="02020603050405020304" pitchFamily="18" charset="0"/>
                <a:ea typeface="Times New Roman" panose="02020603050405020304" pitchFamily="18" charset="0"/>
              </a:rPr>
              <a:t>Стандарт </a:t>
            </a:r>
            <a:r>
              <a:rPr lang="ru-RU"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МЭК</a:t>
            </a:r>
            <a:r>
              <a:rPr lang="ru-RU" dirty="0">
                <a:solidFill>
                  <a:srgbClr val="000000"/>
                </a:solidFill>
                <a:latin typeface="Times New Roman" panose="02020603050405020304" pitchFamily="18" charset="0"/>
                <a:ea typeface="Times New Roman" panose="02020603050405020304" pitchFamily="18" charset="0"/>
              </a:rPr>
              <a:t> 61131–3 определяет языки для программируемых контроллеров таким образом, что части прикладной программы могут быть запрограммированы на любом языке и скомпонованы в единую исполняемую программу. При разработке стандарта было найдено так много вариаций языков для программируемых контроллеров, что было невозможно выбрать одну из существующих вариаций в качестве общего языка. Поэтому соответствующее подразделение принялось за разработку нового общего языка с применением современных принципов разработка программного обеспечения. Новый стандарт включал структурное программирование, абстрактные типы данных, выделение данных и процедур в блок (инкапсуляцию) в сочетании с сохранением тесной связи с классическими языками для программируемых контроллеров.</a:t>
            </a:r>
            <a:endParaRPr lang="ru-RU" b="1" dirty="0">
              <a:solidFill>
                <a:srgbClr val="000000"/>
              </a:solidFill>
              <a:latin typeface="Arial" panose="020B0604020202020204" pitchFamily="34" charset="0"/>
              <a:ea typeface="Times New Roman" panose="02020603050405020304" pitchFamily="18" charset="0"/>
            </a:endParaRPr>
          </a:p>
        </p:txBody>
      </p:sp>
      <p:sp>
        <p:nvSpPr>
          <p:cNvPr id="3" name="Прямоугольник 2"/>
          <p:cNvSpPr/>
          <p:nvPr/>
        </p:nvSpPr>
        <p:spPr>
          <a:xfrm>
            <a:off x="0" y="0"/>
            <a:ext cx="9144000" cy="579582"/>
          </a:xfrm>
          <a:prstGeom prst="rect">
            <a:avLst/>
          </a:prstGeom>
        </p:spPr>
        <p:txBody>
          <a:bodyPr wrap="square">
            <a:spAutoFit/>
          </a:bodyPr>
          <a:lstStyle/>
          <a:p>
            <a:pPr algn="ctr">
              <a:lnSpc>
                <a:spcPct val="150000"/>
              </a:lnSpc>
            </a:pPr>
            <a:r>
              <a:rPr lang="ru-RU" sz="2400" b="1" dirty="0" smtClean="0">
                <a:solidFill>
                  <a:srgbClr val="000000"/>
                </a:solidFill>
                <a:latin typeface="Times New Roman" panose="02020603050405020304" pitchFamily="18" charset="0"/>
                <a:ea typeface="Times New Roman" panose="02020603050405020304" pitchFamily="18" charset="0"/>
              </a:rPr>
              <a:t>Разработка языков стандарта</a:t>
            </a:r>
            <a:endParaRPr lang="ru-RU" sz="2400" b="1" dirty="0">
              <a:solidFill>
                <a:srgbClr val="000000"/>
              </a:solidFill>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459830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901386"/>
            <a:ext cx="9144001" cy="3000821"/>
          </a:xfrm>
          <a:prstGeom prst="rect">
            <a:avLst/>
          </a:prstGeom>
        </p:spPr>
        <p:txBody>
          <a:bodyPr wrap="square">
            <a:spAutoFit/>
          </a:bodyPr>
          <a:lstStyle/>
          <a:p>
            <a:pPr indent="337661" algn="just">
              <a:lnSpc>
                <a:spcPct val="150000"/>
              </a:lnSpc>
            </a:pPr>
            <a:r>
              <a:rPr lang="ru-RU"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Языки МЭК 61131-3 появились не как теоретическая разработка, а как результат анализа множества языков, уже используемых на практике и пред­лагаемых рынку производителями ПЛК. Стандарт устанавливает </a:t>
            </a:r>
            <a:r>
              <a:rPr lang="ru-RU" b="1" u="sng"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пять языков программирования</a:t>
            </a:r>
            <a:r>
              <a:rPr lang="ru-RU"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a:t>
            </a:r>
            <a:endParaRPr lang="ru-RU" b="1" dirty="0">
              <a:solidFill>
                <a:srgbClr val="000000"/>
              </a:solidFill>
              <a:latin typeface="Arial" panose="020B0604020202020204" pitchFamily="34" charset="0"/>
              <a:ea typeface="Times New Roman" panose="02020603050405020304" pitchFamily="18" charset="0"/>
            </a:endParaRPr>
          </a:p>
          <a:p>
            <a:pPr indent="337661" algn="just">
              <a:lnSpc>
                <a:spcPct val="150000"/>
              </a:lnSpc>
            </a:pPr>
            <a:r>
              <a:rPr lang="ru-RU" dirty="0">
                <a:solidFill>
                  <a:srgbClr val="000000"/>
                </a:solidFill>
                <a:latin typeface="Times New Roman" panose="02020603050405020304" pitchFamily="18" charset="0"/>
                <a:ea typeface="Times New Roman" panose="02020603050405020304" pitchFamily="18" charset="0"/>
              </a:rPr>
              <a:t>Стандарт </a:t>
            </a:r>
            <a:r>
              <a:rPr lang="ru-RU"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МЭК</a:t>
            </a:r>
            <a:r>
              <a:rPr lang="ru-RU" dirty="0">
                <a:solidFill>
                  <a:srgbClr val="000000"/>
                </a:solidFill>
                <a:latin typeface="Times New Roman" panose="02020603050405020304" pitchFamily="18" charset="0"/>
                <a:ea typeface="Times New Roman" panose="02020603050405020304" pitchFamily="18" charset="0"/>
              </a:rPr>
              <a:t> 61131–3 описывает </a:t>
            </a:r>
            <a:r>
              <a:rPr lang="ru-RU" u="sng" dirty="0">
                <a:solidFill>
                  <a:srgbClr val="000000"/>
                </a:solidFill>
                <a:latin typeface="Times New Roman" panose="02020603050405020304" pitchFamily="18" charset="0"/>
                <a:ea typeface="Times New Roman" panose="02020603050405020304" pitchFamily="18" charset="0"/>
              </a:rPr>
              <a:t>два графических языка</a:t>
            </a:r>
            <a:r>
              <a:rPr lang="ru-RU" dirty="0">
                <a:solidFill>
                  <a:srgbClr val="000000"/>
                </a:solidFill>
                <a:latin typeface="Times New Roman" panose="02020603050405020304" pitchFamily="18" charset="0"/>
                <a:ea typeface="Times New Roman" panose="02020603050405020304" pitchFamily="18" charset="0"/>
              </a:rPr>
              <a:t>: </a:t>
            </a:r>
            <a:r>
              <a:rPr lang="ru-RU" b="1" dirty="0">
                <a:solidFill>
                  <a:srgbClr val="000000"/>
                </a:solidFill>
                <a:latin typeface="Times New Roman" panose="02020603050405020304" pitchFamily="18" charset="0"/>
                <a:ea typeface="Times New Roman" panose="02020603050405020304" pitchFamily="18" charset="0"/>
              </a:rPr>
              <a:t>"Диаграмма цепей" (LD)</a:t>
            </a:r>
            <a:r>
              <a:rPr lang="ru-RU" dirty="0">
                <a:solidFill>
                  <a:srgbClr val="000000"/>
                </a:solidFill>
                <a:latin typeface="Times New Roman" panose="02020603050405020304" pitchFamily="18" charset="0"/>
                <a:ea typeface="Times New Roman" panose="02020603050405020304" pitchFamily="18" charset="0"/>
              </a:rPr>
              <a:t> и </a:t>
            </a:r>
            <a:r>
              <a:rPr lang="ru-RU" b="1" dirty="0">
                <a:solidFill>
                  <a:srgbClr val="000000"/>
                </a:solidFill>
                <a:latin typeface="Times New Roman" panose="02020603050405020304" pitchFamily="18" charset="0"/>
                <a:ea typeface="Times New Roman" panose="02020603050405020304" pitchFamily="18" charset="0"/>
              </a:rPr>
              <a:t>"Диаграмма функциональных блоков" (FBD)</a:t>
            </a:r>
            <a:r>
              <a:rPr lang="ru-RU" dirty="0">
                <a:solidFill>
                  <a:srgbClr val="000000"/>
                </a:solidFill>
                <a:latin typeface="Times New Roman" panose="02020603050405020304" pitchFamily="18" charset="0"/>
                <a:ea typeface="Times New Roman" panose="02020603050405020304" pitchFamily="18" charset="0"/>
              </a:rPr>
              <a:t>. В этих языках графические символы обеспечивают прямое соответствие между графическим представлением решения задачи и программой, решающей эту задачу.</a:t>
            </a:r>
            <a:endParaRPr lang="en-US"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9662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bookasutp.ru/Chapter9.files/image0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87197"/>
            <a:ext cx="9148435" cy="3339413"/>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0" y="857250"/>
            <a:ext cx="9144000" cy="1754326"/>
          </a:xfrm>
          <a:prstGeom prst="rect">
            <a:avLst/>
          </a:prstGeom>
        </p:spPr>
        <p:txBody>
          <a:bodyPr wrap="square">
            <a:spAutoFit/>
          </a:bodyPr>
          <a:lstStyle/>
          <a:p>
            <a:pPr indent="337661" algn="just">
              <a:lnSpc>
                <a:spcPct val="150000"/>
              </a:lnSpc>
            </a:pPr>
            <a:r>
              <a:rPr lang="ru-RU" dirty="0">
                <a:solidFill>
                  <a:srgbClr val="000000"/>
                </a:solidFill>
                <a:latin typeface="Times New Roman" panose="02020603050405020304" pitchFamily="18" charset="0"/>
                <a:ea typeface="Times New Roman" panose="02020603050405020304" pitchFamily="18" charset="0"/>
              </a:rPr>
              <a:t>LD использует стандартизированный набор символов для ступенчатого программирования. По существу, эти диаграммы являются представлением релейной логики. Люди, понимающие релейную логику, могут программировать на языке "Диаграмма цепей".</a:t>
            </a:r>
            <a:endParaRPr lang="ru-RU" b="1" dirty="0">
              <a:solidFill>
                <a:srgbClr val="000000"/>
              </a:solidFill>
              <a:latin typeface="Arial" panose="020B0604020202020204" pitchFamily="34" charset="0"/>
              <a:ea typeface="Times New Roman" panose="02020603050405020304" pitchFamily="18" charset="0"/>
            </a:endParaRPr>
          </a:p>
        </p:txBody>
      </p:sp>
      <p:sp>
        <p:nvSpPr>
          <p:cNvPr id="4" name="Прямоугольник 3"/>
          <p:cNvSpPr/>
          <p:nvPr/>
        </p:nvSpPr>
        <p:spPr>
          <a:xfrm>
            <a:off x="0" y="0"/>
            <a:ext cx="9144000" cy="579582"/>
          </a:xfrm>
          <a:prstGeom prst="rect">
            <a:avLst/>
          </a:prstGeom>
        </p:spPr>
        <p:txBody>
          <a:bodyPr wrap="square">
            <a:spAutoFit/>
          </a:bodyPr>
          <a:lstStyle/>
          <a:p>
            <a:pPr algn="ctr">
              <a:lnSpc>
                <a:spcPct val="150000"/>
              </a:lnSpc>
            </a:pPr>
            <a:r>
              <a:rPr lang="ru-RU" sz="2400" b="1" dirty="0" smtClean="0">
                <a:solidFill>
                  <a:srgbClr val="000000"/>
                </a:solidFill>
                <a:latin typeface="Times New Roman" panose="02020603050405020304" pitchFamily="18" charset="0"/>
                <a:ea typeface="Times New Roman" panose="02020603050405020304" pitchFamily="18" charset="0"/>
              </a:rPr>
              <a:t>Язык программирования </a:t>
            </a:r>
            <a:r>
              <a:rPr lang="en-US" sz="2400" b="1" dirty="0" smtClean="0">
                <a:solidFill>
                  <a:srgbClr val="000000"/>
                </a:solidFill>
                <a:latin typeface="Times New Roman" panose="02020603050405020304" pitchFamily="18" charset="0"/>
                <a:ea typeface="Times New Roman" panose="02020603050405020304" pitchFamily="18" charset="0"/>
              </a:rPr>
              <a:t>LD</a:t>
            </a:r>
            <a:r>
              <a:rPr lang="ru-RU" sz="2400" b="1" dirty="0" smtClean="0">
                <a:solidFill>
                  <a:srgbClr val="000000"/>
                </a:solidFill>
                <a:latin typeface="Times New Roman" panose="02020603050405020304" pitchFamily="18" charset="0"/>
                <a:ea typeface="Times New Roman" panose="02020603050405020304" pitchFamily="18" charset="0"/>
              </a:rPr>
              <a:t> стандарта МЭК 61131-3</a:t>
            </a:r>
            <a:endParaRPr lang="ru-RU" sz="2400" b="1" dirty="0">
              <a:solidFill>
                <a:srgbClr val="000000"/>
              </a:solidFill>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150830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857251"/>
            <a:ext cx="9144000" cy="3416320"/>
          </a:xfrm>
          <a:prstGeom prst="rect">
            <a:avLst/>
          </a:prstGeom>
        </p:spPr>
        <p:txBody>
          <a:bodyPr wrap="square">
            <a:spAutoFit/>
          </a:bodyPr>
          <a:lstStyle/>
          <a:p>
            <a:pPr indent="337661" algn="just">
              <a:lnSpc>
                <a:spcPct val="150000"/>
              </a:lnSpc>
            </a:pPr>
            <a:r>
              <a:rPr lang="ru-RU" dirty="0">
                <a:solidFill>
                  <a:srgbClr val="000000"/>
                </a:solidFill>
                <a:latin typeface="Times New Roman" panose="02020603050405020304" pitchFamily="18" charset="0"/>
                <a:ea typeface="Times New Roman" panose="02020603050405020304" pitchFamily="18" charset="0"/>
              </a:rPr>
              <a:t>FBD – это графический язык, который повсеместно используется в Европе. Элементы этого языка выглядят как блоки, соединенные проводами в электрическую цепь, делая язык удобным для множества прикладных программ, содержащих передачу информации или данных между различными компонентами. Функциональные блоки – это программные объекты, которые представляют специализированные функции управления, используемые в управляющих системах. В терминах объектно-ориентированного программирования функциональные блоки – это объекты, но не все объекты являются функциональными блоками.</a:t>
            </a:r>
            <a:endParaRPr lang="ru-RU" b="1" dirty="0">
              <a:solidFill>
                <a:srgbClr val="000000"/>
              </a:solidFill>
              <a:latin typeface="Arial" panose="020B0604020202020204" pitchFamily="34" charset="0"/>
              <a:ea typeface="Times New Roman" panose="02020603050405020304" pitchFamily="18" charset="0"/>
            </a:endParaRPr>
          </a:p>
        </p:txBody>
      </p:sp>
      <p:pic>
        <p:nvPicPr>
          <p:cNvPr id="1026" name="Picture 2" descr="http://autoworks.com.ua/wp-content/uploads/2012/03/fbd.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0898" y="3949754"/>
            <a:ext cx="4189648" cy="1966808"/>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0" y="0"/>
            <a:ext cx="9144000" cy="579582"/>
          </a:xfrm>
          <a:prstGeom prst="rect">
            <a:avLst/>
          </a:prstGeom>
        </p:spPr>
        <p:txBody>
          <a:bodyPr wrap="square">
            <a:spAutoFit/>
          </a:bodyPr>
          <a:lstStyle/>
          <a:p>
            <a:pPr algn="ctr">
              <a:lnSpc>
                <a:spcPct val="150000"/>
              </a:lnSpc>
            </a:pPr>
            <a:r>
              <a:rPr lang="ru-RU" sz="2400" b="1" dirty="0" smtClean="0">
                <a:solidFill>
                  <a:srgbClr val="000000"/>
                </a:solidFill>
                <a:latin typeface="Times New Roman" panose="02020603050405020304" pitchFamily="18" charset="0"/>
                <a:ea typeface="Times New Roman" panose="02020603050405020304" pitchFamily="18" charset="0"/>
              </a:rPr>
              <a:t>Язык программирования </a:t>
            </a:r>
            <a:r>
              <a:rPr lang="en-US" sz="2400" b="1" dirty="0" smtClean="0">
                <a:solidFill>
                  <a:srgbClr val="000000"/>
                </a:solidFill>
                <a:latin typeface="Times New Roman" panose="02020603050405020304" pitchFamily="18" charset="0"/>
                <a:ea typeface="Times New Roman" panose="02020603050405020304" pitchFamily="18" charset="0"/>
              </a:rPr>
              <a:t>FBD</a:t>
            </a:r>
            <a:r>
              <a:rPr lang="ru-RU" sz="2400" b="1" dirty="0" smtClean="0">
                <a:solidFill>
                  <a:srgbClr val="000000"/>
                </a:solidFill>
                <a:latin typeface="Times New Roman" panose="02020603050405020304" pitchFamily="18" charset="0"/>
                <a:ea typeface="Times New Roman" panose="02020603050405020304" pitchFamily="18" charset="0"/>
              </a:rPr>
              <a:t> стандарта МЭК 61131-3</a:t>
            </a:r>
            <a:endParaRPr lang="ru-RU" sz="2400" b="1" dirty="0">
              <a:solidFill>
                <a:srgbClr val="000000"/>
              </a:solidFill>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49530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857251"/>
            <a:ext cx="6215449" cy="3831818"/>
          </a:xfrm>
          <a:prstGeom prst="rect">
            <a:avLst/>
          </a:prstGeom>
        </p:spPr>
        <p:txBody>
          <a:bodyPr wrap="square">
            <a:spAutoFit/>
          </a:bodyPr>
          <a:lstStyle/>
          <a:p>
            <a:pPr indent="337661" algn="just">
              <a:lnSpc>
                <a:spcPct val="150000"/>
              </a:lnSpc>
            </a:pP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 дополнение к графическим языкам LD и FBD стандарт </a:t>
            </a:r>
            <a:r>
              <a:rPr lang="ru-RU" dirty="0">
                <a:solidFill>
                  <a:srgbClr val="000000"/>
                </a:solidFill>
                <a:latin typeface="Times New Roman" panose="02020603050405020304" pitchFamily="18" charset="0"/>
                <a:ea typeface="Calibri" panose="020F0502020204030204" pitchFamily="34" charset="0"/>
                <a:cs typeface="Century Schoolbook" panose="02040604050505020304" pitchFamily="18" charset="0"/>
              </a:rPr>
              <a:t>МЭК</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a:latin typeface="Times New Roman" panose="02020603050405020304" pitchFamily="18" charset="0"/>
                <a:ea typeface="Calibri" panose="020F0502020204030204" pitchFamily="34" charset="0"/>
                <a:cs typeface="Times New Roman" panose="02020603050405020304" pitchFamily="18" charset="0"/>
              </a:rPr>
              <a:t>6</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1131</a:t>
            </a:r>
            <a:r>
              <a:rPr lang="ru-RU" dirty="0">
                <a:latin typeface="Times New Roman" panose="02020603050405020304" pitchFamily="18" charset="0"/>
                <a:ea typeface="Calibri" panose="020F0502020204030204" pitchFamily="34" charset="0"/>
                <a:cs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 определяет элементы языка </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"Схема последовательных функций" (SFC)</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"шаги", "переходы" и "блоки операций", которые могут быть использованы для организации "операций", написанных на любом языке, для получения алгоритмов последовательного управления. Основой элементов SFC служит стандарт IEC 848, который является международной версией французского стандарта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Grafcet</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074" name="Picture 2" descr="http://www.bookasutp.ru/Chapter9.files/image013.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8124" y="896173"/>
            <a:ext cx="2835876" cy="5104578"/>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0" y="0"/>
            <a:ext cx="9144000" cy="646331"/>
          </a:xfrm>
          <a:prstGeom prst="rect">
            <a:avLst/>
          </a:prstGeom>
        </p:spPr>
        <p:txBody>
          <a:bodyPr wrap="square">
            <a:spAutoFit/>
          </a:bodyPr>
          <a:lstStyle/>
          <a:p>
            <a:pPr algn="ctr">
              <a:lnSpc>
                <a:spcPct val="150000"/>
              </a:lnSpc>
            </a:pPr>
            <a:r>
              <a:rPr lang="ru-RU" sz="2400" b="1" dirty="0" smtClean="0">
                <a:solidFill>
                  <a:srgbClr val="000000"/>
                </a:solidFill>
                <a:latin typeface="Times New Roman" panose="02020603050405020304" pitchFamily="18" charset="0"/>
                <a:ea typeface="Times New Roman" panose="02020603050405020304" pitchFamily="18" charset="0"/>
              </a:rPr>
              <a:t>Язык программирования </a:t>
            </a:r>
            <a:r>
              <a:rPr lang="en-US" sz="2400" b="1" dirty="0" smtClean="0">
                <a:solidFill>
                  <a:srgbClr val="000000"/>
                </a:solidFill>
                <a:latin typeface="Times New Roman" panose="02020603050405020304" pitchFamily="18" charset="0"/>
                <a:ea typeface="Times New Roman" panose="02020603050405020304" pitchFamily="18" charset="0"/>
              </a:rPr>
              <a:t>SFC</a:t>
            </a:r>
            <a:r>
              <a:rPr lang="ru-RU" sz="2400" b="1" dirty="0" smtClean="0">
                <a:solidFill>
                  <a:srgbClr val="000000"/>
                </a:solidFill>
                <a:latin typeface="Times New Roman" panose="02020603050405020304" pitchFamily="18" charset="0"/>
                <a:ea typeface="Times New Roman" panose="02020603050405020304" pitchFamily="18" charset="0"/>
              </a:rPr>
              <a:t> стандарта МЭК 61131-3</a:t>
            </a:r>
            <a:endParaRPr lang="ru-RU" sz="2400" b="1" dirty="0">
              <a:solidFill>
                <a:srgbClr val="000000"/>
              </a:solidFill>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475980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857250"/>
            <a:ext cx="9144000" cy="1338828"/>
          </a:xfrm>
          <a:prstGeom prst="rect">
            <a:avLst/>
          </a:prstGeom>
        </p:spPr>
        <p:txBody>
          <a:bodyPr wrap="square">
            <a:spAutoFit/>
          </a:bodyPr>
          <a:lstStyle/>
          <a:p>
            <a:pPr indent="337661" algn="just">
              <a:lnSpc>
                <a:spcPct val="150000"/>
              </a:lnSpc>
            </a:pP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 </a:t>
            </a:r>
            <a:r>
              <a:rPr lang="ru-RU" dirty="0">
                <a:solidFill>
                  <a:srgbClr val="000000"/>
                </a:solidFill>
                <a:latin typeface="Times New Roman" panose="02020603050405020304" pitchFamily="18" charset="0"/>
                <a:ea typeface="Calibri" panose="020F0502020204030204" pitchFamily="34" charset="0"/>
                <a:cs typeface="Century Schoolbook" panose="02040604050505020304" pitchFamily="18" charset="0"/>
              </a:rPr>
              <a:t>МЭК</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a:latin typeface="Times New Roman" panose="02020603050405020304" pitchFamily="18" charset="0"/>
                <a:ea typeface="Calibri" panose="020F0502020204030204" pitchFamily="34" charset="0"/>
                <a:cs typeface="Times New Roman" panose="02020603050405020304" pitchFamily="18" charset="0"/>
              </a:rPr>
              <a:t>6</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1131</a:t>
            </a:r>
            <a:r>
              <a:rPr lang="ru-RU" dirty="0">
                <a:latin typeface="Times New Roman" panose="02020603050405020304" pitchFamily="18" charset="0"/>
                <a:ea typeface="Calibri" panose="020F0502020204030204" pitchFamily="34" charset="0"/>
                <a:cs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 определяется также </a:t>
            </a:r>
            <a:r>
              <a:rPr lang="ru-RU"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два стандартных текстовых языка</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337661" algn="just">
              <a:lnSpc>
                <a:spcPct val="150000"/>
              </a:lnSpc>
            </a:pPr>
            <a:r>
              <a:rPr lang="ru-RU"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"Список команд" (IL)</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и </a:t>
            </a:r>
            <a:r>
              <a:rPr lang="ru-RU"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"Структурированный текст" (ST)</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IL - это язык низкого уровня, аналогичный германскому стандарту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Anwelsungsliste</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654010219"/>
              </p:ext>
            </p:extLst>
          </p:nvPr>
        </p:nvGraphicFramePr>
        <p:xfrm>
          <a:off x="661086" y="2735673"/>
          <a:ext cx="7537622" cy="3265081"/>
        </p:xfrm>
        <a:graphic>
          <a:graphicData uri="http://schemas.openxmlformats.org/drawingml/2006/table">
            <a:tbl>
              <a:tblPr/>
              <a:tblGrid>
                <a:gridCol w="790582">
                  <a:extLst>
                    <a:ext uri="{9D8B030D-6E8A-4147-A177-3AD203B41FA5}">
                      <a16:colId xmlns:a16="http://schemas.microsoft.com/office/drawing/2014/main" val="20000"/>
                    </a:ext>
                  </a:extLst>
                </a:gridCol>
                <a:gridCol w="863195">
                  <a:extLst>
                    <a:ext uri="{9D8B030D-6E8A-4147-A177-3AD203B41FA5}">
                      <a16:colId xmlns:a16="http://schemas.microsoft.com/office/drawing/2014/main" val="20001"/>
                    </a:ext>
                  </a:extLst>
                </a:gridCol>
                <a:gridCol w="1014562">
                  <a:extLst>
                    <a:ext uri="{9D8B030D-6E8A-4147-A177-3AD203B41FA5}">
                      <a16:colId xmlns:a16="http://schemas.microsoft.com/office/drawing/2014/main" val="20002"/>
                    </a:ext>
                  </a:extLst>
                </a:gridCol>
                <a:gridCol w="4869283">
                  <a:extLst>
                    <a:ext uri="{9D8B030D-6E8A-4147-A177-3AD203B41FA5}">
                      <a16:colId xmlns:a16="http://schemas.microsoft.com/office/drawing/2014/main" val="20003"/>
                    </a:ext>
                  </a:extLst>
                </a:gridCol>
              </a:tblGrid>
              <a:tr h="543917">
                <a:tc>
                  <a:txBody>
                    <a:bodyPr/>
                    <a:lstStyle/>
                    <a:p>
                      <a:pPr algn="ctr">
                        <a:spcAft>
                          <a:spcPts val="0"/>
                        </a:spcAft>
                      </a:pPr>
                      <a:r>
                        <a:rPr lang="ru-RU" sz="1200">
                          <a:effectLst/>
                        </a:rPr>
                        <a:t>Метки</a:t>
                      </a:r>
                    </a:p>
                  </a:txBody>
                  <a:tcPr marL="23922" marR="23922" marT="0" marB="0" anchor="b">
                    <a:lnL>
                      <a:noFill/>
                    </a:lnL>
                    <a:lnR>
                      <a:noFill/>
                    </a:lnR>
                    <a:lnT>
                      <a:noFill/>
                    </a:lnT>
                    <a:lnB>
                      <a:noFill/>
                    </a:lnB>
                  </a:tcPr>
                </a:tc>
                <a:tc>
                  <a:txBody>
                    <a:bodyPr/>
                    <a:lstStyle/>
                    <a:p>
                      <a:pPr algn="ctr">
                        <a:spcAft>
                          <a:spcPts val="0"/>
                        </a:spcAft>
                      </a:pPr>
                      <a:r>
                        <a:rPr lang="ru-RU" sz="1200">
                          <a:effectLst/>
                        </a:rPr>
                        <a:t>Операторы</a:t>
                      </a:r>
                    </a:p>
                  </a:txBody>
                  <a:tcPr marL="23922" marR="23922" marT="0" marB="0" anchor="b">
                    <a:lnL>
                      <a:noFill/>
                    </a:lnL>
                    <a:lnR>
                      <a:noFill/>
                    </a:lnR>
                    <a:lnT>
                      <a:noFill/>
                    </a:lnT>
                    <a:lnB>
                      <a:noFill/>
                    </a:lnB>
                  </a:tcPr>
                </a:tc>
                <a:tc>
                  <a:txBody>
                    <a:bodyPr/>
                    <a:lstStyle/>
                    <a:p>
                      <a:pPr algn="ctr">
                        <a:spcAft>
                          <a:spcPts val="0"/>
                        </a:spcAft>
                      </a:pPr>
                      <a:r>
                        <a:rPr lang="ru-RU" sz="1200">
                          <a:effectLst/>
                        </a:rPr>
                        <a:t>Операнды</a:t>
                      </a:r>
                    </a:p>
                  </a:txBody>
                  <a:tcPr marL="23922" marR="23922" marT="0" marB="0" anchor="b">
                    <a:lnL>
                      <a:noFill/>
                    </a:lnL>
                    <a:lnR>
                      <a:noFill/>
                    </a:lnR>
                    <a:lnT>
                      <a:noFill/>
                    </a:lnT>
                    <a:lnB>
                      <a:noFill/>
                    </a:lnB>
                  </a:tcPr>
                </a:tc>
                <a:tc>
                  <a:txBody>
                    <a:bodyPr/>
                    <a:lstStyle/>
                    <a:p>
                      <a:pPr algn="ctr">
                        <a:spcAft>
                          <a:spcPts val="0"/>
                        </a:spcAft>
                      </a:pPr>
                      <a:r>
                        <a:rPr lang="ru-RU" sz="1200">
                          <a:effectLst/>
                        </a:rPr>
                        <a:t>Комментарии</a:t>
                      </a:r>
                    </a:p>
                  </a:txBody>
                  <a:tcPr marL="23922" marR="23922" marT="0" marB="0" anchor="b">
                    <a:lnL>
                      <a:noFill/>
                    </a:lnL>
                    <a:lnR>
                      <a:noFill/>
                    </a:lnR>
                    <a:lnT>
                      <a:noFill/>
                    </a:lnT>
                    <a:lnB>
                      <a:noFill/>
                    </a:lnB>
                  </a:tcPr>
                </a:tc>
                <a:extLst>
                  <a:ext uri="{0D108BD9-81ED-4DB2-BD59-A6C34878D82A}">
                    <a16:rowId xmlns:a16="http://schemas.microsoft.com/office/drawing/2014/main" val="10000"/>
                  </a:ext>
                </a:extLst>
              </a:tr>
              <a:tr h="362612">
                <a:tc>
                  <a:txBody>
                    <a:bodyPr/>
                    <a:lstStyle/>
                    <a:p>
                      <a:pPr>
                        <a:spcAft>
                          <a:spcPts val="0"/>
                        </a:spcAft>
                      </a:pPr>
                      <a:endParaRPr lang="ru-RU" sz="1200">
                        <a:effectLst/>
                      </a:endParaRPr>
                    </a:p>
                  </a:txBody>
                  <a:tcPr marL="23922" marR="23922" marT="0" marB="0">
                    <a:lnL>
                      <a:noFill/>
                    </a:lnL>
                    <a:lnR>
                      <a:noFill/>
                    </a:lnR>
                    <a:lnT>
                      <a:noFill/>
                    </a:lnT>
                    <a:lnB>
                      <a:noFill/>
                    </a:lnB>
                  </a:tcPr>
                </a:tc>
                <a:tc>
                  <a:txBody>
                    <a:bodyPr/>
                    <a:lstStyle/>
                    <a:p>
                      <a:pPr>
                        <a:spcAft>
                          <a:spcPts val="0"/>
                        </a:spcAft>
                      </a:pPr>
                      <a:r>
                        <a:rPr lang="en-US" sz="1200">
                          <a:effectLst/>
                        </a:rPr>
                        <a:t>LD</a:t>
                      </a:r>
                    </a:p>
                  </a:txBody>
                  <a:tcPr marL="23922" marR="23922" marT="0" marB="0">
                    <a:lnL>
                      <a:noFill/>
                    </a:lnL>
                    <a:lnR>
                      <a:noFill/>
                    </a:lnR>
                    <a:lnT>
                      <a:noFill/>
                    </a:lnT>
                    <a:lnB>
                      <a:noFill/>
                    </a:lnB>
                  </a:tcPr>
                </a:tc>
                <a:tc>
                  <a:txBody>
                    <a:bodyPr/>
                    <a:lstStyle/>
                    <a:p>
                      <a:pPr>
                        <a:spcAft>
                          <a:spcPts val="0"/>
                        </a:spcAft>
                      </a:pPr>
                      <a:r>
                        <a:rPr lang="en-US" sz="1200">
                          <a:effectLst/>
                        </a:rPr>
                        <a:t>Voltage</a:t>
                      </a:r>
                    </a:p>
                  </a:txBody>
                  <a:tcPr marL="23922" marR="23922" marT="0" marB="0">
                    <a:lnL>
                      <a:noFill/>
                    </a:lnL>
                    <a:lnR>
                      <a:noFill/>
                    </a:lnR>
                    <a:lnT>
                      <a:noFill/>
                    </a:lnT>
                    <a:lnB>
                      <a:noFill/>
                    </a:lnB>
                  </a:tcPr>
                </a:tc>
                <a:tc>
                  <a:txBody>
                    <a:bodyPr/>
                    <a:lstStyle/>
                    <a:p>
                      <a:pPr>
                        <a:spcAft>
                          <a:spcPts val="0"/>
                        </a:spcAft>
                      </a:pPr>
                      <a:r>
                        <a:rPr lang="ru-RU" sz="1200">
                          <a:effectLst/>
                        </a:rPr>
                        <a:t>(*Загрузить </a:t>
                      </a:r>
                      <a:r>
                        <a:rPr lang="en-US" sz="1200">
                          <a:effectLst/>
                        </a:rPr>
                        <a:t>Voltage </a:t>
                      </a:r>
                      <a:r>
                        <a:rPr lang="ru-RU" sz="1200">
                          <a:effectLst/>
                        </a:rPr>
                        <a:t>в аккумулятор*)</a:t>
                      </a:r>
                    </a:p>
                  </a:txBody>
                  <a:tcPr marL="23922" marR="23922" marT="0" marB="0">
                    <a:lnL>
                      <a:noFill/>
                    </a:lnL>
                    <a:lnR>
                      <a:noFill/>
                    </a:lnR>
                    <a:lnT>
                      <a:noFill/>
                    </a:lnT>
                    <a:lnB>
                      <a:noFill/>
                    </a:lnB>
                  </a:tcPr>
                </a:tc>
                <a:extLst>
                  <a:ext uri="{0D108BD9-81ED-4DB2-BD59-A6C34878D82A}">
                    <a16:rowId xmlns:a16="http://schemas.microsoft.com/office/drawing/2014/main" val="10001"/>
                  </a:ext>
                </a:extLst>
              </a:tr>
              <a:tr h="182880">
                <a:tc>
                  <a:txBody>
                    <a:bodyPr/>
                    <a:lstStyle/>
                    <a:p>
                      <a:pPr>
                        <a:spcAft>
                          <a:spcPts val="0"/>
                        </a:spcAft>
                      </a:pPr>
                      <a:endParaRPr lang="ru-RU" sz="1200">
                        <a:effectLst/>
                      </a:endParaRPr>
                    </a:p>
                  </a:txBody>
                  <a:tcPr marL="23922" marR="23922" marT="0" marB="0">
                    <a:lnL>
                      <a:noFill/>
                    </a:lnL>
                    <a:lnR>
                      <a:noFill/>
                    </a:lnR>
                    <a:lnT>
                      <a:noFill/>
                    </a:lnT>
                    <a:lnB>
                      <a:noFill/>
                    </a:lnB>
                  </a:tcPr>
                </a:tc>
                <a:tc>
                  <a:txBody>
                    <a:bodyPr/>
                    <a:lstStyle/>
                    <a:p>
                      <a:pPr>
                        <a:spcAft>
                          <a:spcPts val="0"/>
                        </a:spcAft>
                      </a:pPr>
                      <a:r>
                        <a:rPr lang="en-US" sz="1200">
                          <a:effectLst/>
                        </a:rPr>
                        <a:t>GT</a:t>
                      </a:r>
                    </a:p>
                  </a:txBody>
                  <a:tcPr marL="23922" marR="23922" marT="0" marB="0">
                    <a:lnL>
                      <a:noFill/>
                    </a:lnL>
                    <a:lnR>
                      <a:noFill/>
                    </a:lnR>
                    <a:lnT>
                      <a:noFill/>
                    </a:lnT>
                    <a:lnB>
                      <a:noFill/>
                    </a:lnB>
                  </a:tcPr>
                </a:tc>
                <a:tc>
                  <a:txBody>
                    <a:bodyPr/>
                    <a:lstStyle/>
                    <a:p>
                      <a:pPr>
                        <a:spcAft>
                          <a:spcPts val="0"/>
                        </a:spcAft>
                      </a:pPr>
                      <a:r>
                        <a:rPr lang="ru-RU" sz="1200">
                          <a:effectLst/>
                        </a:rPr>
                        <a:t>220</a:t>
                      </a:r>
                    </a:p>
                  </a:txBody>
                  <a:tcPr marL="23922" marR="23922" marT="0" marB="0">
                    <a:lnL>
                      <a:noFill/>
                    </a:lnL>
                    <a:lnR>
                      <a:noFill/>
                    </a:lnR>
                    <a:lnT>
                      <a:noFill/>
                    </a:lnT>
                    <a:lnB>
                      <a:noFill/>
                    </a:lnB>
                  </a:tcPr>
                </a:tc>
                <a:tc>
                  <a:txBody>
                    <a:bodyPr/>
                    <a:lstStyle/>
                    <a:p>
                      <a:pPr>
                        <a:spcAft>
                          <a:spcPts val="0"/>
                        </a:spcAft>
                      </a:pPr>
                      <a:r>
                        <a:rPr lang="ru-RU" sz="1200">
                          <a:effectLst/>
                        </a:rPr>
                        <a:t>(*Если &gt;220*)</a:t>
                      </a:r>
                    </a:p>
                  </a:txBody>
                  <a:tcPr marL="23922" marR="23922" marT="0" marB="0">
                    <a:lnL>
                      <a:noFill/>
                    </a:lnL>
                    <a:lnR>
                      <a:noFill/>
                    </a:lnR>
                    <a:lnT>
                      <a:noFill/>
                    </a:lnT>
                    <a:lnB>
                      <a:noFill/>
                    </a:lnB>
                  </a:tcPr>
                </a:tc>
                <a:extLst>
                  <a:ext uri="{0D108BD9-81ED-4DB2-BD59-A6C34878D82A}">
                    <a16:rowId xmlns:a16="http://schemas.microsoft.com/office/drawing/2014/main" val="10002"/>
                  </a:ext>
                </a:extLst>
              </a:tr>
              <a:tr h="362612">
                <a:tc>
                  <a:txBody>
                    <a:bodyPr/>
                    <a:lstStyle/>
                    <a:p>
                      <a:pPr>
                        <a:spcAft>
                          <a:spcPts val="0"/>
                        </a:spcAft>
                      </a:pPr>
                      <a:endParaRPr lang="ru-RU" sz="1200">
                        <a:effectLst/>
                      </a:endParaRPr>
                    </a:p>
                  </a:txBody>
                  <a:tcPr marL="23922" marR="23922" marT="0" marB="0">
                    <a:lnL>
                      <a:noFill/>
                    </a:lnL>
                    <a:lnR>
                      <a:noFill/>
                    </a:lnR>
                    <a:lnT>
                      <a:noFill/>
                    </a:lnT>
                    <a:lnB>
                      <a:noFill/>
                    </a:lnB>
                  </a:tcPr>
                </a:tc>
                <a:tc>
                  <a:txBody>
                    <a:bodyPr/>
                    <a:lstStyle/>
                    <a:p>
                      <a:pPr>
                        <a:spcAft>
                          <a:spcPts val="0"/>
                        </a:spcAft>
                      </a:pPr>
                      <a:r>
                        <a:rPr lang="en-US" sz="1200">
                          <a:effectLst/>
                        </a:rPr>
                        <a:t>JMPCN</a:t>
                      </a:r>
                    </a:p>
                  </a:txBody>
                  <a:tcPr marL="23922" marR="23922" marT="0" marB="0">
                    <a:lnL>
                      <a:noFill/>
                    </a:lnL>
                    <a:lnR>
                      <a:noFill/>
                    </a:lnR>
                    <a:lnT>
                      <a:noFill/>
                    </a:lnT>
                    <a:lnB>
                      <a:noFill/>
                    </a:lnB>
                  </a:tcPr>
                </a:tc>
                <a:tc>
                  <a:txBody>
                    <a:bodyPr/>
                    <a:lstStyle/>
                    <a:p>
                      <a:pPr>
                        <a:spcAft>
                          <a:spcPts val="0"/>
                        </a:spcAft>
                      </a:pPr>
                      <a:r>
                        <a:rPr lang="ru-RU" sz="1200">
                          <a:effectLst/>
                        </a:rPr>
                        <a:t>М1</a:t>
                      </a:r>
                    </a:p>
                  </a:txBody>
                  <a:tcPr marL="23922" marR="23922" marT="0" marB="0">
                    <a:lnL>
                      <a:noFill/>
                    </a:lnL>
                    <a:lnR>
                      <a:noFill/>
                    </a:lnR>
                    <a:lnT>
                      <a:noFill/>
                    </a:lnT>
                    <a:lnB>
                      <a:noFill/>
                    </a:lnB>
                  </a:tcPr>
                </a:tc>
                <a:tc>
                  <a:txBody>
                    <a:bodyPr/>
                    <a:lstStyle/>
                    <a:p>
                      <a:pPr>
                        <a:spcAft>
                          <a:spcPts val="0"/>
                        </a:spcAft>
                      </a:pPr>
                      <a:r>
                        <a:rPr lang="ru-RU" sz="1200">
                          <a:effectLst/>
                        </a:rPr>
                        <a:t>(*Перейти к метке, если "&gt;220" не верно*)</a:t>
                      </a:r>
                    </a:p>
                  </a:txBody>
                  <a:tcPr marL="23922" marR="23922" marT="0" marB="0">
                    <a:lnL>
                      <a:noFill/>
                    </a:lnL>
                    <a:lnR>
                      <a:noFill/>
                    </a:lnR>
                    <a:lnT>
                      <a:noFill/>
                    </a:lnT>
                    <a:lnB>
                      <a:noFill/>
                    </a:lnB>
                  </a:tcPr>
                </a:tc>
                <a:extLst>
                  <a:ext uri="{0D108BD9-81ED-4DB2-BD59-A6C34878D82A}">
                    <a16:rowId xmlns:a16="http://schemas.microsoft.com/office/drawing/2014/main" val="10003"/>
                  </a:ext>
                </a:extLst>
              </a:tr>
              <a:tr h="362612">
                <a:tc>
                  <a:txBody>
                    <a:bodyPr/>
                    <a:lstStyle/>
                    <a:p>
                      <a:pPr>
                        <a:spcAft>
                          <a:spcPts val="0"/>
                        </a:spcAft>
                      </a:pPr>
                      <a:endParaRPr lang="ru-RU" sz="1200">
                        <a:effectLst/>
                      </a:endParaRPr>
                    </a:p>
                  </a:txBody>
                  <a:tcPr marL="23922" marR="23922" marT="0" marB="0">
                    <a:lnL>
                      <a:noFill/>
                    </a:lnL>
                    <a:lnR>
                      <a:noFill/>
                    </a:lnR>
                    <a:lnT>
                      <a:noFill/>
                    </a:lnT>
                    <a:lnB>
                      <a:noFill/>
                    </a:lnB>
                  </a:tcPr>
                </a:tc>
                <a:tc>
                  <a:txBody>
                    <a:bodyPr/>
                    <a:lstStyle/>
                    <a:p>
                      <a:pPr>
                        <a:spcAft>
                          <a:spcPts val="0"/>
                        </a:spcAft>
                      </a:pPr>
                      <a:r>
                        <a:rPr lang="en-US" sz="1200">
                          <a:effectLst/>
                        </a:rPr>
                        <a:t>LD</a:t>
                      </a:r>
                    </a:p>
                  </a:txBody>
                  <a:tcPr marL="23922" marR="23922" marT="0" marB="0">
                    <a:lnL>
                      <a:noFill/>
                    </a:lnL>
                    <a:lnR>
                      <a:noFill/>
                    </a:lnR>
                    <a:lnT>
                      <a:noFill/>
                    </a:lnT>
                    <a:lnB>
                      <a:noFill/>
                    </a:lnB>
                  </a:tcPr>
                </a:tc>
                <a:tc>
                  <a:txBody>
                    <a:bodyPr/>
                    <a:lstStyle/>
                    <a:p>
                      <a:pPr>
                        <a:spcAft>
                          <a:spcPts val="0"/>
                        </a:spcAft>
                      </a:pPr>
                      <a:r>
                        <a:rPr lang="en-US" sz="1200">
                          <a:effectLst/>
                        </a:rPr>
                        <a:t>Current</a:t>
                      </a:r>
                    </a:p>
                  </a:txBody>
                  <a:tcPr marL="23922" marR="23922" marT="0" marB="0">
                    <a:lnL>
                      <a:noFill/>
                    </a:lnL>
                    <a:lnR>
                      <a:noFill/>
                    </a:lnR>
                    <a:lnT>
                      <a:noFill/>
                    </a:lnT>
                    <a:lnB>
                      <a:noFill/>
                    </a:lnB>
                  </a:tcPr>
                </a:tc>
                <a:tc>
                  <a:txBody>
                    <a:bodyPr/>
                    <a:lstStyle/>
                    <a:p>
                      <a:pPr>
                        <a:spcAft>
                          <a:spcPts val="0"/>
                        </a:spcAft>
                      </a:pPr>
                      <a:r>
                        <a:rPr lang="ru-RU" sz="1200">
                          <a:effectLst/>
                        </a:rPr>
                        <a:t>(*Загрузить </a:t>
                      </a:r>
                      <a:r>
                        <a:rPr lang="en-US" sz="1200">
                          <a:effectLst/>
                        </a:rPr>
                        <a:t>Current </a:t>
                      </a:r>
                      <a:r>
                        <a:rPr lang="ru-RU" sz="1200">
                          <a:effectLst/>
                        </a:rPr>
                        <a:t>в аккумулятор*)</a:t>
                      </a:r>
                    </a:p>
                  </a:txBody>
                  <a:tcPr marL="23922" marR="23922" marT="0" marB="0">
                    <a:lnL>
                      <a:noFill/>
                    </a:lnL>
                    <a:lnR>
                      <a:noFill/>
                    </a:lnR>
                    <a:lnT>
                      <a:noFill/>
                    </a:lnT>
                    <a:lnB>
                      <a:noFill/>
                    </a:lnB>
                  </a:tcPr>
                </a:tc>
                <a:extLst>
                  <a:ext uri="{0D108BD9-81ED-4DB2-BD59-A6C34878D82A}">
                    <a16:rowId xmlns:a16="http://schemas.microsoft.com/office/drawing/2014/main" val="10004"/>
                  </a:ext>
                </a:extLst>
              </a:tr>
              <a:tr h="362612">
                <a:tc>
                  <a:txBody>
                    <a:bodyPr/>
                    <a:lstStyle/>
                    <a:p>
                      <a:pPr>
                        <a:spcAft>
                          <a:spcPts val="0"/>
                        </a:spcAft>
                      </a:pPr>
                      <a:endParaRPr lang="ru-RU" sz="1200">
                        <a:effectLst/>
                      </a:endParaRPr>
                    </a:p>
                  </a:txBody>
                  <a:tcPr marL="23922" marR="23922" marT="0" marB="0">
                    <a:lnL>
                      <a:noFill/>
                    </a:lnL>
                    <a:lnR>
                      <a:noFill/>
                    </a:lnR>
                    <a:lnT>
                      <a:noFill/>
                    </a:lnT>
                    <a:lnB>
                      <a:noFill/>
                    </a:lnB>
                  </a:tcPr>
                </a:tc>
                <a:tc>
                  <a:txBody>
                    <a:bodyPr/>
                    <a:lstStyle/>
                    <a:p>
                      <a:pPr>
                        <a:spcAft>
                          <a:spcPts val="0"/>
                        </a:spcAft>
                      </a:pPr>
                      <a:r>
                        <a:rPr lang="en-US" sz="1200">
                          <a:effectLst/>
                        </a:rPr>
                        <a:t>SUB</a:t>
                      </a:r>
                    </a:p>
                  </a:txBody>
                  <a:tcPr marL="23922" marR="23922" marT="0" marB="0">
                    <a:lnL>
                      <a:noFill/>
                    </a:lnL>
                    <a:lnR>
                      <a:noFill/>
                    </a:lnR>
                    <a:lnT>
                      <a:noFill/>
                    </a:lnT>
                    <a:lnB>
                      <a:noFill/>
                    </a:lnB>
                  </a:tcPr>
                </a:tc>
                <a:tc>
                  <a:txBody>
                    <a:bodyPr/>
                    <a:lstStyle/>
                    <a:p>
                      <a:pPr>
                        <a:spcAft>
                          <a:spcPts val="0"/>
                        </a:spcAft>
                      </a:pPr>
                      <a:r>
                        <a:rPr lang="ru-RU" sz="1200">
                          <a:effectLst/>
                        </a:rPr>
                        <a:t>10</a:t>
                      </a:r>
                    </a:p>
                  </a:txBody>
                  <a:tcPr marL="23922" marR="23922" marT="0" marB="0">
                    <a:lnL>
                      <a:noFill/>
                    </a:lnL>
                    <a:lnR>
                      <a:noFill/>
                    </a:lnR>
                    <a:lnT>
                      <a:noFill/>
                    </a:lnT>
                    <a:lnB>
                      <a:noFill/>
                    </a:lnB>
                  </a:tcPr>
                </a:tc>
                <a:tc>
                  <a:txBody>
                    <a:bodyPr/>
                    <a:lstStyle/>
                    <a:p>
                      <a:pPr>
                        <a:spcAft>
                          <a:spcPts val="0"/>
                        </a:spcAft>
                      </a:pPr>
                      <a:r>
                        <a:rPr lang="ru-RU" sz="1200">
                          <a:effectLst/>
                        </a:rPr>
                        <a:t>(*Вычесть из аккумулятора 10 *)</a:t>
                      </a:r>
                    </a:p>
                  </a:txBody>
                  <a:tcPr marL="23922" marR="23922" marT="0" marB="0">
                    <a:lnL>
                      <a:noFill/>
                    </a:lnL>
                    <a:lnR>
                      <a:noFill/>
                    </a:lnR>
                    <a:lnT>
                      <a:noFill/>
                    </a:lnT>
                    <a:lnB>
                      <a:noFill/>
                    </a:lnB>
                  </a:tcPr>
                </a:tc>
                <a:extLst>
                  <a:ext uri="{0D108BD9-81ED-4DB2-BD59-A6C34878D82A}">
                    <a16:rowId xmlns:a16="http://schemas.microsoft.com/office/drawing/2014/main" val="10005"/>
                  </a:ext>
                </a:extLst>
              </a:tr>
              <a:tr h="362612">
                <a:tc>
                  <a:txBody>
                    <a:bodyPr/>
                    <a:lstStyle/>
                    <a:p>
                      <a:pPr>
                        <a:spcAft>
                          <a:spcPts val="0"/>
                        </a:spcAft>
                      </a:pPr>
                      <a:endParaRPr lang="ru-RU" sz="1200">
                        <a:effectLst/>
                      </a:endParaRPr>
                    </a:p>
                  </a:txBody>
                  <a:tcPr marL="23922" marR="23922" marT="0" marB="0">
                    <a:lnL>
                      <a:noFill/>
                    </a:lnL>
                    <a:lnR>
                      <a:noFill/>
                    </a:lnR>
                    <a:lnT>
                      <a:noFill/>
                    </a:lnT>
                    <a:lnB>
                      <a:noFill/>
                    </a:lnB>
                  </a:tcPr>
                </a:tc>
                <a:tc>
                  <a:txBody>
                    <a:bodyPr/>
                    <a:lstStyle/>
                    <a:p>
                      <a:pPr>
                        <a:spcAft>
                          <a:spcPts val="0"/>
                        </a:spcAft>
                      </a:pPr>
                      <a:r>
                        <a:rPr lang="en-US" sz="1200">
                          <a:effectLst/>
                        </a:rPr>
                        <a:t>ST</a:t>
                      </a:r>
                    </a:p>
                  </a:txBody>
                  <a:tcPr marL="23922" marR="23922" marT="0" marB="0">
                    <a:lnL>
                      <a:noFill/>
                    </a:lnL>
                    <a:lnR>
                      <a:noFill/>
                    </a:lnR>
                    <a:lnT>
                      <a:noFill/>
                    </a:lnT>
                    <a:lnB>
                      <a:noFill/>
                    </a:lnB>
                  </a:tcPr>
                </a:tc>
                <a:tc>
                  <a:txBody>
                    <a:bodyPr/>
                    <a:lstStyle/>
                    <a:p>
                      <a:pPr>
                        <a:spcAft>
                          <a:spcPts val="0"/>
                        </a:spcAft>
                      </a:pPr>
                      <a:r>
                        <a:rPr lang="en-US" sz="1200">
                          <a:effectLst/>
                        </a:rPr>
                        <a:t>Current</a:t>
                      </a:r>
                    </a:p>
                  </a:txBody>
                  <a:tcPr marL="23922" marR="23922" marT="0" marB="0">
                    <a:lnL>
                      <a:noFill/>
                    </a:lnL>
                    <a:lnR>
                      <a:noFill/>
                    </a:lnR>
                    <a:lnT>
                      <a:noFill/>
                    </a:lnT>
                    <a:lnB>
                      <a:noFill/>
                    </a:lnB>
                  </a:tcPr>
                </a:tc>
                <a:tc>
                  <a:txBody>
                    <a:bodyPr/>
                    <a:lstStyle/>
                    <a:p>
                      <a:pPr>
                        <a:spcAft>
                          <a:spcPts val="0"/>
                        </a:spcAft>
                      </a:pPr>
                      <a:r>
                        <a:rPr lang="ru-RU" sz="1200">
                          <a:effectLst/>
                        </a:rPr>
                        <a:t>(*Присвоить </a:t>
                      </a:r>
                      <a:r>
                        <a:rPr lang="en-US" sz="1200">
                          <a:effectLst/>
                        </a:rPr>
                        <a:t>Current </a:t>
                      </a:r>
                      <a:r>
                        <a:rPr lang="ru-RU" sz="1200">
                          <a:effectLst/>
                        </a:rPr>
                        <a:t>значен. аккумулятора*)</a:t>
                      </a:r>
                    </a:p>
                  </a:txBody>
                  <a:tcPr marL="23922" marR="23922" marT="0" marB="0">
                    <a:lnL>
                      <a:noFill/>
                    </a:lnL>
                    <a:lnR>
                      <a:noFill/>
                    </a:lnR>
                    <a:lnT>
                      <a:noFill/>
                    </a:lnT>
                    <a:lnB>
                      <a:noFill/>
                    </a:lnB>
                  </a:tcPr>
                </a:tc>
                <a:extLst>
                  <a:ext uri="{0D108BD9-81ED-4DB2-BD59-A6C34878D82A}">
                    <a16:rowId xmlns:a16="http://schemas.microsoft.com/office/drawing/2014/main" val="10006"/>
                  </a:ext>
                </a:extLst>
              </a:tr>
              <a:tr h="362612">
                <a:tc>
                  <a:txBody>
                    <a:bodyPr/>
                    <a:lstStyle/>
                    <a:p>
                      <a:pPr>
                        <a:spcAft>
                          <a:spcPts val="0"/>
                        </a:spcAft>
                      </a:pPr>
                      <a:r>
                        <a:rPr lang="en-US" sz="1200">
                          <a:effectLst/>
                        </a:rPr>
                        <a:t>M1:</a:t>
                      </a:r>
                    </a:p>
                  </a:txBody>
                  <a:tcPr marL="23922" marR="23922" marT="0" marB="0">
                    <a:lnL>
                      <a:noFill/>
                    </a:lnL>
                    <a:lnR>
                      <a:noFill/>
                    </a:lnR>
                    <a:lnT>
                      <a:noFill/>
                    </a:lnT>
                    <a:lnB>
                      <a:noFill/>
                    </a:lnB>
                  </a:tcPr>
                </a:tc>
                <a:tc>
                  <a:txBody>
                    <a:bodyPr/>
                    <a:lstStyle/>
                    <a:p>
                      <a:pPr>
                        <a:spcAft>
                          <a:spcPts val="0"/>
                        </a:spcAft>
                      </a:pPr>
                      <a:r>
                        <a:rPr lang="en-US" sz="1200">
                          <a:effectLst/>
                        </a:rPr>
                        <a:t>LD</a:t>
                      </a:r>
                    </a:p>
                  </a:txBody>
                  <a:tcPr marL="23922" marR="23922" marT="0" marB="0">
                    <a:lnL>
                      <a:noFill/>
                    </a:lnL>
                    <a:lnR>
                      <a:noFill/>
                    </a:lnR>
                    <a:lnT>
                      <a:noFill/>
                    </a:lnT>
                    <a:lnB>
                      <a:noFill/>
                    </a:lnB>
                  </a:tcPr>
                </a:tc>
                <a:tc>
                  <a:txBody>
                    <a:bodyPr/>
                    <a:lstStyle/>
                    <a:p>
                      <a:pPr>
                        <a:spcAft>
                          <a:spcPts val="0"/>
                        </a:spcAft>
                      </a:pPr>
                      <a:r>
                        <a:rPr lang="ru-RU" sz="1200">
                          <a:effectLst/>
                        </a:rPr>
                        <a:t>0</a:t>
                      </a:r>
                    </a:p>
                  </a:txBody>
                  <a:tcPr marL="23922" marR="23922" marT="0" marB="0">
                    <a:lnL>
                      <a:noFill/>
                    </a:lnL>
                    <a:lnR>
                      <a:noFill/>
                    </a:lnR>
                    <a:lnT>
                      <a:noFill/>
                    </a:lnT>
                    <a:lnB>
                      <a:noFill/>
                    </a:lnB>
                  </a:tcPr>
                </a:tc>
                <a:tc>
                  <a:txBody>
                    <a:bodyPr/>
                    <a:lstStyle/>
                    <a:p>
                      <a:pPr>
                        <a:spcAft>
                          <a:spcPts val="0"/>
                        </a:spcAft>
                      </a:pPr>
                      <a:r>
                        <a:rPr lang="ru-RU" sz="1200">
                          <a:effectLst/>
                        </a:rPr>
                        <a:t>(*Загрузить в аккумулятор значение "0"*)</a:t>
                      </a:r>
                    </a:p>
                  </a:txBody>
                  <a:tcPr marL="23922" marR="23922" marT="0" marB="0">
                    <a:lnL>
                      <a:noFill/>
                    </a:lnL>
                    <a:lnR>
                      <a:noFill/>
                    </a:lnR>
                    <a:lnT>
                      <a:noFill/>
                    </a:lnT>
                    <a:lnB>
                      <a:noFill/>
                    </a:lnB>
                  </a:tcPr>
                </a:tc>
                <a:extLst>
                  <a:ext uri="{0D108BD9-81ED-4DB2-BD59-A6C34878D82A}">
                    <a16:rowId xmlns:a16="http://schemas.microsoft.com/office/drawing/2014/main" val="10007"/>
                  </a:ext>
                </a:extLst>
              </a:tr>
              <a:tr h="362612">
                <a:tc>
                  <a:txBody>
                    <a:bodyPr/>
                    <a:lstStyle/>
                    <a:p>
                      <a:pPr>
                        <a:spcAft>
                          <a:spcPts val="0"/>
                        </a:spcAft>
                      </a:pPr>
                      <a:endParaRPr lang="ru-RU" sz="1200">
                        <a:effectLst/>
                      </a:endParaRPr>
                    </a:p>
                  </a:txBody>
                  <a:tcPr marL="23922" marR="23922" marT="0" marB="0">
                    <a:lnL>
                      <a:noFill/>
                    </a:lnL>
                    <a:lnR>
                      <a:noFill/>
                    </a:lnR>
                    <a:lnT>
                      <a:noFill/>
                    </a:lnT>
                    <a:lnB>
                      <a:noFill/>
                    </a:lnB>
                  </a:tcPr>
                </a:tc>
                <a:tc>
                  <a:txBody>
                    <a:bodyPr/>
                    <a:lstStyle/>
                    <a:p>
                      <a:pPr>
                        <a:spcAft>
                          <a:spcPts val="0"/>
                        </a:spcAft>
                      </a:pPr>
                      <a:r>
                        <a:rPr lang="en-US" sz="1200">
                          <a:effectLst/>
                        </a:rPr>
                        <a:t>ST</a:t>
                      </a:r>
                    </a:p>
                  </a:txBody>
                  <a:tcPr marL="23922" marR="23922" marT="0" marB="0">
                    <a:lnL>
                      <a:noFill/>
                    </a:lnL>
                    <a:lnR>
                      <a:noFill/>
                    </a:lnR>
                    <a:lnT>
                      <a:noFill/>
                    </a:lnT>
                    <a:lnB>
                      <a:noFill/>
                    </a:lnB>
                  </a:tcPr>
                </a:tc>
                <a:tc>
                  <a:txBody>
                    <a:bodyPr/>
                    <a:lstStyle/>
                    <a:p>
                      <a:pPr>
                        <a:spcAft>
                          <a:spcPts val="0"/>
                        </a:spcAft>
                      </a:pPr>
                      <a:r>
                        <a:rPr lang="en-US" sz="1200">
                          <a:effectLst/>
                        </a:rPr>
                        <a:t>Out</a:t>
                      </a:r>
                    </a:p>
                  </a:txBody>
                  <a:tcPr marL="23922" marR="23922" marT="0" marB="0">
                    <a:lnL>
                      <a:noFill/>
                    </a:lnL>
                    <a:lnR>
                      <a:noFill/>
                    </a:lnR>
                    <a:lnT>
                      <a:noFill/>
                    </a:lnT>
                    <a:lnB>
                      <a:noFill/>
                    </a:lnB>
                  </a:tcPr>
                </a:tc>
                <a:tc>
                  <a:txBody>
                    <a:bodyPr/>
                    <a:lstStyle/>
                    <a:p>
                      <a:pPr>
                        <a:spcAft>
                          <a:spcPts val="0"/>
                        </a:spcAft>
                      </a:pPr>
                      <a:r>
                        <a:rPr lang="ru-RU" sz="1200" dirty="0">
                          <a:effectLst/>
                        </a:rPr>
                        <a:t>(*Присвоить </a:t>
                      </a:r>
                      <a:r>
                        <a:rPr lang="en-US" sz="1200" dirty="0">
                          <a:effectLst/>
                        </a:rPr>
                        <a:t>Out </a:t>
                      </a:r>
                      <a:r>
                        <a:rPr lang="ru-RU" sz="1200" dirty="0">
                          <a:effectLst/>
                        </a:rPr>
                        <a:t>значение аккумулятора*)</a:t>
                      </a:r>
                    </a:p>
                  </a:txBody>
                  <a:tcPr marL="23922" marR="23922" marT="0" marB="0">
                    <a:lnL>
                      <a:noFill/>
                    </a:lnL>
                    <a:lnR>
                      <a:noFill/>
                    </a:lnR>
                    <a:lnT>
                      <a:noFill/>
                    </a:lnT>
                    <a:lnB>
                      <a:noFill/>
                    </a:lnB>
                  </a:tcPr>
                </a:tc>
                <a:extLst>
                  <a:ext uri="{0D108BD9-81ED-4DB2-BD59-A6C34878D82A}">
                    <a16:rowId xmlns:a16="http://schemas.microsoft.com/office/drawing/2014/main" val="10008"/>
                  </a:ext>
                </a:extLst>
              </a:tr>
            </a:tbl>
          </a:graphicData>
        </a:graphic>
      </p:graphicFrame>
      <p:sp>
        <p:nvSpPr>
          <p:cNvPr id="4" name="Прямоугольник 3"/>
          <p:cNvSpPr/>
          <p:nvPr/>
        </p:nvSpPr>
        <p:spPr>
          <a:xfrm>
            <a:off x="0" y="0"/>
            <a:ext cx="9144000" cy="646331"/>
          </a:xfrm>
          <a:prstGeom prst="rect">
            <a:avLst/>
          </a:prstGeom>
        </p:spPr>
        <p:txBody>
          <a:bodyPr wrap="square">
            <a:spAutoFit/>
          </a:bodyPr>
          <a:lstStyle/>
          <a:p>
            <a:pPr algn="ctr">
              <a:lnSpc>
                <a:spcPct val="150000"/>
              </a:lnSpc>
            </a:pPr>
            <a:r>
              <a:rPr lang="ru-RU" sz="2400" b="1" dirty="0" smtClean="0">
                <a:solidFill>
                  <a:srgbClr val="000000"/>
                </a:solidFill>
                <a:latin typeface="Times New Roman" panose="02020603050405020304" pitchFamily="18" charset="0"/>
                <a:ea typeface="Times New Roman" panose="02020603050405020304" pitchFamily="18" charset="0"/>
              </a:rPr>
              <a:t>Язык программирования </a:t>
            </a:r>
            <a:r>
              <a:rPr lang="en-US" sz="2400" b="1" dirty="0" smtClean="0">
                <a:solidFill>
                  <a:srgbClr val="000000"/>
                </a:solidFill>
                <a:latin typeface="Times New Roman" panose="02020603050405020304" pitchFamily="18" charset="0"/>
                <a:ea typeface="Times New Roman" panose="02020603050405020304" pitchFamily="18" charset="0"/>
              </a:rPr>
              <a:t>IL</a:t>
            </a:r>
            <a:r>
              <a:rPr lang="ru-RU" sz="2400" b="1" dirty="0" smtClean="0">
                <a:solidFill>
                  <a:srgbClr val="000000"/>
                </a:solidFill>
                <a:latin typeface="Times New Roman" panose="02020603050405020304" pitchFamily="18" charset="0"/>
                <a:ea typeface="Times New Roman" panose="02020603050405020304" pitchFamily="18" charset="0"/>
              </a:rPr>
              <a:t> стандарта МЭК 61131-3</a:t>
            </a:r>
            <a:endParaRPr lang="ru-RU" sz="2400" b="1" dirty="0">
              <a:solidFill>
                <a:srgbClr val="000000"/>
              </a:solidFill>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84350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857250"/>
            <a:ext cx="9144000" cy="1754326"/>
          </a:xfrm>
          <a:prstGeom prst="rect">
            <a:avLst/>
          </a:prstGeom>
        </p:spPr>
        <p:txBody>
          <a:bodyPr wrap="square">
            <a:spAutoFit/>
          </a:bodyPr>
          <a:lstStyle/>
          <a:p>
            <a:pPr>
              <a:lnSpc>
                <a:spcPct val="150000"/>
              </a:lnSpc>
            </a:pP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ST</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это язык высокого уровня, разработанный для структурного программирования.</a:t>
            </a:r>
            <a:endPar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50000"/>
              </a:lnSpc>
            </a:pP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Язык ST предоставляет булевы и арифметические операторы, а также конструкции структурного программирования, такие, как IF... THEN ELSE, CASE, WHILE DO, а также REPEAT...UNTIL.</a:t>
            </a:r>
            <a:endParaRPr lang="ru-RU" dirty="0"/>
          </a:p>
        </p:txBody>
      </p:sp>
      <p:sp>
        <p:nvSpPr>
          <p:cNvPr id="4" name="Прямоугольник 3"/>
          <p:cNvSpPr/>
          <p:nvPr/>
        </p:nvSpPr>
        <p:spPr>
          <a:xfrm>
            <a:off x="0" y="3229487"/>
            <a:ext cx="9144000" cy="1477328"/>
          </a:xfrm>
          <a:prstGeom prst="rect">
            <a:avLst/>
          </a:prstGeom>
        </p:spPr>
        <p:txBody>
          <a:bodyPr wrap="square">
            <a:spAutoFit/>
          </a:bodyPr>
          <a:lstStyle/>
          <a:p>
            <a:r>
              <a:rPr lang="en-US" dirty="0">
                <a:latin typeface="Courier New" panose="02070309020205020404" pitchFamily="49" charset="0"/>
              </a:rPr>
              <a:t>IF Voltage&gt;220 THEN</a:t>
            </a:r>
            <a:endParaRPr lang="en-US" dirty="0"/>
          </a:p>
          <a:p>
            <a:r>
              <a:rPr lang="en-US" dirty="0">
                <a:latin typeface="Courier New" panose="02070309020205020404" pitchFamily="49" charset="0"/>
              </a:rPr>
              <a:t>   Current:=Current - 10; (*</a:t>
            </a:r>
            <a:r>
              <a:rPr lang="ru-RU" dirty="0">
                <a:latin typeface="Courier New" panose="02070309020205020404" pitchFamily="49" charset="0"/>
              </a:rPr>
              <a:t>Если </a:t>
            </a:r>
            <a:r>
              <a:rPr lang="en-US" dirty="0">
                <a:latin typeface="Courier New" panose="02070309020205020404" pitchFamily="49" charset="0"/>
              </a:rPr>
              <a:t>V&gt;220</a:t>
            </a:r>
            <a:r>
              <a:rPr lang="en-US" dirty="0"/>
              <a:t> </a:t>
            </a:r>
            <a:r>
              <a:rPr lang="ru-RU" dirty="0">
                <a:latin typeface="Courier New" panose="02070309020205020404" pitchFamily="49" charset="0"/>
              </a:rPr>
              <a:t>В, то уменьшить ток на 10*)</a:t>
            </a:r>
            <a:endParaRPr lang="ru-RU" dirty="0"/>
          </a:p>
          <a:p>
            <a:r>
              <a:rPr lang="en-US" dirty="0">
                <a:latin typeface="Courier New" panose="02070309020205020404" pitchFamily="49" charset="0"/>
              </a:rPr>
              <a:t>ELSE</a:t>
            </a:r>
            <a:endParaRPr lang="en-US" dirty="0"/>
          </a:p>
          <a:p>
            <a:r>
              <a:rPr lang="en-US" dirty="0">
                <a:latin typeface="Courier New" panose="02070309020205020404" pitchFamily="49" charset="0"/>
              </a:rPr>
              <a:t>   Current:=50; Speed:=ON;(*</a:t>
            </a:r>
            <a:r>
              <a:rPr lang="ru-RU" dirty="0">
                <a:latin typeface="Courier New" panose="02070309020205020404" pitchFamily="49" charset="0"/>
              </a:rPr>
              <a:t>Установить ток 50А и включить</a:t>
            </a:r>
            <a:r>
              <a:rPr lang="en-US" dirty="0">
                <a:latin typeface="Courier New" panose="02070309020205020404" pitchFamily="49" charset="0"/>
              </a:rPr>
              <a:t> </a:t>
            </a:r>
            <a:r>
              <a:rPr lang="ru-RU" dirty="0">
                <a:latin typeface="Courier New" panose="02070309020205020404" pitchFamily="49" charset="0"/>
              </a:rPr>
              <a:t>мотор*)</a:t>
            </a:r>
            <a:endParaRPr lang="ru-RU" dirty="0"/>
          </a:p>
          <a:p>
            <a:r>
              <a:rPr lang="en-US" dirty="0">
                <a:latin typeface="Courier New" panose="02070309020205020404" pitchFamily="49" charset="0"/>
              </a:rPr>
              <a:t>END_IF;</a:t>
            </a:r>
            <a:endParaRPr lang="en-US" dirty="0"/>
          </a:p>
        </p:txBody>
      </p:sp>
      <p:sp>
        <p:nvSpPr>
          <p:cNvPr id="5" name="Прямоугольник 4"/>
          <p:cNvSpPr/>
          <p:nvPr/>
        </p:nvSpPr>
        <p:spPr>
          <a:xfrm>
            <a:off x="0" y="0"/>
            <a:ext cx="9144000" cy="646331"/>
          </a:xfrm>
          <a:prstGeom prst="rect">
            <a:avLst/>
          </a:prstGeom>
        </p:spPr>
        <p:txBody>
          <a:bodyPr wrap="square">
            <a:spAutoFit/>
          </a:bodyPr>
          <a:lstStyle/>
          <a:p>
            <a:pPr algn="ctr">
              <a:lnSpc>
                <a:spcPct val="150000"/>
              </a:lnSpc>
            </a:pPr>
            <a:r>
              <a:rPr lang="ru-RU" sz="2400" b="1" dirty="0" smtClean="0">
                <a:solidFill>
                  <a:srgbClr val="000000"/>
                </a:solidFill>
                <a:latin typeface="Times New Roman" panose="02020603050405020304" pitchFamily="18" charset="0"/>
                <a:ea typeface="Times New Roman" panose="02020603050405020304" pitchFamily="18" charset="0"/>
              </a:rPr>
              <a:t>Язык программирования </a:t>
            </a:r>
            <a:r>
              <a:rPr lang="en-US" sz="2400" b="1" dirty="0" smtClean="0">
                <a:solidFill>
                  <a:srgbClr val="000000"/>
                </a:solidFill>
                <a:latin typeface="Times New Roman" panose="02020603050405020304" pitchFamily="18" charset="0"/>
                <a:ea typeface="Times New Roman" panose="02020603050405020304" pitchFamily="18" charset="0"/>
              </a:rPr>
              <a:t>ST</a:t>
            </a:r>
            <a:r>
              <a:rPr lang="ru-RU" sz="2400" b="1" dirty="0" smtClean="0">
                <a:solidFill>
                  <a:srgbClr val="000000"/>
                </a:solidFill>
                <a:latin typeface="Times New Roman" panose="02020603050405020304" pitchFamily="18" charset="0"/>
                <a:ea typeface="Times New Roman" panose="02020603050405020304" pitchFamily="18" charset="0"/>
              </a:rPr>
              <a:t> стандарта МЭК 61131-3</a:t>
            </a:r>
            <a:endParaRPr lang="ru-RU" sz="2400" b="1" dirty="0">
              <a:solidFill>
                <a:srgbClr val="000000"/>
              </a:solidFill>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948328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857250"/>
            <a:ext cx="9144000" cy="4455066"/>
          </a:xfrm>
          <a:prstGeom prst="rect">
            <a:avLst/>
          </a:prstGeom>
        </p:spPr>
        <p:txBody>
          <a:bodyPr wrap="square">
            <a:spAutoFit/>
          </a:bodyPr>
          <a:lstStyle/>
          <a:p>
            <a:pPr indent="337661" algn="just">
              <a:lnSpc>
                <a:spcPct val="150000"/>
              </a:lnSpc>
            </a:pPr>
            <a:r>
              <a:rPr lang="ru-RU" sz="1575"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Языки МЭК 61131-3 базируются на следующих принципах:</a:t>
            </a:r>
            <a:endParaRPr lang="ru-RU" sz="1575" dirty="0">
              <a:latin typeface="Impact" panose="020B0806030902050204" pitchFamily="34" charset="0"/>
              <a:ea typeface="Times New Roman" panose="02020603050405020304" pitchFamily="18" charset="0"/>
              <a:cs typeface="Times New Roman" panose="02020603050405020304" pitchFamily="18" charset="0"/>
            </a:endParaRPr>
          </a:p>
          <a:p>
            <a:pPr marL="257175" indent="-257175" algn="just">
              <a:lnSpc>
                <a:spcPct val="150000"/>
              </a:lnSpc>
              <a:buFont typeface="Symbol" panose="05050102010706020507" pitchFamily="18" charset="2"/>
              <a:buChar char=""/>
              <a:tabLst>
                <a:tab pos="135255" algn="l"/>
              </a:tabLst>
            </a:pPr>
            <a:r>
              <a:rPr lang="ru-RU" sz="1575"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вся программа разбивается на множество функциональных элементов – </a:t>
            </a:r>
            <a:r>
              <a:rPr lang="en-US" sz="1575"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Program Organization Units</a:t>
            </a:r>
            <a:r>
              <a:rPr lang="ru-RU" sz="1575"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 (</a:t>
            </a:r>
            <a:r>
              <a:rPr lang="en-US" sz="1575"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POU</a:t>
            </a:r>
            <a:r>
              <a:rPr lang="ru-RU" sz="1575"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 каждый из которых может состоять из функций, функциональных блоков и программ. Любой элемент МЭК-программы может быть сконструирован иерархически из более простых элементов;</a:t>
            </a:r>
            <a:endParaRPr lang="ru-RU" sz="1575" dirty="0">
              <a:latin typeface="Impact" panose="020B0806030902050204" pitchFamily="34" charset="0"/>
              <a:ea typeface="Times New Roman" panose="02020603050405020304" pitchFamily="18" charset="0"/>
              <a:cs typeface="Times New Roman" panose="02020603050405020304" pitchFamily="18" charset="0"/>
            </a:endParaRPr>
          </a:p>
          <a:p>
            <a:pPr marL="257175" indent="-257175" algn="just">
              <a:lnSpc>
                <a:spcPct val="150000"/>
              </a:lnSpc>
              <a:buFont typeface="Symbol" panose="05050102010706020507" pitchFamily="18" charset="2"/>
              <a:buChar char=""/>
              <a:tabLst>
                <a:tab pos="135255" algn="l"/>
              </a:tabLst>
            </a:pPr>
            <a:r>
              <a:rPr lang="ru-RU" sz="1575"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стандарт требует строгой типизации данных. Указание типов данных позволяет легко обнаруживать большинство ошибок в программе до ее исполнения;</a:t>
            </a:r>
            <a:endParaRPr lang="ru-RU" sz="1575" dirty="0">
              <a:latin typeface="Impact" panose="020B0806030902050204" pitchFamily="34" charset="0"/>
              <a:ea typeface="Times New Roman" panose="02020603050405020304" pitchFamily="18" charset="0"/>
              <a:cs typeface="Times New Roman" panose="02020603050405020304" pitchFamily="18" charset="0"/>
            </a:endParaRPr>
          </a:p>
          <a:p>
            <a:pPr marL="257175" indent="-257175" algn="just">
              <a:lnSpc>
                <a:spcPct val="150000"/>
              </a:lnSpc>
              <a:buFont typeface="Symbol" panose="05050102010706020507" pitchFamily="18" charset="2"/>
              <a:buChar char=""/>
              <a:tabLst>
                <a:tab pos="135255" algn="l"/>
              </a:tabLst>
            </a:pPr>
            <a:r>
              <a:rPr lang="ru-RU" sz="1575"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имеются средства для исполнения разных фрагментов программы в разное время, с разной скоростью, а также параллельно. Например, один фрагмент программы может сканировать концевой датчик с частотой 100 раз в секунду, в то время как второй фрагмент будет сканировать датчик температуры с частотой один раз в 10 с;</a:t>
            </a:r>
            <a:endParaRPr lang="ru-RU" sz="1575" dirty="0">
              <a:latin typeface="Impact" panose="020B0806030902050204" pitchFamily="34" charset="0"/>
              <a:ea typeface="Times New Roman" panose="02020603050405020304" pitchFamily="18" charset="0"/>
              <a:cs typeface="Times New Roman" panose="02020603050405020304" pitchFamily="18" charset="0"/>
            </a:endParaRPr>
          </a:p>
          <a:p>
            <a:pPr marL="257175" indent="-257175" algn="just">
              <a:lnSpc>
                <a:spcPct val="150000"/>
              </a:lnSpc>
              <a:buFont typeface="Symbol" panose="05050102010706020507" pitchFamily="18" charset="2"/>
              <a:buChar char=""/>
              <a:tabLst>
                <a:tab pos="135255" algn="l"/>
              </a:tabLst>
            </a:pPr>
            <a:r>
              <a:rPr lang="ru-RU" sz="1575"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для выполнения операций в определенной последовательности, которая задается моментами времени или событиями, используется специальный язык последовательных функциональных схем (</a:t>
            </a:r>
            <a:r>
              <a:rPr lang="en-US" sz="1575"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SFC</a:t>
            </a:r>
            <a:r>
              <a:rPr lang="ru-RU" sz="1575"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a:t>
            </a:r>
            <a:endParaRPr lang="ru-RU" sz="1575" dirty="0">
              <a:latin typeface="Impact" panose="020B0806030902050204" pitchFamily="34" charset="0"/>
              <a:ea typeface="Times New Roman" panose="02020603050405020304" pitchFamily="18" charset="0"/>
              <a:cs typeface="Times New Roman" panose="02020603050405020304" pitchFamily="18" charset="0"/>
            </a:endParaRPr>
          </a:p>
        </p:txBody>
      </p:sp>
      <p:sp>
        <p:nvSpPr>
          <p:cNvPr id="4" name="Прямоугольник 3"/>
          <p:cNvSpPr/>
          <p:nvPr/>
        </p:nvSpPr>
        <p:spPr>
          <a:xfrm>
            <a:off x="0" y="0"/>
            <a:ext cx="9144000" cy="538994"/>
          </a:xfrm>
          <a:prstGeom prst="rect">
            <a:avLst/>
          </a:prstGeom>
        </p:spPr>
        <p:txBody>
          <a:bodyPr wrap="square">
            <a:spAutoFit/>
          </a:bodyPr>
          <a:lstStyle/>
          <a:p>
            <a:pPr algn="ctr">
              <a:lnSpc>
                <a:spcPct val="150000"/>
              </a:lnSpc>
            </a:pPr>
            <a:r>
              <a:rPr lang="ru-RU" sz="2200" b="1" dirty="0" smtClean="0">
                <a:solidFill>
                  <a:srgbClr val="000000"/>
                </a:solidFill>
                <a:latin typeface="Times New Roman" panose="02020603050405020304" pitchFamily="18" charset="0"/>
                <a:ea typeface="Times New Roman" panose="02020603050405020304" pitchFamily="18" charset="0"/>
              </a:rPr>
              <a:t>Принципы программирования на языках стандарта МЭК 61131-3</a:t>
            </a:r>
            <a:endParaRPr lang="ru-RU" sz="2200" b="1" dirty="0">
              <a:solidFill>
                <a:srgbClr val="000000"/>
              </a:solidFill>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692712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857250"/>
            <a:ext cx="9144000" cy="4281941"/>
          </a:xfrm>
          <a:prstGeom prst="rect">
            <a:avLst/>
          </a:prstGeom>
        </p:spPr>
        <p:txBody>
          <a:bodyPr wrap="square">
            <a:spAutoFit/>
          </a:bodyPr>
          <a:lstStyle/>
          <a:p>
            <a:pPr marL="257175" indent="-257175" algn="just">
              <a:lnSpc>
                <a:spcPct val="150000"/>
              </a:lnSpc>
              <a:buFont typeface="Symbol" panose="05050102010706020507" pitchFamily="18" charset="2"/>
              <a:buChar char=""/>
              <a:tabLst>
                <a:tab pos="135255" algn="l"/>
              </a:tabLst>
            </a:pPr>
            <a:r>
              <a:rPr lang="ru-RU" sz="1650"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стандарт поддерживает структуры для описания разнородных данных. Например, температуру подшипников насоса, давление и состояние «включено-выключено» можно описать с помощью единой структуры «Ротор» и передавать ее внутри программы как единый элемент данных;</a:t>
            </a:r>
            <a:endParaRPr lang="ru-RU" sz="1650" dirty="0">
              <a:latin typeface="Impact" panose="020B0806030902050204" pitchFamily="34" charset="0"/>
              <a:ea typeface="Times New Roman" panose="02020603050405020304" pitchFamily="18" charset="0"/>
              <a:cs typeface="Times New Roman" panose="02020603050405020304" pitchFamily="18" charset="0"/>
            </a:endParaRPr>
          </a:p>
          <a:p>
            <a:pPr marL="257175" indent="-257175" algn="just">
              <a:lnSpc>
                <a:spcPct val="150000"/>
              </a:lnSpc>
              <a:buFont typeface="Symbol" panose="05050102010706020507" pitchFamily="18" charset="2"/>
              <a:buChar char=""/>
              <a:tabLst>
                <a:tab pos="135255" algn="l"/>
              </a:tabLst>
            </a:pPr>
            <a:r>
              <a:rPr lang="ru-RU" sz="1650"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стандарт обеспечивает совместное использование всех пяти языков, поэтому для каждого фрагмента задачи может быть выбран любой, наиболее удобный, язык;</a:t>
            </a:r>
            <a:endParaRPr lang="ru-RU" sz="1650" dirty="0">
              <a:latin typeface="Impact" panose="020B0806030902050204" pitchFamily="34" charset="0"/>
              <a:ea typeface="Times New Roman" panose="02020603050405020304" pitchFamily="18" charset="0"/>
              <a:cs typeface="Times New Roman" panose="02020603050405020304" pitchFamily="18" charset="0"/>
            </a:endParaRPr>
          </a:p>
          <a:p>
            <a:pPr marL="257175" indent="-257175" algn="just">
              <a:lnSpc>
                <a:spcPct val="150000"/>
              </a:lnSpc>
              <a:buFont typeface="Symbol" panose="05050102010706020507" pitchFamily="18" charset="2"/>
              <a:buChar char=""/>
              <a:tabLst>
                <a:tab pos="135255" algn="l"/>
              </a:tabLst>
            </a:pPr>
            <a:r>
              <a:rPr lang="ru-RU" sz="1650"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программа, написанная для одного контроллера, может быть перенесена на любой контроллер, совместимый со стандартом МЭК 61131–3.</a:t>
            </a:r>
            <a:endParaRPr lang="ru-RU" sz="1650" dirty="0">
              <a:latin typeface="Impact" panose="020B0806030902050204" pitchFamily="34" charset="0"/>
              <a:ea typeface="Times New Roman" panose="02020603050405020304" pitchFamily="18" charset="0"/>
              <a:cs typeface="Times New Roman" panose="02020603050405020304" pitchFamily="18" charset="0"/>
            </a:endParaRPr>
          </a:p>
          <a:p>
            <a:pPr marL="257175" indent="-257175" algn="just">
              <a:lnSpc>
                <a:spcPct val="150000"/>
              </a:lnSpc>
              <a:buFont typeface="Symbol" panose="05050102010706020507" pitchFamily="18" charset="2"/>
              <a:buChar char=""/>
              <a:tabLst>
                <a:tab pos="135255" algn="l"/>
              </a:tabLst>
            </a:pPr>
            <a:r>
              <a:rPr lang="ru-RU" sz="1650"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Любой ПЛК работает в циклическом режиме. Цикл начинается со сбора данных с модулей ввода, затем исполняется программа ПЛК и оканчивается цикл выводом данных в устройства вывода. Поэтому время исполнения кон­троллерного цикла зависит от продолжительности операций ввода-вывода и быстродействия процессорного модуля.</a:t>
            </a:r>
            <a:endParaRPr lang="ru-RU" sz="1650" dirty="0">
              <a:latin typeface="Impact" panose="020B0806030902050204" pitchFamily="34" charset="0"/>
              <a:ea typeface="Times New Roman" panose="02020603050405020304" pitchFamily="18" charset="0"/>
              <a:cs typeface="Times New Roman" panose="02020603050405020304" pitchFamily="18" charset="0"/>
            </a:endParaRPr>
          </a:p>
        </p:txBody>
      </p:sp>
      <p:sp>
        <p:nvSpPr>
          <p:cNvPr id="3" name="Прямоугольник 2"/>
          <p:cNvSpPr/>
          <p:nvPr/>
        </p:nvSpPr>
        <p:spPr>
          <a:xfrm>
            <a:off x="0" y="0"/>
            <a:ext cx="9144000" cy="538994"/>
          </a:xfrm>
          <a:prstGeom prst="rect">
            <a:avLst/>
          </a:prstGeom>
        </p:spPr>
        <p:txBody>
          <a:bodyPr wrap="square">
            <a:spAutoFit/>
          </a:bodyPr>
          <a:lstStyle/>
          <a:p>
            <a:pPr algn="ctr">
              <a:lnSpc>
                <a:spcPct val="150000"/>
              </a:lnSpc>
            </a:pPr>
            <a:r>
              <a:rPr lang="ru-RU" sz="2200" b="1" dirty="0" smtClean="0">
                <a:solidFill>
                  <a:srgbClr val="000000"/>
                </a:solidFill>
                <a:latin typeface="Times New Roman" panose="02020603050405020304" pitchFamily="18" charset="0"/>
                <a:ea typeface="Times New Roman" panose="02020603050405020304" pitchFamily="18" charset="0"/>
              </a:rPr>
              <a:t>Принципы программирования на языках стандарта МЭК 61131-3</a:t>
            </a:r>
            <a:endParaRPr lang="ru-RU" sz="2200" b="1" dirty="0">
              <a:solidFill>
                <a:srgbClr val="000000"/>
              </a:solidFill>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917716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857250"/>
            <a:ext cx="9144000" cy="3416320"/>
          </a:xfrm>
          <a:prstGeom prst="rect">
            <a:avLst/>
          </a:prstGeom>
        </p:spPr>
        <p:txBody>
          <a:bodyPr wrap="square">
            <a:spAutoFit/>
          </a:bodyPr>
          <a:lstStyle/>
          <a:p>
            <a:pPr marL="257175" indent="-257175" algn="just">
              <a:lnSpc>
                <a:spcPct val="150000"/>
              </a:lnSpc>
              <a:buSzPts val="1000"/>
              <a:buFont typeface="Symbol" panose="05050102010706020507" pitchFamily="18" charset="2"/>
              <a:buChar char=""/>
              <a:tabLst>
                <a:tab pos="135255" algn="l"/>
              </a:tabLst>
            </a:pP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Функции </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 битовыми строками (AND, OR, XOR, NOT, SHL, SHR, ROL, ROL).</a:t>
            </a:r>
            <a:endParaRPr lang="ru-RU" dirty="0">
              <a:latin typeface="Calibri" panose="020F0502020204030204" pitchFamily="34" charset="0"/>
              <a:ea typeface="Calibri" panose="020F0502020204030204" pitchFamily="34" charset="0"/>
              <a:cs typeface="Times New Roman" panose="02020603050405020304" pitchFamily="18" charset="0"/>
            </a:endParaRPr>
          </a:p>
          <a:p>
            <a:pPr marL="257175" indent="-257175" algn="just">
              <a:lnSpc>
                <a:spcPct val="150000"/>
              </a:lnSpc>
              <a:buSzPts val="1000"/>
              <a:buFont typeface="Symbol" panose="05050102010706020507" pitchFamily="18" charset="2"/>
              <a:buChar char=""/>
              <a:tabLst>
                <a:tab pos="135255" algn="l"/>
              </a:tabLst>
            </a:pP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Числовые функции</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(ADD, SUB, MUL, DIV, MOD, EXPT, ABS, SORT, LN, LOG, EXP, SIN, COS, TAN, ASIN, ACOS, ATAN).</a:t>
            </a:r>
            <a:endParaRPr lang="ru-RU" dirty="0">
              <a:latin typeface="Calibri" panose="020F0502020204030204" pitchFamily="34" charset="0"/>
              <a:ea typeface="Calibri" panose="020F0502020204030204" pitchFamily="34" charset="0"/>
              <a:cs typeface="Times New Roman" panose="02020603050405020304" pitchFamily="18" charset="0"/>
            </a:endParaRPr>
          </a:p>
          <a:p>
            <a:pPr marL="257175" indent="-257175" algn="just">
              <a:lnSpc>
                <a:spcPct val="150000"/>
              </a:lnSpc>
              <a:buSzPts val="1000"/>
              <a:buFont typeface="Symbol" panose="05050102010706020507" pitchFamily="18" charset="2"/>
              <a:buChar char=""/>
              <a:tabLst>
                <a:tab pos="135255" algn="l"/>
              </a:tabLst>
            </a:pP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Преобразования типов.</a:t>
            </a:r>
            <a:endParaRPr lang="ru-RU" dirty="0">
              <a:latin typeface="Calibri" panose="020F0502020204030204" pitchFamily="34" charset="0"/>
              <a:ea typeface="Calibri" panose="020F0502020204030204" pitchFamily="34" charset="0"/>
              <a:cs typeface="Times New Roman" panose="02020603050405020304" pitchFamily="18" charset="0"/>
            </a:endParaRPr>
          </a:p>
          <a:p>
            <a:pPr marL="257175" indent="-257175" algn="just">
              <a:lnSpc>
                <a:spcPct val="150000"/>
              </a:lnSpc>
              <a:buSzPts val="1000"/>
              <a:buFont typeface="Symbol" panose="05050102010706020507" pitchFamily="18" charset="2"/>
              <a:buChar char=""/>
              <a:tabLst>
                <a:tab pos="135255" algn="l"/>
              </a:tabLst>
            </a:pP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Функции выбора (GT, GE, EQ, LT, LE, NE).</a:t>
            </a:r>
            <a:endParaRPr lang="ru-RU" dirty="0">
              <a:latin typeface="Calibri" panose="020F0502020204030204" pitchFamily="34" charset="0"/>
              <a:ea typeface="Calibri" panose="020F0502020204030204" pitchFamily="34" charset="0"/>
              <a:cs typeface="Times New Roman" panose="02020603050405020304" pitchFamily="18" charset="0"/>
            </a:endParaRPr>
          </a:p>
          <a:p>
            <a:pPr marL="257175" indent="-257175" algn="just">
              <a:lnSpc>
                <a:spcPct val="150000"/>
              </a:lnSpc>
              <a:buSzPts val="1000"/>
              <a:buFont typeface="Symbol" panose="05050102010706020507" pitchFamily="18" charset="2"/>
              <a:buChar char=""/>
              <a:tabLst>
                <a:tab pos="135255" algn="l"/>
              </a:tabLst>
            </a:pP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Функции сравнения</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(LEN, LEFT, RIGHT, MID, CONCAT, INSERT, DELETE, REPLACE, FIND).</a:t>
            </a:r>
            <a:endParaRPr lang="ru-RU" dirty="0">
              <a:latin typeface="Calibri" panose="020F0502020204030204" pitchFamily="34" charset="0"/>
              <a:ea typeface="Calibri" panose="020F0502020204030204" pitchFamily="34" charset="0"/>
              <a:cs typeface="Times New Roman" panose="02020603050405020304" pitchFamily="18" charset="0"/>
            </a:endParaRPr>
          </a:p>
          <a:p>
            <a:pPr marL="257175" indent="-257175" algn="just">
              <a:lnSpc>
                <a:spcPct val="150000"/>
              </a:lnSpc>
              <a:buSzPts val="1000"/>
              <a:buFont typeface="Symbol" panose="05050102010706020507" pitchFamily="18" charset="2"/>
              <a:buChar char=""/>
              <a:tabLst>
                <a:tab pos="135255" algn="l"/>
              </a:tabLst>
            </a:pP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Функции, определяемые производителем и пользователем.</a:t>
            </a:r>
            <a:endParaRPr lang="ru-RU"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0" y="0"/>
            <a:ext cx="9144000" cy="579582"/>
          </a:xfrm>
          <a:prstGeom prst="rect">
            <a:avLst/>
          </a:prstGeom>
        </p:spPr>
        <p:txBody>
          <a:bodyPr wrap="square">
            <a:spAutoFit/>
          </a:bodyPr>
          <a:lstStyle/>
          <a:p>
            <a:pPr algn="ctr">
              <a:lnSpc>
                <a:spcPct val="150000"/>
              </a:lnSpc>
            </a:pPr>
            <a:r>
              <a:rPr lang="ru-RU" sz="2400" b="1" dirty="0" smtClean="0">
                <a:solidFill>
                  <a:srgbClr val="000000"/>
                </a:solidFill>
                <a:latin typeface="Times New Roman" panose="02020603050405020304" pitchFamily="18" charset="0"/>
                <a:ea typeface="Times New Roman" panose="02020603050405020304" pitchFamily="18" charset="0"/>
              </a:rPr>
              <a:t>Набор стандартных функций языков стандарта МЭК 61131-3</a:t>
            </a:r>
            <a:endParaRPr lang="ru-RU" sz="2400" b="1" dirty="0">
              <a:solidFill>
                <a:srgbClr val="000000"/>
              </a:solidFill>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709223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857250"/>
            <a:ext cx="9144000" cy="5864875"/>
          </a:xfrm>
          <a:prstGeom prst="rect">
            <a:avLst/>
          </a:prstGeom>
        </p:spPr>
        <p:txBody>
          <a:bodyPr wrap="square">
            <a:spAutoFit/>
          </a:bodyPr>
          <a:lstStyle/>
          <a:p>
            <a:pPr algn="ctr">
              <a:lnSpc>
                <a:spcPct val="150000"/>
              </a:lnSpc>
            </a:pPr>
            <a:r>
              <a:rPr lang="ru-RU" b="1" dirty="0">
                <a:solidFill>
                  <a:srgbClr val="000000"/>
                </a:solidFill>
                <a:latin typeface="Times New Roman" panose="02020603050405020304" pitchFamily="18" charset="0"/>
                <a:ea typeface="Times New Roman" panose="02020603050405020304" pitchFamily="18" charset="0"/>
              </a:rPr>
              <a:t>Функциональные блоки</a:t>
            </a:r>
            <a:endParaRPr lang="ru-RU" b="1" dirty="0">
              <a:solidFill>
                <a:srgbClr val="000000"/>
              </a:solidFill>
              <a:latin typeface="Arial" panose="020B0604020202020204" pitchFamily="34" charset="0"/>
              <a:ea typeface="Times New Roman" panose="02020603050405020304" pitchFamily="18" charset="0"/>
            </a:endParaRPr>
          </a:p>
          <a:p>
            <a:pPr marL="257175" indent="-257175" algn="just">
              <a:lnSpc>
                <a:spcPct val="150000"/>
              </a:lnSpc>
              <a:buSzPts val="1000"/>
              <a:buFont typeface="Symbol" panose="05050102010706020507" pitchFamily="18" charset="2"/>
              <a:buChar char=""/>
              <a:tabLst>
                <a:tab pos="135255" algn="l"/>
              </a:tabLst>
            </a:pP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Блоки синхронизации состояний (SR, RS, SEMA).</a:t>
            </a:r>
            <a:endParaRPr lang="ru-RU" dirty="0">
              <a:latin typeface="Calibri" panose="020F0502020204030204" pitchFamily="34" charset="0"/>
              <a:ea typeface="Calibri" panose="020F0502020204030204" pitchFamily="34" charset="0"/>
              <a:cs typeface="Times New Roman" panose="02020603050405020304" pitchFamily="18" charset="0"/>
            </a:endParaRPr>
          </a:p>
          <a:p>
            <a:pPr marL="257175" indent="-257175" algn="just">
              <a:lnSpc>
                <a:spcPct val="150000"/>
              </a:lnSpc>
              <a:buSzPts val="1000"/>
              <a:buFont typeface="Symbol" panose="05050102010706020507" pitchFamily="18" charset="2"/>
              <a:buChar char=""/>
              <a:tabLst>
                <a:tab pos="135255" algn="l"/>
              </a:tabLst>
            </a:pP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Дифференцирование переднего и заднего фронта (R_TRIG, F_TRIG).</a:t>
            </a:r>
            <a:endParaRPr lang="ru-RU" dirty="0">
              <a:latin typeface="Calibri" panose="020F0502020204030204" pitchFamily="34" charset="0"/>
              <a:ea typeface="Calibri" panose="020F0502020204030204" pitchFamily="34" charset="0"/>
              <a:cs typeface="Times New Roman" panose="02020603050405020304" pitchFamily="18" charset="0"/>
            </a:endParaRPr>
          </a:p>
          <a:p>
            <a:pPr marL="257175" indent="-257175" algn="just">
              <a:lnSpc>
                <a:spcPct val="150000"/>
              </a:lnSpc>
              <a:buSzPts val="1000"/>
              <a:buFont typeface="Symbol" panose="05050102010706020507" pitchFamily="18" charset="2"/>
              <a:buChar char=""/>
              <a:tabLst>
                <a:tab pos="135255" algn="l"/>
              </a:tabLst>
            </a:pP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Счетчики (CTU, CTD, CTUD).</a:t>
            </a:r>
            <a:endParaRPr lang="ru-RU" dirty="0">
              <a:latin typeface="Calibri" panose="020F0502020204030204" pitchFamily="34" charset="0"/>
              <a:ea typeface="Calibri" panose="020F0502020204030204" pitchFamily="34" charset="0"/>
              <a:cs typeface="Times New Roman" panose="02020603050405020304" pitchFamily="18" charset="0"/>
            </a:endParaRPr>
          </a:p>
          <a:p>
            <a:pPr marL="257175" indent="-257175" algn="just">
              <a:lnSpc>
                <a:spcPct val="150000"/>
              </a:lnSpc>
              <a:buSzPts val="1000"/>
              <a:buFont typeface="Symbol" panose="05050102010706020507" pitchFamily="18" charset="2"/>
              <a:buChar char=""/>
              <a:tabLst>
                <a:tab pos="135255" algn="l"/>
              </a:tabLst>
            </a:pP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Таймеры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ТР</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TON, TOF, RTC).</a:t>
            </a:r>
            <a:endParaRPr lang="ru-RU" dirty="0">
              <a:latin typeface="Calibri" panose="020F0502020204030204" pitchFamily="34" charset="0"/>
              <a:ea typeface="Calibri" panose="020F0502020204030204" pitchFamily="34" charset="0"/>
              <a:cs typeface="Times New Roman" panose="02020603050405020304" pitchFamily="18" charset="0"/>
            </a:endParaRPr>
          </a:p>
          <a:p>
            <a:pPr marL="257175" indent="-257175" algn="just">
              <a:lnSpc>
                <a:spcPct val="150000"/>
              </a:lnSpc>
              <a:buSzPts val="1000"/>
              <a:buFont typeface="Symbol" panose="05050102010706020507" pitchFamily="18" charset="2"/>
              <a:buChar char=""/>
              <a:tabLst>
                <a:tab pos="135255" algn="l"/>
              </a:tabLst>
            </a:pP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Функциональные блоки, определяемые пользователем и производителем.</a:t>
            </a:r>
            <a:endParaRPr lang="ru-RU" dirty="0">
              <a:latin typeface="Calibri" panose="020F0502020204030204" pitchFamily="34" charset="0"/>
              <a:ea typeface="Calibri" panose="020F0502020204030204" pitchFamily="34" charset="0"/>
              <a:cs typeface="Times New Roman" panose="02020603050405020304" pitchFamily="18" charset="0"/>
            </a:endParaRPr>
          </a:p>
          <a:p>
            <a:pPr indent="337661" algn="just">
              <a:lnSpc>
                <a:spcPct val="150000"/>
              </a:lnSpc>
            </a:pP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 помощью этих функций и блоков выполняется множество операций над большим количеством стандартных </a:t>
            </a:r>
            <a:r>
              <a:rPr lang="ru-RU"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типов </a:t>
            </a:r>
            <a:r>
              <a:rPr lang="ru-RU" u="sng"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данных</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dirty="0">
              <a:latin typeface="Calibri" panose="020F0502020204030204" pitchFamily="34" charset="0"/>
              <a:ea typeface="Calibri" panose="020F0502020204030204" pitchFamily="34" charset="0"/>
              <a:cs typeface="Times New Roman" panose="02020603050405020304" pitchFamily="18" charset="0"/>
            </a:endParaRPr>
          </a:p>
          <a:p>
            <a:pPr marL="257175" indent="-257175" algn="just">
              <a:lnSpc>
                <a:spcPct val="150000"/>
              </a:lnSpc>
              <a:buSzPts val="1000"/>
              <a:buFont typeface="Symbol" panose="05050102010706020507" pitchFamily="18" charset="2"/>
              <a:buChar char=""/>
              <a:tabLst>
                <a:tab pos="135255" algn="l"/>
              </a:tabLst>
            </a:pP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Битовые строки</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(BOOL, TYPE, WORD, DWORD, LWORD).</a:t>
            </a:r>
            <a:endParaRPr lang="ru-RU" dirty="0">
              <a:latin typeface="Calibri" panose="020F0502020204030204" pitchFamily="34" charset="0"/>
              <a:ea typeface="Calibri" panose="020F0502020204030204" pitchFamily="34" charset="0"/>
              <a:cs typeface="Times New Roman" panose="02020603050405020304" pitchFamily="18" charset="0"/>
            </a:endParaRPr>
          </a:p>
          <a:p>
            <a:pPr marL="257175" indent="-257175" algn="just">
              <a:lnSpc>
                <a:spcPct val="150000"/>
              </a:lnSpc>
              <a:buSzPts val="1000"/>
              <a:buFont typeface="Symbol" panose="05050102010706020507" pitchFamily="18" charset="2"/>
              <a:buChar char=""/>
              <a:tabLst>
                <a:tab pos="135255" algn="l"/>
              </a:tabLst>
            </a:pP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Целые</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(SINT, INT, DINT, LINT).</a:t>
            </a:r>
            <a:endParaRPr lang="ru-RU" dirty="0">
              <a:latin typeface="Calibri" panose="020F0502020204030204" pitchFamily="34" charset="0"/>
              <a:ea typeface="Calibri" panose="020F0502020204030204" pitchFamily="34" charset="0"/>
              <a:cs typeface="Times New Roman" panose="02020603050405020304" pitchFamily="18" charset="0"/>
            </a:endParaRPr>
          </a:p>
          <a:p>
            <a:pPr marL="257175" indent="-257175" algn="just">
              <a:lnSpc>
                <a:spcPct val="150000"/>
              </a:lnSpc>
              <a:buSzPts val="1000"/>
              <a:buFont typeface="Symbol" panose="05050102010706020507" pitchFamily="18" charset="2"/>
              <a:buChar char=""/>
              <a:tabLst>
                <a:tab pos="135255" algn="l"/>
              </a:tabLst>
            </a:pP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Беззнаковые</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целые</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(USINT, DINT, IDINT, ULINT).</a:t>
            </a:r>
            <a:endParaRPr lang="ru-RU" dirty="0">
              <a:latin typeface="Calibri" panose="020F0502020204030204" pitchFamily="34" charset="0"/>
              <a:ea typeface="Calibri" panose="020F0502020204030204" pitchFamily="34" charset="0"/>
              <a:cs typeface="Times New Roman" panose="02020603050405020304" pitchFamily="18" charset="0"/>
            </a:endParaRPr>
          </a:p>
          <a:p>
            <a:pPr marL="257175" indent="-257175" algn="just">
              <a:lnSpc>
                <a:spcPct val="150000"/>
              </a:lnSpc>
              <a:buSzPts val="1000"/>
              <a:buFont typeface="Symbol" panose="05050102010706020507" pitchFamily="18" charset="2"/>
              <a:buChar char=""/>
              <a:tabLst>
                <a:tab pos="135255" algn="l"/>
              </a:tabLst>
            </a:pP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Вещественные (REAL, LREAL).</a:t>
            </a:r>
            <a:endParaRPr lang="ru-RU" dirty="0">
              <a:latin typeface="Calibri" panose="020F0502020204030204" pitchFamily="34" charset="0"/>
              <a:ea typeface="Calibri" panose="020F0502020204030204" pitchFamily="34" charset="0"/>
              <a:cs typeface="Times New Roman" panose="02020603050405020304" pitchFamily="18" charset="0"/>
            </a:endParaRPr>
          </a:p>
          <a:p>
            <a:pPr marL="257175" indent="-257175" algn="just">
              <a:lnSpc>
                <a:spcPct val="150000"/>
              </a:lnSpc>
              <a:buSzPts val="1000"/>
              <a:buFont typeface="Symbol" panose="05050102010706020507" pitchFamily="18" charset="2"/>
              <a:buChar char=""/>
              <a:tabLst>
                <a:tab pos="135255" algn="l"/>
              </a:tabLst>
            </a:pP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Временные</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(TIME, DATE, TIME OF DAY, DATE AND TIME).</a:t>
            </a:r>
            <a:endParaRPr lang="ru-RU" dirty="0">
              <a:latin typeface="Calibri" panose="020F0502020204030204" pitchFamily="34" charset="0"/>
              <a:ea typeface="Calibri" panose="020F0502020204030204" pitchFamily="34" charset="0"/>
              <a:cs typeface="Times New Roman" panose="02020603050405020304" pitchFamily="18" charset="0"/>
            </a:endParaRPr>
          </a:p>
          <a:p>
            <a:pPr marL="257175" indent="-257175" algn="just">
              <a:lnSpc>
                <a:spcPct val="150000"/>
              </a:lnSpc>
              <a:buSzPts val="1000"/>
              <a:buFont typeface="Symbol" panose="05050102010706020507" pitchFamily="18" charset="2"/>
              <a:buChar char=""/>
              <a:tabLst>
                <a:tab pos="135255" algn="l"/>
              </a:tabLst>
            </a:pP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Строки символов (STRING).</a:t>
            </a:r>
            <a:endParaRPr lang="ru-RU"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0" y="0"/>
            <a:ext cx="9144000" cy="579582"/>
          </a:xfrm>
          <a:prstGeom prst="rect">
            <a:avLst/>
          </a:prstGeom>
        </p:spPr>
        <p:txBody>
          <a:bodyPr wrap="square">
            <a:spAutoFit/>
          </a:bodyPr>
          <a:lstStyle/>
          <a:p>
            <a:pPr algn="ctr">
              <a:lnSpc>
                <a:spcPct val="150000"/>
              </a:lnSpc>
            </a:pPr>
            <a:r>
              <a:rPr lang="ru-RU" sz="2400" b="1" dirty="0" smtClean="0">
                <a:solidFill>
                  <a:srgbClr val="000000"/>
                </a:solidFill>
                <a:latin typeface="Times New Roman" panose="02020603050405020304" pitchFamily="18" charset="0"/>
                <a:ea typeface="Times New Roman" panose="02020603050405020304" pitchFamily="18" charset="0"/>
              </a:rPr>
              <a:t>Функциональные блоки языков стандарта МЭК 61131-3</a:t>
            </a:r>
            <a:endParaRPr lang="ru-RU" sz="2400" b="1" dirty="0">
              <a:solidFill>
                <a:srgbClr val="000000"/>
              </a:solidFill>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608434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857250"/>
            <a:ext cx="9144000" cy="3416320"/>
          </a:xfrm>
          <a:prstGeom prst="rect">
            <a:avLst/>
          </a:prstGeom>
        </p:spPr>
        <p:txBody>
          <a:bodyPr wrap="square">
            <a:spAutoFit/>
          </a:bodyPr>
          <a:lstStyle/>
          <a:p>
            <a:pPr indent="337661" algn="ctr">
              <a:lnSpc>
                <a:spcPct val="150000"/>
              </a:lnSpc>
            </a:pP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Типы данных, определяемые производителем и пользователем:</a:t>
            </a:r>
            <a:endParaRPr lang="ru-RU" b="1" dirty="0">
              <a:latin typeface="Calibri" panose="020F0502020204030204" pitchFamily="34" charset="0"/>
              <a:ea typeface="Calibri" panose="020F0502020204030204" pitchFamily="34" charset="0"/>
              <a:cs typeface="Times New Roman" panose="02020603050405020304" pitchFamily="18" charset="0"/>
            </a:endParaRPr>
          </a:p>
          <a:p>
            <a:pPr indent="337661" algn="just">
              <a:lnSpc>
                <a:spcPct val="150000"/>
              </a:lnSpc>
            </a:pP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Единичный элемент, подмножество, численное значение.</a:t>
            </a:r>
            <a:endParaRPr lang="ru-RU" dirty="0">
              <a:latin typeface="Calibri" panose="020F0502020204030204" pitchFamily="34" charset="0"/>
              <a:ea typeface="Calibri" panose="020F0502020204030204" pitchFamily="34" charset="0"/>
              <a:cs typeface="Times New Roman" panose="02020603050405020304" pitchFamily="18" charset="0"/>
            </a:endParaRPr>
          </a:p>
          <a:p>
            <a:pPr indent="337661" algn="just">
              <a:lnSpc>
                <a:spcPct val="150000"/>
              </a:lnSpc>
            </a:pPr>
            <a:r>
              <a:rPr lang="ru-RU" dirty="0">
                <a:solidFill>
                  <a:srgbClr val="000000"/>
                </a:solidFill>
                <a:latin typeface="Times New Roman" panose="02020603050405020304" pitchFamily="18" charset="0"/>
                <a:ea typeface="Times New Roman" panose="02020603050405020304" pitchFamily="18" charset="0"/>
              </a:rPr>
              <a:t>– Массив, структура.</a:t>
            </a:r>
            <a:endParaRPr lang="ru-RU" b="1" dirty="0">
              <a:solidFill>
                <a:srgbClr val="000000"/>
              </a:solidFill>
              <a:latin typeface="Arial" panose="020B0604020202020204" pitchFamily="34" charset="0"/>
              <a:ea typeface="Times New Roman" panose="02020603050405020304" pitchFamily="18" charset="0"/>
            </a:endParaRPr>
          </a:p>
          <a:p>
            <a:pPr indent="337661" algn="just">
              <a:lnSpc>
                <a:spcPct val="150000"/>
              </a:lnSpc>
            </a:pPr>
            <a:r>
              <a:rPr lang="ru-RU" dirty="0">
                <a:solidFill>
                  <a:srgbClr val="000000"/>
                </a:solidFill>
                <a:latin typeface="Times New Roman" panose="02020603050405020304" pitchFamily="18" charset="0"/>
                <a:ea typeface="Times New Roman" panose="02020603050405020304" pitchFamily="18" charset="0"/>
              </a:rPr>
              <a:t>Группа экспертов понимала, что она, скорее всего, не сможет определить все типы данных и операции для решения всех возможных проблем управления. Поэтому в </a:t>
            </a:r>
            <a:r>
              <a:rPr lang="ru-RU" dirty="0">
                <a:solidFill>
                  <a:srgbClr val="000000"/>
                </a:solidFill>
                <a:latin typeface="Times New Roman" panose="02020603050405020304" pitchFamily="18" charset="0"/>
                <a:ea typeface="Times New Roman" panose="02020603050405020304" pitchFamily="18" charset="0"/>
                <a:cs typeface="Century Schoolbook" panose="02040604050505020304" pitchFamily="18" charset="0"/>
              </a:rPr>
              <a:t>МЭК</a:t>
            </a:r>
            <a:r>
              <a:rPr lang="ru-RU" dirty="0">
                <a:solidFill>
                  <a:srgbClr val="000000"/>
                </a:solidFill>
                <a:latin typeface="Times New Roman" panose="02020603050405020304" pitchFamily="18" charset="0"/>
                <a:ea typeface="Times New Roman" panose="02020603050405020304" pitchFamily="18" charset="0"/>
              </a:rPr>
              <a:t> 61131–3 детально описываются механизмы, посредством которых производители и пользователи могут определить новые типы данных, функции и функциональные блоки. Таким образом, данный стандарт является "</a:t>
            </a:r>
            <a:r>
              <a:rPr lang="ru-RU" dirty="0" err="1">
                <a:solidFill>
                  <a:srgbClr val="000000"/>
                </a:solidFill>
                <a:latin typeface="Times New Roman" panose="02020603050405020304" pitchFamily="18" charset="0"/>
                <a:ea typeface="Times New Roman" panose="02020603050405020304" pitchFamily="18" charset="0"/>
              </a:rPr>
              <a:t>саморасширяющимся</a:t>
            </a:r>
            <a:r>
              <a:rPr lang="ru-RU" dirty="0">
                <a:solidFill>
                  <a:srgbClr val="000000"/>
                </a:solidFill>
                <a:latin typeface="Times New Roman" panose="02020603050405020304" pitchFamily="18" charset="0"/>
                <a:ea typeface="Times New Roman" panose="02020603050405020304" pitchFamily="18" charset="0"/>
              </a:rPr>
              <a:t>".</a:t>
            </a:r>
            <a:endParaRPr lang="ru-RU" b="1" dirty="0">
              <a:solidFill>
                <a:srgbClr val="000000"/>
              </a:solidFill>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2328376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857250"/>
            <a:ext cx="9144000" cy="4247317"/>
          </a:xfrm>
          <a:prstGeom prst="rect">
            <a:avLst/>
          </a:prstGeom>
        </p:spPr>
        <p:txBody>
          <a:bodyPr wrap="square">
            <a:spAutoFit/>
          </a:bodyPr>
          <a:lstStyle/>
          <a:p>
            <a:pPr indent="337661" algn="just">
              <a:lnSpc>
                <a:spcPct val="150000"/>
              </a:lnSpc>
            </a:pPr>
            <a:r>
              <a:rPr lang="ru-RU" sz="15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От </a:t>
            </a:r>
            <a:r>
              <a:rPr lang="ru-RU"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применения стандартов МЭК 61131 выигрывают и пользователи, и создатели программируемых контроллеров. Что касается пользователей, они имеют возможность определять характеристики программируемых контроллеров, построенных на базе стандартов, используя универсальные термины.</a:t>
            </a:r>
            <a:endParaRPr lang="ru-RU" sz="1500" dirty="0">
              <a:latin typeface="Calibri" panose="020F0502020204030204" pitchFamily="34" charset="0"/>
              <a:ea typeface="Calibri" panose="020F0502020204030204" pitchFamily="34" charset="0"/>
              <a:cs typeface="Times New Roman" panose="02020603050405020304" pitchFamily="18" charset="0"/>
            </a:endParaRPr>
          </a:p>
          <a:p>
            <a:pPr indent="337661" algn="just">
              <a:lnSpc>
                <a:spcPct val="150000"/>
              </a:lnSpc>
            </a:pPr>
            <a:r>
              <a:rPr lang="ru-RU" sz="1500" dirty="0">
                <a:solidFill>
                  <a:srgbClr val="000000"/>
                </a:solidFill>
                <a:latin typeface="Times New Roman" panose="02020603050405020304" pitchFamily="18" charset="0"/>
                <a:ea typeface="Times New Roman" panose="02020603050405020304" pitchFamily="18" charset="0"/>
              </a:rPr>
              <a:t>Универсальные наборы языковых стандартов означают, что для обучения всех желающих писать программы для программируемых контроллеров может быть использована одна обучающая программа. Те, кто пишет и использует в своей работе программы для контроллеров, должны использовать этот стандарт постоянно.</a:t>
            </a:r>
            <a:endParaRPr lang="ru-RU" sz="1500" b="1" dirty="0">
              <a:solidFill>
                <a:srgbClr val="000000"/>
              </a:solidFill>
              <a:latin typeface="Arial" panose="020B0604020202020204" pitchFamily="34" charset="0"/>
              <a:ea typeface="Times New Roman" panose="02020603050405020304" pitchFamily="18" charset="0"/>
            </a:endParaRPr>
          </a:p>
          <a:p>
            <a:pPr indent="337661" algn="just">
              <a:lnSpc>
                <a:spcPct val="150000"/>
              </a:lnSpc>
            </a:pPr>
            <a:r>
              <a:rPr lang="ru-RU"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Еще одна категория людей, которая выиграет от применения этих стандартов – инженеры, системные интеграторы и администраторы. Они вынуждены изучать 5 языков, однако это обучение стандартизовано. Такое обучение повышает уровень знаний людей, которые ежедневно поддерживают работу таких систем, что, в свою очередь, оказывается полезным для производства самих контроллеров. Обучение же, как правило, производится производителями программируемых контроллеров.</a:t>
            </a:r>
            <a:endParaRPr lang="ru-RU" sz="15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0" y="0"/>
            <a:ext cx="9144000" cy="579582"/>
          </a:xfrm>
          <a:prstGeom prst="rect">
            <a:avLst/>
          </a:prstGeom>
        </p:spPr>
        <p:txBody>
          <a:bodyPr wrap="square">
            <a:spAutoFit/>
          </a:bodyPr>
          <a:lstStyle/>
          <a:p>
            <a:pPr algn="ctr">
              <a:lnSpc>
                <a:spcPct val="150000"/>
              </a:lnSpc>
            </a:pPr>
            <a:r>
              <a:rPr lang="ru-RU" sz="2400" b="1" dirty="0" smtClean="0">
                <a:solidFill>
                  <a:srgbClr val="000000"/>
                </a:solidFill>
                <a:latin typeface="Times New Roman" panose="02020603050405020304" pitchFamily="18" charset="0"/>
                <a:ea typeface="Times New Roman" panose="02020603050405020304" pitchFamily="18" charset="0"/>
              </a:rPr>
              <a:t>Польза и важность стандартов</a:t>
            </a:r>
            <a:endParaRPr lang="ru-RU" sz="2400" b="1" dirty="0">
              <a:solidFill>
                <a:srgbClr val="000000"/>
              </a:solidFill>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213097789"/>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TotalTime>
  <Words>1731</Words>
  <Application>Microsoft Office PowerPoint</Application>
  <PresentationFormat>Экран (4:3)</PresentationFormat>
  <Paragraphs>113</Paragraphs>
  <Slides>18</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18</vt:i4>
      </vt:variant>
    </vt:vector>
  </HeadingPairs>
  <TitlesOfParts>
    <vt:vector size="27" baseType="lpstr">
      <vt:lpstr>Arial</vt:lpstr>
      <vt:lpstr>Calibri</vt:lpstr>
      <vt:lpstr>Calibri Light</vt:lpstr>
      <vt:lpstr>Century Schoolbook</vt:lpstr>
      <vt:lpstr>Courier New</vt:lpstr>
      <vt:lpstr>Impact</vt:lpstr>
      <vt:lpstr>Symbol</vt:lpstr>
      <vt:lpstr>Times New Roman</vt:lpstr>
      <vt:lpstr>Тема Office</vt:lpstr>
      <vt:lpstr>Стандарт МЭК 61131</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Стандарт МЭК 61131</dc:title>
  <dc:creator>SMike</dc:creator>
  <cp:lastModifiedBy>SMike</cp:lastModifiedBy>
  <cp:revision>6</cp:revision>
  <dcterms:created xsi:type="dcterms:W3CDTF">2016-03-23T03:53:01Z</dcterms:created>
  <dcterms:modified xsi:type="dcterms:W3CDTF">2018-08-28T16:47:10Z</dcterms:modified>
</cp:coreProperties>
</file>