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44" r:id="rId2"/>
    <p:sldId id="345" r:id="rId3"/>
    <p:sldId id="346" r:id="rId4"/>
    <p:sldId id="347" r:id="rId5"/>
    <p:sldId id="348" r:id="rId6"/>
    <p:sldId id="349" r:id="rId7"/>
    <p:sldId id="350" r:id="rId8"/>
    <p:sldId id="351" r:id="rId9"/>
    <p:sldId id="352" r:id="rId10"/>
    <p:sldId id="353" r:id="rId11"/>
    <p:sldId id="354" r:id="rId12"/>
    <p:sldId id="355" r:id="rId13"/>
    <p:sldId id="356" r:id="rId14"/>
    <p:sldId id="357" r:id="rId15"/>
    <p:sldId id="358" r:id="rId16"/>
    <p:sldId id="359" r:id="rId17"/>
    <p:sldId id="360" r:id="rId18"/>
    <p:sldId id="361" r:id="rId19"/>
    <p:sldId id="362" r:id="rId20"/>
    <p:sldId id="363"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02" d="100"/>
          <a:sy n="102" d="100"/>
        </p:scale>
        <p:origin x="108"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519084C-6F94-4B3F-BFF0-9BFCF326CA11}" type="datetimeFigureOut">
              <a:rPr lang="ru-RU" smtClean="0"/>
              <a:t>30.10.2018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B93B6D-7754-4CC9-AEE4-1BBE51313582}" type="slidenum">
              <a:rPr lang="ru-RU" smtClean="0"/>
              <a:t>‹#›</a:t>
            </a:fld>
            <a:endParaRPr lang="ru-RU"/>
          </a:p>
        </p:txBody>
      </p:sp>
    </p:spTree>
    <p:extLst>
      <p:ext uri="{BB962C8B-B14F-4D97-AF65-F5344CB8AC3E}">
        <p14:creationId xmlns:p14="http://schemas.microsoft.com/office/powerpoint/2010/main" val="15154173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641838"/>
          </a:xfrm>
        </p:spPr>
        <p:txBody>
          <a:bodyPr/>
          <a:lstStyle>
            <a:lvl1pPr algn="ctr">
              <a:defRPr b="1"/>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519084C-6F94-4B3F-BFF0-9BFCF326CA11}" type="datetimeFigureOut">
              <a:rPr lang="ru-RU" smtClean="0"/>
              <a:t>30.10.2018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B93B6D-7754-4CC9-AEE4-1BBE51313582}" type="slidenum">
              <a:rPr lang="ru-RU" smtClean="0"/>
              <a:t>‹#›</a:t>
            </a:fld>
            <a:endParaRPr lang="ru-RU"/>
          </a:p>
        </p:txBody>
      </p:sp>
    </p:spTree>
    <p:extLst>
      <p:ext uri="{BB962C8B-B14F-4D97-AF65-F5344CB8AC3E}">
        <p14:creationId xmlns:p14="http://schemas.microsoft.com/office/powerpoint/2010/main" val="9845789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519084C-6F94-4B3F-BFF0-9BFCF326CA11}" type="datetimeFigureOut">
              <a:rPr lang="ru-RU" smtClean="0"/>
              <a:t>30.10.2018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B93B6D-7754-4CC9-AEE4-1BBE51313582}" type="slidenum">
              <a:rPr lang="ru-RU" smtClean="0"/>
              <a:t>‹#›</a:t>
            </a:fld>
            <a:endParaRPr lang="ru-RU"/>
          </a:p>
        </p:txBody>
      </p:sp>
    </p:spTree>
    <p:extLst>
      <p:ext uri="{BB962C8B-B14F-4D97-AF65-F5344CB8AC3E}">
        <p14:creationId xmlns:p14="http://schemas.microsoft.com/office/powerpoint/2010/main" val="2927542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519084C-6F94-4B3F-BFF0-9BFCF326CA11}" type="datetimeFigureOut">
              <a:rPr lang="ru-RU" smtClean="0"/>
              <a:t>30.10.2018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1B93B6D-7754-4CC9-AEE4-1BBE51313582}" type="slidenum">
              <a:rPr lang="ru-RU" smtClean="0"/>
              <a:t>‹#›</a:t>
            </a:fld>
            <a:endParaRPr lang="ru-RU"/>
          </a:p>
        </p:txBody>
      </p:sp>
    </p:spTree>
    <p:extLst>
      <p:ext uri="{BB962C8B-B14F-4D97-AF65-F5344CB8AC3E}">
        <p14:creationId xmlns:p14="http://schemas.microsoft.com/office/powerpoint/2010/main" val="2701611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519084C-6F94-4B3F-BFF0-9BFCF326CA11}" type="datetimeFigureOut">
              <a:rPr lang="ru-RU" smtClean="0"/>
              <a:t>30.10.2018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1B93B6D-7754-4CC9-AEE4-1BBE51313582}" type="slidenum">
              <a:rPr lang="ru-RU" smtClean="0"/>
              <a:t>‹#›</a:t>
            </a:fld>
            <a:endParaRPr lang="ru-RU"/>
          </a:p>
        </p:txBody>
      </p:sp>
    </p:spTree>
    <p:extLst>
      <p:ext uri="{BB962C8B-B14F-4D97-AF65-F5344CB8AC3E}">
        <p14:creationId xmlns:p14="http://schemas.microsoft.com/office/powerpoint/2010/main" val="3281978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519084C-6F94-4B3F-BFF0-9BFCF326CA11}" type="datetimeFigureOut">
              <a:rPr lang="ru-RU" smtClean="0"/>
              <a:t>30.10.2018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1B93B6D-7754-4CC9-AEE4-1BBE51313582}" type="slidenum">
              <a:rPr lang="ru-RU" smtClean="0"/>
              <a:t>‹#›</a:t>
            </a:fld>
            <a:endParaRPr lang="ru-RU"/>
          </a:p>
        </p:txBody>
      </p:sp>
    </p:spTree>
    <p:extLst>
      <p:ext uri="{BB962C8B-B14F-4D97-AF65-F5344CB8AC3E}">
        <p14:creationId xmlns:p14="http://schemas.microsoft.com/office/powerpoint/2010/main" val="3648224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19084C-6F94-4B3F-BFF0-9BFCF326CA11}" type="datetimeFigureOut">
              <a:rPr lang="ru-RU" smtClean="0"/>
              <a:t>30.10.2018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1B93B6D-7754-4CC9-AEE4-1BBE51313582}" type="slidenum">
              <a:rPr lang="ru-RU" smtClean="0"/>
              <a:t>‹#›</a:t>
            </a:fld>
            <a:endParaRPr lang="ru-RU"/>
          </a:p>
        </p:txBody>
      </p:sp>
    </p:spTree>
    <p:extLst>
      <p:ext uri="{BB962C8B-B14F-4D97-AF65-F5344CB8AC3E}">
        <p14:creationId xmlns:p14="http://schemas.microsoft.com/office/powerpoint/2010/main" val="284455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D519084C-6F94-4B3F-BFF0-9BFCF326CA11}" type="datetimeFigureOut">
              <a:rPr lang="ru-RU" smtClean="0"/>
              <a:t>30.10.2018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1B93B6D-7754-4CC9-AEE4-1BBE51313582}" type="slidenum">
              <a:rPr lang="ru-RU" smtClean="0"/>
              <a:t>‹#›</a:t>
            </a:fld>
            <a:endParaRPr lang="ru-RU"/>
          </a:p>
        </p:txBody>
      </p:sp>
    </p:spTree>
    <p:extLst>
      <p:ext uri="{BB962C8B-B14F-4D97-AF65-F5344CB8AC3E}">
        <p14:creationId xmlns:p14="http://schemas.microsoft.com/office/powerpoint/2010/main" val="210956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D519084C-6F94-4B3F-BFF0-9BFCF326CA11}" type="datetimeFigureOut">
              <a:rPr lang="ru-RU" smtClean="0"/>
              <a:t>30.10.2018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1B93B6D-7754-4CC9-AEE4-1BBE51313582}" type="slidenum">
              <a:rPr lang="ru-RU" smtClean="0"/>
              <a:t>‹#›</a:t>
            </a:fld>
            <a:endParaRPr lang="ru-RU"/>
          </a:p>
        </p:txBody>
      </p:sp>
    </p:spTree>
    <p:extLst>
      <p:ext uri="{BB962C8B-B14F-4D97-AF65-F5344CB8AC3E}">
        <p14:creationId xmlns:p14="http://schemas.microsoft.com/office/powerpoint/2010/main" val="3961974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519084C-6F94-4B3F-BFF0-9BFCF326CA11}" type="datetimeFigureOut">
              <a:rPr lang="ru-RU" smtClean="0"/>
              <a:t>30.10.2018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B93B6D-7754-4CC9-AEE4-1BBE51313582}" type="slidenum">
              <a:rPr lang="ru-RU" smtClean="0"/>
              <a:t>‹#›</a:t>
            </a:fld>
            <a:endParaRPr lang="ru-RU"/>
          </a:p>
        </p:txBody>
      </p:sp>
    </p:spTree>
    <p:extLst>
      <p:ext uri="{BB962C8B-B14F-4D97-AF65-F5344CB8AC3E}">
        <p14:creationId xmlns:p14="http://schemas.microsoft.com/office/powerpoint/2010/main" val="2190499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519084C-6F94-4B3F-BFF0-9BFCF326CA11}" type="datetimeFigureOut">
              <a:rPr lang="ru-RU" smtClean="0"/>
              <a:t>30.10.2018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B93B6D-7754-4CC9-AEE4-1BBE51313582}" type="slidenum">
              <a:rPr lang="ru-RU" smtClean="0"/>
              <a:t>‹#›</a:t>
            </a:fld>
            <a:endParaRPr lang="ru-RU"/>
          </a:p>
        </p:txBody>
      </p:sp>
    </p:spTree>
    <p:extLst>
      <p:ext uri="{BB962C8B-B14F-4D97-AF65-F5344CB8AC3E}">
        <p14:creationId xmlns:p14="http://schemas.microsoft.com/office/powerpoint/2010/main" val="1545844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9144000" cy="641838"/>
          </a:xfrm>
          <a:prstGeom prst="rect">
            <a:avLst/>
          </a:prstGeom>
        </p:spPr>
        <p:txBody>
          <a:bodyPr vert="horz" lIns="91440" tIns="45720" rIns="91440" bIns="45720" rtlCol="0" anchor="ctr">
            <a:normAutofit/>
          </a:bodyPr>
          <a:lstStyle/>
          <a:p>
            <a:r>
              <a:rPr lang="ru-RU" dirty="0" smtClean="0"/>
              <a:t>Образец заголовка</a:t>
            </a:r>
            <a:endParaRPr lang="en-US" dirty="0"/>
          </a:p>
        </p:txBody>
      </p:sp>
      <p:sp>
        <p:nvSpPr>
          <p:cNvPr id="3" name="Text Placeholder 2"/>
          <p:cNvSpPr>
            <a:spLocks noGrp="1"/>
          </p:cNvSpPr>
          <p:nvPr>
            <p:ph type="body" idx="1"/>
          </p:nvPr>
        </p:nvSpPr>
        <p:spPr>
          <a:xfrm>
            <a:off x="0" y="641838"/>
            <a:ext cx="9144000" cy="6216161"/>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19084C-6F94-4B3F-BFF0-9BFCF326CA11}" type="datetimeFigureOut">
              <a:rPr lang="ru-RU" smtClean="0"/>
              <a:t>30.10.2018</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B93B6D-7754-4CC9-AEE4-1BBE51313582}" type="slidenum">
              <a:rPr lang="ru-RU" smtClean="0"/>
              <a:t>‹#›</a:t>
            </a:fld>
            <a:endParaRPr lang="ru-RU"/>
          </a:p>
        </p:txBody>
      </p:sp>
    </p:spTree>
    <p:extLst>
      <p:ext uri="{BB962C8B-B14F-4D97-AF65-F5344CB8AC3E}">
        <p14:creationId xmlns:p14="http://schemas.microsoft.com/office/powerpoint/2010/main" val="9078129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Нормализация отношений</a:t>
            </a:r>
            <a:endParaRPr lang="ru-RU" dirty="0"/>
          </a:p>
        </p:txBody>
      </p:sp>
      <p:sp>
        <p:nvSpPr>
          <p:cNvPr id="3" name="Подзаголовок 2"/>
          <p:cNvSpPr>
            <a:spLocks noGrp="1"/>
          </p:cNvSpPr>
          <p:nvPr>
            <p:ph type="subTitle" idx="1"/>
          </p:nvPr>
        </p:nvSpPr>
        <p:spPr/>
        <p:txBody>
          <a:bodyPr/>
          <a:lstStyle/>
          <a:p>
            <a:r>
              <a:rPr lang="ru-RU" dirty="0" smtClean="0"/>
              <a:t>Базы и банки данных нефтегазовых производств</a:t>
            </a:r>
          </a:p>
          <a:p>
            <a:r>
              <a:rPr lang="ru-RU" dirty="0" smtClean="0"/>
              <a:t>Практическое занятие 1</a:t>
            </a:r>
            <a:endParaRPr lang="ru-RU" dirty="0"/>
          </a:p>
        </p:txBody>
      </p:sp>
    </p:spTree>
    <p:extLst>
      <p:ext uri="{BB962C8B-B14F-4D97-AF65-F5344CB8AC3E}">
        <p14:creationId xmlns:p14="http://schemas.microsoft.com/office/powerpoint/2010/main" val="2337399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Первые шаги нормализации</a:t>
            </a:r>
            <a:endParaRPr lang="ru-RU" dirty="0"/>
          </a:p>
        </p:txBody>
      </p:sp>
      <p:sp>
        <p:nvSpPr>
          <p:cNvPr id="3" name="Объект 2"/>
          <p:cNvSpPr>
            <a:spLocks noGrp="1"/>
          </p:cNvSpPr>
          <p:nvPr>
            <p:ph idx="1"/>
          </p:nvPr>
        </p:nvSpPr>
        <p:spPr/>
        <p:txBody>
          <a:bodyPr>
            <a:normAutofit lnSpcReduction="10000"/>
          </a:bodyPr>
          <a:lstStyle/>
          <a:p>
            <a:pPr marL="0" indent="358775" algn="just">
              <a:buNone/>
            </a:pPr>
            <a:r>
              <a:rPr lang="ru-RU" dirty="0" smtClean="0"/>
              <a:t>При </a:t>
            </a:r>
            <a:r>
              <a:rPr lang="ru-RU" dirty="0"/>
              <a:t>проектировании базы данных решаются две основные </a:t>
            </a:r>
            <a:r>
              <a:rPr lang="ru-RU" dirty="0" smtClean="0"/>
              <a:t>проблемы</a:t>
            </a:r>
            <a:r>
              <a:rPr lang="en-US" dirty="0" smtClean="0"/>
              <a:t>:</a:t>
            </a:r>
            <a:endParaRPr lang="ru-RU" dirty="0"/>
          </a:p>
          <a:p>
            <a:pPr marL="514350" indent="-514350" algn="just">
              <a:buFont typeface="+mj-lt"/>
              <a:buAutoNum type="arabicPeriod"/>
            </a:pPr>
            <a:r>
              <a:rPr lang="ru-RU" dirty="0"/>
              <a:t>Каким образом отобразить объекты предметной области в абстрактные объекты модели данных, чтобы это отображение не противоречило семантике предметной области и было, по возможности, лучшим (эффективным, удобным и т. д.)? Часто эту проблему называют </a:t>
            </a:r>
            <a:r>
              <a:rPr lang="ru-RU" dirty="0">
                <a:solidFill>
                  <a:srgbClr val="0070C0"/>
                </a:solidFill>
              </a:rPr>
              <a:t>проблемой логического проектирования баз данных</a:t>
            </a:r>
            <a:r>
              <a:rPr lang="ru-RU" dirty="0"/>
              <a:t>. </a:t>
            </a:r>
          </a:p>
          <a:p>
            <a:pPr marL="514350" indent="-514350" algn="just">
              <a:buFont typeface="+mj-lt"/>
              <a:buAutoNum type="arabicPeriod"/>
            </a:pPr>
            <a:r>
              <a:rPr lang="ru-RU" dirty="0"/>
              <a:t>Как обеспечить эффективность выполнения запросов к базе данных, т. е. каким образом, имея в виду особенности конкретной СУБД, расположить данные во внешней памяти, создания каких дополнительных структур (например, индексов) потребовать и т. д.? Эту проблему обычно называют </a:t>
            </a:r>
            <a:r>
              <a:rPr lang="ru-RU" dirty="0">
                <a:solidFill>
                  <a:srgbClr val="0070C0"/>
                </a:solidFill>
              </a:rPr>
              <a:t>проблемой физического проектирования баз данных</a:t>
            </a:r>
            <a:r>
              <a:rPr lang="ru-RU" dirty="0" smtClean="0"/>
              <a:t>.</a:t>
            </a:r>
            <a:endParaRPr lang="ru-RU" dirty="0"/>
          </a:p>
        </p:txBody>
      </p:sp>
    </p:spTree>
    <p:extLst>
      <p:ext uri="{BB962C8B-B14F-4D97-AF65-F5344CB8AC3E}">
        <p14:creationId xmlns:p14="http://schemas.microsoft.com/office/powerpoint/2010/main" val="3656033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Проектирование БД</a:t>
            </a:r>
            <a:endParaRPr lang="ru-RU" dirty="0"/>
          </a:p>
        </p:txBody>
      </p:sp>
      <p:sp>
        <p:nvSpPr>
          <p:cNvPr id="3" name="Объект 2"/>
          <p:cNvSpPr>
            <a:spLocks noGrp="1"/>
          </p:cNvSpPr>
          <p:nvPr>
            <p:ph idx="1"/>
          </p:nvPr>
        </p:nvSpPr>
        <p:spPr/>
        <p:txBody>
          <a:bodyPr/>
          <a:lstStyle/>
          <a:p>
            <a:pPr marL="0" indent="358775" algn="just">
              <a:buNone/>
            </a:pPr>
            <a:r>
              <a:rPr lang="ru-RU" dirty="0" smtClean="0"/>
              <a:t>В этом </a:t>
            </a:r>
            <a:r>
              <a:rPr lang="ru-RU" dirty="0"/>
              <a:t>и </a:t>
            </a:r>
            <a:r>
              <a:rPr lang="ru-RU" dirty="0" smtClean="0"/>
              <a:t>следующих занятиях </a:t>
            </a:r>
            <a:r>
              <a:rPr lang="ru-RU" dirty="0"/>
              <a:t>будет рассмотрен классический подход, при котором весь процесс проектирования базы данных осуществляется в терминах реляционной модели данных методом последовательных приближений к удовлетворительному набору схем </a:t>
            </a:r>
            <a:r>
              <a:rPr lang="ru-RU" dirty="0" smtClean="0"/>
              <a:t>отношений.</a:t>
            </a:r>
          </a:p>
          <a:p>
            <a:pPr marL="0" indent="358775" algn="just">
              <a:buNone/>
            </a:pPr>
            <a:r>
              <a:rPr lang="ru-RU" dirty="0" smtClean="0"/>
              <a:t>Исходной </a:t>
            </a:r>
            <a:r>
              <a:rPr lang="ru-RU" dirty="0"/>
              <a:t>точкой является представление предметной области в виде одного или нескольких отношений, и на каждом шаге проектирования производится некоторый набор схем отношений, обладающих «улучшенными» </a:t>
            </a:r>
            <a:r>
              <a:rPr lang="ru-RU" dirty="0" smtClean="0"/>
              <a:t>свойствами.</a:t>
            </a:r>
          </a:p>
          <a:p>
            <a:pPr marL="0" indent="358775" algn="just">
              <a:buNone/>
            </a:pPr>
            <a:r>
              <a:rPr lang="ru-RU" dirty="0" smtClean="0"/>
              <a:t>Процесс </a:t>
            </a:r>
            <a:r>
              <a:rPr lang="ru-RU" dirty="0"/>
              <a:t>проектирования представляет собой процесс нормализации схем отношений, причем каждая следующая нормальная форма обладает свойствами, в некотором смысле, лучшими, чем предыдущая.</a:t>
            </a:r>
          </a:p>
        </p:txBody>
      </p:sp>
    </p:spTree>
    <p:extLst>
      <p:ext uri="{BB962C8B-B14F-4D97-AF65-F5344CB8AC3E}">
        <p14:creationId xmlns:p14="http://schemas.microsoft.com/office/powerpoint/2010/main" val="2506297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endParaRPr lang="ru-RU" dirty="0"/>
          </a:p>
        </p:txBody>
      </p:sp>
      <p:sp>
        <p:nvSpPr>
          <p:cNvPr id="3" name="Объект 2"/>
          <p:cNvSpPr>
            <a:spLocks noGrp="1"/>
          </p:cNvSpPr>
          <p:nvPr>
            <p:ph idx="1"/>
          </p:nvPr>
        </p:nvSpPr>
        <p:spPr/>
        <p:txBody>
          <a:bodyPr/>
          <a:lstStyle/>
          <a:p>
            <a:pPr marL="0" indent="358775" algn="just">
              <a:buNone/>
            </a:pPr>
            <a:r>
              <a:rPr lang="ru-RU" dirty="0" smtClean="0"/>
              <a:t>Каждой </a:t>
            </a:r>
            <a:r>
              <a:rPr lang="ru-RU" dirty="0"/>
              <a:t>нормальной форме соответствует определенный набор ограничений, и отношение находится в некоторой нормальной форме, если удовлетворяет свойственному ей набору </a:t>
            </a:r>
            <a:r>
              <a:rPr lang="ru-RU" dirty="0" smtClean="0"/>
              <a:t>ограничений.</a:t>
            </a:r>
          </a:p>
          <a:p>
            <a:pPr marL="0" indent="358775" algn="just">
              <a:buNone/>
            </a:pPr>
            <a:r>
              <a:rPr lang="ru-RU" dirty="0" smtClean="0"/>
              <a:t>Примером </a:t>
            </a:r>
            <a:r>
              <a:rPr lang="ru-RU" dirty="0"/>
              <a:t>может служить ограничение первой нормальной формы – значения всех атрибутов отношения </a:t>
            </a:r>
            <a:r>
              <a:rPr lang="ru-RU" dirty="0" err="1" smtClean="0"/>
              <a:t>атомарны</a:t>
            </a:r>
            <a:r>
              <a:rPr lang="ru-RU" dirty="0" smtClean="0"/>
              <a:t>.</a:t>
            </a:r>
          </a:p>
          <a:p>
            <a:pPr marL="0" indent="358775" algn="just">
              <a:buNone/>
            </a:pPr>
            <a:r>
              <a:rPr lang="ru-RU" dirty="0" smtClean="0"/>
              <a:t>Поскольку </a:t>
            </a:r>
            <a:r>
              <a:rPr lang="ru-RU" dirty="0"/>
              <a:t>требование первой нормальной формы является базовым требованием классической реляционной модели данных, мы будем считать, что исходный набор отношений уже соответствует этому требованию. </a:t>
            </a:r>
          </a:p>
          <a:p>
            <a:endParaRPr lang="ru-RU" dirty="0"/>
          </a:p>
        </p:txBody>
      </p:sp>
    </p:spTree>
    <p:extLst>
      <p:ext uri="{BB962C8B-B14F-4D97-AF65-F5344CB8AC3E}">
        <p14:creationId xmlns:p14="http://schemas.microsoft.com/office/powerpoint/2010/main" val="1680526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Первая нормальная форма</a:t>
            </a:r>
            <a:endParaRPr lang="ru-RU" dirty="0"/>
          </a:p>
        </p:txBody>
      </p:sp>
      <p:sp>
        <p:nvSpPr>
          <p:cNvPr id="3" name="Объект 2"/>
          <p:cNvSpPr>
            <a:spLocks noGrp="1"/>
          </p:cNvSpPr>
          <p:nvPr>
            <p:ph idx="1"/>
          </p:nvPr>
        </p:nvSpPr>
        <p:spPr>
          <a:xfrm>
            <a:off x="0" y="641839"/>
            <a:ext cx="9144000" cy="1186961"/>
          </a:xfrm>
        </p:spPr>
        <p:txBody>
          <a:bodyPr>
            <a:normAutofit/>
          </a:bodyPr>
          <a:lstStyle/>
          <a:p>
            <a:pPr marL="0" indent="358775" algn="just">
              <a:buNone/>
            </a:pPr>
            <a:r>
              <a:rPr lang="ru-RU" sz="2400" dirty="0"/>
              <a:t>Отношение находится в 1НФ, если все его атрибуты являются простыми, все используемые домены должны содержать только скалярные </a:t>
            </a:r>
            <a:r>
              <a:rPr lang="ru-RU" sz="2400" dirty="0" smtClean="0"/>
              <a:t>значения. Не </a:t>
            </a:r>
            <a:r>
              <a:rPr lang="ru-RU" sz="2400" dirty="0"/>
              <a:t>должно быть повторений строк в таблице.</a:t>
            </a:r>
          </a:p>
        </p:txBody>
      </p:sp>
      <p:graphicFrame>
        <p:nvGraphicFramePr>
          <p:cNvPr id="5" name="Таблица 4"/>
          <p:cNvGraphicFramePr>
            <a:graphicFrameLocks noGrp="1"/>
          </p:cNvGraphicFramePr>
          <p:nvPr>
            <p:extLst>
              <p:ext uri="{D42A27DB-BD31-4B8C-83A1-F6EECF244321}">
                <p14:modId xmlns:p14="http://schemas.microsoft.com/office/powerpoint/2010/main" val="828144620"/>
              </p:ext>
            </p:extLst>
          </p:nvPr>
        </p:nvGraphicFramePr>
        <p:xfrm>
          <a:off x="1524000" y="1737261"/>
          <a:ext cx="6096000" cy="111252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3168825775"/>
                    </a:ext>
                  </a:extLst>
                </a:gridCol>
                <a:gridCol w="3048000">
                  <a:extLst>
                    <a:ext uri="{9D8B030D-6E8A-4147-A177-3AD203B41FA5}">
                      <a16:colId xmlns:a16="http://schemas.microsoft.com/office/drawing/2014/main" val="2031804694"/>
                    </a:ext>
                  </a:extLst>
                </a:gridCol>
              </a:tblGrid>
              <a:tr h="370840">
                <a:tc>
                  <a:txBody>
                    <a:bodyPr/>
                    <a:lstStyle/>
                    <a:p>
                      <a:pPr algn="ctr"/>
                      <a:r>
                        <a:rPr lang="ru-RU" dirty="0" smtClean="0"/>
                        <a:t>Фирма</a:t>
                      </a:r>
                      <a:endParaRPr lang="ru-RU" dirty="0"/>
                    </a:p>
                  </a:txBody>
                  <a:tcPr/>
                </a:tc>
                <a:tc>
                  <a:txBody>
                    <a:bodyPr/>
                    <a:lstStyle/>
                    <a:p>
                      <a:pPr algn="ctr"/>
                      <a:r>
                        <a:rPr lang="ru-RU" dirty="0" smtClean="0"/>
                        <a:t>Модели</a:t>
                      </a:r>
                      <a:endParaRPr lang="ru-RU" dirty="0"/>
                    </a:p>
                  </a:txBody>
                  <a:tcPr/>
                </a:tc>
                <a:extLst>
                  <a:ext uri="{0D108BD9-81ED-4DB2-BD59-A6C34878D82A}">
                    <a16:rowId xmlns:a16="http://schemas.microsoft.com/office/drawing/2014/main" val="2344823693"/>
                  </a:ext>
                </a:extLst>
              </a:tr>
              <a:tr h="370840">
                <a:tc>
                  <a:txBody>
                    <a:bodyPr/>
                    <a:lstStyle/>
                    <a:p>
                      <a:r>
                        <a:rPr lang="en-US" dirty="0" smtClean="0"/>
                        <a:t>BMW</a:t>
                      </a:r>
                      <a:endParaRPr lang="ru-RU" dirty="0"/>
                    </a:p>
                  </a:txBody>
                  <a:tcPr/>
                </a:tc>
                <a:tc>
                  <a:txBody>
                    <a:bodyPr/>
                    <a:lstStyle/>
                    <a:p>
                      <a:r>
                        <a:rPr lang="en-US" dirty="0" smtClean="0"/>
                        <a:t>M5, X5M, M1</a:t>
                      </a:r>
                      <a:endParaRPr lang="ru-RU" dirty="0"/>
                    </a:p>
                  </a:txBody>
                  <a:tcPr/>
                </a:tc>
                <a:extLst>
                  <a:ext uri="{0D108BD9-81ED-4DB2-BD59-A6C34878D82A}">
                    <a16:rowId xmlns:a16="http://schemas.microsoft.com/office/drawing/2014/main" val="1844902685"/>
                  </a:ext>
                </a:extLst>
              </a:tr>
              <a:tr h="370840">
                <a:tc>
                  <a:txBody>
                    <a:bodyPr/>
                    <a:lstStyle/>
                    <a:p>
                      <a:r>
                        <a:rPr lang="en-US" dirty="0" smtClean="0"/>
                        <a:t>Nissan</a:t>
                      </a:r>
                      <a:endParaRPr lang="ru-RU" dirty="0"/>
                    </a:p>
                  </a:txBody>
                  <a:tcPr/>
                </a:tc>
                <a:tc>
                  <a:txBody>
                    <a:bodyPr/>
                    <a:lstStyle/>
                    <a:p>
                      <a:r>
                        <a:rPr lang="en-US" dirty="0" smtClean="0"/>
                        <a:t>GT-R</a:t>
                      </a:r>
                      <a:endParaRPr lang="ru-RU" dirty="0"/>
                    </a:p>
                  </a:txBody>
                  <a:tcPr/>
                </a:tc>
                <a:extLst>
                  <a:ext uri="{0D108BD9-81ED-4DB2-BD59-A6C34878D82A}">
                    <a16:rowId xmlns:a16="http://schemas.microsoft.com/office/drawing/2014/main" val="3750789091"/>
                  </a:ext>
                </a:extLst>
              </a:tr>
            </a:tbl>
          </a:graphicData>
        </a:graphic>
      </p:graphicFrame>
      <p:sp>
        <p:nvSpPr>
          <p:cNvPr id="6" name="Объект 2"/>
          <p:cNvSpPr txBox="1">
            <a:spLocks/>
          </p:cNvSpPr>
          <p:nvPr/>
        </p:nvSpPr>
        <p:spPr>
          <a:xfrm>
            <a:off x="0" y="2849780"/>
            <a:ext cx="9144000" cy="19107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358775" algn="just">
              <a:buNone/>
            </a:pPr>
            <a:r>
              <a:rPr lang="ru-RU" sz="2400" dirty="0"/>
              <a:t>Нарушение нормализации 1НФ происходит в моделях BMW, т.к. в одной ячейке содержится список из 3 элементов: M5, X5M, M1, т.е. он не является </a:t>
            </a:r>
            <a:r>
              <a:rPr lang="ru-RU" sz="2400" dirty="0" smtClean="0"/>
              <a:t>атомарным.</a:t>
            </a:r>
            <a:endParaRPr lang="en-US" sz="2400" dirty="0" smtClean="0"/>
          </a:p>
          <a:p>
            <a:pPr marL="0" indent="358775" algn="just">
              <a:buNone/>
            </a:pPr>
            <a:r>
              <a:rPr lang="ru-RU" sz="2400" dirty="0" smtClean="0"/>
              <a:t>Преобразуем </a:t>
            </a:r>
            <a:r>
              <a:rPr lang="ru-RU" sz="2400" dirty="0"/>
              <a:t>таблицу к 1НФ:</a:t>
            </a:r>
          </a:p>
        </p:txBody>
      </p:sp>
      <p:graphicFrame>
        <p:nvGraphicFramePr>
          <p:cNvPr id="7" name="Таблица 6"/>
          <p:cNvGraphicFramePr>
            <a:graphicFrameLocks noGrp="1"/>
          </p:cNvGraphicFramePr>
          <p:nvPr>
            <p:extLst>
              <p:ext uri="{D42A27DB-BD31-4B8C-83A1-F6EECF244321}">
                <p14:modId xmlns:p14="http://schemas.microsoft.com/office/powerpoint/2010/main" val="2169991817"/>
              </p:ext>
            </p:extLst>
          </p:nvPr>
        </p:nvGraphicFramePr>
        <p:xfrm>
          <a:off x="1524000" y="4557945"/>
          <a:ext cx="6096000" cy="1854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281974701"/>
                    </a:ext>
                  </a:extLst>
                </a:gridCol>
                <a:gridCol w="3048000">
                  <a:extLst>
                    <a:ext uri="{9D8B030D-6E8A-4147-A177-3AD203B41FA5}">
                      <a16:colId xmlns:a16="http://schemas.microsoft.com/office/drawing/2014/main" val="3777714201"/>
                    </a:ext>
                  </a:extLst>
                </a:gridCol>
              </a:tblGrid>
              <a:tr h="370840">
                <a:tc>
                  <a:txBody>
                    <a:bodyPr/>
                    <a:lstStyle/>
                    <a:p>
                      <a:pPr algn="ctr"/>
                      <a:r>
                        <a:rPr lang="ru-RU" dirty="0" smtClean="0"/>
                        <a:t>Фирма</a:t>
                      </a:r>
                      <a:endParaRPr lang="ru-RU" dirty="0"/>
                    </a:p>
                  </a:txBody>
                  <a:tcPr/>
                </a:tc>
                <a:tc>
                  <a:txBody>
                    <a:bodyPr/>
                    <a:lstStyle/>
                    <a:p>
                      <a:pPr algn="ctr"/>
                      <a:r>
                        <a:rPr lang="ru-RU" dirty="0" smtClean="0"/>
                        <a:t>Модели</a:t>
                      </a:r>
                      <a:endParaRPr lang="ru-RU" dirty="0"/>
                    </a:p>
                  </a:txBody>
                  <a:tcPr/>
                </a:tc>
                <a:extLst>
                  <a:ext uri="{0D108BD9-81ED-4DB2-BD59-A6C34878D82A}">
                    <a16:rowId xmlns:a16="http://schemas.microsoft.com/office/drawing/2014/main" val="119400298"/>
                  </a:ext>
                </a:extLst>
              </a:tr>
              <a:tr h="370840">
                <a:tc>
                  <a:txBody>
                    <a:bodyPr/>
                    <a:lstStyle/>
                    <a:p>
                      <a:r>
                        <a:rPr lang="en-US" dirty="0" smtClean="0"/>
                        <a:t>BMW</a:t>
                      </a:r>
                      <a:endParaRPr lang="ru-RU" dirty="0"/>
                    </a:p>
                  </a:txBody>
                  <a:tcPr/>
                </a:tc>
                <a:tc>
                  <a:txBody>
                    <a:bodyPr/>
                    <a:lstStyle/>
                    <a:p>
                      <a:r>
                        <a:rPr lang="en-US" dirty="0" smtClean="0"/>
                        <a:t>X5</a:t>
                      </a:r>
                      <a:endParaRPr lang="ru-RU" dirty="0"/>
                    </a:p>
                  </a:txBody>
                  <a:tcPr/>
                </a:tc>
                <a:extLst>
                  <a:ext uri="{0D108BD9-81ED-4DB2-BD59-A6C34878D82A}">
                    <a16:rowId xmlns:a16="http://schemas.microsoft.com/office/drawing/2014/main" val="2359127904"/>
                  </a:ext>
                </a:extLst>
              </a:tr>
              <a:tr h="370840">
                <a:tc>
                  <a:txBody>
                    <a:bodyPr/>
                    <a:lstStyle/>
                    <a:p>
                      <a:r>
                        <a:rPr lang="en-US" dirty="0" smtClean="0"/>
                        <a:t>BMW</a:t>
                      </a:r>
                      <a:endParaRPr lang="ru-RU" dirty="0"/>
                    </a:p>
                  </a:txBody>
                  <a:tcPr/>
                </a:tc>
                <a:tc>
                  <a:txBody>
                    <a:bodyPr/>
                    <a:lstStyle/>
                    <a:p>
                      <a:r>
                        <a:rPr lang="en-US" dirty="0" smtClean="0"/>
                        <a:t>X5M</a:t>
                      </a:r>
                      <a:endParaRPr lang="ru-RU" dirty="0"/>
                    </a:p>
                  </a:txBody>
                  <a:tcPr/>
                </a:tc>
                <a:extLst>
                  <a:ext uri="{0D108BD9-81ED-4DB2-BD59-A6C34878D82A}">
                    <a16:rowId xmlns:a16="http://schemas.microsoft.com/office/drawing/2014/main" val="2137027968"/>
                  </a:ext>
                </a:extLst>
              </a:tr>
              <a:tr h="370840">
                <a:tc>
                  <a:txBody>
                    <a:bodyPr/>
                    <a:lstStyle/>
                    <a:p>
                      <a:r>
                        <a:rPr lang="en-US" dirty="0" smtClean="0"/>
                        <a:t>BMW</a:t>
                      </a:r>
                      <a:endParaRPr lang="ru-RU" dirty="0"/>
                    </a:p>
                  </a:txBody>
                  <a:tcPr/>
                </a:tc>
                <a:tc>
                  <a:txBody>
                    <a:bodyPr/>
                    <a:lstStyle/>
                    <a:p>
                      <a:r>
                        <a:rPr lang="en-US" dirty="0" smtClean="0"/>
                        <a:t>M1</a:t>
                      </a:r>
                      <a:endParaRPr lang="ru-RU" dirty="0"/>
                    </a:p>
                  </a:txBody>
                  <a:tcPr/>
                </a:tc>
                <a:extLst>
                  <a:ext uri="{0D108BD9-81ED-4DB2-BD59-A6C34878D82A}">
                    <a16:rowId xmlns:a16="http://schemas.microsoft.com/office/drawing/2014/main" val="3374220901"/>
                  </a:ext>
                </a:extLst>
              </a:tr>
              <a:tr h="370840">
                <a:tc>
                  <a:txBody>
                    <a:bodyPr/>
                    <a:lstStyle/>
                    <a:p>
                      <a:r>
                        <a:rPr lang="en-US" dirty="0" smtClean="0"/>
                        <a:t>Nissan</a:t>
                      </a:r>
                      <a:endParaRPr lang="ru-RU" dirty="0"/>
                    </a:p>
                  </a:txBody>
                  <a:tcPr/>
                </a:tc>
                <a:tc>
                  <a:txBody>
                    <a:bodyPr/>
                    <a:lstStyle/>
                    <a:p>
                      <a:r>
                        <a:rPr lang="en-US" dirty="0" smtClean="0"/>
                        <a:t>GT-R</a:t>
                      </a:r>
                      <a:endParaRPr lang="ru-RU" dirty="0"/>
                    </a:p>
                  </a:txBody>
                  <a:tcPr/>
                </a:tc>
                <a:extLst>
                  <a:ext uri="{0D108BD9-81ED-4DB2-BD59-A6C34878D82A}">
                    <a16:rowId xmlns:a16="http://schemas.microsoft.com/office/drawing/2014/main" val="3427317207"/>
                  </a:ext>
                </a:extLst>
              </a:tr>
            </a:tbl>
          </a:graphicData>
        </a:graphic>
      </p:graphicFrame>
    </p:spTree>
    <p:extLst>
      <p:ext uri="{BB962C8B-B14F-4D97-AF65-F5344CB8AC3E}">
        <p14:creationId xmlns:p14="http://schemas.microsoft.com/office/powerpoint/2010/main" val="2177476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Вторая нормальная форма</a:t>
            </a:r>
            <a:endParaRPr lang="ru-RU" dirty="0"/>
          </a:p>
        </p:txBody>
      </p:sp>
      <p:sp>
        <p:nvSpPr>
          <p:cNvPr id="3" name="Объект 2"/>
          <p:cNvSpPr>
            <a:spLocks noGrp="1"/>
          </p:cNvSpPr>
          <p:nvPr>
            <p:ph idx="1"/>
          </p:nvPr>
        </p:nvSpPr>
        <p:spPr>
          <a:xfrm>
            <a:off x="0" y="641838"/>
            <a:ext cx="9144000" cy="2657543"/>
          </a:xfrm>
        </p:spPr>
        <p:txBody>
          <a:bodyPr>
            <a:normAutofit/>
          </a:bodyPr>
          <a:lstStyle/>
          <a:p>
            <a:pPr marL="0" indent="358775" algn="just">
              <a:buNone/>
            </a:pPr>
            <a:r>
              <a:rPr lang="ru-RU" sz="2400" dirty="0"/>
              <a:t>Отношение находится во 2НФ, если оно находится в 1НФ и каждый не ключевой атрибут неприводимо зависит от Первичного Ключа(ПК).</a:t>
            </a:r>
          </a:p>
          <a:p>
            <a:pPr marL="0" indent="358775" algn="just">
              <a:buNone/>
            </a:pPr>
            <a:r>
              <a:rPr lang="ru-RU" sz="2400" dirty="0" smtClean="0"/>
              <a:t>Неприводимость </a:t>
            </a:r>
            <a:r>
              <a:rPr lang="ru-RU" sz="2400" dirty="0"/>
              <a:t>означает, что в составе потенциального ключа отсутствует меньшее подмножество атрибутов, от которого можно также вывести данную функциональную зависимость.</a:t>
            </a:r>
          </a:p>
          <a:p>
            <a:pPr marL="0" indent="358775" algn="just">
              <a:buNone/>
            </a:pPr>
            <a:r>
              <a:rPr lang="ru-RU" sz="2400" dirty="0" smtClean="0"/>
              <a:t>Например</a:t>
            </a:r>
            <a:r>
              <a:rPr lang="ru-RU" sz="2400" dirty="0"/>
              <a:t>, дана таблица:</a:t>
            </a:r>
          </a:p>
        </p:txBody>
      </p:sp>
      <p:graphicFrame>
        <p:nvGraphicFramePr>
          <p:cNvPr id="4" name="Таблица 3"/>
          <p:cNvGraphicFramePr>
            <a:graphicFrameLocks noGrp="1"/>
          </p:cNvGraphicFramePr>
          <p:nvPr>
            <p:extLst>
              <p:ext uri="{D42A27DB-BD31-4B8C-83A1-F6EECF244321}">
                <p14:modId xmlns:p14="http://schemas.microsoft.com/office/powerpoint/2010/main" val="1040103153"/>
              </p:ext>
            </p:extLst>
          </p:nvPr>
        </p:nvGraphicFramePr>
        <p:xfrm>
          <a:off x="1524000" y="3299381"/>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3811443830"/>
                    </a:ext>
                  </a:extLst>
                </a:gridCol>
                <a:gridCol w="1524000">
                  <a:extLst>
                    <a:ext uri="{9D8B030D-6E8A-4147-A177-3AD203B41FA5}">
                      <a16:colId xmlns:a16="http://schemas.microsoft.com/office/drawing/2014/main" val="3723538224"/>
                    </a:ext>
                  </a:extLst>
                </a:gridCol>
                <a:gridCol w="1524000">
                  <a:extLst>
                    <a:ext uri="{9D8B030D-6E8A-4147-A177-3AD203B41FA5}">
                      <a16:colId xmlns:a16="http://schemas.microsoft.com/office/drawing/2014/main" val="2737554331"/>
                    </a:ext>
                  </a:extLst>
                </a:gridCol>
                <a:gridCol w="1524000">
                  <a:extLst>
                    <a:ext uri="{9D8B030D-6E8A-4147-A177-3AD203B41FA5}">
                      <a16:colId xmlns:a16="http://schemas.microsoft.com/office/drawing/2014/main" val="102172097"/>
                    </a:ext>
                  </a:extLst>
                </a:gridCol>
              </a:tblGrid>
              <a:tr h="370840">
                <a:tc>
                  <a:txBody>
                    <a:bodyPr/>
                    <a:lstStyle/>
                    <a:p>
                      <a:r>
                        <a:rPr lang="ru-RU" dirty="0" smtClean="0"/>
                        <a:t>Модель</a:t>
                      </a:r>
                      <a:endParaRPr lang="ru-RU" dirty="0"/>
                    </a:p>
                  </a:txBody>
                  <a:tcPr/>
                </a:tc>
                <a:tc>
                  <a:txBody>
                    <a:bodyPr/>
                    <a:lstStyle/>
                    <a:p>
                      <a:r>
                        <a:rPr lang="ru-RU" dirty="0" smtClean="0"/>
                        <a:t>Фирма</a:t>
                      </a:r>
                      <a:endParaRPr lang="ru-RU" dirty="0"/>
                    </a:p>
                  </a:txBody>
                  <a:tcPr/>
                </a:tc>
                <a:tc>
                  <a:txBody>
                    <a:bodyPr/>
                    <a:lstStyle/>
                    <a:p>
                      <a:r>
                        <a:rPr lang="ru-RU" dirty="0" smtClean="0"/>
                        <a:t>Цена</a:t>
                      </a:r>
                      <a:endParaRPr lang="ru-RU" dirty="0"/>
                    </a:p>
                  </a:txBody>
                  <a:tcPr/>
                </a:tc>
                <a:tc>
                  <a:txBody>
                    <a:bodyPr/>
                    <a:lstStyle/>
                    <a:p>
                      <a:r>
                        <a:rPr lang="ru-RU" dirty="0" smtClean="0"/>
                        <a:t>Скидка</a:t>
                      </a:r>
                      <a:endParaRPr lang="ru-RU" dirty="0"/>
                    </a:p>
                  </a:txBody>
                  <a:tcPr/>
                </a:tc>
                <a:extLst>
                  <a:ext uri="{0D108BD9-81ED-4DB2-BD59-A6C34878D82A}">
                    <a16:rowId xmlns:a16="http://schemas.microsoft.com/office/drawing/2014/main" val="2741146744"/>
                  </a:ext>
                </a:extLst>
              </a:tr>
              <a:tr h="370840">
                <a:tc>
                  <a:txBody>
                    <a:bodyPr/>
                    <a:lstStyle/>
                    <a:p>
                      <a:r>
                        <a:rPr lang="en-US" dirty="0" smtClean="0"/>
                        <a:t>M5</a:t>
                      </a:r>
                      <a:endParaRPr lang="ru-RU" dirty="0"/>
                    </a:p>
                  </a:txBody>
                  <a:tcPr/>
                </a:tc>
                <a:tc>
                  <a:txBody>
                    <a:bodyPr/>
                    <a:lstStyle/>
                    <a:p>
                      <a:r>
                        <a:rPr lang="en-US" dirty="0" smtClean="0"/>
                        <a:t>BMW</a:t>
                      </a:r>
                      <a:endParaRPr lang="ru-RU" dirty="0"/>
                    </a:p>
                  </a:txBody>
                  <a:tcPr/>
                </a:tc>
                <a:tc>
                  <a:txBody>
                    <a:bodyPr/>
                    <a:lstStyle/>
                    <a:p>
                      <a:r>
                        <a:rPr lang="en-US" dirty="0" smtClean="0"/>
                        <a:t>5500000</a:t>
                      </a:r>
                      <a:endParaRPr lang="ru-RU" dirty="0"/>
                    </a:p>
                  </a:txBody>
                  <a:tcPr/>
                </a:tc>
                <a:tc>
                  <a:txBody>
                    <a:bodyPr/>
                    <a:lstStyle/>
                    <a:p>
                      <a:r>
                        <a:rPr lang="en-US" dirty="0" smtClean="0"/>
                        <a:t>5%</a:t>
                      </a:r>
                      <a:endParaRPr lang="ru-RU" dirty="0"/>
                    </a:p>
                  </a:txBody>
                  <a:tcPr/>
                </a:tc>
                <a:extLst>
                  <a:ext uri="{0D108BD9-81ED-4DB2-BD59-A6C34878D82A}">
                    <a16:rowId xmlns:a16="http://schemas.microsoft.com/office/drawing/2014/main" val="3304100115"/>
                  </a:ext>
                </a:extLst>
              </a:tr>
              <a:tr h="370840">
                <a:tc>
                  <a:txBody>
                    <a:bodyPr/>
                    <a:lstStyle/>
                    <a:p>
                      <a:r>
                        <a:rPr lang="en-US" dirty="0" smtClean="0"/>
                        <a:t>X5M</a:t>
                      </a:r>
                      <a:endParaRPr lang="ru-RU" dirty="0"/>
                    </a:p>
                  </a:txBody>
                  <a:tcPr/>
                </a:tc>
                <a:tc>
                  <a:txBody>
                    <a:bodyPr/>
                    <a:lstStyle/>
                    <a:p>
                      <a:r>
                        <a:rPr lang="en-US" dirty="0" smtClean="0"/>
                        <a:t>BMW</a:t>
                      </a:r>
                      <a:endParaRPr lang="ru-RU" dirty="0"/>
                    </a:p>
                  </a:txBody>
                  <a:tcPr/>
                </a:tc>
                <a:tc>
                  <a:txBody>
                    <a:bodyPr/>
                    <a:lstStyle/>
                    <a:p>
                      <a:r>
                        <a:rPr lang="en-US" dirty="0" smtClean="0"/>
                        <a:t>6000000</a:t>
                      </a:r>
                      <a:endParaRPr lang="ru-RU" dirty="0"/>
                    </a:p>
                  </a:txBody>
                  <a:tcPr/>
                </a:tc>
                <a:tc>
                  <a:txBody>
                    <a:bodyPr/>
                    <a:lstStyle/>
                    <a:p>
                      <a:r>
                        <a:rPr lang="en-US" dirty="0" smtClean="0"/>
                        <a:t>5%</a:t>
                      </a:r>
                      <a:endParaRPr lang="ru-RU" dirty="0"/>
                    </a:p>
                  </a:txBody>
                  <a:tcPr/>
                </a:tc>
                <a:extLst>
                  <a:ext uri="{0D108BD9-81ED-4DB2-BD59-A6C34878D82A}">
                    <a16:rowId xmlns:a16="http://schemas.microsoft.com/office/drawing/2014/main" val="3637624995"/>
                  </a:ext>
                </a:extLst>
              </a:tr>
              <a:tr h="370840">
                <a:tc>
                  <a:txBody>
                    <a:bodyPr/>
                    <a:lstStyle/>
                    <a:p>
                      <a:r>
                        <a:rPr lang="en-US" dirty="0" smtClean="0"/>
                        <a:t>M1</a:t>
                      </a:r>
                      <a:endParaRPr lang="ru-RU" dirty="0"/>
                    </a:p>
                  </a:txBody>
                  <a:tcPr/>
                </a:tc>
                <a:tc>
                  <a:txBody>
                    <a:bodyPr/>
                    <a:lstStyle/>
                    <a:p>
                      <a:r>
                        <a:rPr lang="en-US" dirty="0" smtClean="0"/>
                        <a:t>BMW</a:t>
                      </a:r>
                      <a:endParaRPr lang="ru-RU" dirty="0"/>
                    </a:p>
                  </a:txBody>
                  <a:tcPr/>
                </a:tc>
                <a:tc>
                  <a:txBody>
                    <a:bodyPr/>
                    <a:lstStyle/>
                    <a:p>
                      <a:r>
                        <a:rPr lang="en-US" dirty="0" smtClean="0"/>
                        <a:t>2500000</a:t>
                      </a:r>
                      <a:endParaRPr lang="ru-RU" dirty="0"/>
                    </a:p>
                  </a:txBody>
                  <a:tcPr/>
                </a:tc>
                <a:tc>
                  <a:txBody>
                    <a:bodyPr/>
                    <a:lstStyle/>
                    <a:p>
                      <a:r>
                        <a:rPr lang="en-US" dirty="0" smtClean="0"/>
                        <a:t>5%</a:t>
                      </a:r>
                      <a:endParaRPr lang="ru-RU" dirty="0"/>
                    </a:p>
                  </a:txBody>
                  <a:tcPr/>
                </a:tc>
                <a:extLst>
                  <a:ext uri="{0D108BD9-81ED-4DB2-BD59-A6C34878D82A}">
                    <a16:rowId xmlns:a16="http://schemas.microsoft.com/office/drawing/2014/main" val="1251367746"/>
                  </a:ext>
                </a:extLst>
              </a:tr>
              <a:tr h="370840">
                <a:tc>
                  <a:txBody>
                    <a:bodyPr/>
                    <a:lstStyle/>
                    <a:p>
                      <a:r>
                        <a:rPr lang="en-US" dirty="0" smtClean="0"/>
                        <a:t>GT-R</a:t>
                      </a:r>
                      <a:endParaRPr lang="ru-RU" dirty="0"/>
                    </a:p>
                  </a:txBody>
                  <a:tcPr/>
                </a:tc>
                <a:tc>
                  <a:txBody>
                    <a:bodyPr/>
                    <a:lstStyle/>
                    <a:p>
                      <a:r>
                        <a:rPr lang="en-US" dirty="0" smtClean="0"/>
                        <a:t>Nissan</a:t>
                      </a:r>
                      <a:endParaRPr lang="ru-RU" dirty="0"/>
                    </a:p>
                  </a:txBody>
                  <a:tcPr/>
                </a:tc>
                <a:tc>
                  <a:txBody>
                    <a:bodyPr/>
                    <a:lstStyle/>
                    <a:p>
                      <a:r>
                        <a:rPr lang="en-US" dirty="0" smtClean="0"/>
                        <a:t>1500000</a:t>
                      </a:r>
                      <a:endParaRPr lang="ru-RU" dirty="0"/>
                    </a:p>
                  </a:txBody>
                  <a:tcPr/>
                </a:tc>
                <a:tc>
                  <a:txBody>
                    <a:bodyPr/>
                    <a:lstStyle/>
                    <a:p>
                      <a:r>
                        <a:rPr lang="en-US" dirty="0" smtClean="0"/>
                        <a:t>10%</a:t>
                      </a:r>
                      <a:endParaRPr lang="ru-RU" dirty="0"/>
                    </a:p>
                  </a:txBody>
                  <a:tcPr/>
                </a:tc>
                <a:extLst>
                  <a:ext uri="{0D108BD9-81ED-4DB2-BD59-A6C34878D82A}">
                    <a16:rowId xmlns:a16="http://schemas.microsoft.com/office/drawing/2014/main" val="52121489"/>
                  </a:ext>
                </a:extLst>
              </a:tr>
            </a:tbl>
          </a:graphicData>
        </a:graphic>
      </p:graphicFrame>
      <p:sp>
        <p:nvSpPr>
          <p:cNvPr id="5" name="Объект 2"/>
          <p:cNvSpPr txBox="1">
            <a:spLocks/>
          </p:cNvSpPr>
          <p:nvPr/>
        </p:nvSpPr>
        <p:spPr>
          <a:xfrm>
            <a:off x="0" y="5153581"/>
            <a:ext cx="9144000" cy="170441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358775" algn="just">
              <a:buNone/>
            </a:pPr>
            <a:r>
              <a:rPr lang="ru-RU" sz="2400" dirty="0"/>
              <a:t> Таблица находится в первой нормальной форме, но не во второй. Цену машины зависит от модели и фирмы. Скидка зависят от фирмы, то есть зависимость от первичного ключа неполная. Исправляется это путем декомпозиции на два отношения, в которых не ключевые атрибуты зависят от ПК.</a:t>
            </a:r>
          </a:p>
        </p:txBody>
      </p:sp>
    </p:spTree>
    <p:extLst>
      <p:ext uri="{BB962C8B-B14F-4D97-AF65-F5344CB8AC3E}">
        <p14:creationId xmlns:p14="http://schemas.microsoft.com/office/powerpoint/2010/main" val="213726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Вторая нормальная форма</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002499956"/>
              </p:ext>
            </p:extLst>
          </p:nvPr>
        </p:nvGraphicFramePr>
        <p:xfrm>
          <a:off x="0" y="1112690"/>
          <a:ext cx="9144000" cy="1854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3631650195"/>
                    </a:ext>
                  </a:extLst>
                </a:gridCol>
                <a:gridCol w="3048000">
                  <a:extLst>
                    <a:ext uri="{9D8B030D-6E8A-4147-A177-3AD203B41FA5}">
                      <a16:colId xmlns:a16="http://schemas.microsoft.com/office/drawing/2014/main" val="4265972616"/>
                    </a:ext>
                  </a:extLst>
                </a:gridCol>
                <a:gridCol w="3048000">
                  <a:extLst>
                    <a:ext uri="{9D8B030D-6E8A-4147-A177-3AD203B41FA5}">
                      <a16:colId xmlns:a16="http://schemas.microsoft.com/office/drawing/2014/main" val="2941403172"/>
                    </a:ext>
                  </a:extLst>
                </a:gridCol>
              </a:tblGrid>
              <a:tr h="370840">
                <a:tc>
                  <a:txBody>
                    <a:bodyPr/>
                    <a:lstStyle/>
                    <a:p>
                      <a:pPr algn="ctr"/>
                      <a:r>
                        <a:rPr lang="ru-RU" dirty="0" smtClean="0"/>
                        <a:t>Модель</a:t>
                      </a:r>
                      <a:endParaRPr lang="ru-RU" dirty="0"/>
                    </a:p>
                  </a:txBody>
                  <a:tcPr/>
                </a:tc>
                <a:tc>
                  <a:txBody>
                    <a:bodyPr/>
                    <a:lstStyle/>
                    <a:p>
                      <a:pPr algn="ctr"/>
                      <a:r>
                        <a:rPr lang="ru-RU" dirty="0" smtClean="0"/>
                        <a:t>Фирма</a:t>
                      </a:r>
                      <a:endParaRPr lang="ru-RU" dirty="0"/>
                    </a:p>
                  </a:txBody>
                  <a:tcPr/>
                </a:tc>
                <a:tc>
                  <a:txBody>
                    <a:bodyPr/>
                    <a:lstStyle/>
                    <a:p>
                      <a:pPr algn="ctr"/>
                      <a:r>
                        <a:rPr lang="ru-RU" dirty="0" smtClean="0"/>
                        <a:t>Цена</a:t>
                      </a:r>
                      <a:endParaRPr lang="ru-RU" dirty="0"/>
                    </a:p>
                  </a:txBody>
                  <a:tcPr/>
                </a:tc>
                <a:extLst>
                  <a:ext uri="{0D108BD9-81ED-4DB2-BD59-A6C34878D82A}">
                    <a16:rowId xmlns:a16="http://schemas.microsoft.com/office/drawing/2014/main" val="1485498800"/>
                  </a:ext>
                </a:extLst>
              </a:tr>
              <a:tr h="370840">
                <a:tc>
                  <a:txBody>
                    <a:bodyPr/>
                    <a:lstStyle/>
                    <a:p>
                      <a:r>
                        <a:rPr lang="en-US" dirty="0" smtClean="0"/>
                        <a:t>M5</a:t>
                      </a:r>
                      <a:endParaRPr lang="ru-RU" dirty="0"/>
                    </a:p>
                  </a:txBody>
                  <a:tcPr/>
                </a:tc>
                <a:tc>
                  <a:txBody>
                    <a:bodyPr/>
                    <a:lstStyle/>
                    <a:p>
                      <a:r>
                        <a:rPr lang="en-US" dirty="0" smtClean="0"/>
                        <a:t>BMW</a:t>
                      </a:r>
                      <a:endParaRPr lang="ru-RU" dirty="0"/>
                    </a:p>
                  </a:txBody>
                  <a:tcPr/>
                </a:tc>
                <a:tc>
                  <a:txBody>
                    <a:bodyPr/>
                    <a:lstStyle/>
                    <a:p>
                      <a:r>
                        <a:rPr lang="en-US" dirty="0" smtClean="0"/>
                        <a:t>5500000</a:t>
                      </a:r>
                      <a:endParaRPr lang="ru-RU" dirty="0"/>
                    </a:p>
                  </a:txBody>
                  <a:tcPr/>
                </a:tc>
                <a:extLst>
                  <a:ext uri="{0D108BD9-81ED-4DB2-BD59-A6C34878D82A}">
                    <a16:rowId xmlns:a16="http://schemas.microsoft.com/office/drawing/2014/main" val="2131402244"/>
                  </a:ext>
                </a:extLst>
              </a:tr>
              <a:tr h="370840">
                <a:tc>
                  <a:txBody>
                    <a:bodyPr/>
                    <a:lstStyle/>
                    <a:p>
                      <a:r>
                        <a:rPr lang="en-US" dirty="0" smtClean="0"/>
                        <a:t>X5M</a:t>
                      </a:r>
                      <a:endParaRPr lang="ru-RU" dirty="0"/>
                    </a:p>
                  </a:txBody>
                  <a:tcPr/>
                </a:tc>
                <a:tc>
                  <a:txBody>
                    <a:bodyPr/>
                    <a:lstStyle/>
                    <a:p>
                      <a:r>
                        <a:rPr lang="en-US" dirty="0" smtClean="0"/>
                        <a:t>BMW</a:t>
                      </a:r>
                      <a:endParaRPr lang="ru-RU" dirty="0"/>
                    </a:p>
                  </a:txBody>
                  <a:tcPr/>
                </a:tc>
                <a:tc>
                  <a:txBody>
                    <a:bodyPr/>
                    <a:lstStyle/>
                    <a:p>
                      <a:r>
                        <a:rPr lang="en-US" dirty="0" smtClean="0"/>
                        <a:t>6000000</a:t>
                      </a:r>
                      <a:endParaRPr lang="ru-RU" dirty="0"/>
                    </a:p>
                  </a:txBody>
                  <a:tcPr/>
                </a:tc>
                <a:extLst>
                  <a:ext uri="{0D108BD9-81ED-4DB2-BD59-A6C34878D82A}">
                    <a16:rowId xmlns:a16="http://schemas.microsoft.com/office/drawing/2014/main" val="3565041566"/>
                  </a:ext>
                </a:extLst>
              </a:tr>
              <a:tr h="370840">
                <a:tc>
                  <a:txBody>
                    <a:bodyPr/>
                    <a:lstStyle/>
                    <a:p>
                      <a:r>
                        <a:rPr lang="en-US" dirty="0" smtClean="0"/>
                        <a:t>M1</a:t>
                      </a:r>
                      <a:endParaRPr lang="ru-RU" dirty="0"/>
                    </a:p>
                  </a:txBody>
                  <a:tcPr/>
                </a:tc>
                <a:tc>
                  <a:txBody>
                    <a:bodyPr/>
                    <a:lstStyle/>
                    <a:p>
                      <a:r>
                        <a:rPr lang="en-US" dirty="0" smtClean="0"/>
                        <a:t>BMW</a:t>
                      </a:r>
                      <a:endParaRPr lang="ru-RU" dirty="0"/>
                    </a:p>
                  </a:txBody>
                  <a:tcPr/>
                </a:tc>
                <a:tc>
                  <a:txBody>
                    <a:bodyPr/>
                    <a:lstStyle/>
                    <a:p>
                      <a:r>
                        <a:rPr lang="en-US" dirty="0" smtClean="0"/>
                        <a:t>2500000</a:t>
                      </a:r>
                      <a:endParaRPr lang="ru-RU" dirty="0"/>
                    </a:p>
                  </a:txBody>
                  <a:tcPr/>
                </a:tc>
                <a:extLst>
                  <a:ext uri="{0D108BD9-81ED-4DB2-BD59-A6C34878D82A}">
                    <a16:rowId xmlns:a16="http://schemas.microsoft.com/office/drawing/2014/main" val="772208274"/>
                  </a:ext>
                </a:extLst>
              </a:tr>
              <a:tr h="370840">
                <a:tc>
                  <a:txBody>
                    <a:bodyPr/>
                    <a:lstStyle/>
                    <a:p>
                      <a:r>
                        <a:rPr lang="en-US" dirty="0" smtClean="0"/>
                        <a:t>GT-R</a:t>
                      </a:r>
                      <a:endParaRPr lang="ru-RU" dirty="0"/>
                    </a:p>
                  </a:txBody>
                  <a:tcPr/>
                </a:tc>
                <a:tc>
                  <a:txBody>
                    <a:bodyPr/>
                    <a:lstStyle/>
                    <a:p>
                      <a:r>
                        <a:rPr lang="en-US" dirty="0" smtClean="0"/>
                        <a:t>Nissan</a:t>
                      </a:r>
                      <a:endParaRPr lang="ru-RU" dirty="0"/>
                    </a:p>
                  </a:txBody>
                  <a:tcPr/>
                </a:tc>
                <a:tc>
                  <a:txBody>
                    <a:bodyPr/>
                    <a:lstStyle/>
                    <a:p>
                      <a:r>
                        <a:rPr lang="en-US" dirty="0" smtClean="0"/>
                        <a:t>1500000</a:t>
                      </a:r>
                      <a:endParaRPr lang="ru-RU" dirty="0"/>
                    </a:p>
                  </a:txBody>
                  <a:tcPr/>
                </a:tc>
                <a:extLst>
                  <a:ext uri="{0D108BD9-81ED-4DB2-BD59-A6C34878D82A}">
                    <a16:rowId xmlns:a16="http://schemas.microsoft.com/office/drawing/2014/main" val="670584680"/>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2109832273"/>
              </p:ext>
            </p:extLst>
          </p:nvPr>
        </p:nvGraphicFramePr>
        <p:xfrm>
          <a:off x="1524000" y="4036505"/>
          <a:ext cx="6096000" cy="111252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702911161"/>
                    </a:ext>
                  </a:extLst>
                </a:gridCol>
                <a:gridCol w="3048000">
                  <a:extLst>
                    <a:ext uri="{9D8B030D-6E8A-4147-A177-3AD203B41FA5}">
                      <a16:colId xmlns:a16="http://schemas.microsoft.com/office/drawing/2014/main" val="2876547519"/>
                    </a:ext>
                  </a:extLst>
                </a:gridCol>
              </a:tblGrid>
              <a:tr h="370840">
                <a:tc>
                  <a:txBody>
                    <a:bodyPr/>
                    <a:lstStyle/>
                    <a:p>
                      <a:pPr algn="ctr"/>
                      <a:r>
                        <a:rPr lang="ru-RU" dirty="0" smtClean="0"/>
                        <a:t>Фирма</a:t>
                      </a:r>
                      <a:endParaRPr lang="ru-RU" dirty="0"/>
                    </a:p>
                  </a:txBody>
                  <a:tcPr/>
                </a:tc>
                <a:tc>
                  <a:txBody>
                    <a:bodyPr/>
                    <a:lstStyle/>
                    <a:p>
                      <a:pPr algn="ctr"/>
                      <a:r>
                        <a:rPr lang="ru-RU" dirty="0" smtClean="0"/>
                        <a:t>Скидка</a:t>
                      </a:r>
                      <a:endParaRPr lang="ru-RU" dirty="0"/>
                    </a:p>
                  </a:txBody>
                  <a:tcPr/>
                </a:tc>
                <a:extLst>
                  <a:ext uri="{0D108BD9-81ED-4DB2-BD59-A6C34878D82A}">
                    <a16:rowId xmlns:a16="http://schemas.microsoft.com/office/drawing/2014/main" val="2856791011"/>
                  </a:ext>
                </a:extLst>
              </a:tr>
              <a:tr h="370840">
                <a:tc>
                  <a:txBody>
                    <a:bodyPr/>
                    <a:lstStyle/>
                    <a:p>
                      <a:r>
                        <a:rPr lang="en-US" dirty="0" smtClean="0"/>
                        <a:t>BMW</a:t>
                      </a:r>
                      <a:endParaRPr lang="ru-RU" dirty="0"/>
                    </a:p>
                  </a:txBody>
                  <a:tcPr/>
                </a:tc>
                <a:tc>
                  <a:txBody>
                    <a:bodyPr/>
                    <a:lstStyle/>
                    <a:p>
                      <a:r>
                        <a:rPr lang="en-US" dirty="0" smtClean="0"/>
                        <a:t>5%</a:t>
                      </a:r>
                      <a:endParaRPr lang="ru-RU" dirty="0"/>
                    </a:p>
                  </a:txBody>
                  <a:tcPr/>
                </a:tc>
                <a:extLst>
                  <a:ext uri="{0D108BD9-81ED-4DB2-BD59-A6C34878D82A}">
                    <a16:rowId xmlns:a16="http://schemas.microsoft.com/office/drawing/2014/main" val="2778378190"/>
                  </a:ext>
                </a:extLst>
              </a:tr>
              <a:tr h="370840">
                <a:tc>
                  <a:txBody>
                    <a:bodyPr/>
                    <a:lstStyle/>
                    <a:p>
                      <a:r>
                        <a:rPr lang="en-US" dirty="0" smtClean="0"/>
                        <a:t>Nissan</a:t>
                      </a:r>
                      <a:endParaRPr lang="ru-RU" dirty="0"/>
                    </a:p>
                  </a:txBody>
                  <a:tcPr/>
                </a:tc>
                <a:tc>
                  <a:txBody>
                    <a:bodyPr/>
                    <a:lstStyle/>
                    <a:p>
                      <a:r>
                        <a:rPr lang="en-US" dirty="0" smtClean="0"/>
                        <a:t>10%</a:t>
                      </a:r>
                      <a:endParaRPr lang="ru-RU" dirty="0"/>
                    </a:p>
                  </a:txBody>
                  <a:tcPr/>
                </a:tc>
                <a:extLst>
                  <a:ext uri="{0D108BD9-81ED-4DB2-BD59-A6C34878D82A}">
                    <a16:rowId xmlns:a16="http://schemas.microsoft.com/office/drawing/2014/main" val="3920267288"/>
                  </a:ext>
                </a:extLst>
              </a:tr>
            </a:tbl>
          </a:graphicData>
        </a:graphic>
      </p:graphicFrame>
    </p:spTree>
    <p:extLst>
      <p:ext uri="{BB962C8B-B14F-4D97-AF65-F5344CB8AC3E}">
        <p14:creationId xmlns:p14="http://schemas.microsoft.com/office/powerpoint/2010/main" val="4163934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Третья нормальная форма</a:t>
            </a:r>
            <a:endParaRPr lang="ru-RU" dirty="0"/>
          </a:p>
        </p:txBody>
      </p:sp>
      <p:sp>
        <p:nvSpPr>
          <p:cNvPr id="3" name="Объект 2"/>
          <p:cNvSpPr>
            <a:spLocks noGrp="1"/>
          </p:cNvSpPr>
          <p:nvPr>
            <p:ph idx="1"/>
          </p:nvPr>
        </p:nvSpPr>
        <p:spPr>
          <a:xfrm>
            <a:off x="0" y="641838"/>
            <a:ext cx="9144000" cy="1950533"/>
          </a:xfrm>
        </p:spPr>
        <p:txBody>
          <a:bodyPr>
            <a:normAutofit/>
          </a:bodyPr>
          <a:lstStyle/>
          <a:p>
            <a:pPr marL="0" indent="358775" algn="just">
              <a:buNone/>
            </a:pPr>
            <a:r>
              <a:rPr lang="ru-RU" sz="2400" dirty="0"/>
              <a:t>Отношение находится в 3НФ, когда находится во 2НФ и каждый не ключевой атрибут </a:t>
            </a:r>
            <a:r>
              <a:rPr lang="ru-RU" sz="2400" dirty="0" err="1"/>
              <a:t>нетранзитивно</a:t>
            </a:r>
            <a:r>
              <a:rPr lang="ru-RU" sz="2400" dirty="0"/>
              <a:t> зависит от первичного </a:t>
            </a:r>
            <a:r>
              <a:rPr lang="ru-RU" sz="2400" dirty="0" smtClean="0"/>
              <a:t>ключа.</a:t>
            </a:r>
          </a:p>
          <a:p>
            <a:pPr marL="0" indent="358775" algn="just">
              <a:buNone/>
            </a:pPr>
            <a:r>
              <a:rPr lang="ru-RU" sz="2400" dirty="0" smtClean="0"/>
              <a:t>Проще </a:t>
            </a:r>
            <a:r>
              <a:rPr lang="ru-RU" sz="2400" dirty="0"/>
              <a:t>говоря, второе правило требует выносить все не ключевые поля, содержимое которых может относиться к нескольким записям таблицы в отдельные таблицы.</a:t>
            </a:r>
          </a:p>
        </p:txBody>
      </p:sp>
      <p:graphicFrame>
        <p:nvGraphicFramePr>
          <p:cNvPr id="4" name="Таблица 3"/>
          <p:cNvGraphicFramePr>
            <a:graphicFrameLocks noGrp="1"/>
          </p:cNvGraphicFramePr>
          <p:nvPr>
            <p:extLst>
              <p:ext uri="{D42A27DB-BD31-4B8C-83A1-F6EECF244321}">
                <p14:modId xmlns:p14="http://schemas.microsoft.com/office/powerpoint/2010/main" val="1161973822"/>
              </p:ext>
            </p:extLst>
          </p:nvPr>
        </p:nvGraphicFramePr>
        <p:xfrm>
          <a:off x="1524000" y="2592371"/>
          <a:ext cx="6096000" cy="14833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579085356"/>
                    </a:ext>
                  </a:extLst>
                </a:gridCol>
                <a:gridCol w="2032000">
                  <a:extLst>
                    <a:ext uri="{9D8B030D-6E8A-4147-A177-3AD203B41FA5}">
                      <a16:colId xmlns:a16="http://schemas.microsoft.com/office/drawing/2014/main" val="1389520451"/>
                    </a:ext>
                  </a:extLst>
                </a:gridCol>
                <a:gridCol w="2032000">
                  <a:extLst>
                    <a:ext uri="{9D8B030D-6E8A-4147-A177-3AD203B41FA5}">
                      <a16:colId xmlns:a16="http://schemas.microsoft.com/office/drawing/2014/main" val="3265863105"/>
                    </a:ext>
                  </a:extLst>
                </a:gridCol>
              </a:tblGrid>
              <a:tr h="370840">
                <a:tc>
                  <a:txBody>
                    <a:bodyPr/>
                    <a:lstStyle/>
                    <a:p>
                      <a:pPr algn="ctr"/>
                      <a:r>
                        <a:rPr lang="ru-RU" dirty="0" smtClean="0"/>
                        <a:t>Модель</a:t>
                      </a:r>
                      <a:endParaRPr lang="ru-RU" dirty="0"/>
                    </a:p>
                  </a:txBody>
                  <a:tcPr/>
                </a:tc>
                <a:tc>
                  <a:txBody>
                    <a:bodyPr/>
                    <a:lstStyle/>
                    <a:p>
                      <a:pPr algn="ctr"/>
                      <a:r>
                        <a:rPr lang="ru-RU" dirty="0" smtClean="0"/>
                        <a:t>Магазин</a:t>
                      </a:r>
                      <a:endParaRPr lang="ru-RU" dirty="0"/>
                    </a:p>
                  </a:txBody>
                  <a:tcPr/>
                </a:tc>
                <a:tc>
                  <a:txBody>
                    <a:bodyPr/>
                    <a:lstStyle/>
                    <a:p>
                      <a:pPr algn="ctr"/>
                      <a:r>
                        <a:rPr lang="ru-RU" dirty="0" smtClean="0"/>
                        <a:t>Телефон</a:t>
                      </a:r>
                      <a:endParaRPr lang="ru-RU" dirty="0"/>
                    </a:p>
                  </a:txBody>
                  <a:tcPr/>
                </a:tc>
                <a:extLst>
                  <a:ext uri="{0D108BD9-81ED-4DB2-BD59-A6C34878D82A}">
                    <a16:rowId xmlns:a16="http://schemas.microsoft.com/office/drawing/2014/main" val="1576011136"/>
                  </a:ext>
                </a:extLst>
              </a:tr>
              <a:tr h="370840">
                <a:tc>
                  <a:txBody>
                    <a:bodyPr/>
                    <a:lstStyle/>
                    <a:p>
                      <a:r>
                        <a:rPr lang="en-US" dirty="0" smtClean="0"/>
                        <a:t>BMW</a:t>
                      </a:r>
                      <a:endParaRPr lang="ru-RU" dirty="0"/>
                    </a:p>
                  </a:txBody>
                  <a:tcPr/>
                </a:tc>
                <a:tc>
                  <a:txBody>
                    <a:bodyPr/>
                    <a:lstStyle/>
                    <a:p>
                      <a:r>
                        <a:rPr lang="ru-RU" dirty="0" smtClean="0"/>
                        <a:t>Риал-авто</a:t>
                      </a:r>
                      <a:endParaRPr lang="ru-RU" dirty="0"/>
                    </a:p>
                  </a:txBody>
                  <a:tcPr/>
                </a:tc>
                <a:tc>
                  <a:txBody>
                    <a:bodyPr/>
                    <a:lstStyle/>
                    <a:p>
                      <a:r>
                        <a:rPr lang="en-US" dirty="0" smtClean="0"/>
                        <a:t>11-22-33</a:t>
                      </a:r>
                      <a:endParaRPr lang="ru-RU" dirty="0"/>
                    </a:p>
                  </a:txBody>
                  <a:tcPr/>
                </a:tc>
                <a:extLst>
                  <a:ext uri="{0D108BD9-81ED-4DB2-BD59-A6C34878D82A}">
                    <a16:rowId xmlns:a16="http://schemas.microsoft.com/office/drawing/2014/main" val="956705474"/>
                  </a:ext>
                </a:extLst>
              </a:tr>
              <a:tr h="370840">
                <a:tc>
                  <a:txBody>
                    <a:bodyPr/>
                    <a:lstStyle/>
                    <a:p>
                      <a:r>
                        <a:rPr lang="en-US" dirty="0" smtClean="0"/>
                        <a:t>Audi</a:t>
                      </a:r>
                      <a:endParaRPr lang="ru-RU" dirty="0"/>
                    </a:p>
                  </a:txBody>
                  <a:tcPr/>
                </a:tc>
                <a:tc>
                  <a:txBody>
                    <a:bodyPr/>
                    <a:lstStyle/>
                    <a:p>
                      <a:r>
                        <a:rPr lang="ru-RU" dirty="0" smtClean="0"/>
                        <a:t>Риал-авто</a:t>
                      </a:r>
                      <a:endParaRPr lang="ru-RU" dirty="0"/>
                    </a:p>
                  </a:txBody>
                  <a:tcPr/>
                </a:tc>
                <a:tc>
                  <a:txBody>
                    <a:bodyPr/>
                    <a:lstStyle/>
                    <a:p>
                      <a:r>
                        <a:rPr lang="en-US" dirty="0" smtClean="0"/>
                        <a:t>11-22-33</a:t>
                      </a:r>
                      <a:endParaRPr lang="ru-RU" dirty="0"/>
                    </a:p>
                  </a:txBody>
                  <a:tcPr/>
                </a:tc>
                <a:extLst>
                  <a:ext uri="{0D108BD9-81ED-4DB2-BD59-A6C34878D82A}">
                    <a16:rowId xmlns:a16="http://schemas.microsoft.com/office/drawing/2014/main" val="1206309348"/>
                  </a:ext>
                </a:extLst>
              </a:tr>
              <a:tr h="370840">
                <a:tc>
                  <a:txBody>
                    <a:bodyPr/>
                    <a:lstStyle/>
                    <a:p>
                      <a:r>
                        <a:rPr lang="en-US" dirty="0" smtClean="0"/>
                        <a:t>Nissan</a:t>
                      </a:r>
                      <a:endParaRPr lang="ru-RU" dirty="0"/>
                    </a:p>
                  </a:txBody>
                  <a:tcPr/>
                </a:tc>
                <a:tc>
                  <a:txBody>
                    <a:bodyPr/>
                    <a:lstStyle/>
                    <a:p>
                      <a:r>
                        <a:rPr lang="ru-RU" dirty="0" err="1" smtClean="0"/>
                        <a:t>Некст</a:t>
                      </a:r>
                      <a:r>
                        <a:rPr lang="ru-RU" dirty="0" smtClean="0"/>
                        <a:t>-Авто</a:t>
                      </a:r>
                      <a:endParaRPr lang="ru-RU" dirty="0"/>
                    </a:p>
                  </a:txBody>
                  <a:tcPr/>
                </a:tc>
                <a:tc>
                  <a:txBody>
                    <a:bodyPr/>
                    <a:lstStyle/>
                    <a:p>
                      <a:r>
                        <a:rPr lang="en-US" dirty="0" smtClean="0"/>
                        <a:t>22-33-44</a:t>
                      </a:r>
                      <a:endParaRPr lang="ru-RU" dirty="0"/>
                    </a:p>
                  </a:txBody>
                  <a:tcPr/>
                </a:tc>
                <a:extLst>
                  <a:ext uri="{0D108BD9-81ED-4DB2-BD59-A6C34878D82A}">
                    <a16:rowId xmlns:a16="http://schemas.microsoft.com/office/drawing/2014/main" val="783590862"/>
                  </a:ext>
                </a:extLst>
              </a:tr>
            </a:tbl>
          </a:graphicData>
        </a:graphic>
      </p:graphicFrame>
      <p:sp>
        <p:nvSpPr>
          <p:cNvPr id="5" name="Объект 2"/>
          <p:cNvSpPr txBox="1">
            <a:spLocks/>
          </p:cNvSpPr>
          <p:nvPr/>
        </p:nvSpPr>
        <p:spPr>
          <a:xfrm>
            <a:off x="0" y="4075730"/>
            <a:ext cx="9144000" cy="278227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358775" algn="just">
              <a:buNone/>
            </a:pPr>
            <a:r>
              <a:rPr lang="ru-RU" sz="2400" dirty="0"/>
              <a:t>Таблица находится во 2НФ, но не в 3НФ.</a:t>
            </a:r>
          </a:p>
          <a:p>
            <a:pPr marL="0" indent="358775" algn="just">
              <a:buNone/>
            </a:pPr>
            <a:r>
              <a:rPr lang="ru-RU" sz="2400" dirty="0"/>
              <a:t>В отношении атрибут «Модель» является первичным ключом. Личных телефонов у автомобилей нет, и телефон зависит исключительно от магазина.</a:t>
            </a:r>
          </a:p>
          <a:p>
            <a:pPr marL="0" indent="358775" algn="just">
              <a:buNone/>
            </a:pPr>
            <a:r>
              <a:rPr lang="ru-RU" sz="2400" dirty="0"/>
              <a:t>Таким образом, в отношении существуют следующие функциональные зависимости: Модель → Магазин, Магазин → Телефон, Модель → Телефон.</a:t>
            </a:r>
          </a:p>
          <a:p>
            <a:pPr marL="0" indent="358775" algn="just">
              <a:buNone/>
            </a:pPr>
            <a:r>
              <a:rPr lang="ru-RU" sz="2400" dirty="0"/>
              <a:t>Зависимость Модель → Телефон является транзитивной, следовательно, отношение не находится в 3НФ</a:t>
            </a:r>
            <a:r>
              <a:rPr lang="ru-RU" sz="2400" dirty="0" smtClean="0"/>
              <a:t>.</a:t>
            </a:r>
            <a:endParaRPr lang="ru-RU" sz="2400" dirty="0"/>
          </a:p>
        </p:txBody>
      </p:sp>
    </p:spTree>
    <p:extLst>
      <p:ext uri="{BB962C8B-B14F-4D97-AF65-F5344CB8AC3E}">
        <p14:creationId xmlns:p14="http://schemas.microsoft.com/office/powerpoint/2010/main" val="3770200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Третья нормальная форма</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794344646"/>
              </p:ext>
            </p:extLst>
          </p:nvPr>
        </p:nvGraphicFramePr>
        <p:xfrm>
          <a:off x="0" y="1481559"/>
          <a:ext cx="9144000" cy="148336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1075144180"/>
                    </a:ext>
                  </a:extLst>
                </a:gridCol>
                <a:gridCol w="4572000">
                  <a:extLst>
                    <a:ext uri="{9D8B030D-6E8A-4147-A177-3AD203B41FA5}">
                      <a16:colId xmlns:a16="http://schemas.microsoft.com/office/drawing/2014/main" val="3954087401"/>
                    </a:ext>
                  </a:extLst>
                </a:gridCol>
              </a:tblGrid>
              <a:tr h="370840">
                <a:tc>
                  <a:txBody>
                    <a:bodyPr/>
                    <a:lstStyle/>
                    <a:p>
                      <a:r>
                        <a:rPr lang="ru-RU" dirty="0" smtClean="0"/>
                        <a:t>Модель</a:t>
                      </a:r>
                      <a:endParaRPr lang="ru-RU" dirty="0"/>
                    </a:p>
                  </a:txBody>
                  <a:tcPr/>
                </a:tc>
                <a:tc>
                  <a:txBody>
                    <a:bodyPr/>
                    <a:lstStyle/>
                    <a:p>
                      <a:r>
                        <a:rPr lang="ru-RU" dirty="0" smtClean="0"/>
                        <a:t>Магазин</a:t>
                      </a:r>
                      <a:endParaRPr lang="ru-RU" dirty="0"/>
                    </a:p>
                  </a:txBody>
                  <a:tcPr/>
                </a:tc>
                <a:extLst>
                  <a:ext uri="{0D108BD9-81ED-4DB2-BD59-A6C34878D82A}">
                    <a16:rowId xmlns:a16="http://schemas.microsoft.com/office/drawing/2014/main" val="155612053"/>
                  </a:ext>
                </a:extLst>
              </a:tr>
              <a:tr h="370840">
                <a:tc>
                  <a:txBody>
                    <a:bodyPr/>
                    <a:lstStyle/>
                    <a:p>
                      <a:r>
                        <a:rPr lang="en-US" dirty="0" smtClean="0"/>
                        <a:t>BMW</a:t>
                      </a:r>
                      <a:endParaRPr lang="ru-RU" dirty="0"/>
                    </a:p>
                  </a:txBody>
                  <a:tcPr/>
                </a:tc>
                <a:tc>
                  <a:txBody>
                    <a:bodyPr/>
                    <a:lstStyle/>
                    <a:p>
                      <a:r>
                        <a:rPr lang="ru-RU" dirty="0" smtClean="0"/>
                        <a:t>Риал-авто</a:t>
                      </a:r>
                      <a:endParaRPr lang="ru-RU" dirty="0"/>
                    </a:p>
                  </a:txBody>
                  <a:tcPr/>
                </a:tc>
                <a:extLst>
                  <a:ext uri="{0D108BD9-81ED-4DB2-BD59-A6C34878D82A}">
                    <a16:rowId xmlns:a16="http://schemas.microsoft.com/office/drawing/2014/main" val="261724076"/>
                  </a:ext>
                </a:extLst>
              </a:tr>
              <a:tr h="370840">
                <a:tc>
                  <a:txBody>
                    <a:bodyPr/>
                    <a:lstStyle/>
                    <a:p>
                      <a:r>
                        <a:rPr lang="en-US" dirty="0" smtClean="0"/>
                        <a:t>Audi</a:t>
                      </a:r>
                      <a:endParaRPr lang="ru-RU" dirty="0"/>
                    </a:p>
                  </a:txBody>
                  <a:tcPr/>
                </a:tc>
                <a:tc>
                  <a:txBody>
                    <a:bodyPr/>
                    <a:lstStyle/>
                    <a:p>
                      <a:r>
                        <a:rPr lang="ru-RU" dirty="0" smtClean="0"/>
                        <a:t>Риал-авто</a:t>
                      </a:r>
                      <a:endParaRPr lang="ru-RU" dirty="0"/>
                    </a:p>
                  </a:txBody>
                  <a:tcPr/>
                </a:tc>
                <a:extLst>
                  <a:ext uri="{0D108BD9-81ED-4DB2-BD59-A6C34878D82A}">
                    <a16:rowId xmlns:a16="http://schemas.microsoft.com/office/drawing/2014/main" val="3685368687"/>
                  </a:ext>
                </a:extLst>
              </a:tr>
              <a:tr h="370840">
                <a:tc>
                  <a:txBody>
                    <a:bodyPr/>
                    <a:lstStyle/>
                    <a:p>
                      <a:r>
                        <a:rPr lang="en-US" dirty="0" smtClean="0"/>
                        <a:t>Nissan</a:t>
                      </a:r>
                      <a:endParaRPr lang="ru-RU" dirty="0"/>
                    </a:p>
                  </a:txBody>
                  <a:tcPr/>
                </a:tc>
                <a:tc>
                  <a:txBody>
                    <a:bodyPr/>
                    <a:lstStyle/>
                    <a:p>
                      <a:r>
                        <a:rPr lang="ru-RU" dirty="0" err="1" smtClean="0"/>
                        <a:t>Некст</a:t>
                      </a:r>
                      <a:r>
                        <a:rPr lang="ru-RU" dirty="0" smtClean="0"/>
                        <a:t>-авто</a:t>
                      </a:r>
                      <a:endParaRPr lang="ru-RU" dirty="0"/>
                    </a:p>
                  </a:txBody>
                  <a:tcPr/>
                </a:tc>
                <a:extLst>
                  <a:ext uri="{0D108BD9-81ED-4DB2-BD59-A6C34878D82A}">
                    <a16:rowId xmlns:a16="http://schemas.microsoft.com/office/drawing/2014/main" val="1425641047"/>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1835066948"/>
              </p:ext>
            </p:extLst>
          </p:nvPr>
        </p:nvGraphicFramePr>
        <p:xfrm>
          <a:off x="1524000" y="3859568"/>
          <a:ext cx="6096000" cy="111252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918263248"/>
                    </a:ext>
                  </a:extLst>
                </a:gridCol>
                <a:gridCol w="3048000">
                  <a:extLst>
                    <a:ext uri="{9D8B030D-6E8A-4147-A177-3AD203B41FA5}">
                      <a16:colId xmlns:a16="http://schemas.microsoft.com/office/drawing/2014/main" val="1412945780"/>
                    </a:ext>
                  </a:extLst>
                </a:gridCol>
              </a:tblGrid>
              <a:tr h="370840">
                <a:tc>
                  <a:txBody>
                    <a:bodyPr/>
                    <a:lstStyle/>
                    <a:p>
                      <a:r>
                        <a:rPr lang="ru-RU" dirty="0" smtClean="0"/>
                        <a:t>Магазин</a:t>
                      </a:r>
                      <a:endParaRPr lang="ru-RU" dirty="0"/>
                    </a:p>
                  </a:txBody>
                  <a:tcPr/>
                </a:tc>
                <a:tc>
                  <a:txBody>
                    <a:bodyPr/>
                    <a:lstStyle/>
                    <a:p>
                      <a:r>
                        <a:rPr lang="ru-RU" dirty="0" smtClean="0"/>
                        <a:t>Телефон</a:t>
                      </a:r>
                      <a:endParaRPr lang="ru-RU" dirty="0"/>
                    </a:p>
                  </a:txBody>
                  <a:tcPr/>
                </a:tc>
                <a:extLst>
                  <a:ext uri="{0D108BD9-81ED-4DB2-BD59-A6C34878D82A}">
                    <a16:rowId xmlns:a16="http://schemas.microsoft.com/office/drawing/2014/main" val="4261494263"/>
                  </a:ext>
                </a:extLst>
              </a:tr>
              <a:tr h="370840">
                <a:tc>
                  <a:txBody>
                    <a:bodyPr/>
                    <a:lstStyle/>
                    <a:p>
                      <a:r>
                        <a:rPr lang="ru-RU" dirty="0" smtClean="0"/>
                        <a:t>Риал-авто</a:t>
                      </a:r>
                      <a:endParaRPr lang="ru-RU" dirty="0"/>
                    </a:p>
                  </a:txBody>
                  <a:tcPr/>
                </a:tc>
                <a:tc>
                  <a:txBody>
                    <a:bodyPr/>
                    <a:lstStyle/>
                    <a:p>
                      <a:r>
                        <a:rPr lang="ru-RU" dirty="0" smtClean="0"/>
                        <a:t>11-22-33</a:t>
                      </a:r>
                      <a:endParaRPr lang="ru-RU" dirty="0"/>
                    </a:p>
                  </a:txBody>
                  <a:tcPr/>
                </a:tc>
                <a:extLst>
                  <a:ext uri="{0D108BD9-81ED-4DB2-BD59-A6C34878D82A}">
                    <a16:rowId xmlns:a16="http://schemas.microsoft.com/office/drawing/2014/main" val="57515154"/>
                  </a:ext>
                </a:extLst>
              </a:tr>
              <a:tr h="370840">
                <a:tc>
                  <a:txBody>
                    <a:bodyPr/>
                    <a:lstStyle/>
                    <a:p>
                      <a:r>
                        <a:rPr lang="ru-RU" dirty="0" err="1" smtClean="0"/>
                        <a:t>Некст</a:t>
                      </a:r>
                      <a:r>
                        <a:rPr lang="ru-RU" dirty="0" smtClean="0"/>
                        <a:t>-авто</a:t>
                      </a:r>
                      <a:endParaRPr lang="ru-RU" dirty="0"/>
                    </a:p>
                  </a:txBody>
                  <a:tcPr/>
                </a:tc>
                <a:tc>
                  <a:txBody>
                    <a:bodyPr/>
                    <a:lstStyle/>
                    <a:p>
                      <a:r>
                        <a:rPr lang="ru-RU" dirty="0" smtClean="0"/>
                        <a:t>22-33-44</a:t>
                      </a:r>
                      <a:endParaRPr lang="ru-RU" dirty="0"/>
                    </a:p>
                  </a:txBody>
                  <a:tcPr/>
                </a:tc>
                <a:extLst>
                  <a:ext uri="{0D108BD9-81ED-4DB2-BD59-A6C34878D82A}">
                    <a16:rowId xmlns:a16="http://schemas.microsoft.com/office/drawing/2014/main" val="3626976385"/>
                  </a:ext>
                </a:extLst>
              </a:tr>
            </a:tbl>
          </a:graphicData>
        </a:graphic>
      </p:graphicFrame>
    </p:spTree>
    <p:extLst>
      <p:ext uri="{BB962C8B-B14F-4D97-AF65-F5344CB8AC3E}">
        <p14:creationId xmlns:p14="http://schemas.microsoft.com/office/powerpoint/2010/main" val="411652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Нормальная форма </a:t>
            </a:r>
            <a:r>
              <a:rPr lang="ru-RU" dirty="0" err="1"/>
              <a:t>Бойса</a:t>
            </a:r>
            <a:r>
              <a:rPr lang="ru-RU" dirty="0"/>
              <a:t>-Кодда (НФБК)</a:t>
            </a:r>
          </a:p>
        </p:txBody>
      </p:sp>
      <p:sp>
        <p:nvSpPr>
          <p:cNvPr id="3" name="Объект 2"/>
          <p:cNvSpPr>
            <a:spLocks noGrp="1"/>
          </p:cNvSpPr>
          <p:nvPr>
            <p:ph idx="1"/>
          </p:nvPr>
        </p:nvSpPr>
        <p:spPr/>
        <p:txBody>
          <a:bodyPr>
            <a:normAutofit/>
          </a:bodyPr>
          <a:lstStyle/>
          <a:p>
            <a:pPr marL="0" indent="358775" algn="just">
              <a:buNone/>
            </a:pPr>
            <a:r>
              <a:rPr lang="ru-RU" sz="2400" dirty="0"/>
              <a:t>Нормальная форма </a:t>
            </a:r>
            <a:r>
              <a:rPr lang="ru-RU" sz="2400" dirty="0" err="1"/>
              <a:t>Бойса</a:t>
            </a:r>
            <a:r>
              <a:rPr lang="ru-RU" sz="2400" dirty="0"/>
              <a:t>-Кодда (НФБК</a:t>
            </a:r>
            <a:r>
              <a:rPr lang="ru-RU" sz="2400" dirty="0" smtClean="0"/>
              <a:t>)</a:t>
            </a:r>
            <a:r>
              <a:rPr lang="en-US" sz="2400" dirty="0" smtClean="0"/>
              <a:t> </a:t>
            </a:r>
            <a:r>
              <a:rPr lang="ru-RU" sz="2400" dirty="0"/>
              <a:t>является </a:t>
            </a:r>
            <a:r>
              <a:rPr lang="ru-RU" sz="2400" dirty="0" smtClean="0"/>
              <a:t>частной формой </a:t>
            </a:r>
            <a:r>
              <a:rPr lang="ru-RU" sz="2400" dirty="0"/>
              <a:t>третьей нормальной </a:t>
            </a:r>
            <a:r>
              <a:rPr lang="ru-RU" sz="2400" dirty="0" smtClean="0"/>
              <a:t>формы.</a:t>
            </a:r>
          </a:p>
          <a:p>
            <a:pPr marL="0" indent="358775" algn="just">
              <a:buNone/>
            </a:pPr>
            <a:r>
              <a:rPr lang="ru-RU" sz="2400" dirty="0"/>
              <a:t>Определение 3НФ не совсем подходит для следующих отношений:</a:t>
            </a:r>
          </a:p>
          <a:p>
            <a:pPr marL="0" indent="358775" algn="just">
              <a:buNone/>
            </a:pPr>
            <a:r>
              <a:rPr lang="ru-RU" sz="2400" dirty="0"/>
              <a:t>1) отношение имеет две или более потенциальных ключа;</a:t>
            </a:r>
          </a:p>
          <a:p>
            <a:pPr marL="0" indent="358775" algn="just">
              <a:buNone/>
            </a:pPr>
            <a:r>
              <a:rPr lang="ru-RU" sz="2400" dirty="0"/>
              <a:t>2) два и более потенциальных ключа являются составными;</a:t>
            </a:r>
          </a:p>
          <a:p>
            <a:pPr marL="0" indent="358775" algn="just">
              <a:buNone/>
            </a:pPr>
            <a:r>
              <a:rPr lang="ru-RU" sz="2400" dirty="0"/>
              <a:t>3) они пересекаются, т.е. имеют хотя бы один атрибут.</a:t>
            </a:r>
          </a:p>
          <a:p>
            <a:pPr marL="0" indent="358775" algn="just">
              <a:buNone/>
            </a:pPr>
            <a:r>
              <a:rPr lang="ru-RU" sz="2400" dirty="0" smtClean="0"/>
              <a:t>Для </a:t>
            </a:r>
            <a:r>
              <a:rPr lang="ru-RU" sz="2400" dirty="0"/>
              <a:t>отношений, имеющих один потенциальный ключ (первичный), НФБК является 3НФ.</a:t>
            </a:r>
          </a:p>
          <a:p>
            <a:pPr marL="0" indent="358775" algn="just">
              <a:buNone/>
            </a:pPr>
            <a:r>
              <a:rPr lang="ru-RU" sz="2400" dirty="0" smtClean="0"/>
              <a:t>Отношение </a:t>
            </a:r>
            <a:r>
              <a:rPr lang="ru-RU" sz="2400" dirty="0"/>
              <a:t>находится в НФБК, когда каждая нетривиальная и неприводимая слева функциональная зависимость обладает потенциальным ключом в качестве детерминанта</a:t>
            </a:r>
            <a:r>
              <a:rPr lang="ru-RU" sz="2400" dirty="0" smtClean="0"/>
              <a:t>.</a:t>
            </a:r>
            <a:endParaRPr lang="ru-RU" sz="2400" dirty="0"/>
          </a:p>
        </p:txBody>
      </p:sp>
    </p:spTree>
    <p:extLst>
      <p:ext uri="{BB962C8B-B14F-4D97-AF65-F5344CB8AC3E}">
        <p14:creationId xmlns:p14="http://schemas.microsoft.com/office/powerpoint/2010/main" val="886318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Нормальная форма </a:t>
            </a:r>
            <a:r>
              <a:rPr lang="ru-RU" dirty="0" err="1"/>
              <a:t>Бойса</a:t>
            </a:r>
            <a:r>
              <a:rPr lang="ru-RU" dirty="0"/>
              <a:t>-Кодда (НФБК)</a:t>
            </a:r>
          </a:p>
        </p:txBody>
      </p:sp>
      <p:sp>
        <p:nvSpPr>
          <p:cNvPr id="3" name="Объект 2"/>
          <p:cNvSpPr>
            <a:spLocks noGrp="1"/>
          </p:cNvSpPr>
          <p:nvPr>
            <p:ph idx="1"/>
          </p:nvPr>
        </p:nvSpPr>
        <p:spPr>
          <a:xfrm>
            <a:off x="0" y="641838"/>
            <a:ext cx="9144000" cy="1083267"/>
          </a:xfrm>
        </p:spPr>
        <p:txBody>
          <a:bodyPr>
            <a:normAutofit/>
          </a:bodyPr>
          <a:lstStyle/>
          <a:p>
            <a:pPr marL="0" indent="358775" algn="just">
              <a:buNone/>
            </a:pPr>
            <a:r>
              <a:rPr lang="ru-RU" sz="2400" dirty="0"/>
              <a:t>Предположим, рассматривается отношение, представляющее данные о бронировании стоянки на день:</a:t>
            </a:r>
          </a:p>
        </p:txBody>
      </p:sp>
      <p:graphicFrame>
        <p:nvGraphicFramePr>
          <p:cNvPr id="4" name="Таблица 3"/>
          <p:cNvGraphicFramePr>
            <a:graphicFrameLocks noGrp="1"/>
          </p:cNvGraphicFramePr>
          <p:nvPr>
            <p:extLst>
              <p:ext uri="{D42A27DB-BD31-4B8C-83A1-F6EECF244321}">
                <p14:modId xmlns:p14="http://schemas.microsoft.com/office/powerpoint/2010/main" val="216812053"/>
              </p:ext>
            </p:extLst>
          </p:nvPr>
        </p:nvGraphicFramePr>
        <p:xfrm>
          <a:off x="0" y="1359293"/>
          <a:ext cx="9144000" cy="259588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975252285"/>
                    </a:ext>
                  </a:extLst>
                </a:gridCol>
                <a:gridCol w="2286000">
                  <a:extLst>
                    <a:ext uri="{9D8B030D-6E8A-4147-A177-3AD203B41FA5}">
                      <a16:colId xmlns:a16="http://schemas.microsoft.com/office/drawing/2014/main" val="250907207"/>
                    </a:ext>
                  </a:extLst>
                </a:gridCol>
                <a:gridCol w="2286000">
                  <a:extLst>
                    <a:ext uri="{9D8B030D-6E8A-4147-A177-3AD203B41FA5}">
                      <a16:colId xmlns:a16="http://schemas.microsoft.com/office/drawing/2014/main" val="3754229916"/>
                    </a:ext>
                  </a:extLst>
                </a:gridCol>
                <a:gridCol w="2286000">
                  <a:extLst>
                    <a:ext uri="{9D8B030D-6E8A-4147-A177-3AD203B41FA5}">
                      <a16:colId xmlns:a16="http://schemas.microsoft.com/office/drawing/2014/main" val="1143350226"/>
                    </a:ext>
                  </a:extLst>
                </a:gridCol>
              </a:tblGrid>
              <a:tr h="370840">
                <a:tc>
                  <a:txBody>
                    <a:bodyPr/>
                    <a:lstStyle/>
                    <a:p>
                      <a:r>
                        <a:rPr lang="ru-RU" dirty="0" smtClean="0"/>
                        <a:t>Номер</a:t>
                      </a:r>
                      <a:r>
                        <a:rPr lang="ru-RU" baseline="0" dirty="0" smtClean="0"/>
                        <a:t> стоянки</a:t>
                      </a:r>
                      <a:endParaRPr lang="ru-RU" dirty="0"/>
                    </a:p>
                  </a:txBody>
                  <a:tcPr/>
                </a:tc>
                <a:tc>
                  <a:txBody>
                    <a:bodyPr/>
                    <a:lstStyle/>
                    <a:p>
                      <a:r>
                        <a:rPr lang="ru-RU" dirty="0" smtClean="0"/>
                        <a:t>Время начала</a:t>
                      </a:r>
                      <a:endParaRPr lang="ru-RU" dirty="0"/>
                    </a:p>
                  </a:txBody>
                  <a:tcPr/>
                </a:tc>
                <a:tc>
                  <a:txBody>
                    <a:bodyPr/>
                    <a:lstStyle/>
                    <a:p>
                      <a:r>
                        <a:rPr lang="ru-RU" dirty="0" smtClean="0"/>
                        <a:t>Время окончания</a:t>
                      </a:r>
                      <a:endParaRPr lang="ru-RU" dirty="0"/>
                    </a:p>
                  </a:txBody>
                  <a:tcPr/>
                </a:tc>
                <a:tc>
                  <a:txBody>
                    <a:bodyPr/>
                    <a:lstStyle/>
                    <a:p>
                      <a:r>
                        <a:rPr lang="ru-RU" dirty="0" smtClean="0"/>
                        <a:t>Тариф</a:t>
                      </a:r>
                      <a:endParaRPr lang="ru-RU" dirty="0"/>
                    </a:p>
                  </a:txBody>
                  <a:tcPr/>
                </a:tc>
                <a:extLst>
                  <a:ext uri="{0D108BD9-81ED-4DB2-BD59-A6C34878D82A}">
                    <a16:rowId xmlns:a16="http://schemas.microsoft.com/office/drawing/2014/main" val="1468378875"/>
                  </a:ext>
                </a:extLst>
              </a:tr>
              <a:tr h="370840">
                <a:tc>
                  <a:txBody>
                    <a:bodyPr/>
                    <a:lstStyle/>
                    <a:p>
                      <a:r>
                        <a:rPr lang="ru-RU" dirty="0" smtClean="0"/>
                        <a:t>1</a:t>
                      </a:r>
                      <a:endParaRPr lang="ru-RU" dirty="0"/>
                    </a:p>
                  </a:txBody>
                  <a:tcPr/>
                </a:tc>
                <a:tc>
                  <a:txBody>
                    <a:bodyPr/>
                    <a:lstStyle/>
                    <a:p>
                      <a:r>
                        <a:rPr lang="en-US" dirty="0" smtClean="0"/>
                        <a:t>09:30</a:t>
                      </a:r>
                      <a:endParaRPr lang="ru-RU" dirty="0"/>
                    </a:p>
                  </a:txBody>
                  <a:tcPr/>
                </a:tc>
                <a:tc>
                  <a:txBody>
                    <a:bodyPr/>
                    <a:lstStyle/>
                    <a:p>
                      <a:r>
                        <a:rPr lang="en-US" dirty="0" smtClean="0"/>
                        <a:t>10:30</a:t>
                      </a:r>
                      <a:endParaRPr lang="ru-RU" dirty="0"/>
                    </a:p>
                  </a:txBody>
                  <a:tcPr/>
                </a:tc>
                <a:tc>
                  <a:txBody>
                    <a:bodyPr/>
                    <a:lstStyle/>
                    <a:p>
                      <a:r>
                        <a:rPr lang="ru-RU" dirty="0" smtClean="0"/>
                        <a:t>Бережливый</a:t>
                      </a:r>
                      <a:endParaRPr lang="ru-RU" dirty="0"/>
                    </a:p>
                  </a:txBody>
                  <a:tcPr/>
                </a:tc>
                <a:extLst>
                  <a:ext uri="{0D108BD9-81ED-4DB2-BD59-A6C34878D82A}">
                    <a16:rowId xmlns:a16="http://schemas.microsoft.com/office/drawing/2014/main" val="2432324894"/>
                  </a:ext>
                </a:extLst>
              </a:tr>
              <a:tr h="370840">
                <a:tc>
                  <a:txBody>
                    <a:bodyPr/>
                    <a:lstStyle/>
                    <a:p>
                      <a:r>
                        <a:rPr lang="ru-RU" dirty="0" smtClean="0"/>
                        <a:t>1</a:t>
                      </a:r>
                      <a:endParaRPr lang="ru-RU" dirty="0"/>
                    </a:p>
                  </a:txBody>
                  <a:tcPr/>
                </a:tc>
                <a:tc>
                  <a:txBody>
                    <a:bodyPr/>
                    <a:lstStyle/>
                    <a:p>
                      <a:r>
                        <a:rPr lang="en-US" dirty="0" smtClean="0"/>
                        <a:t>11:00</a:t>
                      </a:r>
                      <a:endParaRPr lang="ru-RU" dirty="0"/>
                    </a:p>
                  </a:txBody>
                  <a:tcPr/>
                </a:tc>
                <a:tc>
                  <a:txBody>
                    <a:bodyPr/>
                    <a:lstStyle/>
                    <a:p>
                      <a:r>
                        <a:rPr lang="en-US" dirty="0" smtClean="0"/>
                        <a:t>12:00</a:t>
                      </a:r>
                      <a:endParaRPr lang="ru-RU" dirty="0"/>
                    </a:p>
                  </a:txBody>
                  <a:tcPr/>
                </a:tc>
                <a:tc>
                  <a:txBody>
                    <a:bodyPr/>
                    <a:lstStyle/>
                    <a:p>
                      <a:r>
                        <a:rPr lang="ru-RU" dirty="0" smtClean="0"/>
                        <a:t>Бережливый</a:t>
                      </a:r>
                      <a:endParaRPr lang="ru-RU" dirty="0"/>
                    </a:p>
                  </a:txBody>
                  <a:tcPr/>
                </a:tc>
                <a:extLst>
                  <a:ext uri="{0D108BD9-81ED-4DB2-BD59-A6C34878D82A}">
                    <a16:rowId xmlns:a16="http://schemas.microsoft.com/office/drawing/2014/main" val="3620169766"/>
                  </a:ext>
                </a:extLst>
              </a:tr>
              <a:tr h="370840">
                <a:tc>
                  <a:txBody>
                    <a:bodyPr/>
                    <a:lstStyle/>
                    <a:p>
                      <a:r>
                        <a:rPr lang="ru-RU" dirty="0" smtClean="0"/>
                        <a:t>1</a:t>
                      </a:r>
                      <a:endParaRPr lang="ru-RU" dirty="0"/>
                    </a:p>
                  </a:txBody>
                  <a:tcPr/>
                </a:tc>
                <a:tc>
                  <a:txBody>
                    <a:bodyPr/>
                    <a:lstStyle/>
                    <a:p>
                      <a:r>
                        <a:rPr lang="en-US" dirty="0" smtClean="0"/>
                        <a:t>14:00</a:t>
                      </a:r>
                      <a:endParaRPr lang="ru-RU" dirty="0"/>
                    </a:p>
                  </a:txBody>
                  <a:tcPr/>
                </a:tc>
                <a:tc>
                  <a:txBody>
                    <a:bodyPr/>
                    <a:lstStyle/>
                    <a:p>
                      <a:r>
                        <a:rPr lang="en-US" dirty="0" smtClean="0"/>
                        <a:t>15:30</a:t>
                      </a:r>
                      <a:endParaRPr lang="ru-RU" dirty="0"/>
                    </a:p>
                  </a:txBody>
                  <a:tcPr/>
                </a:tc>
                <a:tc>
                  <a:txBody>
                    <a:bodyPr/>
                    <a:lstStyle/>
                    <a:p>
                      <a:r>
                        <a:rPr lang="ru-RU" dirty="0" smtClean="0"/>
                        <a:t>Стандарт</a:t>
                      </a:r>
                      <a:endParaRPr lang="ru-RU" dirty="0"/>
                    </a:p>
                  </a:txBody>
                  <a:tcPr/>
                </a:tc>
                <a:extLst>
                  <a:ext uri="{0D108BD9-81ED-4DB2-BD59-A6C34878D82A}">
                    <a16:rowId xmlns:a16="http://schemas.microsoft.com/office/drawing/2014/main" val="3189556767"/>
                  </a:ext>
                </a:extLst>
              </a:tr>
              <a:tr h="370840">
                <a:tc>
                  <a:txBody>
                    <a:bodyPr/>
                    <a:lstStyle/>
                    <a:p>
                      <a:r>
                        <a:rPr lang="ru-RU" dirty="0" smtClean="0"/>
                        <a:t>2</a:t>
                      </a:r>
                      <a:endParaRPr lang="ru-RU" dirty="0"/>
                    </a:p>
                  </a:txBody>
                  <a:tcPr/>
                </a:tc>
                <a:tc>
                  <a:txBody>
                    <a:bodyPr/>
                    <a:lstStyle/>
                    <a:p>
                      <a:r>
                        <a:rPr lang="en-US" dirty="0" smtClean="0"/>
                        <a:t>10:00</a:t>
                      </a:r>
                      <a:endParaRPr lang="ru-RU" dirty="0"/>
                    </a:p>
                  </a:txBody>
                  <a:tcPr/>
                </a:tc>
                <a:tc>
                  <a:txBody>
                    <a:bodyPr/>
                    <a:lstStyle/>
                    <a:p>
                      <a:r>
                        <a:rPr lang="en-US" dirty="0" smtClean="0"/>
                        <a:t>12:00</a:t>
                      </a:r>
                      <a:endParaRPr lang="ru-RU" dirty="0"/>
                    </a:p>
                  </a:txBody>
                  <a:tcPr/>
                </a:tc>
                <a:tc>
                  <a:txBody>
                    <a:bodyPr/>
                    <a:lstStyle/>
                    <a:p>
                      <a:r>
                        <a:rPr lang="ru-RU" dirty="0" smtClean="0"/>
                        <a:t>Премиум-В</a:t>
                      </a:r>
                      <a:endParaRPr lang="ru-RU" dirty="0"/>
                    </a:p>
                  </a:txBody>
                  <a:tcPr/>
                </a:tc>
                <a:extLst>
                  <a:ext uri="{0D108BD9-81ED-4DB2-BD59-A6C34878D82A}">
                    <a16:rowId xmlns:a16="http://schemas.microsoft.com/office/drawing/2014/main" val="4247483016"/>
                  </a:ext>
                </a:extLst>
              </a:tr>
              <a:tr h="370840">
                <a:tc>
                  <a:txBody>
                    <a:bodyPr/>
                    <a:lstStyle/>
                    <a:p>
                      <a:r>
                        <a:rPr lang="ru-RU" dirty="0" smtClean="0"/>
                        <a:t>2</a:t>
                      </a:r>
                      <a:endParaRPr lang="ru-RU" dirty="0"/>
                    </a:p>
                  </a:txBody>
                  <a:tcPr/>
                </a:tc>
                <a:tc>
                  <a:txBody>
                    <a:bodyPr/>
                    <a:lstStyle/>
                    <a:p>
                      <a:r>
                        <a:rPr lang="en-US" dirty="0" smtClean="0"/>
                        <a:t>12:00</a:t>
                      </a:r>
                      <a:endParaRPr lang="ru-RU" dirty="0"/>
                    </a:p>
                  </a:txBody>
                  <a:tcPr/>
                </a:tc>
                <a:tc>
                  <a:txBody>
                    <a:bodyPr/>
                    <a:lstStyle/>
                    <a:p>
                      <a:r>
                        <a:rPr lang="en-US" dirty="0" smtClean="0"/>
                        <a:t>14:00</a:t>
                      </a:r>
                      <a:endParaRPr lang="ru-RU" dirty="0"/>
                    </a:p>
                  </a:txBody>
                  <a:tcPr/>
                </a:tc>
                <a:tc>
                  <a:txBody>
                    <a:bodyPr/>
                    <a:lstStyle/>
                    <a:p>
                      <a:r>
                        <a:rPr lang="ru-RU" dirty="0" smtClean="0"/>
                        <a:t>Премиум-В</a:t>
                      </a:r>
                      <a:endParaRPr lang="ru-RU" dirty="0"/>
                    </a:p>
                  </a:txBody>
                  <a:tcPr/>
                </a:tc>
                <a:extLst>
                  <a:ext uri="{0D108BD9-81ED-4DB2-BD59-A6C34878D82A}">
                    <a16:rowId xmlns:a16="http://schemas.microsoft.com/office/drawing/2014/main" val="3918133631"/>
                  </a:ext>
                </a:extLst>
              </a:tr>
              <a:tr h="370840">
                <a:tc>
                  <a:txBody>
                    <a:bodyPr/>
                    <a:lstStyle/>
                    <a:p>
                      <a:r>
                        <a:rPr lang="ru-RU" dirty="0" smtClean="0"/>
                        <a:t>2</a:t>
                      </a:r>
                      <a:endParaRPr lang="ru-RU" dirty="0"/>
                    </a:p>
                  </a:txBody>
                  <a:tcPr/>
                </a:tc>
                <a:tc>
                  <a:txBody>
                    <a:bodyPr/>
                    <a:lstStyle/>
                    <a:p>
                      <a:r>
                        <a:rPr lang="en-US" dirty="0" smtClean="0"/>
                        <a:t>15:00</a:t>
                      </a:r>
                      <a:endParaRPr lang="ru-RU" dirty="0"/>
                    </a:p>
                  </a:txBody>
                  <a:tcPr/>
                </a:tc>
                <a:tc>
                  <a:txBody>
                    <a:bodyPr/>
                    <a:lstStyle/>
                    <a:p>
                      <a:r>
                        <a:rPr lang="en-US" dirty="0" smtClean="0"/>
                        <a:t>18:00</a:t>
                      </a:r>
                      <a:endParaRPr lang="ru-RU" dirty="0"/>
                    </a:p>
                  </a:txBody>
                  <a:tcPr/>
                </a:tc>
                <a:tc>
                  <a:txBody>
                    <a:bodyPr/>
                    <a:lstStyle/>
                    <a:p>
                      <a:r>
                        <a:rPr lang="ru-RU" dirty="0" smtClean="0"/>
                        <a:t>Премиум-А</a:t>
                      </a:r>
                      <a:endParaRPr lang="ru-RU" dirty="0"/>
                    </a:p>
                  </a:txBody>
                  <a:tcPr/>
                </a:tc>
                <a:extLst>
                  <a:ext uri="{0D108BD9-81ED-4DB2-BD59-A6C34878D82A}">
                    <a16:rowId xmlns:a16="http://schemas.microsoft.com/office/drawing/2014/main" val="2090103365"/>
                  </a:ext>
                </a:extLst>
              </a:tr>
            </a:tbl>
          </a:graphicData>
        </a:graphic>
      </p:graphicFrame>
      <p:sp>
        <p:nvSpPr>
          <p:cNvPr id="5" name="Объект 2"/>
          <p:cNvSpPr txBox="1">
            <a:spLocks/>
          </p:cNvSpPr>
          <p:nvPr/>
        </p:nvSpPr>
        <p:spPr>
          <a:xfrm>
            <a:off x="0" y="3946563"/>
            <a:ext cx="9144000" cy="291143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358775" algn="just">
              <a:buNone/>
            </a:pPr>
            <a:r>
              <a:rPr lang="ru-RU" sz="2400" dirty="0"/>
              <a:t>Таким образом, возможны следующие составные первичные ключи: {Номер стоянки, Время начала}, {Номер стоянки, Время окончания}, {Тариф, Время начала}, {Тариф, Время окончания}.</a:t>
            </a:r>
          </a:p>
          <a:p>
            <a:pPr marL="0" indent="358775" algn="just">
              <a:buNone/>
            </a:pPr>
            <a:r>
              <a:rPr lang="ru-RU" sz="2400" dirty="0" smtClean="0"/>
              <a:t>Отношение </a:t>
            </a:r>
            <a:r>
              <a:rPr lang="ru-RU" sz="2400" dirty="0"/>
              <a:t>находится в 3НФ. Требования второй нормальной формы выполняются, так как все атрибуты входят в какой-то из потенциальных ключей, а </a:t>
            </a:r>
            <a:r>
              <a:rPr lang="ru-RU" sz="2400" dirty="0" err="1"/>
              <a:t>неключевых</a:t>
            </a:r>
            <a:r>
              <a:rPr lang="ru-RU" sz="2400" dirty="0"/>
              <a:t> атрибутов в отношении нет. Также нет и транзитивных зависимостей, что соответствует требованиям третьей нормальной формы. Тем не менее, существует функциональная зависимость Тариф → Номер стоянки, в которой левая часть (детерминант) не является потенциальным ключом отношения, то есть отношение не находится в нормальной форме </a:t>
            </a:r>
            <a:r>
              <a:rPr lang="ru-RU" sz="2400" dirty="0" err="1"/>
              <a:t>Бойса</a:t>
            </a:r>
            <a:r>
              <a:rPr lang="ru-RU" sz="2400" dirty="0"/>
              <a:t> — Кодда.</a:t>
            </a:r>
          </a:p>
        </p:txBody>
      </p:sp>
    </p:spTree>
    <p:extLst>
      <p:ext uri="{BB962C8B-B14F-4D97-AF65-F5344CB8AC3E}">
        <p14:creationId xmlns:p14="http://schemas.microsoft.com/office/powerpoint/2010/main" val="2794107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Нормальная форма </a:t>
            </a:r>
            <a:r>
              <a:rPr lang="ru-RU" dirty="0" err="1"/>
              <a:t>Бойса</a:t>
            </a:r>
            <a:r>
              <a:rPr lang="ru-RU" dirty="0"/>
              <a:t>-Кодда (НФБК)</a:t>
            </a:r>
          </a:p>
        </p:txBody>
      </p:sp>
      <p:sp>
        <p:nvSpPr>
          <p:cNvPr id="3" name="Объект 2"/>
          <p:cNvSpPr>
            <a:spLocks noGrp="1"/>
          </p:cNvSpPr>
          <p:nvPr>
            <p:ph idx="1"/>
          </p:nvPr>
        </p:nvSpPr>
        <p:spPr>
          <a:xfrm>
            <a:off x="0" y="641838"/>
            <a:ext cx="9144000" cy="2629263"/>
          </a:xfrm>
        </p:spPr>
        <p:txBody>
          <a:bodyPr>
            <a:normAutofit/>
          </a:bodyPr>
          <a:lstStyle/>
          <a:p>
            <a:pPr marL="0" indent="358775" algn="just">
              <a:buNone/>
            </a:pPr>
            <a:r>
              <a:rPr lang="ru-RU" sz="2400" dirty="0"/>
              <a:t>Недостатком данной структуры является то, что, например, по ошибке можно приписать тариф «Бережливый» к бронированию второй стоянки, хотя он может относиться только к первой </a:t>
            </a:r>
            <a:r>
              <a:rPr lang="ru-RU" sz="2400" dirty="0" smtClean="0"/>
              <a:t>стоянк</a:t>
            </a:r>
            <a:r>
              <a:rPr lang="ru-RU" sz="2400" dirty="0"/>
              <a:t>е</a:t>
            </a:r>
            <a:r>
              <a:rPr lang="ru-RU" sz="2400" dirty="0" smtClean="0"/>
              <a:t>.</a:t>
            </a:r>
            <a:endParaRPr lang="ru-RU" sz="2400" dirty="0"/>
          </a:p>
          <a:p>
            <a:pPr marL="0" indent="358775" algn="just">
              <a:buNone/>
            </a:pPr>
            <a:r>
              <a:rPr lang="ru-RU" sz="2400" dirty="0" smtClean="0"/>
              <a:t>Можно </a:t>
            </a:r>
            <a:r>
              <a:rPr lang="ru-RU" sz="2400" dirty="0"/>
              <a:t>улучшить структуру с помощью декомпозиции отношения на два и добавления атрибута Имеет льготы, получив отношения, удовлетворяющие НФБК (подчёркнуты атрибуты, входящие в первичный ключ.):</a:t>
            </a:r>
          </a:p>
        </p:txBody>
      </p:sp>
      <p:graphicFrame>
        <p:nvGraphicFramePr>
          <p:cNvPr id="6" name="Таблица 5"/>
          <p:cNvGraphicFramePr>
            <a:graphicFrameLocks noGrp="1"/>
          </p:cNvGraphicFramePr>
          <p:nvPr>
            <p:extLst>
              <p:ext uri="{D42A27DB-BD31-4B8C-83A1-F6EECF244321}">
                <p14:modId xmlns:p14="http://schemas.microsoft.com/office/powerpoint/2010/main" val="3840625722"/>
              </p:ext>
            </p:extLst>
          </p:nvPr>
        </p:nvGraphicFramePr>
        <p:xfrm>
          <a:off x="0" y="3992880"/>
          <a:ext cx="3987537" cy="2123440"/>
        </p:xfrm>
        <a:graphic>
          <a:graphicData uri="http://schemas.openxmlformats.org/drawingml/2006/table">
            <a:tbl>
              <a:tblPr firstRow="1" bandRow="1">
                <a:tableStyleId>{5C22544A-7EE6-4342-B048-85BDC9FD1C3A}</a:tableStyleId>
              </a:tblPr>
              <a:tblGrid>
                <a:gridCol w="1602557">
                  <a:extLst>
                    <a:ext uri="{9D8B030D-6E8A-4147-A177-3AD203B41FA5}">
                      <a16:colId xmlns:a16="http://schemas.microsoft.com/office/drawing/2014/main" val="267323917"/>
                    </a:ext>
                  </a:extLst>
                </a:gridCol>
                <a:gridCol w="1055801">
                  <a:extLst>
                    <a:ext uri="{9D8B030D-6E8A-4147-A177-3AD203B41FA5}">
                      <a16:colId xmlns:a16="http://schemas.microsoft.com/office/drawing/2014/main" val="2679752843"/>
                    </a:ext>
                  </a:extLst>
                </a:gridCol>
                <a:gridCol w="1329179">
                  <a:extLst>
                    <a:ext uri="{9D8B030D-6E8A-4147-A177-3AD203B41FA5}">
                      <a16:colId xmlns:a16="http://schemas.microsoft.com/office/drawing/2014/main" val="1080172732"/>
                    </a:ext>
                  </a:extLst>
                </a:gridCol>
              </a:tblGrid>
              <a:tr h="370840">
                <a:tc>
                  <a:txBody>
                    <a:bodyPr/>
                    <a:lstStyle/>
                    <a:p>
                      <a:r>
                        <a:rPr lang="ru-RU" u="sng" dirty="0" smtClean="0"/>
                        <a:t>Тариф</a:t>
                      </a:r>
                      <a:endParaRPr lang="ru-RU" u="sng" dirty="0"/>
                    </a:p>
                  </a:txBody>
                  <a:tcPr/>
                </a:tc>
                <a:tc>
                  <a:txBody>
                    <a:bodyPr/>
                    <a:lstStyle/>
                    <a:p>
                      <a:r>
                        <a:rPr lang="ru-RU" dirty="0" smtClean="0"/>
                        <a:t>Номер стоянки</a:t>
                      </a:r>
                      <a:endParaRPr lang="ru-RU" dirty="0"/>
                    </a:p>
                  </a:txBody>
                  <a:tcPr/>
                </a:tc>
                <a:tc>
                  <a:txBody>
                    <a:bodyPr/>
                    <a:lstStyle/>
                    <a:p>
                      <a:r>
                        <a:rPr lang="ru-RU" dirty="0" smtClean="0"/>
                        <a:t>Имеет льготы</a:t>
                      </a:r>
                      <a:endParaRPr lang="ru-RU" dirty="0"/>
                    </a:p>
                  </a:txBody>
                  <a:tcPr/>
                </a:tc>
                <a:extLst>
                  <a:ext uri="{0D108BD9-81ED-4DB2-BD59-A6C34878D82A}">
                    <a16:rowId xmlns:a16="http://schemas.microsoft.com/office/drawing/2014/main" val="956940436"/>
                  </a:ext>
                </a:extLst>
              </a:tr>
              <a:tr h="370840">
                <a:tc>
                  <a:txBody>
                    <a:bodyPr/>
                    <a:lstStyle/>
                    <a:p>
                      <a:r>
                        <a:rPr lang="ru-RU" dirty="0" smtClean="0"/>
                        <a:t>Бережливый</a:t>
                      </a:r>
                      <a:endParaRPr lang="ru-RU" dirty="0"/>
                    </a:p>
                  </a:txBody>
                  <a:tcPr/>
                </a:tc>
                <a:tc>
                  <a:txBody>
                    <a:bodyPr/>
                    <a:lstStyle/>
                    <a:p>
                      <a:r>
                        <a:rPr lang="ru-RU" dirty="0" smtClean="0"/>
                        <a:t>1</a:t>
                      </a:r>
                      <a:endParaRPr lang="ru-RU" dirty="0"/>
                    </a:p>
                  </a:txBody>
                  <a:tcPr/>
                </a:tc>
                <a:tc>
                  <a:txBody>
                    <a:bodyPr/>
                    <a:lstStyle/>
                    <a:p>
                      <a:r>
                        <a:rPr lang="ru-RU" dirty="0" smtClean="0"/>
                        <a:t>Да</a:t>
                      </a:r>
                      <a:endParaRPr lang="ru-RU" dirty="0"/>
                    </a:p>
                  </a:txBody>
                  <a:tcPr/>
                </a:tc>
                <a:extLst>
                  <a:ext uri="{0D108BD9-81ED-4DB2-BD59-A6C34878D82A}">
                    <a16:rowId xmlns:a16="http://schemas.microsoft.com/office/drawing/2014/main" val="1873894713"/>
                  </a:ext>
                </a:extLst>
              </a:tr>
              <a:tr h="370840">
                <a:tc>
                  <a:txBody>
                    <a:bodyPr/>
                    <a:lstStyle/>
                    <a:p>
                      <a:r>
                        <a:rPr lang="ru-RU" dirty="0" smtClean="0"/>
                        <a:t>Стандарт</a:t>
                      </a:r>
                      <a:endParaRPr lang="ru-RU" dirty="0"/>
                    </a:p>
                  </a:txBody>
                  <a:tcPr/>
                </a:tc>
                <a:tc>
                  <a:txBody>
                    <a:bodyPr/>
                    <a:lstStyle/>
                    <a:p>
                      <a:r>
                        <a:rPr lang="ru-RU" dirty="0" smtClean="0"/>
                        <a:t>1</a:t>
                      </a:r>
                      <a:endParaRPr lang="ru-RU" dirty="0"/>
                    </a:p>
                  </a:txBody>
                  <a:tcPr/>
                </a:tc>
                <a:tc>
                  <a:txBody>
                    <a:bodyPr/>
                    <a:lstStyle/>
                    <a:p>
                      <a:r>
                        <a:rPr lang="ru-RU" dirty="0" smtClean="0"/>
                        <a:t>Нет</a:t>
                      </a:r>
                      <a:endParaRPr lang="ru-RU" dirty="0"/>
                    </a:p>
                  </a:txBody>
                  <a:tcPr/>
                </a:tc>
                <a:extLst>
                  <a:ext uri="{0D108BD9-81ED-4DB2-BD59-A6C34878D82A}">
                    <a16:rowId xmlns:a16="http://schemas.microsoft.com/office/drawing/2014/main" val="3736888631"/>
                  </a:ext>
                </a:extLst>
              </a:tr>
              <a:tr h="370840">
                <a:tc>
                  <a:txBody>
                    <a:bodyPr/>
                    <a:lstStyle/>
                    <a:p>
                      <a:r>
                        <a:rPr lang="ru-RU" dirty="0" smtClean="0"/>
                        <a:t>Премиум-А</a:t>
                      </a:r>
                      <a:endParaRPr lang="ru-RU" dirty="0"/>
                    </a:p>
                  </a:txBody>
                  <a:tcPr/>
                </a:tc>
                <a:tc>
                  <a:txBody>
                    <a:bodyPr/>
                    <a:lstStyle/>
                    <a:p>
                      <a:r>
                        <a:rPr lang="ru-RU" dirty="0" smtClean="0"/>
                        <a:t>2</a:t>
                      </a:r>
                      <a:endParaRPr lang="ru-RU" dirty="0"/>
                    </a:p>
                  </a:txBody>
                  <a:tcPr/>
                </a:tc>
                <a:tc>
                  <a:txBody>
                    <a:bodyPr/>
                    <a:lstStyle/>
                    <a:p>
                      <a:r>
                        <a:rPr lang="ru-RU" dirty="0" smtClean="0"/>
                        <a:t>Да</a:t>
                      </a:r>
                      <a:endParaRPr lang="ru-RU" dirty="0"/>
                    </a:p>
                  </a:txBody>
                  <a:tcPr/>
                </a:tc>
                <a:extLst>
                  <a:ext uri="{0D108BD9-81ED-4DB2-BD59-A6C34878D82A}">
                    <a16:rowId xmlns:a16="http://schemas.microsoft.com/office/drawing/2014/main" val="3920510366"/>
                  </a:ext>
                </a:extLst>
              </a:tr>
              <a:tr h="370840">
                <a:tc>
                  <a:txBody>
                    <a:bodyPr/>
                    <a:lstStyle/>
                    <a:p>
                      <a:r>
                        <a:rPr lang="ru-RU" dirty="0" smtClean="0"/>
                        <a:t>Премиум-В</a:t>
                      </a:r>
                      <a:endParaRPr lang="ru-RU" dirty="0"/>
                    </a:p>
                  </a:txBody>
                  <a:tcPr/>
                </a:tc>
                <a:tc>
                  <a:txBody>
                    <a:bodyPr/>
                    <a:lstStyle/>
                    <a:p>
                      <a:r>
                        <a:rPr lang="ru-RU" dirty="0" smtClean="0"/>
                        <a:t>2</a:t>
                      </a:r>
                      <a:endParaRPr lang="ru-RU" dirty="0"/>
                    </a:p>
                  </a:txBody>
                  <a:tcPr/>
                </a:tc>
                <a:tc>
                  <a:txBody>
                    <a:bodyPr/>
                    <a:lstStyle/>
                    <a:p>
                      <a:r>
                        <a:rPr lang="ru-RU" dirty="0" smtClean="0"/>
                        <a:t>Нет</a:t>
                      </a:r>
                      <a:endParaRPr lang="ru-RU" dirty="0"/>
                    </a:p>
                  </a:txBody>
                  <a:tcPr/>
                </a:tc>
                <a:extLst>
                  <a:ext uri="{0D108BD9-81ED-4DB2-BD59-A6C34878D82A}">
                    <a16:rowId xmlns:a16="http://schemas.microsoft.com/office/drawing/2014/main" val="3806495829"/>
                  </a:ext>
                </a:extLst>
              </a:tr>
            </a:tbl>
          </a:graphicData>
        </a:graphic>
      </p:graphicFrame>
      <p:graphicFrame>
        <p:nvGraphicFramePr>
          <p:cNvPr id="8" name="Таблица 7"/>
          <p:cNvGraphicFramePr>
            <a:graphicFrameLocks noGrp="1"/>
          </p:cNvGraphicFramePr>
          <p:nvPr>
            <p:extLst>
              <p:ext uri="{D42A27DB-BD31-4B8C-83A1-F6EECF244321}">
                <p14:modId xmlns:p14="http://schemas.microsoft.com/office/powerpoint/2010/main" val="2019584200"/>
              </p:ext>
            </p:extLst>
          </p:nvPr>
        </p:nvGraphicFramePr>
        <p:xfrm>
          <a:off x="4534293" y="3992880"/>
          <a:ext cx="4609707" cy="2865120"/>
        </p:xfrm>
        <a:graphic>
          <a:graphicData uri="http://schemas.openxmlformats.org/drawingml/2006/table">
            <a:tbl>
              <a:tblPr firstRow="1" bandRow="1">
                <a:tableStyleId>{5C22544A-7EE6-4342-B048-85BDC9FD1C3A}</a:tableStyleId>
              </a:tblPr>
              <a:tblGrid>
                <a:gridCol w="1536569">
                  <a:extLst>
                    <a:ext uri="{9D8B030D-6E8A-4147-A177-3AD203B41FA5}">
                      <a16:colId xmlns:a16="http://schemas.microsoft.com/office/drawing/2014/main" val="1509952927"/>
                    </a:ext>
                  </a:extLst>
                </a:gridCol>
                <a:gridCol w="1536569">
                  <a:extLst>
                    <a:ext uri="{9D8B030D-6E8A-4147-A177-3AD203B41FA5}">
                      <a16:colId xmlns:a16="http://schemas.microsoft.com/office/drawing/2014/main" val="3978999147"/>
                    </a:ext>
                  </a:extLst>
                </a:gridCol>
                <a:gridCol w="1536569">
                  <a:extLst>
                    <a:ext uri="{9D8B030D-6E8A-4147-A177-3AD203B41FA5}">
                      <a16:colId xmlns:a16="http://schemas.microsoft.com/office/drawing/2014/main" val="2666848695"/>
                    </a:ext>
                  </a:extLst>
                </a:gridCol>
              </a:tblGrid>
              <a:tr h="370840">
                <a:tc>
                  <a:txBody>
                    <a:bodyPr/>
                    <a:lstStyle/>
                    <a:p>
                      <a:pPr algn="ctr"/>
                      <a:r>
                        <a:rPr lang="ru-RU" u="sng" dirty="0" smtClean="0"/>
                        <a:t>Тариф</a:t>
                      </a:r>
                      <a:endParaRPr lang="ru-RU" u="sng" dirty="0"/>
                    </a:p>
                  </a:txBody>
                  <a:tcPr/>
                </a:tc>
                <a:tc>
                  <a:txBody>
                    <a:bodyPr/>
                    <a:lstStyle/>
                    <a:p>
                      <a:pPr algn="ctr"/>
                      <a:r>
                        <a:rPr lang="ru-RU" u="sng" dirty="0" smtClean="0"/>
                        <a:t>Время начала</a:t>
                      </a:r>
                      <a:endParaRPr lang="ru-RU" u="sng" dirty="0"/>
                    </a:p>
                  </a:txBody>
                  <a:tcPr/>
                </a:tc>
                <a:tc>
                  <a:txBody>
                    <a:bodyPr/>
                    <a:lstStyle/>
                    <a:p>
                      <a:pPr algn="ctr"/>
                      <a:r>
                        <a:rPr lang="ru-RU" dirty="0" smtClean="0"/>
                        <a:t>Время окончания</a:t>
                      </a:r>
                      <a:endParaRPr lang="ru-RU" dirty="0"/>
                    </a:p>
                  </a:txBody>
                  <a:tcPr/>
                </a:tc>
                <a:extLst>
                  <a:ext uri="{0D108BD9-81ED-4DB2-BD59-A6C34878D82A}">
                    <a16:rowId xmlns:a16="http://schemas.microsoft.com/office/drawing/2014/main" val="663681893"/>
                  </a:ext>
                </a:extLst>
              </a:tr>
              <a:tr h="370840">
                <a:tc>
                  <a:txBody>
                    <a:bodyPr/>
                    <a:lstStyle/>
                    <a:p>
                      <a:r>
                        <a:rPr lang="ru-RU" dirty="0" smtClean="0"/>
                        <a:t>Бережливый</a:t>
                      </a:r>
                      <a:endParaRPr lang="ru-RU" dirty="0"/>
                    </a:p>
                  </a:txBody>
                  <a:tcPr/>
                </a:tc>
                <a:tc>
                  <a:txBody>
                    <a:bodyPr/>
                    <a:lstStyle/>
                    <a:p>
                      <a:r>
                        <a:rPr lang="ru-RU" dirty="0" smtClean="0"/>
                        <a:t>09</a:t>
                      </a:r>
                      <a:r>
                        <a:rPr lang="en-US" dirty="0" smtClean="0"/>
                        <a:t>:30</a:t>
                      </a:r>
                      <a:endParaRPr lang="ru-RU" dirty="0"/>
                    </a:p>
                  </a:txBody>
                  <a:tcPr/>
                </a:tc>
                <a:tc>
                  <a:txBody>
                    <a:bodyPr/>
                    <a:lstStyle/>
                    <a:p>
                      <a:r>
                        <a:rPr lang="en-US" dirty="0" smtClean="0"/>
                        <a:t>10:30</a:t>
                      </a:r>
                      <a:endParaRPr lang="ru-RU" dirty="0"/>
                    </a:p>
                  </a:txBody>
                  <a:tcPr/>
                </a:tc>
                <a:extLst>
                  <a:ext uri="{0D108BD9-81ED-4DB2-BD59-A6C34878D82A}">
                    <a16:rowId xmlns:a16="http://schemas.microsoft.com/office/drawing/2014/main" val="4291682176"/>
                  </a:ext>
                </a:extLst>
              </a:tr>
              <a:tr h="370840">
                <a:tc>
                  <a:txBody>
                    <a:bodyPr/>
                    <a:lstStyle/>
                    <a:p>
                      <a:r>
                        <a:rPr lang="ru-RU" dirty="0" smtClean="0"/>
                        <a:t>Бережливый</a:t>
                      </a:r>
                      <a:endParaRPr lang="ru-RU" dirty="0"/>
                    </a:p>
                  </a:txBody>
                  <a:tcPr/>
                </a:tc>
                <a:tc>
                  <a:txBody>
                    <a:bodyPr/>
                    <a:lstStyle/>
                    <a:p>
                      <a:r>
                        <a:rPr lang="en-US" dirty="0" smtClean="0"/>
                        <a:t>11:00</a:t>
                      </a:r>
                      <a:endParaRPr lang="ru-RU" dirty="0"/>
                    </a:p>
                  </a:txBody>
                  <a:tcPr/>
                </a:tc>
                <a:tc>
                  <a:txBody>
                    <a:bodyPr/>
                    <a:lstStyle/>
                    <a:p>
                      <a:r>
                        <a:rPr lang="en-US" dirty="0" smtClean="0"/>
                        <a:t>12:00</a:t>
                      </a:r>
                      <a:endParaRPr lang="ru-RU" dirty="0"/>
                    </a:p>
                  </a:txBody>
                  <a:tcPr/>
                </a:tc>
                <a:extLst>
                  <a:ext uri="{0D108BD9-81ED-4DB2-BD59-A6C34878D82A}">
                    <a16:rowId xmlns:a16="http://schemas.microsoft.com/office/drawing/2014/main" val="813030684"/>
                  </a:ext>
                </a:extLst>
              </a:tr>
              <a:tr h="370840">
                <a:tc>
                  <a:txBody>
                    <a:bodyPr/>
                    <a:lstStyle/>
                    <a:p>
                      <a:r>
                        <a:rPr lang="ru-RU" dirty="0" smtClean="0"/>
                        <a:t>Стандарт</a:t>
                      </a:r>
                      <a:endParaRPr lang="ru-RU" dirty="0"/>
                    </a:p>
                  </a:txBody>
                  <a:tcPr/>
                </a:tc>
                <a:tc>
                  <a:txBody>
                    <a:bodyPr/>
                    <a:lstStyle/>
                    <a:p>
                      <a:r>
                        <a:rPr lang="en-US" dirty="0" smtClean="0"/>
                        <a:t>14:00</a:t>
                      </a:r>
                      <a:endParaRPr lang="ru-RU" dirty="0"/>
                    </a:p>
                  </a:txBody>
                  <a:tcPr/>
                </a:tc>
                <a:tc>
                  <a:txBody>
                    <a:bodyPr/>
                    <a:lstStyle/>
                    <a:p>
                      <a:r>
                        <a:rPr lang="en-US" dirty="0" smtClean="0"/>
                        <a:t>15:30</a:t>
                      </a:r>
                      <a:endParaRPr lang="ru-RU" dirty="0"/>
                    </a:p>
                  </a:txBody>
                  <a:tcPr/>
                </a:tc>
                <a:extLst>
                  <a:ext uri="{0D108BD9-81ED-4DB2-BD59-A6C34878D82A}">
                    <a16:rowId xmlns:a16="http://schemas.microsoft.com/office/drawing/2014/main" val="2459288279"/>
                  </a:ext>
                </a:extLst>
              </a:tr>
              <a:tr h="370840">
                <a:tc>
                  <a:txBody>
                    <a:bodyPr/>
                    <a:lstStyle/>
                    <a:p>
                      <a:r>
                        <a:rPr lang="ru-RU" dirty="0" smtClean="0"/>
                        <a:t>Премиум-В</a:t>
                      </a:r>
                      <a:endParaRPr lang="ru-RU" dirty="0"/>
                    </a:p>
                  </a:txBody>
                  <a:tcPr/>
                </a:tc>
                <a:tc>
                  <a:txBody>
                    <a:bodyPr/>
                    <a:lstStyle/>
                    <a:p>
                      <a:r>
                        <a:rPr lang="en-US" dirty="0" smtClean="0"/>
                        <a:t>10:00</a:t>
                      </a:r>
                      <a:endParaRPr lang="ru-RU" dirty="0"/>
                    </a:p>
                  </a:txBody>
                  <a:tcPr/>
                </a:tc>
                <a:tc>
                  <a:txBody>
                    <a:bodyPr/>
                    <a:lstStyle/>
                    <a:p>
                      <a:r>
                        <a:rPr lang="en-US" dirty="0" smtClean="0"/>
                        <a:t>12:00</a:t>
                      </a:r>
                      <a:endParaRPr lang="ru-RU" dirty="0"/>
                    </a:p>
                  </a:txBody>
                  <a:tcPr/>
                </a:tc>
                <a:extLst>
                  <a:ext uri="{0D108BD9-81ED-4DB2-BD59-A6C34878D82A}">
                    <a16:rowId xmlns:a16="http://schemas.microsoft.com/office/drawing/2014/main" val="135480274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Премиум-В</a:t>
                      </a:r>
                      <a:endParaRPr lang="ru-RU" dirty="0"/>
                    </a:p>
                  </a:txBody>
                  <a:tcPr/>
                </a:tc>
                <a:tc>
                  <a:txBody>
                    <a:bodyPr/>
                    <a:lstStyle/>
                    <a:p>
                      <a:r>
                        <a:rPr lang="en-US" dirty="0" smtClean="0"/>
                        <a:t>12:00</a:t>
                      </a:r>
                      <a:endParaRPr lang="ru-RU" dirty="0"/>
                    </a:p>
                  </a:txBody>
                  <a:tcPr/>
                </a:tc>
                <a:tc>
                  <a:txBody>
                    <a:bodyPr/>
                    <a:lstStyle/>
                    <a:p>
                      <a:r>
                        <a:rPr lang="en-US" dirty="0" smtClean="0"/>
                        <a:t>14:00</a:t>
                      </a:r>
                      <a:endParaRPr lang="ru-RU" dirty="0"/>
                    </a:p>
                  </a:txBody>
                  <a:tcPr/>
                </a:tc>
                <a:extLst>
                  <a:ext uri="{0D108BD9-81ED-4DB2-BD59-A6C34878D82A}">
                    <a16:rowId xmlns:a16="http://schemas.microsoft.com/office/drawing/2014/main" val="4205904616"/>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Премиум-А</a:t>
                      </a:r>
                    </a:p>
                  </a:txBody>
                  <a:tcPr/>
                </a:tc>
                <a:tc>
                  <a:txBody>
                    <a:bodyPr/>
                    <a:lstStyle/>
                    <a:p>
                      <a:r>
                        <a:rPr lang="en-US" dirty="0" smtClean="0"/>
                        <a:t>15:00</a:t>
                      </a:r>
                      <a:endParaRPr lang="ru-RU" dirty="0"/>
                    </a:p>
                  </a:txBody>
                  <a:tcPr/>
                </a:tc>
                <a:tc>
                  <a:txBody>
                    <a:bodyPr/>
                    <a:lstStyle/>
                    <a:p>
                      <a:r>
                        <a:rPr lang="en-US" dirty="0" smtClean="0"/>
                        <a:t>18:00</a:t>
                      </a:r>
                      <a:endParaRPr lang="ru-RU" dirty="0"/>
                    </a:p>
                  </a:txBody>
                  <a:tcPr/>
                </a:tc>
                <a:extLst>
                  <a:ext uri="{0D108BD9-81ED-4DB2-BD59-A6C34878D82A}">
                    <a16:rowId xmlns:a16="http://schemas.microsoft.com/office/drawing/2014/main" val="3489381686"/>
                  </a:ext>
                </a:extLst>
              </a:tr>
            </a:tbl>
          </a:graphicData>
        </a:graphic>
      </p:graphicFrame>
    </p:spTree>
    <p:extLst>
      <p:ext uri="{BB962C8B-B14F-4D97-AF65-F5344CB8AC3E}">
        <p14:creationId xmlns:p14="http://schemas.microsoft.com/office/powerpoint/2010/main" val="1874290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Червертая</a:t>
            </a:r>
            <a:r>
              <a:rPr lang="ru-RU" dirty="0" smtClean="0"/>
              <a:t> нормальная форма</a:t>
            </a:r>
            <a:endParaRPr lang="ru-RU" dirty="0"/>
          </a:p>
        </p:txBody>
      </p:sp>
      <p:sp>
        <p:nvSpPr>
          <p:cNvPr id="3" name="Объект 2"/>
          <p:cNvSpPr>
            <a:spLocks noGrp="1"/>
          </p:cNvSpPr>
          <p:nvPr>
            <p:ph idx="1"/>
          </p:nvPr>
        </p:nvSpPr>
        <p:spPr/>
        <p:txBody>
          <a:bodyPr>
            <a:normAutofit fontScale="92500" lnSpcReduction="10000"/>
          </a:bodyPr>
          <a:lstStyle/>
          <a:p>
            <a:pPr marL="0" indent="358775" algn="just">
              <a:buNone/>
            </a:pPr>
            <a:r>
              <a:rPr lang="ru-RU" dirty="0"/>
              <a:t>Отношение находится в 4НФ, если оно находится в НФБК и все нетривиальные многозначные зависимости фактически являются функциональными зависимостями от ее потенциальных ключей.</a:t>
            </a:r>
          </a:p>
          <a:p>
            <a:pPr marL="0" indent="358775" algn="just">
              <a:buNone/>
            </a:pPr>
            <a:r>
              <a:rPr lang="ru-RU" dirty="0" smtClean="0"/>
              <a:t>В </a:t>
            </a:r>
            <a:r>
              <a:rPr lang="ru-RU" dirty="0"/>
              <a:t>отношении R (A, B, C) существует многозначная зависимость R.A -&gt; -&gt; R.B в том и только в том случае, если множество значений B, соответствующее паре значений A и C, зависит только от A и не зависит от С.</a:t>
            </a:r>
          </a:p>
          <a:p>
            <a:pPr marL="0" indent="358775" algn="just">
              <a:buNone/>
            </a:pPr>
            <a:r>
              <a:rPr lang="ru-RU" dirty="0" smtClean="0"/>
              <a:t>Предположим</a:t>
            </a:r>
            <a:r>
              <a:rPr lang="ru-RU" dirty="0"/>
              <a:t>, что рестораны производят разные виды пиццы, а службы доставки ресторанов работают только в определенных районах города. Составной первичный ключ соответствующей переменной отношения включает три атрибута: {Ресторан, Вид пиццы, Район доставки}.</a:t>
            </a:r>
          </a:p>
          <a:p>
            <a:pPr marL="0" indent="358775" algn="just">
              <a:buNone/>
            </a:pPr>
            <a:r>
              <a:rPr lang="ru-RU" dirty="0" smtClean="0"/>
              <a:t>Такая </a:t>
            </a:r>
            <a:r>
              <a:rPr lang="ru-RU" dirty="0"/>
              <a:t>переменная отношения не соответствует 4НФ, так как существует следующая многозначная зависимость:</a:t>
            </a:r>
          </a:p>
          <a:p>
            <a:pPr marL="0" indent="358775" algn="just">
              <a:buNone/>
            </a:pPr>
            <a:r>
              <a:rPr lang="ru-RU" dirty="0"/>
              <a:t>{Ресторан} → {Вид пиццы}</a:t>
            </a:r>
          </a:p>
          <a:p>
            <a:pPr marL="0" indent="358775" algn="just">
              <a:buNone/>
            </a:pPr>
            <a:r>
              <a:rPr lang="ru-RU" dirty="0"/>
              <a:t>{Ресторан} → {Район доставки}</a:t>
            </a:r>
          </a:p>
          <a:p>
            <a:pPr marL="0" indent="358775" algn="just">
              <a:buNone/>
            </a:pPr>
            <a:endParaRPr lang="ru-RU" dirty="0"/>
          </a:p>
        </p:txBody>
      </p:sp>
    </p:spTree>
    <p:extLst>
      <p:ext uri="{BB962C8B-B14F-4D97-AF65-F5344CB8AC3E}">
        <p14:creationId xmlns:p14="http://schemas.microsoft.com/office/powerpoint/2010/main" val="19979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Червертая</a:t>
            </a:r>
            <a:r>
              <a:rPr lang="ru-RU" dirty="0" smtClean="0"/>
              <a:t> нормальная форма</a:t>
            </a:r>
            <a:endParaRPr lang="ru-RU" dirty="0"/>
          </a:p>
        </p:txBody>
      </p:sp>
      <p:sp>
        <p:nvSpPr>
          <p:cNvPr id="3" name="Объект 2"/>
          <p:cNvSpPr>
            <a:spLocks noGrp="1"/>
          </p:cNvSpPr>
          <p:nvPr>
            <p:ph idx="1"/>
          </p:nvPr>
        </p:nvSpPr>
        <p:spPr/>
        <p:txBody>
          <a:bodyPr>
            <a:normAutofit fontScale="92500" lnSpcReduction="10000"/>
          </a:bodyPr>
          <a:lstStyle/>
          <a:p>
            <a:pPr marL="0" indent="358775" algn="just">
              <a:buNone/>
            </a:pPr>
            <a:r>
              <a:rPr lang="ru-RU" dirty="0"/>
              <a:t>То есть, например, при добавлении нового вида пиццы придется внести по одному новому кортежу для каждого района доставки. Возможна логическая аномалия, при которой определенному виду пиццы будут соответствовать лишь некоторые районы доставки из обслуживаемых рестораном районов.</a:t>
            </a:r>
          </a:p>
          <a:p>
            <a:pPr marL="0" indent="358775" algn="just">
              <a:buNone/>
            </a:pPr>
            <a:r>
              <a:rPr lang="ru-RU" dirty="0" smtClean="0"/>
              <a:t>Для </a:t>
            </a:r>
            <a:r>
              <a:rPr lang="ru-RU" dirty="0"/>
              <a:t>предотвращения аномалии нужно декомпозировать отношение, разместив независимые факты в разных отношениях. В данном примере следует выполнить декомпозицию на {Ресторан, Вид пиццы} и {Ресторан, Район доставки}.</a:t>
            </a:r>
          </a:p>
          <a:p>
            <a:pPr marL="0" indent="358775" algn="just">
              <a:buNone/>
            </a:pPr>
            <a:r>
              <a:rPr lang="ru-RU" dirty="0" smtClean="0"/>
              <a:t>Однако</a:t>
            </a:r>
            <a:r>
              <a:rPr lang="ru-RU" dirty="0"/>
              <a:t>, если к исходной переменной отношения добавить атрибут, функционально зависящий от потенциального ключа, например цену с учётом стоимости доставки ({Ресторан, Вид пиццы, Район доставки} → Цена), то полученное отношение будет находиться в 4НФ и его уже нельзя подвергнуть декомпозиции без потерь.</a:t>
            </a:r>
          </a:p>
        </p:txBody>
      </p:sp>
    </p:spTree>
    <p:extLst>
      <p:ext uri="{BB962C8B-B14F-4D97-AF65-F5344CB8AC3E}">
        <p14:creationId xmlns:p14="http://schemas.microsoft.com/office/powerpoint/2010/main" val="3518664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Пятая нормальная форма</a:t>
            </a:r>
            <a:endParaRPr lang="ru-RU" dirty="0"/>
          </a:p>
        </p:txBody>
      </p:sp>
      <p:sp>
        <p:nvSpPr>
          <p:cNvPr id="3" name="Объект 2"/>
          <p:cNvSpPr>
            <a:spLocks noGrp="1"/>
          </p:cNvSpPr>
          <p:nvPr>
            <p:ph idx="1"/>
          </p:nvPr>
        </p:nvSpPr>
        <p:spPr/>
        <p:txBody>
          <a:bodyPr>
            <a:normAutofit fontScale="62500" lnSpcReduction="20000"/>
          </a:bodyPr>
          <a:lstStyle/>
          <a:p>
            <a:pPr marL="0" indent="358775" algn="just">
              <a:buNone/>
            </a:pPr>
            <a:r>
              <a:rPr lang="ru-RU" dirty="0"/>
              <a:t>Отношения находятся в 5НФ, если оно находится в 4НФ и отсутствуют сложные зависимые соединения между атрибутами.</a:t>
            </a:r>
          </a:p>
          <a:p>
            <a:pPr marL="0" indent="358775" algn="just">
              <a:buNone/>
            </a:pPr>
            <a:r>
              <a:rPr lang="ru-RU" dirty="0"/>
              <a:t>Если «Атрибут зависит от «Атрибута_2», а «Атрибут_2» в свою очередь зависит от «Атрибута_3», а «Атрибут_3» зависит от «Атрибута_1», то все три атрибута обязательно входят в один кортеж.</a:t>
            </a:r>
          </a:p>
          <a:p>
            <a:pPr marL="0" indent="358775" algn="just">
              <a:buNone/>
            </a:pPr>
            <a:r>
              <a:rPr lang="ru-RU" dirty="0" smtClean="0"/>
              <a:t>Это </a:t>
            </a:r>
            <a:r>
              <a:rPr lang="ru-RU" dirty="0"/>
              <a:t>очень жесткое требование, которое можно выполнить лишь при дополнительных условиях. На практике трудно найти пример реализации этого требования в чистом виде.</a:t>
            </a:r>
          </a:p>
          <a:p>
            <a:pPr marL="0" indent="358775" algn="just">
              <a:buNone/>
            </a:pPr>
            <a:r>
              <a:rPr lang="ru-RU" dirty="0" smtClean="0"/>
              <a:t>Например</a:t>
            </a:r>
            <a:r>
              <a:rPr lang="ru-RU" dirty="0"/>
              <a:t>, некоторая таблица содержит три атрибута «Поставщик», «Товар» и «Покупатель». Покупатель1 приобретает несколько Товаров у Поставщика1. Покупатель 1 приобрел новый Товар у Поставщика2. Тогда в силу изложенного выше требования I поставщик1 обязан поставлять Покупателю1 тот же самый новый Товар, а Поставщик2 должен поставлять Покупателю 1, кроме нового Товара, всю номенклатуру Товаров Поставщика1. Этого на практике не бывает. Покупатель свободен в своем выборе товаров. Поэтому для устранения отмеченного затруднения все три атрибута разносят по разным отношениям (таблицам). После выделения трех новых отношений (Поставщик, Товар и Покупатель) необходимо помнить, что при извлечении информации (например, О покупателях и товарах) необходимо в запросе соединить все три отношения. Любая комбинация соединения двух отношений </a:t>
            </a:r>
            <a:r>
              <a:rPr lang="ru-RU" dirty="0" err="1"/>
              <a:t>изгрех</a:t>
            </a:r>
            <a:r>
              <a:rPr lang="ru-RU" dirty="0"/>
              <a:t> неминуемо приведет к извлечению неверной (некорректной) информации. Некоторые СУБД снабжены специальными механизмами, устраняющими извлечение недостоверной информации. Тем не менее следует придерживаться общей рекомендации: структуру базы данных строить таким образом, чтобы избежать применения 4НФ и 5НФ.</a:t>
            </a:r>
          </a:p>
          <a:p>
            <a:pPr marL="0" indent="358775" algn="just">
              <a:buNone/>
            </a:pPr>
            <a:r>
              <a:rPr lang="ru-RU" dirty="0" smtClean="0"/>
              <a:t>Пятая </a:t>
            </a:r>
            <a:r>
              <a:rPr lang="ru-RU" dirty="0"/>
              <a:t>нормальная форма ориентирована на работу с зависимыми соединениями. Указанные зависимые соединения между тремя атрибутами встречаются очень редко. Зависимые </a:t>
            </a:r>
            <a:r>
              <a:rPr lang="ru-RU" dirty="0" smtClean="0"/>
              <a:t>соединения между </a:t>
            </a:r>
            <a:r>
              <a:rPr lang="ru-RU" dirty="0"/>
              <a:t>четырьмя, пятью и более атрибутами указать практически невозможно.</a:t>
            </a:r>
          </a:p>
        </p:txBody>
      </p:sp>
    </p:spTree>
    <p:extLst>
      <p:ext uri="{BB962C8B-B14F-4D97-AF65-F5344CB8AC3E}">
        <p14:creationId xmlns:p14="http://schemas.microsoft.com/office/powerpoint/2010/main" val="37575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Доменно-ключевая нормальная форма</a:t>
            </a:r>
          </a:p>
        </p:txBody>
      </p:sp>
      <p:sp>
        <p:nvSpPr>
          <p:cNvPr id="3" name="Объект 2"/>
          <p:cNvSpPr>
            <a:spLocks noGrp="1"/>
          </p:cNvSpPr>
          <p:nvPr>
            <p:ph idx="1"/>
          </p:nvPr>
        </p:nvSpPr>
        <p:spPr/>
        <p:txBody>
          <a:bodyPr>
            <a:normAutofit fontScale="92500"/>
          </a:bodyPr>
          <a:lstStyle/>
          <a:p>
            <a:pPr marL="0" indent="358775" algn="just">
              <a:buNone/>
            </a:pPr>
            <a:r>
              <a:rPr lang="ru-RU" dirty="0"/>
              <a:t>Переменная отношения находится в ДКНФ тогда и только тогда, когда каждое наложенное на неё ограничение является логическим следствием ограничений доменов и ограничений ключей, наложенных на данную переменную отношения.</a:t>
            </a:r>
          </a:p>
          <a:p>
            <a:pPr marL="0" indent="358775" algn="just">
              <a:buNone/>
            </a:pPr>
            <a:r>
              <a:rPr lang="ru-RU" dirty="0"/>
              <a:t>Ограничение домена – ограничение, предписывающее использовать для определённого атрибута значения только из некоторого заданного домена. Ограничение по своей сути является заданием перечня (или логического эквивалента перечня) допустимых значений типа и объявлением о том, что указанный атрибут имеет данный тип.</a:t>
            </a:r>
          </a:p>
          <a:p>
            <a:pPr marL="0" indent="358775" algn="just">
              <a:buNone/>
            </a:pPr>
            <a:r>
              <a:rPr lang="ru-RU" dirty="0" smtClean="0"/>
              <a:t>Ограничение </a:t>
            </a:r>
            <a:r>
              <a:rPr lang="ru-RU" dirty="0"/>
              <a:t>ключа – ограничение, утверждающее, что некоторый атрибут или комбинация атрибутов является потенциальным ключом.</a:t>
            </a:r>
          </a:p>
          <a:p>
            <a:pPr marL="0" indent="358775" algn="just">
              <a:buNone/>
            </a:pPr>
            <a:r>
              <a:rPr lang="ru-RU" dirty="0" smtClean="0"/>
              <a:t>Любая </a:t>
            </a:r>
            <a:r>
              <a:rPr lang="ru-RU" dirty="0"/>
              <a:t>переменная отношения, находящаяся в ДКНФ, обязательно находится в 5НФ. Однако не любую переменную отношения можно привести к ДКНФ.</a:t>
            </a:r>
          </a:p>
        </p:txBody>
      </p:sp>
    </p:spTree>
    <p:extLst>
      <p:ext uri="{BB962C8B-B14F-4D97-AF65-F5344CB8AC3E}">
        <p14:creationId xmlns:p14="http://schemas.microsoft.com/office/powerpoint/2010/main" val="3388678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Шестая нормальная форма</a:t>
            </a:r>
          </a:p>
        </p:txBody>
      </p:sp>
      <p:sp>
        <p:nvSpPr>
          <p:cNvPr id="3" name="Объект 2"/>
          <p:cNvSpPr>
            <a:spLocks noGrp="1"/>
          </p:cNvSpPr>
          <p:nvPr>
            <p:ph idx="1"/>
          </p:nvPr>
        </p:nvSpPr>
        <p:spPr/>
        <p:txBody>
          <a:bodyPr>
            <a:normAutofit fontScale="92500" lnSpcReduction="20000"/>
          </a:bodyPr>
          <a:lstStyle/>
          <a:p>
            <a:pPr marL="0" indent="358775" algn="just">
              <a:buNone/>
            </a:pPr>
            <a:r>
              <a:rPr lang="ru-RU" dirty="0"/>
              <a:t>Переменная отношения находится в шестой нормальной форме тогда и только тогда, когда она удовлетворяет всем нетривиальным зависимостям соединения. Из определения следует, что переменная находится в 6НФ тогда и только тогда, когда она неприводима, то есть не может быть подвергнута дальнейшей декомпозиции без потерь. Каждая переменная отношения, которая находится в 6НФ, также находится и в 5НФ.</a:t>
            </a:r>
          </a:p>
          <a:p>
            <a:pPr marL="0" indent="358775" algn="just">
              <a:buNone/>
            </a:pPr>
            <a:r>
              <a:rPr lang="ru-RU" dirty="0" smtClean="0"/>
              <a:t>Идея </a:t>
            </a:r>
            <a:r>
              <a:rPr lang="ru-RU" dirty="0"/>
              <a:t>«декомпозиции до конца» выдвигалась до начала исследований в области хронологических данных, но не нашла поддержки. Однако для хронологических баз данных максимально возможная декомпозиция позволяет бороться с избыточностью и упрощает поддержание целостности базы данных.</a:t>
            </a:r>
          </a:p>
          <a:p>
            <a:pPr marL="0" indent="358775" algn="just">
              <a:buNone/>
            </a:pPr>
            <a:r>
              <a:rPr lang="ru-RU" dirty="0" smtClean="0"/>
              <a:t>Для </a:t>
            </a:r>
            <a:r>
              <a:rPr lang="ru-RU" dirty="0"/>
              <a:t>хронологических баз данных определены </a:t>
            </a:r>
            <a:r>
              <a:rPr lang="ru-RU" dirty="0" err="1"/>
              <a:t>U_операторы</a:t>
            </a:r>
            <a:r>
              <a:rPr lang="ru-RU" dirty="0"/>
              <a:t>, которые распаковывают отношения по указанным атрибутам, выполняют соответствующую операцию и упаковывают полученный результат. В данном примере соединение проекций отношения должно производится при помощи оператора U_JOIN.</a:t>
            </a:r>
          </a:p>
        </p:txBody>
      </p:sp>
    </p:spTree>
    <p:extLst>
      <p:ext uri="{BB962C8B-B14F-4D97-AF65-F5344CB8AC3E}">
        <p14:creationId xmlns:p14="http://schemas.microsoft.com/office/powerpoint/2010/main" val="3492730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Шестая нормальная форма</a:t>
            </a:r>
          </a:p>
        </p:txBody>
      </p:sp>
      <p:sp>
        <p:nvSpPr>
          <p:cNvPr id="3" name="Объект 2"/>
          <p:cNvSpPr>
            <a:spLocks noGrp="1"/>
          </p:cNvSpPr>
          <p:nvPr>
            <p:ph idx="1"/>
          </p:nvPr>
        </p:nvSpPr>
        <p:spPr>
          <a:xfrm>
            <a:off x="0" y="641838"/>
            <a:ext cx="9144000" cy="4732801"/>
          </a:xfrm>
        </p:spPr>
        <p:txBody>
          <a:bodyPr>
            <a:normAutofit fontScale="85000" lnSpcReduction="20000"/>
          </a:bodyPr>
          <a:lstStyle/>
          <a:p>
            <a:pPr marL="0" indent="358775" algn="just">
              <a:buNone/>
            </a:pPr>
            <a:r>
              <a:rPr lang="ru-RU" dirty="0"/>
              <a:t>Переменная отношения находится в шестой нормальной форме тогда и только тогда, когда она удовлетворяет всем нетривиальным зависимостям соединения. Из определения следует, что переменная находится в 6НФ тогда и только тогда, когда она неприводима, то есть не может быть подвергнута дальнейшей декомпозиции без потерь. Каждая переменная отношения, которая находится в 6НФ, также находится и в 5НФ.</a:t>
            </a:r>
          </a:p>
          <a:p>
            <a:pPr marL="0" indent="358775" algn="just">
              <a:buNone/>
            </a:pPr>
            <a:r>
              <a:rPr lang="ru-RU" dirty="0" smtClean="0"/>
              <a:t>Идея </a:t>
            </a:r>
            <a:r>
              <a:rPr lang="ru-RU" dirty="0"/>
              <a:t>«декомпозиции до конца» выдвигалась до начала исследований в области хронологических данных, но не нашла поддержки. Однако для хронологических баз данных максимально возможная декомпозиция позволяет бороться с избыточностью и упрощает поддержание целостности базы данных.</a:t>
            </a:r>
          </a:p>
          <a:p>
            <a:pPr marL="0" indent="358775" algn="just">
              <a:buNone/>
            </a:pPr>
            <a:r>
              <a:rPr lang="ru-RU" dirty="0" smtClean="0"/>
              <a:t>Для </a:t>
            </a:r>
            <a:r>
              <a:rPr lang="ru-RU" dirty="0"/>
              <a:t>хронологических баз данных определены </a:t>
            </a:r>
            <a:r>
              <a:rPr lang="ru-RU" dirty="0" err="1"/>
              <a:t>U_операторы</a:t>
            </a:r>
            <a:r>
              <a:rPr lang="ru-RU" dirty="0"/>
              <a:t>, которые распаковывают отношения по указанным атрибутам, выполняют соответствующую операцию и упаковывают полученный результат. В данном примере соединение проекций отношения должно производится при помощи оператора U_JOIN.</a:t>
            </a:r>
          </a:p>
        </p:txBody>
      </p:sp>
      <p:graphicFrame>
        <p:nvGraphicFramePr>
          <p:cNvPr id="4" name="Таблица 3"/>
          <p:cNvGraphicFramePr>
            <a:graphicFrameLocks noGrp="1"/>
          </p:cNvGraphicFramePr>
          <p:nvPr>
            <p:extLst>
              <p:ext uri="{D42A27DB-BD31-4B8C-83A1-F6EECF244321}">
                <p14:modId xmlns:p14="http://schemas.microsoft.com/office/powerpoint/2010/main" val="2316115788"/>
              </p:ext>
            </p:extLst>
          </p:nvPr>
        </p:nvGraphicFramePr>
        <p:xfrm>
          <a:off x="0" y="5374639"/>
          <a:ext cx="9144000" cy="1483360"/>
        </p:xfrm>
        <a:graphic>
          <a:graphicData uri="http://schemas.openxmlformats.org/drawingml/2006/table">
            <a:tbl>
              <a:tblPr firstRow="1" bandRow="1">
                <a:tableStyleId>{5C22544A-7EE6-4342-B048-85BDC9FD1C3A}</a:tableStyleId>
              </a:tblPr>
              <a:tblGrid>
                <a:gridCol w="1282045">
                  <a:extLst>
                    <a:ext uri="{9D8B030D-6E8A-4147-A177-3AD203B41FA5}">
                      <a16:colId xmlns:a16="http://schemas.microsoft.com/office/drawing/2014/main" val="239562578"/>
                    </a:ext>
                  </a:extLst>
                </a:gridCol>
                <a:gridCol w="2460396">
                  <a:extLst>
                    <a:ext uri="{9D8B030D-6E8A-4147-A177-3AD203B41FA5}">
                      <a16:colId xmlns:a16="http://schemas.microsoft.com/office/drawing/2014/main" val="3399909142"/>
                    </a:ext>
                  </a:extLst>
                </a:gridCol>
                <a:gridCol w="1480008">
                  <a:extLst>
                    <a:ext uri="{9D8B030D-6E8A-4147-A177-3AD203B41FA5}">
                      <a16:colId xmlns:a16="http://schemas.microsoft.com/office/drawing/2014/main" val="1835272371"/>
                    </a:ext>
                  </a:extLst>
                </a:gridCol>
                <a:gridCol w="3921551">
                  <a:extLst>
                    <a:ext uri="{9D8B030D-6E8A-4147-A177-3AD203B41FA5}">
                      <a16:colId xmlns:a16="http://schemas.microsoft.com/office/drawing/2014/main" val="1059991755"/>
                    </a:ext>
                  </a:extLst>
                </a:gridCol>
              </a:tblGrid>
              <a:tr h="370840">
                <a:tc>
                  <a:txBody>
                    <a:bodyPr/>
                    <a:lstStyle/>
                    <a:p>
                      <a:r>
                        <a:rPr lang="ru-RU" dirty="0" smtClean="0"/>
                        <a:t>Таб. номер</a:t>
                      </a:r>
                      <a:endParaRPr lang="ru-RU" dirty="0"/>
                    </a:p>
                  </a:txBody>
                  <a:tcPr/>
                </a:tc>
                <a:tc>
                  <a:txBody>
                    <a:bodyPr/>
                    <a:lstStyle/>
                    <a:p>
                      <a:r>
                        <a:rPr lang="ru-RU" dirty="0" smtClean="0"/>
                        <a:t>Время</a:t>
                      </a:r>
                      <a:endParaRPr lang="ru-RU" dirty="0"/>
                    </a:p>
                  </a:txBody>
                  <a:tcPr/>
                </a:tc>
                <a:tc>
                  <a:txBody>
                    <a:bodyPr/>
                    <a:lstStyle/>
                    <a:p>
                      <a:r>
                        <a:rPr lang="ru-RU" dirty="0" smtClean="0"/>
                        <a:t>Должность</a:t>
                      </a:r>
                      <a:endParaRPr lang="ru-RU" dirty="0"/>
                    </a:p>
                  </a:txBody>
                  <a:tcPr/>
                </a:tc>
                <a:tc>
                  <a:txBody>
                    <a:bodyPr/>
                    <a:lstStyle/>
                    <a:p>
                      <a:r>
                        <a:rPr lang="ru-RU" dirty="0" smtClean="0"/>
                        <a:t>Домашний адрес</a:t>
                      </a:r>
                      <a:endParaRPr lang="ru-RU" dirty="0"/>
                    </a:p>
                  </a:txBody>
                  <a:tcPr/>
                </a:tc>
                <a:extLst>
                  <a:ext uri="{0D108BD9-81ED-4DB2-BD59-A6C34878D82A}">
                    <a16:rowId xmlns:a16="http://schemas.microsoft.com/office/drawing/2014/main" val="710829265"/>
                  </a:ext>
                </a:extLst>
              </a:tr>
              <a:tr h="370840">
                <a:tc>
                  <a:txBody>
                    <a:bodyPr/>
                    <a:lstStyle/>
                    <a:p>
                      <a:r>
                        <a:rPr lang="ru-RU" dirty="0" smtClean="0"/>
                        <a:t>6575</a:t>
                      </a:r>
                      <a:endParaRPr lang="ru-RU" dirty="0"/>
                    </a:p>
                  </a:txBody>
                  <a:tcPr/>
                </a:tc>
                <a:tc>
                  <a:txBody>
                    <a:bodyPr/>
                    <a:lstStyle/>
                    <a:p>
                      <a:r>
                        <a:rPr lang="ru-RU" dirty="0" smtClean="0"/>
                        <a:t>01-01-2000</a:t>
                      </a:r>
                      <a:r>
                        <a:rPr lang="en-US" dirty="0" smtClean="0"/>
                        <a:t>:10-02-2003</a:t>
                      </a:r>
                      <a:endParaRPr lang="ru-RU" dirty="0"/>
                    </a:p>
                  </a:txBody>
                  <a:tcPr/>
                </a:tc>
                <a:tc>
                  <a:txBody>
                    <a:bodyPr/>
                    <a:lstStyle/>
                    <a:p>
                      <a:r>
                        <a:rPr lang="ru-RU" dirty="0" smtClean="0"/>
                        <a:t>слесарь</a:t>
                      </a:r>
                      <a:endParaRPr lang="ru-RU" dirty="0"/>
                    </a:p>
                  </a:txBody>
                  <a:tcPr/>
                </a:tc>
                <a:tc>
                  <a:txBody>
                    <a:bodyPr/>
                    <a:lstStyle/>
                    <a:p>
                      <a:r>
                        <a:rPr lang="ru-RU" dirty="0" smtClean="0"/>
                        <a:t>ул. Ленина, 10</a:t>
                      </a:r>
                      <a:endParaRPr lang="ru-RU" dirty="0"/>
                    </a:p>
                  </a:txBody>
                  <a:tcPr/>
                </a:tc>
                <a:extLst>
                  <a:ext uri="{0D108BD9-81ED-4DB2-BD59-A6C34878D82A}">
                    <a16:rowId xmlns:a16="http://schemas.microsoft.com/office/drawing/2014/main" val="700705429"/>
                  </a:ext>
                </a:extLst>
              </a:tr>
              <a:tr h="370840">
                <a:tc>
                  <a:txBody>
                    <a:bodyPr/>
                    <a:lstStyle/>
                    <a:p>
                      <a:r>
                        <a:rPr lang="ru-RU" dirty="0" smtClean="0"/>
                        <a:t>6575</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a:t>
                      </a:r>
                      <a:r>
                        <a:rPr lang="ru-RU" dirty="0" smtClean="0"/>
                        <a:t>1-0</a:t>
                      </a:r>
                      <a:r>
                        <a:rPr lang="en-US" dirty="0" smtClean="0"/>
                        <a:t>2</a:t>
                      </a:r>
                      <a:r>
                        <a:rPr lang="ru-RU" dirty="0" smtClean="0"/>
                        <a:t>-200</a:t>
                      </a:r>
                      <a:r>
                        <a:rPr lang="en-US" dirty="0" smtClean="0"/>
                        <a:t>3:15-06-2006</a:t>
                      </a:r>
                      <a:endParaRPr lang="ru-RU" dirty="0" smtClean="0"/>
                    </a:p>
                  </a:txBody>
                  <a:tcPr/>
                </a:tc>
                <a:tc>
                  <a:txBody>
                    <a:bodyPr/>
                    <a:lstStyle/>
                    <a:p>
                      <a:r>
                        <a:rPr lang="ru-RU" dirty="0" smtClean="0"/>
                        <a:t>слесарь</a:t>
                      </a:r>
                      <a:endParaRPr lang="ru-RU" dirty="0"/>
                    </a:p>
                  </a:txBody>
                  <a:tcPr/>
                </a:tc>
                <a:tc>
                  <a:txBody>
                    <a:bodyPr/>
                    <a:lstStyle/>
                    <a:p>
                      <a:r>
                        <a:rPr lang="ru-RU" dirty="0" smtClean="0"/>
                        <a:t>ул. Советская, 22</a:t>
                      </a:r>
                      <a:endParaRPr lang="ru-RU" dirty="0"/>
                    </a:p>
                  </a:txBody>
                  <a:tcPr/>
                </a:tc>
                <a:extLst>
                  <a:ext uri="{0D108BD9-81ED-4DB2-BD59-A6C34878D82A}">
                    <a16:rowId xmlns:a16="http://schemas.microsoft.com/office/drawing/2014/main" val="177336541"/>
                  </a:ext>
                </a:extLst>
              </a:tr>
              <a:tr h="370840">
                <a:tc>
                  <a:txBody>
                    <a:bodyPr/>
                    <a:lstStyle/>
                    <a:p>
                      <a:r>
                        <a:rPr lang="ru-RU" dirty="0" smtClean="0"/>
                        <a:t>6575</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1</a:t>
                      </a:r>
                      <a:r>
                        <a:rPr lang="en-US" dirty="0" smtClean="0"/>
                        <a:t>6</a:t>
                      </a:r>
                      <a:r>
                        <a:rPr lang="ru-RU" dirty="0" smtClean="0"/>
                        <a:t>-0</a:t>
                      </a:r>
                      <a:r>
                        <a:rPr lang="en-US" dirty="0" smtClean="0"/>
                        <a:t>6</a:t>
                      </a:r>
                      <a:r>
                        <a:rPr lang="ru-RU" dirty="0" smtClean="0"/>
                        <a:t>-200</a:t>
                      </a:r>
                      <a:r>
                        <a:rPr lang="en-US" dirty="0" smtClean="0"/>
                        <a:t>6:05-03-2009</a:t>
                      </a:r>
                      <a:endParaRPr lang="ru-RU" dirty="0" smtClean="0"/>
                    </a:p>
                  </a:txBody>
                  <a:tcPr/>
                </a:tc>
                <a:tc>
                  <a:txBody>
                    <a:bodyPr/>
                    <a:lstStyle/>
                    <a:p>
                      <a:r>
                        <a:rPr lang="ru-RU" dirty="0" smtClean="0"/>
                        <a:t>бригадир</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ул. Советская, 22</a:t>
                      </a:r>
                    </a:p>
                  </a:txBody>
                  <a:tcPr/>
                </a:tc>
                <a:extLst>
                  <a:ext uri="{0D108BD9-81ED-4DB2-BD59-A6C34878D82A}">
                    <a16:rowId xmlns:a16="http://schemas.microsoft.com/office/drawing/2014/main" val="3646173840"/>
                  </a:ext>
                </a:extLst>
              </a:tr>
            </a:tbl>
          </a:graphicData>
        </a:graphic>
      </p:graphicFrame>
    </p:spTree>
    <p:extLst>
      <p:ext uri="{BB962C8B-B14F-4D97-AF65-F5344CB8AC3E}">
        <p14:creationId xmlns:p14="http://schemas.microsoft.com/office/powerpoint/2010/main" val="3184788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Шестая нормальная форма</a:t>
            </a:r>
          </a:p>
        </p:txBody>
      </p:sp>
      <p:sp>
        <p:nvSpPr>
          <p:cNvPr id="3" name="Объект 2"/>
          <p:cNvSpPr>
            <a:spLocks noGrp="1"/>
          </p:cNvSpPr>
          <p:nvPr>
            <p:ph idx="1"/>
          </p:nvPr>
        </p:nvSpPr>
        <p:spPr>
          <a:xfrm>
            <a:off x="0" y="641838"/>
            <a:ext cx="9144000" cy="4732801"/>
          </a:xfrm>
        </p:spPr>
        <p:txBody>
          <a:bodyPr>
            <a:normAutofit/>
          </a:bodyPr>
          <a:lstStyle/>
          <a:p>
            <a:pPr marL="0" indent="358775" algn="just">
              <a:buNone/>
            </a:pPr>
            <a:r>
              <a:rPr lang="ru-RU" dirty="0"/>
              <a:t>Переменная отношения «Работники» не находится в 6НФ и может быть подвергнута декомпозиции на переменные отношения «Должности работников» и «Домашние адреса работников».</a:t>
            </a:r>
          </a:p>
        </p:txBody>
      </p:sp>
      <p:graphicFrame>
        <p:nvGraphicFramePr>
          <p:cNvPr id="5" name="Таблица 4"/>
          <p:cNvGraphicFramePr>
            <a:graphicFrameLocks noGrp="1"/>
          </p:cNvGraphicFramePr>
          <p:nvPr>
            <p:extLst>
              <p:ext uri="{D42A27DB-BD31-4B8C-83A1-F6EECF244321}">
                <p14:modId xmlns:p14="http://schemas.microsoft.com/office/powerpoint/2010/main" val="4258712636"/>
              </p:ext>
            </p:extLst>
          </p:nvPr>
        </p:nvGraphicFramePr>
        <p:xfrm>
          <a:off x="0" y="4262119"/>
          <a:ext cx="9144000" cy="111252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041443897"/>
                    </a:ext>
                  </a:extLst>
                </a:gridCol>
                <a:gridCol w="3048000">
                  <a:extLst>
                    <a:ext uri="{9D8B030D-6E8A-4147-A177-3AD203B41FA5}">
                      <a16:colId xmlns:a16="http://schemas.microsoft.com/office/drawing/2014/main" val="1927013579"/>
                    </a:ext>
                  </a:extLst>
                </a:gridCol>
                <a:gridCol w="3048000">
                  <a:extLst>
                    <a:ext uri="{9D8B030D-6E8A-4147-A177-3AD203B41FA5}">
                      <a16:colId xmlns:a16="http://schemas.microsoft.com/office/drawing/2014/main" val="2929192387"/>
                    </a:ext>
                  </a:extLst>
                </a:gridCol>
              </a:tblGrid>
              <a:tr h="370840">
                <a:tc>
                  <a:txBody>
                    <a:bodyPr/>
                    <a:lstStyle/>
                    <a:p>
                      <a:pPr algn="ctr"/>
                      <a:r>
                        <a:rPr lang="ru-RU" dirty="0" smtClean="0"/>
                        <a:t>Таб.</a:t>
                      </a:r>
                      <a:r>
                        <a:rPr lang="ru-RU" baseline="0" dirty="0" smtClean="0"/>
                        <a:t> номер</a:t>
                      </a:r>
                      <a:endParaRPr lang="ru-RU" dirty="0"/>
                    </a:p>
                  </a:txBody>
                  <a:tcPr/>
                </a:tc>
                <a:tc>
                  <a:txBody>
                    <a:bodyPr/>
                    <a:lstStyle/>
                    <a:p>
                      <a:pPr algn="ctr"/>
                      <a:r>
                        <a:rPr lang="ru-RU" dirty="0" smtClean="0"/>
                        <a:t>Время</a:t>
                      </a:r>
                      <a:endParaRPr lang="ru-RU" dirty="0"/>
                    </a:p>
                  </a:txBody>
                  <a:tcPr/>
                </a:tc>
                <a:tc>
                  <a:txBody>
                    <a:bodyPr/>
                    <a:lstStyle/>
                    <a:p>
                      <a:pPr algn="ctr"/>
                      <a:r>
                        <a:rPr lang="ru-RU" dirty="0" smtClean="0"/>
                        <a:t>Должность</a:t>
                      </a:r>
                      <a:endParaRPr lang="ru-RU" dirty="0"/>
                    </a:p>
                  </a:txBody>
                  <a:tcPr/>
                </a:tc>
                <a:extLst>
                  <a:ext uri="{0D108BD9-81ED-4DB2-BD59-A6C34878D82A}">
                    <a16:rowId xmlns:a16="http://schemas.microsoft.com/office/drawing/2014/main" val="4045500623"/>
                  </a:ext>
                </a:extLst>
              </a:tr>
              <a:tr h="370840">
                <a:tc>
                  <a:txBody>
                    <a:bodyPr/>
                    <a:lstStyle/>
                    <a:p>
                      <a:r>
                        <a:rPr lang="ru-RU" dirty="0" smtClean="0"/>
                        <a:t>6575</a:t>
                      </a:r>
                      <a:endParaRPr lang="ru-RU" dirty="0"/>
                    </a:p>
                  </a:txBody>
                  <a:tcPr/>
                </a:tc>
                <a:tc>
                  <a:txBody>
                    <a:bodyPr/>
                    <a:lstStyle/>
                    <a:p>
                      <a:r>
                        <a:rPr lang="ru-RU" dirty="0" smtClean="0"/>
                        <a:t>01-01-2000</a:t>
                      </a:r>
                      <a:r>
                        <a:rPr lang="en-US" dirty="0" smtClean="0"/>
                        <a:t>:10-02-2003</a:t>
                      </a:r>
                      <a:endParaRPr lang="ru-RU" dirty="0"/>
                    </a:p>
                  </a:txBody>
                  <a:tcPr/>
                </a:tc>
                <a:tc>
                  <a:txBody>
                    <a:bodyPr/>
                    <a:lstStyle/>
                    <a:p>
                      <a:r>
                        <a:rPr lang="ru-RU" dirty="0" smtClean="0"/>
                        <a:t>слесарь</a:t>
                      </a:r>
                      <a:endParaRPr lang="ru-RU" dirty="0"/>
                    </a:p>
                  </a:txBody>
                  <a:tcPr/>
                </a:tc>
                <a:extLst>
                  <a:ext uri="{0D108BD9-81ED-4DB2-BD59-A6C34878D82A}">
                    <a16:rowId xmlns:a16="http://schemas.microsoft.com/office/drawing/2014/main" val="2071509454"/>
                  </a:ext>
                </a:extLst>
              </a:tr>
              <a:tr h="370840">
                <a:tc>
                  <a:txBody>
                    <a:bodyPr/>
                    <a:lstStyle/>
                    <a:p>
                      <a:r>
                        <a:rPr lang="ru-RU" dirty="0" smtClean="0"/>
                        <a:t>6575</a:t>
                      </a:r>
                      <a:endParaRPr lang="ru-RU" dirty="0"/>
                    </a:p>
                  </a:txBody>
                  <a:tcPr/>
                </a:tc>
                <a:tc>
                  <a:txBody>
                    <a:bodyPr/>
                    <a:lstStyle/>
                    <a:p>
                      <a:r>
                        <a:rPr lang="ru-RU" dirty="0" smtClean="0"/>
                        <a:t>16-06-2006</a:t>
                      </a:r>
                      <a:r>
                        <a:rPr lang="en-US" dirty="0" smtClean="0"/>
                        <a:t>:05-03-2009</a:t>
                      </a:r>
                      <a:endParaRPr lang="ru-RU" dirty="0"/>
                    </a:p>
                  </a:txBody>
                  <a:tcPr/>
                </a:tc>
                <a:tc>
                  <a:txBody>
                    <a:bodyPr/>
                    <a:lstStyle/>
                    <a:p>
                      <a:r>
                        <a:rPr lang="ru-RU" dirty="0" smtClean="0"/>
                        <a:t>бригадир</a:t>
                      </a:r>
                      <a:endParaRPr lang="ru-RU" dirty="0"/>
                    </a:p>
                  </a:txBody>
                  <a:tcPr/>
                </a:tc>
                <a:extLst>
                  <a:ext uri="{0D108BD9-81ED-4DB2-BD59-A6C34878D82A}">
                    <a16:rowId xmlns:a16="http://schemas.microsoft.com/office/drawing/2014/main" val="1323214283"/>
                  </a:ext>
                </a:extLst>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428848688"/>
              </p:ext>
            </p:extLst>
          </p:nvPr>
        </p:nvGraphicFramePr>
        <p:xfrm>
          <a:off x="0" y="5745480"/>
          <a:ext cx="9144000" cy="111252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865101416"/>
                    </a:ext>
                  </a:extLst>
                </a:gridCol>
                <a:gridCol w="3048000">
                  <a:extLst>
                    <a:ext uri="{9D8B030D-6E8A-4147-A177-3AD203B41FA5}">
                      <a16:colId xmlns:a16="http://schemas.microsoft.com/office/drawing/2014/main" val="464601094"/>
                    </a:ext>
                  </a:extLst>
                </a:gridCol>
                <a:gridCol w="3048000">
                  <a:extLst>
                    <a:ext uri="{9D8B030D-6E8A-4147-A177-3AD203B41FA5}">
                      <a16:colId xmlns:a16="http://schemas.microsoft.com/office/drawing/2014/main" val="3196112770"/>
                    </a:ext>
                  </a:extLst>
                </a:gridCol>
              </a:tblGrid>
              <a:tr h="370840">
                <a:tc>
                  <a:txBody>
                    <a:bodyPr/>
                    <a:lstStyle/>
                    <a:p>
                      <a:pPr algn="ctr"/>
                      <a:r>
                        <a:rPr lang="ru-RU" dirty="0" smtClean="0"/>
                        <a:t>Таб. номер</a:t>
                      </a:r>
                      <a:endParaRPr lang="ru-RU" dirty="0"/>
                    </a:p>
                  </a:txBody>
                  <a:tcPr/>
                </a:tc>
                <a:tc>
                  <a:txBody>
                    <a:bodyPr/>
                    <a:lstStyle/>
                    <a:p>
                      <a:pPr algn="ctr"/>
                      <a:r>
                        <a:rPr lang="ru-RU" dirty="0" smtClean="0"/>
                        <a:t>Время</a:t>
                      </a:r>
                      <a:endParaRPr lang="ru-RU" dirty="0"/>
                    </a:p>
                  </a:txBody>
                  <a:tcPr/>
                </a:tc>
                <a:tc>
                  <a:txBody>
                    <a:bodyPr/>
                    <a:lstStyle/>
                    <a:p>
                      <a:pPr algn="ctr"/>
                      <a:r>
                        <a:rPr lang="ru-RU" dirty="0" smtClean="0"/>
                        <a:t>Домашний адрес</a:t>
                      </a:r>
                      <a:endParaRPr lang="ru-RU" dirty="0"/>
                    </a:p>
                  </a:txBody>
                  <a:tcPr/>
                </a:tc>
                <a:extLst>
                  <a:ext uri="{0D108BD9-81ED-4DB2-BD59-A6C34878D82A}">
                    <a16:rowId xmlns:a16="http://schemas.microsoft.com/office/drawing/2014/main" val="3621354818"/>
                  </a:ext>
                </a:extLst>
              </a:tr>
              <a:tr h="370840">
                <a:tc>
                  <a:txBody>
                    <a:bodyPr/>
                    <a:lstStyle/>
                    <a:p>
                      <a:r>
                        <a:rPr lang="ru-RU" dirty="0" smtClean="0"/>
                        <a:t>6575</a:t>
                      </a:r>
                      <a:endParaRPr lang="ru-RU" dirty="0"/>
                    </a:p>
                  </a:txBody>
                  <a:tcPr/>
                </a:tc>
                <a:tc>
                  <a:txBody>
                    <a:bodyPr/>
                    <a:lstStyle/>
                    <a:p>
                      <a:r>
                        <a:rPr lang="ru-RU" dirty="0" smtClean="0"/>
                        <a:t>01-01-2000</a:t>
                      </a:r>
                      <a:r>
                        <a:rPr lang="en-US" dirty="0" smtClean="0"/>
                        <a:t>:10-02-2003</a:t>
                      </a:r>
                      <a:endParaRPr lang="ru-RU" dirty="0"/>
                    </a:p>
                  </a:txBody>
                  <a:tcPr/>
                </a:tc>
                <a:tc>
                  <a:txBody>
                    <a:bodyPr/>
                    <a:lstStyle/>
                    <a:p>
                      <a:r>
                        <a:rPr lang="ru-RU" dirty="0" smtClean="0"/>
                        <a:t>ул. Ленина, 10</a:t>
                      </a:r>
                      <a:endParaRPr lang="ru-RU" dirty="0"/>
                    </a:p>
                  </a:txBody>
                  <a:tcPr/>
                </a:tc>
                <a:extLst>
                  <a:ext uri="{0D108BD9-81ED-4DB2-BD59-A6C34878D82A}">
                    <a16:rowId xmlns:a16="http://schemas.microsoft.com/office/drawing/2014/main" val="1157168958"/>
                  </a:ext>
                </a:extLst>
              </a:tr>
              <a:tr h="370840">
                <a:tc>
                  <a:txBody>
                    <a:bodyPr/>
                    <a:lstStyle/>
                    <a:p>
                      <a:r>
                        <a:rPr lang="ru-RU" dirty="0" smtClean="0"/>
                        <a:t>6575</a:t>
                      </a:r>
                      <a:endParaRPr lang="ru-RU" dirty="0"/>
                    </a:p>
                  </a:txBody>
                  <a:tcPr/>
                </a:tc>
                <a:tc>
                  <a:txBody>
                    <a:bodyPr/>
                    <a:lstStyle/>
                    <a:p>
                      <a:r>
                        <a:rPr lang="en-US" dirty="0" smtClean="0"/>
                        <a:t>11-02-2003:15-06-2006</a:t>
                      </a:r>
                      <a:endParaRPr lang="ru-RU" dirty="0"/>
                    </a:p>
                  </a:txBody>
                  <a:tcPr/>
                </a:tc>
                <a:tc>
                  <a:txBody>
                    <a:bodyPr/>
                    <a:lstStyle/>
                    <a:p>
                      <a:r>
                        <a:rPr lang="ru-RU" dirty="0" smtClean="0"/>
                        <a:t>ул. Советская, 22</a:t>
                      </a:r>
                      <a:endParaRPr lang="ru-RU" dirty="0"/>
                    </a:p>
                  </a:txBody>
                  <a:tcPr/>
                </a:tc>
                <a:extLst>
                  <a:ext uri="{0D108BD9-81ED-4DB2-BD59-A6C34878D82A}">
                    <a16:rowId xmlns:a16="http://schemas.microsoft.com/office/drawing/2014/main" val="535509703"/>
                  </a:ext>
                </a:extLst>
              </a:tr>
            </a:tbl>
          </a:graphicData>
        </a:graphic>
      </p:graphicFrame>
    </p:spTree>
    <p:extLst>
      <p:ext uri="{BB962C8B-B14F-4D97-AF65-F5344CB8AC3E}">
        <p14:creationId xmlns:p14="http://schemas.microsoft.com/office/powerpoint/2010/main" val="536366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Практическое задание</a:t>
            </a:r>
            <a:endParaRPr lang="ru-RU" dirty="0"/>
          </a:p>
        </p:txBody>
      </p:sp>
      <p:sp>
        <p:nvSpPr>
          <p:cNvPr id="3" name="Объект 2"/>
          <p:cNvSpPr>
            <a:spLocks noGrp="1"/>
          </p:cNvSpPr>
          <p:nvPr>
            <p:ph idx="1"/>
          </p:nvPr>
        </p:nvSpPr>
        <p:spPr/>
        <p:txBody>
          <a:bodyPr/>
          <a:lstStyle/>
          <a:p>
            <a:pPr marL="514350" indent="-514350" algn="just">
              <a:buAutoNum type="arabicPeriod"/>
            </a:pPr>
            <a:r>
              <a:rPr lang="ru-RU" dirty="0" smtClean="0"/>
              <a:t>Нормализовать структуру с указанием нормальной формы результирующего отношения</a:t>
            </a:r>
          </a:p>
          <a:p>
            <a:pPr marL="514350" indent="-514350" algn="just">
              <a:buAutoNum type="arabicPeriod"/>
            </a:pPr>
            <a:r>
              <a:rPr lang="ru-RU" dirty="0" smtClean="0"/>
              <a:t>Указать арность результирующего отношения</a:t>
            </a:r>
          </a:p>
          <a:p>
            <a:pPr marL="514350" indent="-514350" algn="just">
              <a:buAutoNum type="arabicPeriod"/>
            </a:pPr>
            <a:r>
              <a:rPr lang="ru-RU" dirty="0"/>
              <a:t>Указать мощность результирующего отношения</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14540"/>
            <a:ext cx="9291177" cy="3643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4235654"/>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463</TotalTime>
  <Words>2120</Words>
  <Application>Microsoft Office PowerPoint</Application>
  <PresentationFormat>Экран (4:3)</PresentationFormat>
  <Paragraphs>264</Paragraphs>
  <Slides>20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20</vt:i4>
      </vt:variant>
    </vt:vector>
  </HeadingPairs>
  <TitlesOfParts>
    <vt:vector size="24" baseType="lpstr">
      <vt:lpstr>Arial</vt:lpstr>
      <vt:lpstr>Calibri</vt:lpstr>
      <vt:lpstr>Calibri Light</vt:lpstr>
      <vt:lpstr>Тема Office</vt:lpstr>
      <vt:lpstr>Нормализация отношений</vt:lpstr>
      <vt:lpstr>Первые шаги нормализации</vt:lpstr>
      <vt:lpstr>Проектирование БД</vt:lpstr>
      <vt:lpstr>Презентация PowerPoint</vt:lpstr>
      <vt:lpstr>Первая нормальная форма</vt:lpstr>
      <vt:lpstr>Вторая нормальная форма</vt:lpstr>
      <vt:lpstr>Вторая нормальная форма</vt:lpstr>
      <vt:lpstr>Третья нормальная форма</vt:lpstr>
      <vt:lpstr>Третья нормальная форма</vt:lpstr>
      <vt:lpstr>Нормальная форма Бойса-Кодда (НФБК)</vt:lpstr>
      <vt:lpstr>Нормальная форма Бойса-Кодда (НФБК)</vt:lpstr>
      <vt:lpstr>Нормальная форма Бойса-Кодда (НФБК)</vt:lpstr>
      <vt:lpstr>Червертая нормальная форма</vt:lpstr>
      <vt:lpstr>Червертая нормальная форма</vt:lpstr>
      <vt:lpstr>Пятая нормальная форма</vt:lpstr>
      <vt:lpstr>Доменно-ключевая нормальная форма</vt:lpstr>
      <vt:lpstr>Шестая нормальная форма</vt:lpstr>
      <vt:lpstr>Шестая нормальная форма</vt:lpstr>
      <vt:lpstr>Шестая нормальная форма</vt:lpstr>
      <vt:lpstr>Практическое задание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Структурированный язык запросов SQL</dc:title>
  <dc:creator>SMike</dc:creator>
  <cp:lastModifiedBy>SMike</cp:lastModifiedBy>
  <cp:revision>25</cp:revision>
  <dcterms:created xsi:type="dcterms:W3CDTF">2018-10-23T12:15:17Z</dcterms:created>
  <dcterms:modified xsi:type="dcterms:W3CDTF">2018-10-30T05:46:18Z</dcterms:modified>
</cp:coreProperties>
</file>