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9"/>
  </p:notesMasterIdLst>
  <p:sldIdLst>
    <p:sldId id="456" r:id="rId2"/>
    <p:sldId id="457" r:id="rId3"/>
    <p:sldId id="458" r:id="rId4"/>
    <p:sldId id="466" r:id="rId5"/>
    <p:sldId id="459" r:id="rId6"/>
    <p:sldId id="460" r:id="rId7"/>
    <p:sldId id="461" r:id="rId8"/>
    <p:sldId id="462" r:id="rId9"/>
    <p:sldId id="463" r:id="rId10"/>
    <p:sldId id="465" r:id="rId11"/>
    <p:sldId id="464" r:id="rId12"/>
    <p:sldId id="467" r:id="rId13"/>
    <p:sldId id="468" r:id="rId14"/>
    <p:sldId id="469" r:id="rId15"/>
    <p:sldId id="470" r:id="rId16"/>
    <p:sldId id="471" r:id="rId17"/>
    <p:sldId id="472" r:id="rId18"/>
    <p:sldId id="473" r:id="rId19"/>
    <p:sldId id="474" r:id="rId20"/>
    <p:sldId id="475" r:id="rId21"/>
    <p:sldId id="476" r:id="rId22"/>
    <p:sldId id="477" r:id="rId23"/>
    <p:sldId id="478" r:id="rId24"/>
    <p:sldId id="479" r:id="rId25"/>
    <p:sldId id="480" r:id="rId26"/>
    <p:sldId id="482" r:id="rId27"/>
    <p:sldId id="483" r:id="rId28"/>
    <p:sldId id="484" r:id="rId29"/>
    <p:sldId id="485" r:id="rId30"/>
    <p:sldId id="486" r:id="rId31"/>
    <p:sldId id="487" r:id="rId32"/>
    <p:sldId id="489" r:id="rId33"/>
    <p:sldId id="490" r:id="rId34"/>
    <p:sldId id="491" r:id="rId35"/>
    <p:sldId id="492" r:id="rId36"/>
    <p:sldId id="493" r:id="rId37"/>
    <p:sldId id="494" r:id="rId38"/>
    <p:sldId id="495" r:id="rId39"/>
    <p:sldId id="496" r:id="rId40"/>
    <p:sldId id="497" r:id="rId41"/>
    <p:sldId id="498" r:id="rId42"/>
    <p:sldId id="499" r:id="rId43"/>
    <p:sldId id="500" r:id="rId44"/>
    <p:sldId id="501" r:id="rId45"/>
    <p:sldId id="502" r:id="rId46"/>
    <p:sldId id="503" r:id="rId47"/>
    <p:sldId id="504" r:id="rId48"/>
    <p:sldId id="505" r:id="rId49"/>
    <p:sldId id="506" r:id="rId50"/>
    <p:sldId id="507" r:id="rId51"/>
    <p:sldId id="508" r:id="rId52"/>
    <p:sldId id="509" r:id="rId53"/>
    <p:sldId id="510" r:id="rId54"/>
    <p:sldId id="511" r:id="rId55"/>
    <p:sldId id="512" r:id="rId56"/>
    <p:sldId id="513" r:id="rId57"/>
    <p:sldId id="514" r:id="rId58"/>
    <p:sldId id="515" r:id="rId59"/>
    <p:sldId id="516" r:id="rId60"/>
    <p:sldId id="517" r:id="rId61"/>
    <p:sldId id="518" r:id="rId62"/>
    <p:sldId id="519" r:id="rId63"/>
    <p:sldId id="520" r:id="rId64"/>
    <p:sldId id="521" r:id="rId65"/>
    <p:sldId id="522" r:id="rId66"/>
    <p:sldId id="523" r:id="rId67"/>
    <p:sldId id="524" r:id="rId68"/>
    <p:sldId id="525" r:id="rId69"/>
    <p:sldId id="526" r:id="rId70"/>
    <p:sldId id="527" r:id="rId71"/>
    <p:sldId id="528" r:id="rId72"/>
    <p:sldId id="529" r:id="rId73"/>
    <p:sldId id="530" r:id="rId74"/>
    <p:sldId id="531" r:id="rId75"/>
    <p:sldId id="532" r:id="rId76"/>
    <p:sldId id="533" r:id="rId77"/>
    <p:sldId id="534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5234" autoAdjust="0"/>
  </p:normalViewPr>
  <p:slideViewPr>
    <p:cSldViewPr snapToGrid="0">
      <p:cViewPr varScale="1">
        <p:scale>
          <a:sx n="93" d="100"/>
          <a:sy n="93" d="100"/>
        </p:scale>
        <p:origin x="21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0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73B9-B502-43EE-A0A6-89F1E72F1ACF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7C88-9878-4545-8D61-C7320CEAE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CAA4-0856-4C61-9A59-B99474C1BEB1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8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93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930"/>
            <a:ext cx="9144000" cy="6093069"/>
          </a:xfrm>
        </p:spPr>
        <p:txBody>
          <a:bodyPr/>
          <a:lstStyle>
            <a:lvl1pPr marL="0" indent="360363" algn="just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3CC3-A567-4F3C-AF13-0335C6E01394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4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E5031BA8-65EE-4E3E-8471-73A1F35E8A9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27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BFC-E676-4FFE-97E8-0A856653729E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8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EB29-19F6-4CBD-B2A3-8CFD79A3281B}" type="datetime1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1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C3EFF-C29A-44D8-A6E6-2CFA4E8E00F5}" type="datetime1">
              <a:rPr lang="ru-RU" smtClean="0"/>
              <a:t>12.11.2024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61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C634A-9618-4FC8-BAC7-9CF89FD901EC}" type="datetime1">
              <a:rPr lang="ru-RU" smtClean="0"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3584-C744-4B91-B7C1-553244615CE2}" type="datetime1">
              <a:rPr lang="ru-RU" smtClean="0"/>
              <a:t>12.11.2024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03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F307-D2DE-49AC-8ACC-D0840FF2778E}" type="datetime1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7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FDEA-DA23-4F91-82D0-03E261F6D949}" type="datetime1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8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8C1B-C581-4DB4-9032-9B6A3A68CB7C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6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D533-0282-4311-88CF-A0C5E89F2EAF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1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FC9F-1A2D-419A-AE1C-1531F6E2A0D7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1BA8-65EE-4E3E-8471-73A1F35E8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62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6, 7</a:t>
            </a:r>
          </a:p>
          <a:p>
            <a:r>
              <a:rPr lang="ru-RU" sz="1500" i="1" dirty="0"/>
              <a:t>Контейнеры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8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A6A83-9E09-4926-86C9-85D0360B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Массивы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2FCC84-2A8F-4045-92A8-7F8D0E55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</a:t>
            </a:r>
            <a:r>
              <a:rPr lang="en-US" dirty="0"/>
              <a:t>C++</a:t>
            </a:r>
            <a:r>
              <a:rPr lang="ru-RU" dirty="0"/>
              <a:t> существуют массивы однотипных объектов </a:t>
            </a:r>
            <a:r>
              <a:rPr lang="en-US" dirty="0"/>
              <a:t>([])</a:t>
            </a:r>
            <a:r>
              <a:rPr lang="ru-RU" dirty="0"/>
              <a:t>, но они имеют ряд недостатков, такие, как отсутствие возможности вставлять элементы в середину массива, удаление элементов из середины массива, изменение размера в процессе работы и т.д..</a:t>
            </a:r>
          </a:p>
          <a:p>
            <a:r>
              <a:rPr lang="ru-RU" dirty="0"/>
              <a:t>А также для решения различных задач требуются контейнеры других типов – очереди </a:t>
            </a:r>
            <a:r>
              <a:rPr lang="en-US" dirty="0"/>
              <a:t>(FIFO / LIFO)</a:t>
            </a:r>
            <a:r>
              <a:rPr lang="ru-RU" dirty="0"/>
              <a:t>, списки, множества, ассоциативные списки.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D0283F-BF17-448E-A5E1-4BF16518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31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A8FFC4-084B-4952-9AF3-F41D823B3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контейнеров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F32138-4AE9-40E4-84C0-95258F41F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Последовательные контейнеры: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array (</a:t>
            </a:r>
            <a:r>
              <a:rPr lang="ru-RU" dirty="0"/>
              <a:t>коллекция фиксированного размера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vector (</a:t>
            </a:r>
            <a:r>
              <a:rPr lang="ru-RU" dirty="0"/>
              <a:t>коллекция переменного размера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deque (</a:t>
            </a:r>
            <a:r>
              <a:rPr lang="ru-RU" dirty="0"/>
              <a:t>двусторонняя очередь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list (</a:t>
            </a:r>
            <a:r>
              <a:rPr lang="ru-RU" dirty="0"/>
              <a:t>двухсвязный список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forward_list</a:t>
            </a:r>
            <a:r>
              <a:rPr lang="en-US" dirty="0"/>
              <a:t> (</a:t>
            </a:r>
            <a:r>
              <a:rPr lang="ru-RU" dirty="0"/>
              <a:t>односвязный список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>
                <a:solidFill>
                  <a:srgbClr val="0070C0"/>
                </a:solidFill>
              </a:rPr>
              <a:t>Адаптеры контейнеров:</a:t>
            </a:r>
            <a:endParaRPr lang="en-US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stack</a:t>
            </a:r>
            <a:r>
              <a:rPr lang="ru-RU" dirty="0"/>
              <a:t>&lt;&gt;</a:t>
            </a:r>
            <a:r>
              <a:rPr lang="en-US" dirty="0"/>
              <a:t> (</a:t>
            </a:r>
            <a:r>
              <a:rPr lang="ru-RU" dirty="0"/>
              <a:t>структура данных "стек“</a:t>
            </a:r>
            <a:r>
              <a:rPr lang="en-US" dirty="0"/>
              <a:t>)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queue</a:t>
            </a:r>
            <a:r>
              <a:rPr lang="ru-RU" dirty="0"/>
              <a:t>&lt;&gt; (структура данных "очередь")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priority_queue</a:t>
            </a:r>
            <a:r>
              <a:rPr lang="ru-RU" dirty="0"/>
              <a:t>&lt;&gt; (очередь, но при этом ее элементы имеют приоритеты)</a:t>
            </a:r>
          </a:p>
          <a:p>
            <a:r>
              <a:rPr lang="ru-RU" dirty="0">
                <a:solidFill>
                  <a:srgbClr val="0070C0"/>
                </a:solidFill>
              </a:rPr>
              <a:t>Ассоциативные контейнеры: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 (</a:t>
            </a:r>
            <a:r>
              <a:rPr lang="ru-RU" dirty="0"/>
              <a:t>множество)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 (</a:t>
            </a:r>
            <a:r>
              <a:rPr lang="ru-RU" dirty="0"/>
              <a:t>словарь)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1644F5-540B-45D6-9CB8-310D5DAB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97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DDC5E-B8EE-4742-BABD-40870F76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70D0FC-4133-459B-A4E5-45990F2FF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21F3D4-2C80-4946-AEA2-3339BA67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04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BC032-4273-4306-B99F-D68C3F1B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F41071-248C-434A-A880-20A36B3A5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&lt;array&gt;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namespace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5&gt; numbers;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5 чисел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5&gt; numbers2{ 2, 3, 4, 5, 6 };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получаем значение элемента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= numbers2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2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pt-B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std::cout </a:t>
            </a:r>
            <a:r>
              <a:rPr lang="pt-B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pt-BR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"n = "</a:t>
            </a:r>
            <a:r>
              <a:rPr lang="pt-B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pt-B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pt-B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pt-B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std::endl; </a:t>
            </a:r>
            <a:r>
              <a:rPr lang="pt-BR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 = 4</a:t>
            </a:r>
            <a:endParaRPr lang="pt-BR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меняем значение элемента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numbers2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2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12;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"numbers2[2] =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numbers2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2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numbers2[2] = 12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EF6056-9831-4B32-A6B1-24E9C8AF8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981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9C955-A127-40B6-8BEB-F65F5138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0A2C26-E807-40D0-A385-B37381EDD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&lt;array&gt;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= 5;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n&gt; people{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"Ira"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"Bob"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"Sam"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обращение через индексы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nn-NO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nn-NO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i{}; i &lt; n; i++)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people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перебор последовательности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person : people)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person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284163-D059-4AE2-BE35-E9320B13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69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405AB-8EF8-45DD-BE9A-A6BD80C2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FF166-52EC-4ACF-AC93-40487FDA2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size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размер контейнера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index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возвращает элемент по индексу </a:t>
            </a:r>
            <a:r>
              <a:rPr lang="ru-RU" dirty="0" err="1"/>
              <a:t>index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front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первый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back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последний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fill</a:t>
            </a:r>
            <a:r>
              <a:rPr lang="ru-RU" dirty="0">
                <a:solidFill>
                  <a:srgbClr val="0070C0"/>
                </a:solidFill>
              </a:rPr>
              <a:t>(n)</a:t>
            </a:r>
            <a:r>
              <a:rPr lang="ru-RU" dirty="0"/>
              <a:t>: присваивает всем элементам контейнера значение n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98950C-77C2-4162-82CA-00B75A15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96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B73B1-E6E3-4F59-A499-8574F65E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F03BEF-9A21-4892-82FE-E9437556C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&lt;array&gt;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3&gt; people{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"Ira"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second = people.at(1);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Anya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people.front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Ivan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last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people.back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Ira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second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Anya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Ivan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last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Ira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присваиваем всем элементам "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Undefined"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people.fill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"Undefined"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people = { "Undefined", "Undefined", "Undefined"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проверяем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{};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people.size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++)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people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3DD8B1-8B94-44BA-BD20-1C4AA80A5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39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934150-248A-4E0D-8740-74880427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контейнеров </a:t>
            </a:r>
            <a:r>
              <a:rPr lang="en-US" dirty="0"/>
              <a:t>Array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BD9782-E284-4C02-ABFD-F9C62E261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&lt;array&gt;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5&gt; numbers1{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array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5&gt; numbers2{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boolalpha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(numbers1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numbers2)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true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boolalpha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(numbers1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numbers2)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false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boolalpha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(numbers1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numbers2)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false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boolalpha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(numbers1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numbers2)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false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Контейнеры сравниваются поэлементно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08BCDE-BF77-4E6E-AF75-CDBE7DD1D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268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DDC5E-B8EE-4742-BABD-40870F76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70D0FC-4133-459B-A4E5-45990F2FF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21F3D4-2C80-4946-AEA2-3339BA67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62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DC139-6F27-400A-A3DE-50B2BAF4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37780-5733-415E-8A5C-CB8A1D93B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&lt;string&gt;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v1;     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пустой вектор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v2(v1); 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v2 - копия вектора v1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v3 = v1;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v3 - копия вектора v1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v4(5);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v4 состоит из 5 чисел, каждое число равно 0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v5(5, 2);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v5 состоит из 5 чисел, каждое число равно 2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v6{ 1, 2, 4, 5 };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v6 состоит из чисел 1, 2, 4,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v7 = { 1, 2, 3, 5 };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v7 состоит из чисел 1, 2, 3,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v8(5);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состоит из 5 чисел, каждое число в векторе равно 0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v9{ 5 };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состоит из одного числа, которое равно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v10(5, 2);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состоит из 5 чисел, каждое число равно 2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v11{ 5, 2 };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вектор состоит из двух чисел 5 и 2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D9EC28-26AD-4C67-88F8-B68711E3D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87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D736F-3276-420B-B92B-08CDDD42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753FCF-FDF4-4B23-9431-3DC3A548F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[</a:t>
            </a:r>
            <a:r>
              <a:rPr lang="ru-RU" dirty="0" err="1">
                <a:solidFill>
                  <a:srgbClr val="0070C0"/>
                </a:solidFill>
              </a:rPr>
              <a:t>index</a:t>
            </a:r>
            <a:r>
              <a:rPr lang="ru-RU" dirty="0">
                <a:solidFill>
                  <a:srgbClr val="0070C0"/>
                </a:solidFill>
              </a:rPr>
              <a:t>]</a:t>
            </a:r>
            <a:r>
              <a:rPr lang="ru-RU" dirty="0"/>
              <a:t>: получение элемента по индексу (также как и в массивах), индексация начинается с нуля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index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функция возвращает элемент по индексу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front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первый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back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последний элемент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элемент </a:t>
            </a:r>
            <a:r>
              <a:rPr lang="ru-RU" dirty="0" err="1"/>
              <a:t>value</a:t>
            </a:r>
            <a:r>
              <a:rPr lang="ru-RU" dirty="0"/>
              <a:t> на позицию, на которую указывает итератор </a:t>
            </a:r>
            <a:r>
              <a:rPr lang="ru-RU" dirty="0" err="1"/>
              <a:t>pos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элемент </a:t>
            </a:r>
            <a:r>
              <a:rPr lang="ru-RU" dirty="0" err="1"/>
              <a:t>value</a:t>
            </a:r>
            <a:r>
              <a:rPr lang="ru-RU" dirty="0"/>
              <a:t> на позицию,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, аналогично функции </a:t>
            </a:r>
            <a:r>
              <a:rPr lang="ru-RU" dirty="0" err="1"/>
              <a:t>emplace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n элементов </a:t>
            </a:r>
            <a:r>
              <a:rPr lang="ru-RU" dirty="0" err="1"/>
              <a:t>value</a:t>
            </a:r>
            <a:r>
              <a:rPr lang="ru-RU" dirty="0"/>
              <a:t> начиная с позиции, на которую указывает итератор </a:t>
            </a:r>
            <a:r>
              <a:rPr lang="ru-RU" dirty="0" err="1"/>
              <a:t>pos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, элементы из другого контейнера из диапазона между итераторами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values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список значений начиная с позиции, на которую указывает итератор </a:t>
            </a:r>
            <a:r>
              <a:rPr lang="ru-RU" dirty="0" err="1"/>
              <a:t>pos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(n)</a:t>
            </a:r>
            <a:r>
              <a:rPr lang="ru-RU" dirty="0"/>
              <a:t>: оставляет в векторе n первых элементов. Если вектор содержит больше элементов, то его размер усекается до n элементов. Если размер вектора меньше n, то добавляются недостающие элементы и инициализируются значением по умолчанию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также оставляет в векторе n первых элементов. Если размер вектора меньше n, то добавляются недостающие элементы со значением </a:t>
            </a:r>
            <a:r>
              <a:rPr lang="ru-RU" dirty="0" err="1"/>
              <a:t>value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assign()</a:t>
            </a:r>
            <a:r>
              <a:rPr lang="en-US" dirty="0"/>
              <a:t>: </a:t>
            </a:r>
            <a:r>
              <a:rPr lang="ru-RU" dirty="0"/>
              <a:t>заменяет все элементы вектора определенным набором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swap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обменивает значения двух контейнеров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818373-BFEE-4793-8E05-50BBCD1B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0274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863DA-A0E4-485D-BC26-1CB80E42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57B959-2A0D-44BA-A00D-3BB6EE9E0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numbers.front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1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last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numbers.back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5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second = numbers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1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2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"first: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"second: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second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"last: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last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0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6;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изменяем значение   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: numbers)</a:t>
            </a:r>
          </a:p>
          <a:p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std::cout </a:t>
            </a:r>
            <a:r>
              <a:rPr lang="fr-F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fr-F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fr-FR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fr-FR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6  2  3  4  5</a:t>
            </a:r>
            <a:endParaRPr lang="fr-FR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BCA99B-0EA8-4D08-AAE7-E65DE54AE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890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49760-C529-47DC-A4E3-BB63848F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исключений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CBEAD2-BA75-4EC7-80AA-7310D5DF8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stdexcept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try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= numbers.at(8);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out_of_range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"Incorrect index"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2D1558-1E94-48A1-A2DF-D83D36E1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156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B1791-D123-4B40-94E5-C1B86BDC8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C0BD-F867-444F-BE5C-F4A793F2F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Итераторы обеспечивают доступ к элементам контейнера и представляют реализацию распространенного паттерна объектно-ориентированного программирования "</a:t>
            </a:r>
            <a:r>
              <a:rPr lang="ru-RU" dirty="0" err="1"/>
              <a:t>Iterator</a:t>
            </a:r>
            <a:r>
              <a:rPr lang="ru-RU" dirty="0"/>
              <a:t>". </a:t>
            </a:r>
            <a:r>
              <a:rPr lang="ru-RU" dirty="0">
                <a:solidFill>
                  <a:srgbClr val="0070C0"/>
                </a:solidFill>
              </a:rPr>
              <a:t>С помощью итераторов очень удобно перебирать элементы.</a:t>
            </a:r>
            <a:r>
              <a:rPr lang="ru-RU" dirty="0"/>
              <a:t> В C++ итераторы реализуют общий интерфейс для различных типов контейнеров, что позволяет использовать единой подход для обращения к элементам разных типов контейнеров.</a:t>
            </a:r>
          </a:p>
          <a:p>
            <a:r>
              <a:rPr lang="ru-RU" dirty="0"/>
              <a:t>Стоит отметить, что итераторы имеют только контейнеры, адаптеры контейнеров — типы </a:t>
            </a:r>
            <a:r>
              <a:rPr lang="ru-RU" dirty="0" err="1">
                <a:solidFill>
                  <a:srgbClr val="FF0000"/>
                </a:solidFill>
              </a:rPr>
              <a:t>std</a:t>
            </a:r>
            <a:r>
              <a:rPr lang="ru-RU" dirty="0">
                <a:solidFill>
                  <a:srgbClr val="FF0000"/>
                </a:solidFill>
              </a:rPr>
              <a:t>::</a:t>
            </a:r>
            <a:r>
              <a:rPr lang="ru-RU" dirty="0" err="1">
                <a:solidFill>
                  <a:srgbClr val="FF0000"/>
                </a:solidFill>
              </a:rPr>
              <a:t>stack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std</a:t>
            </a:r>
            <a:r>
              <a:rPr lang="ru-RU" dirty="0">
                <a:solidFill>
                  <a:srgbClr val="FF0000"/>
                </a:solidFill>
              </a:rPr>
              <a:t>::</a:t>
            </a:r>
            <a:r>
              <a:rPr lang="ru-RU" dirty="0" err="1">
                <a:solidFill>
                  <a:srgbClr val="FF0000"/>
                </a:solidFill>
              </a:rPr>
              <a:t>queue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std</a:t>
            </a:r>
            <a:r>
              <a:rPr lang="ru-RU" dirty="0">
                <a:solidFill>
                  <a:srgbClr val="FF0000"/>
                </a:solidFill>
              </a:rPr>
              <a:t>::</a:t>
            </a:r>
            <a:r>
              <a:rPr lang="ru-RU" dirty="0" err="1">
                <a:solidFill>
                  <a:srgbClr val="FF0000"/>
                </a:solidFill>
              </a:rPr>
              <a:t>priority_queue</a:t>
            </a:r>
            <a:r>
              <a:rPr lang="ru-RU" dirty="0">
                <a:solidFill>
                  <a:srgbClr val="FF0000"/>
                </a:solidFill>
              </a:rPr>
              <a:t> итераторов не имеют</a:t>
            </a:r>
            <a:r>
              <a:rPr lang="ru-RU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CF13E2-8925-46BC-B42C-E29B0368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466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B1791-D123-4B40-94E5-C1B86BDC8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2CC0BD-F867-444F-BE5C-F4A793F2F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Итератор описывается </a:t>
            </a:r>
            <a:r>
              <a:rPr lang="ru-RU" dirty="0">
                <a:solidFill>
                  <a:srgbClr val="0070C0"/>
                </a:solidFill>
              </a:rPr>
              <a:t>типом </a:t>
            </a:r>
            <a:r>
              <a:rPr lang="ru-RU" dirty="0" err="1">
                <a:solidFill>
                  <a:srgbClr val="0070C0"/>
                </a:solidFill>
              </a:rPr>
              <a:t>iterator</a:t>
            </a:r>
            <a:r>
              <a:rPr lang="ru-RU" dirty="0"/>
              <a:t>. Для каждого контейнера конкретный тип итератора будет отличаться. Так, итератор для контейнера </a:t>
            </a:r>
            <a:r>
              <a:rPr lang="ru-RU" dirty="0" err="1"/>
              <a:t>list</a:t>
            </a:r>
            <a:r>
              <a:rPr lang="ru-RU" dirty="0"/>
              <a:t>&lt;</a:t>
            </a:r>
            <a:r>
              <a:rPr lang="ru-RU" dirty="0" err="1"/>
              <a:t>int</a:t>
            </a:r>
            <a:r>
              <a:rPr lang="ru-RU" dirty="0"/>
              <a:t>&gt; представляет тип </a:t>
            </a:r>
            <a:r>
              <a:rPr lang="ru-RU" dirty="0" err="1"/>
              <a:t>list</a:t>
            </a:r>
            <a:r>
              <a:rPr lang="ru-RU" dirty="0"/>
              <a:t>&lt;</a:t>
            </a:r>
            <a:r>
              <a:rPr lang="ru-RU" dirty="0" err="1"/>
              <a:t>int</a:t>
            </a:r>
            <a:r>
              <a:rPr lang="ru-RU" dirty="0"/>
              <a:t>&gt;::</a:t>
            </a:r>
            <a:r>
              <a:rPr lang="ru-RU" dirty="0" err="1"/>
              <a:t>iterator</a:t>
            </a:r>
            <a:r>
              <a:rPr lang="ru-RU" dirty="0"/>
              <a:t>, а итератор контейнера </a:t>
            </a:r>
            <a:r>
              <a:rPr lang="ru-RU" dirty="0" err="1"/>
              <a:t>vector</a:t>
            </a:r>
            <a:r>
              <a:rPr lang="ru-RU" dirty="0"/>
              <a:t>&lt;</a:t>
            </a:r>
            <a:r>
              <a:rPr lang="ru-RU" dirty="0" err="1"/>
              <a:t>int</a:t>
            </a:r>
            <a:r>
              <a:rPr lang="ru-RU" dirty="0"/>
              <a:t>&gt; представляет тип </a:t>
            </a:r>
            <a:r>
              <a:rPr lang="ru-RU" dirty="0" err="1"/>
              <a:t>vector</a:t>
            </a:r>
            <a:r>
              <a:rPr lang="ru-RU" dirty="0"/>
              <a:t>&lt;</a:t>
            </a:r>
            <a:r>
              <a:rPr lang="ru-RU" dirty="0" err="1"/>
              <a:t>int</a:t>
            </a:r>
            <a:r>
              <a:rPr lang="ru-RU" dirty="0"/>
              <a:t>&gt;::</a:t>
            </a:r>
            <a:r>
              <a:rPr lang="ru-RU" dirty="0" err="1"/>
              <a:t>iterator</a:t>
            </a:r>
            <a:r>
              <a:rPr lang="ru-RU" dirty="0"/>
              <a:t> и так далее. Однако общий функционал, который применяется для доступа к элементам, будет аналогичен.</a:t>
            </a:r>
          </a:p>
          <a:p>
            <a:r>
              <a:rPr lang="ru-RU" dirty="0"/>
              <a:t>Для получения итераторов контейнеры в C++ обладают такими методами, как </a:t>
            </a:r>
            <a:r>
              <a:rPr lang="ru-RU" dirty="0" err="1"/>
              <a:t>begin</a:t>
            </a:r>
            <a:r>
              <a:rPr lang="ru-RU" dirty="0"/>
              <a:t>() и </a:t>
            </a:r>
            <a:r>
              <a:rPr lang="ru-RU" dirty="0" err="1"/>
              <a:t>end</a:t>
            </a:r>
            <a:r>
              <a:rPr lang="ru-RU" dirty="0"/>
              <a:t>(). Метод </a:t>
            </a:r>
            <a:r>
              <a:rPr lang="ru-RU" dirty="0" err="1"/>
              <a:t>begin</a:t>
            </a:r>
            <a:r>
              <a:rPr lang="ru-RU" dirty="0"/>
              <a:t>() возвращает итератор, который указывает на первый элемент контейнера (при наличии в контейнере элементов). Метод </a:t>
            </a:r>
            <a:r>
              <a:rPr lang="ru-RU" dirty="0" err="1"/>
              <a:t>end</a:t>
            </a:r>
            <a:r>
              <a:rPr lang="ru-RU" dirty="0"/>
              <a:t>() возвращает итератор, который указывает на следующую позицию после последнего элемента, то есть по сути на конец контейнера. Если контейнер пуст, то итераторы, возвращаемые обоими методами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 совпадают.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CF13E2-8925-46BC-B42C-E29B0368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341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E696E-2F87-42F9-A085-500FFC48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04B30B-38EA-4AAA-BAB2-00C4EF991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1,2,3,4 };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получаем итератор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62AA94-B30B-4660-BB1D-CA8DAE76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066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92ED66-6BD1-4A7D-98CD-51852C09E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Операции с итераторами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20E242-D307-49DD-A291-C71C00432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*</a:t>
            </a: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/>
              <a:t>: получение элемента, на который указывает итератор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++</a:t>
            </a: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/>
              <a:t>: перемещение итератора вперед для обращения к следующему элементу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--</a:t>
            </a: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/>
              <a:t>: перемещение итератора назад для обращения к предыдущему элементу. Итераторы контейнера </a:t>
            </a:r>
            <a:r>
              <a:rPr lang="ru-RU" dirty="0" err="1"/>
              <a:t>forward_list</a:t>
            </a:r>
            <a:r>
              <a:rPr lang="ru-RU" dirty="0"/>
              <a:t> не поддерживают операцию декремента.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iter1 == iter2</a:t>
            </a:r>
            <a:r>
              <a:rPr lang="ru-RU" dirty="0"/>
              <a:t>: два итератора равны, если они указывают на один и тот же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iter1 != iter2</a:t>
            </a:r>
            <a:r>
              <a:rPr lang="ru-RU" dirty="0"/>
              <a:t>: два итератора не равны, если они указывают на разные элементы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>
                <a:solidFill>
                  <a:srgbClr val="0070C0"/>
                </a:solidFill>
              </a:rPr>
              <a:t> + n</a:t>
            </a:r>
            <a:r>
              <a:rPr lang="ru-RU" dirty="0"/>
              <a:t>: возвращает итератор, который смещен от итератора </a:t>
            </a:r>
            <a:r>
              <a:rPr lang="ru-RU" dirty="0" err="1"/>
              <a:t>iter</a:t>
            </a:r>
            <a:r>
              <a:rPr lang="ru-RU" dirty="0"/>
              <a:t> на n позиций вперед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>
                <a:solidFill>
                  <a:srgbClr val="0070C0"/>
                </a:solidFill>
              </a:rPr>
              <a:t> - n</a:t>
            </a:r>
            <a:r>
              <a:rPr lang="ru-RU" dirty="0"/>
              <a:t>: возвращает итератор, который смещен от итератора </a:t>
            </a:r>
            <a:r>
              <a:rPr lang="ru-RU" dirty="0" err="1"/>
              <a:t>iter</a:t>
            </a:r>
            <a:r>
              <a:rPr lang="ru-RU" dirty="0"/>
              <a:t> на n позиций назад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>
                <a:solidFill>
                  <a:srgbClr val="0070C0"/>
                </a:solidFill>
              </a:rPr>
              <a:t> += n</a:t>
            </a:r>
            <a:r>
              <a:rPr lang="ru-RU" dirty="0"/>
              <a:t>: перемещает итератор на n позиций вперед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iter</a:t>
            </a:r>
            <a:r>
              <a:rPr lang="ru-RU" dirty="0">
                <a:solidFill>
                  <a:srgbClr val="0070C0"/>
                </a:solidFill>
              </a:rPr>
              <a:t> -= n</a:t>
            </a:r>
            <a:r>
              <a:rPr lang="ru-RU" dirty="0"/>
              <a:t>: перемещает итератор на n позиций назад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iter1 - iter2</a:t>
            </a:r>
            <a:r>
              <a:rPr lang="ru-RU" dirty="0"/>
              <a:t>: возвращает количество позиций между итераторами iter1 и iter2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&gt;, &gt;=, &lt;, &lt;=</a:t>
            </a:r>
            <a:r>
              <a:rPr lang="ru-RU" dirty="0"/>
              <a:t>: операции сравнения. Один итератор больше другого, если указывает на элемент, который ближе к концу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Стоит отметить, что итераторы не всех контейнеров поддерживают все эти операции.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E89932-61CE-4ADF-B11B-ADAC457FE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703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94F79-BDB0-42EC-A4B2-CFE927B8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Получение и изменение элемента контейнера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B6009A-284F-48F4-B894-CDC7A6D1B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1,2,3,4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auto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получаем итератор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получаем элемент, на который указывает итератор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1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изменяем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125;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проверяем изменение элемента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0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125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7C3DB6-CA58-4FBF-8A23-7AF39F21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269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9B6B41-7FCB-452A-B921-1749D1C9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Перебор контейнера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1C5DAE-A30A-43FE-B8B6-A25D34573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10, 20, 30, 40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получаем итератор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numbers.end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пока не дойдем до конца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получаем элементы через итератор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перемещаемся вперед на один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аналогичный пример с циклом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start{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 start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start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start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AC2945-9C33-44C6-921A-CFFB8A52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824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BDDD4-19E3-444D-9500-D92DCC48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Итераторы для массивов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78F387-CAF1-4069-BC4C-C5DDD13D4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data[]{ 4, 5, 6, 7, 8 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получаем итератор на начало массива 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std::begin(data);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получаем итератор на конец массива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da-DK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int</a:t>
            </a:r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 end = std::end(data);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3D7D0F-376B-452C-A965-6E631E567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942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997623-9239-4F1B-B7E3-F9822F2F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3BF356-5C60-4B36-B1F4-D903D8FEC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numbers1{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iter1 = numbers1.begin();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итератор указывает на первый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numbers1.insert(iter1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2, 8);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добавляем после второго элемента  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//numbers1 = { 1, 2, 8, 3, 4, 5};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v1{ 1,2,3,4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v1.clear();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v = {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v2{ 1,2,3,4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v2.pop_back();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v = { 1,2,3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v3{ 1, 2, 3, 4, 5, 6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v3.begin();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указатель на первый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v3.erase(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2);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удаляем третий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// v3 = { 1, 2, 4, 5, 6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8594E4-AEC5-4AA0-816C-CCE67238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891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9FA91A-341F-4FC2-B012-FE195C0E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04A14-1826-4355-9D4F-9638E807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numbers1{ 1, 2, 3, 4, 5, 6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numbers1.resize(4);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оставляем первые четыре элемента - numbers1 = {1, 2, 3, 4}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numbers1.resize(6, 8);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numbers1 = {1, 2, 3, 4, 8, 8}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langs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{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"Java"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"JavaScript"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"C"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langs.assign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(4,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"C++"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langs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{"C++", "C++", "C++", "C++"}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langs.assign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({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"C++"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"C#"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"C"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langs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{ "C++", "C#", "C"}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0DC4FB-69B5-429D-93B6-EAAB8EF75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481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73346-CAB0-42DA-8CB3-71858EF98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</a:t>
            </a:r>
            <a:r>
              <a:rPr lang="en-US" dirty="0"/>
              <a:t>Vector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D3AB03-0DA8-4BE0-B120-BED335BE0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&lt;vector&gt;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v1{ 1, 2, 3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v2{ 1, 2, 3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v3{ 3, 2, 1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v1v2 = v1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v2;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true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v1v3 = v1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v3;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true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bool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v2v3 = v2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v3;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false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AECBB0-931A-41D9-A22A-0FEFF0C32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20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List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Двусвязный список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626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F0A8F3-F31D-429E-834A-882F77E04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9CEE18-8CE4-4EFF-81AD-50A4FA237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ru-RU" dirty="0" err="1">
                <a:solidFill>
                  <a:srgbClr val="0070C0"/>
                </a:solidFill>
              </a:rPr>
              <a:t>list</a:t>
            </a:r>
            <a:r>
              <a:rPr lang="ru-RU" dirty="0"/>
              <a:t> представляет </a:t>
            </a:r>
            <a:r>
              <a:rPr lang="ru-RU" dirty="0">
                <a:solidFill>
                  <a:srgbClr val="0070C0"/>
                </a:solidFill>
              </a:rPr>
              <a:t>двухсвязный список</a:t>
            </a:r>
            <a:r>
              <a:rPr lang="ru-RU" dirty="0"/>
              <a:t>, то есть такой список, где </a:t>
            </a:r>
            <a:r>
              <a:rPr lang="ru-RU" dirty="0">
                <a:solidFill>
                  <a:srgbClr val="0070C0"/>
                </a:solidFill>
              </a:rPr>
              <a:t>каждый элемент имеет указатели на предыдущий и последовательный элемент</a:t>
            </a:r>
            <a:r>
              <a:rPr lang="ru-RU" dirty="0"/>
              <a:t>.</a:t>
            </a:r>
          </a:p>
          <a:p>
            <a:r>
              <a:rPr lang="ru-RU" dirty="0"/>
              <a:t>Благодаря чему мы можем перемещаться по списку как вперед, так и назад.</a:t>
            </a:r>
          </a:p>
          <a:p>
            <a:r>
              <a:rPr lang="ru-RU" dirty="0"/>
              <a:t>Для использования списка необходимо подключить заголовочный файл </a:t>
            </a:r>
            <a:r>
              <a:rPr lang="ru-RU" dirty="0" err="1"/>
              <a:t>list</a:t>
            </a:r>
            <a:r>
              <a:rPr lang="ru-RU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22A231-27C3-4427-9C15-59EBC79E8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840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F0A8F3-F31D-429E-834A-882F77E04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9CEE18-8CE4-4EFF-81AD-50A4FA237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&lt;list&gt;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numbers.front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1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last{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numbers.back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5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"First: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"Last: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last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перебор в цикле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: numbers)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перебор с помощью итераторов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auto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22A231-27C3-4427-9C15-59EBC79E8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232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BA51D-C50A-4600-AB76-6B47B27C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ACE542-E5F3-47B6-AF79-FF628F5C9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empty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en-US" dirty="0"/>
              <a:t>:</a:t>
            </a:r>
            <a:r>
              <a:rPr lang="ru-RU" dirty="0"/>
              <a:t> позволяет узнать, пуст ли список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(n)</a:t>
            </a:r>
            <a:r>
              <a:rPr lang="ru-RU" dirty="0"/>
              <a:t>: оставляет в списке n первых элементов. Если список содержит больше элементов, то он усекается до первых n элементов. Если размер списка меньше n, то добавляются недостающие элементы и инициализируются значением по умолчанию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также оставляет в списке n первых элементов. Если размер списка меньше n, то добавляются недостающие элементы со значением </a:t>
            </a:r>
            <a:r>
              <a:rPr lang="ru-RU" dirty="0" err="1"/>
              <a:t>value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il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элементами из списка инициализации </a:t>
            </a:r>
            <a:r>
              <a:rPr lang="ru-RU" dirty="0" err="1"/>
              <a:t>il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n элементами, которые имеют значение </a:t>
            </a:r>
            <a:r>
              <a:rPr lang="ru-RU" dirty="0" err="1"/>
              <a:t>value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элементами из диапазона, на начало и конец которого указывают итераторы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push_back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конец списка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push_front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начало списка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emplace_back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конец списка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emplace_front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начало списка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элемент </a:t>
            </a:r>
            <a:r>
              <a:rPr lang="ru-RU" dirty="0" err="1"/>
              <a:t>val</a:t>
            </a:r>
            <a:r>
              <a:rPr lang="ru-RU" dirty="0"/>
              <a:t> на позицию,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. Возвращает итератор на добавленный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1C0BEB-7BC0-47CE-BA75-5DA17A7B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815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BA51D-C50A-4600-AB76-6B47B27C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ACE542-E5F3-47B6-AF79-FF628F5C9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элемент </a:t>
            </a:r>
            <a:r>
              <a:rPr lang="ru-RU" dirty="0" err="1"/>
              <a:t>val</a:t>
            </a:r>
            <a:r>
              <a:rPr lang="ru-RU" dirty="0"/>
              <a:t> на позицию,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, аналогично функции </a:t>
            </a:r>
            <a:r>
              <a:rPr lang="ru-RU" dirty="0" err="1"/>
              <a:t>emplace</a:t>
            </a:r>
            <a:r>
              <a:rPr lang="ru-RU" dirty="0"/>
              <a:t>. Возвращает итератор на добавленный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n,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n элементов </a:t>
            </a:r>
            <a:r>
              <a:rPr lang="ru-RU" dirty="0" err="1"/>
              <a:t>val</a:t>
            </a:r>
            <a:r>
              <a:rPr lang="ru-RU" dirty="0"/>
              <a:t>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. Возвращает итератор на первый добавленный элемент. Если n = 0, то возвращается итератор </a:t>
            </a:r>
            <a:r>
              <a:rPr lang="ru-RU" dirty="0" err="1"/>
              <a:t>pos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, элементы из другого контейнера из диапазона между итераторами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. Возвращает итератор на первый добавленный элемент. Если между итераторами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 нет элементов, то возвращается итератор </a:t>
            </a:r>
            <a:r>
              <a:rPr lang="ru-RU" dirty="0" err="1"/>
              <a:t>pos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values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список значений </a:t>
            </a:r>
            <a:r>
              <a:rPr lang="ru-RU" dirty="0" err="1"/>
              <a:t>values</a:t>
            </a:r>
            <a:r>
              <a:rPr lang="ru-RU" dirty="0"/>
              <a:t>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. Возвращает итератор на первый добавленный элемент. Если </a:t>
            </a:r>
            <a:r>
              <a:rPr lang="ru-RU" dirty="0" err="1"/>
              <a:t>values</a:t>
            </a:r>
            <a:r>
              <a:rPr lang="ru-RU" dirty="0"/>
              <a:t> не содержит элементов, то возвращается итератор </a:t>
            </a:r>
            <a:r>
              <a:rPr lang="ru-RU" dirty="0" err="1"/>
              <a:t>pos</a:t>
            </a:r>
            <a:r>
              <a:rPr lang="ru-RU" dirty="0"/>
              <a:t>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clear</a:t>
            </a:r>
            <a:r>
              <a:rPr lang="ru-RU" dirty="0">
                <a:solidFill>
                  <a:srgbClr val="0070C0"/>
                </a:solidFill>
              </a:rPr>
              <a:t>(p)</a:t>
            </a:r>
            <a:r>
              <a:rPr lang="ru-RU" dirty="0"/>
              <a:t>: удаляет все элементы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pop_back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последний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pop_front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первый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erase</a:t>
            </a:r>
            <a:r>
              <a:rPr lang="ru-RU" dirty="0">
                <a:solidFill>
                  <a:srgbClr val="0070C0"/>
                </a:solidFill>
              </a:rPr>
              <a:t>(p)</a:t>
            </a:r>
            <a:r>
              <a:rPr lang="ru-RU" dirty="0"/>
              <a:t>: удаляет элемент, на который указывает итератор p. Возвращает итератор на элемент, следующий после удаленного, или на конец контейнера, если удален последний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erase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удаляет элементы из диапазона, на начало и конец которого указывают итераторы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. Возвращает итератор на элемент, следующий после последнего удаленного, или на конец контейнера, если удален последний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1C0BEB-7BC0-47CE-BA75-5DA17A7B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660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1B03B-4E7D-4B30-988A-D88695B91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895DFD-F33E-456A-847F-D57430CAF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&lt;list&gt;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numbers.empty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"The list is empty"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else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"The list is not empty"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numbers2{ 1, 2, 3, 4, 5, 6 };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numbers2.resize(4);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оставляем первые четыре элемента - numbers2 = {1, 2, 3, 4}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numbers2.resize(6, 8);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numbers2 = {1, 2, 3, 4, 8, 8}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numbers3{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numbers3.assign({ 21, 22, 23, 24, 25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numbers3 = { 21, 22, 23, 24, 25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numbers3.assign(4, 3);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numbers3 = {3, 3, 3, 3}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values{ 6, 7, 8, 9, 10, 11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start =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итератор указывает на второй элемент из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da-DK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da-DK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da-DK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end = values.end();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numbers3.assign(start, end);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numbers3 = { 7, 8, 9, 10, 11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list1{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list2{ 6, 7, 8, 9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list1.swap(list2);</a:t>
            </a:r>
          </a:p>
          <a:p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da-DK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list1 = { 6, 7, 8, 9};</a:t>
            </a:r>
            <a:endParaRPr lang="da-DK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da-DK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da-DK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list2 = { 1, 2, 3, 4, 5 };</a:t>
            </a:r>
            <a:endParaRPr lang="da-DK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C99B7E-B0F1-42BD-BB40-4B32F3F86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697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Односвязный список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153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ru-RU" dirty="0" err="1">
                <a:solidFill>
                  <a:srgbClr val="0070C0"/>
                </a:solidFill>
              </a:rPr>
              <a:t>forward_list</a:t>
            </a:r>
            <a:r>
              <a:rPr lang="ru-RU" dirty="0"/>
              <a:t> представляет </a:t>
            </a:r>
            <a:r>
              <a:rPr lang="ru-RU" dirty="0">
                <a:solidFill>
                  <a:srgbClr val="0070C0"/>
                </a:solidFill>
              </a:rPr>
              <a:t>односвязный список</a:t>
            </a:r>
            <a:r>
              <a:rPr lang="ru-RU" dirty="0"/>
              <a:t>, то есть такой список, где каждый элемент хранит указатель на следующий элемент.</a:t>
            </a:r>
          </a:p>
          <a:p>
            <a:r>
              <a:rPr lang="ru-RU" dirty="0"/>
              <a:t>Для использования данного типа списка необходимо подключить заголовочный файл </a:t>
            </a:r>
            <a:r>
              <a:rPr lang="ru-RU" dirty="0" err="1"/>
              <a:t>forward_list</a:t>
            </a:r>
            <a:r>
              <a:rPr lang="ru-RU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5263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list1;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пустой список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list2(5);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list2 имеет 5 элементов, каждый из которых имеет значение по умолчанию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list3(5, 2);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list3 состоит из 5 чисел, каждое число равно 2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list4{ 1, 2, 4, 5 };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list4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чисел 1, 2, 4,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list5 = { 1, 2, 3, 4, 5 };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list5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чисел 1, 2, 3, 4,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list6(list4);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list6 -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копия списка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list4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list7 = list4;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list7 -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копия списка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list4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list8({ 1, 2, 3, 4, 5, 6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list8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чисел 1, 2, 3, 4, 5, 6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116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5570C-5531-4FAA-9E9C-26E9A4C4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800" dirty="0"/>
              <a:t>Некоторые методы контейнера </a:t>
            </a:r>
            <a:r>
              <a:rPr lang="en-US" sz="3800" dirty="0" err="1"/>
              <a:t>forward_list</a:t>
            </a:r>
            <a:endParaRPr lang="ru-RU" sz="3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B14BAF-BC1A-4D17-B6AF-53A13CA91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empty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en-US" dirty="0"/>
              <a:t>:</a:t>
            </a:r>
            <a:r>
              <a:rPr lang="ru-RU" dirty="0"/>
              <a:t> позволяет узнать, пуст ли список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front()</a:t>
            </a:r>
            <a:r>
              <a:rPr lang="en-US" dirty="0"/>
              <a:t>: </a:t>
            </a:r>
            <a:r>
              <a:rPr lang="ru-RU" dirty="0"/>
              <a:t>получение первого элемента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(n)</a:t>
            </a:r>
            <a:r>
              <a:rPr lang="ru-RU" dirty="0"/>
              <a:t>: оставляет в списке n первых элементов. Если список содержит больше элементов, то он усекается до первых n элементов. Если размер списка меньше n, то добавляются недостающие элементы и инициализируются значением по умолчанию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также оставляет в списке n первых элементов. Если размер списка меньше n, то добавляются недостающие элементы со значением </a:t>
            </a:r>
            <a:r>
              <a:rPr lang="ru-RU" dirty="0" err="1"/>
              <a:t>value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il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элементами из списка инициализации </a:t>
            </a:r>
            <a:r>
              <a:rPr lang="ru-RU" dirty="0" err="1"/>
              <a:t>il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n элементами, которые имеют значение </a:t>
            </a:r>
            <a:r>
              <a:rPr lang="ru-RU" dirty="0" err="1"/>
              <a:t>value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элементами из диапазона, на начало и конец которого указывают итераторы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swap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обменивает значениями два списка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CD0D3E-EE53-4B66-BDB1-8120BE7B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953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5570C-5531-4FAA-9E9C-26E9A4C4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800" dirty="0"/>
              <a:t>Некоторые методы контейнера </a:t>
            </a:r>
            <a:r>
              <a:rPr lang="en-US" sz="3800" dirty="0" err="1"/>
              <a:t>forward_list</a:t>
            </a:r>
            <a:endParaRPr lang="ru-RU" sz="3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B14BAF-BC1A-4D17-B6AF-53A13CA91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push_front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объект </a:t>
            </a:r>
            <a:r>
              <a:rPr lang="ru-RU" dirty="0" err="1"/>
              <a:t>val</a:t>
            </a:r>
            <a:r>
              <a:rPr lang="ru-RU" dirty="0"/>
              <a:t> в начало списка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emplace_front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объект </a:t>
            </a:r>
            <a:r>
              <a:rPr lang="ru-RU" dirty="0" err="1"/>
              <a:t>val</a:t>
            </a:r>
            <a:r>
              <a:rPr lang="ru-RU" dirty="0"/>
              <a:t> в начало списка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emplace_after</a:t>
            </a:r>
            <a:r>
              <a:rPr lang="ru-RU" dirty="0">
                <a:solidFill>
                  <a:srgbClr val="0070C0"/>
                </a:solidFill>
              </a:rPr>
              <a:t>(p,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объект </a:t>
            </a:r>
            <a:r>
              <a:rPr lang="ru-RU" dirty="0" err="1"/>
              <a:t>val</a:t>
            </a:r>
            <a:r>
              <a:rPr lang="ru-RU" dirty="0"/>
              <a:t> после элемента, на который указывает итератор p. Возвращает итератор на вставленный элемент. Если p представляет итератор на позицию после конца списка, то результат </a:t>
            </a:r>
            <a:r>
              <a:rPr lang="ru-RU" dirty="0" err="1"/>
              <a:t>неопределен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insert_after</a:t>
            </a:r>
            <a:r>
              <a:rPr lang="ru-RU" dirty="0">
                <a:solidFill>
                  <a:srgbClr val="0070C0"/>
                </a:solidFill>
              </a:rPr>
              <a:t>(p,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объект </a:t>
            </a:r>
            <a:r>
              <a:rPr lang="ru-RU" dirty="0" err="1"/>
              <a:t>val</a:t>
            </a:r>
            <a:r>
              <a:rPr lang="ru-RU" dirty="0"/>
              <a:t> после элемента, на который указывает итератор p. Возвращает итератор на вставленный элемент.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insert_after</a:t>
            </a:r>
            <a:r>
              <a:rPr lang="ru-RU" dirty="0">
                <a:solidFill>
                  <a:srgbClr val="0070C0"/>
                </a:solidFill>
              </a:rPr>
              <a:t>(p, n,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n объектов </a:t>
            </a:r>
            <a:r>
              <a:rPr lang="ru-RU" dirty="0" err="1"/>
              <a:t>val</a:t>
            </a:r>
            <a:r>
              <a:rPr lang="ru-RU" dirty="0"/>
              <a:t> после элемента, на который указывает итератор p. Возвращает итератор на последний вставленный элемент.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insert_after</a:t>
            </a:r>
            <a:r>
              <a:rPr lang="ru-RU" dirty="0">
                <a:solidFill>
                  <a:srgbClr val="0070C0"/>
                </a:solidFill>
              </a:rPr>
              <a:t>(p, 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после элемента, на который указывает итератор p, набор объектов из другого контейнера, начало и конец которого определяется итераторами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. Возвращает итератор на последний вставленный элемент.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insert_after</a:t>
            </a:r>
            <a:r>
              <a:rPr lang="ru-RU" dirty="0">
                <a:solidFill>
                  <a:srgbClr val="0070C0"/>
                </a:solidFill>
              </a:rPr>
              <a:t>(p, </a:t>
            </a:r>
            <a:r>
              <a:rPr lang="ru-RU" dirty="0" err="1">
                <a:solidFill>
                  <a:srgbClr val="0070C0"/>
                </a:solidFill>
              </a:rPr>
              <a:t>il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после элемента, на который указывает итератор p, список инициализации </a:t>
            </a:r>
            <a:r>
              <a:rPr lang="ru-RU" dirty="0" err="1"/>
              <a:t>il</a:t>
            </a:r>
            <a:r>
              <a:rPr lang="ru-RU" dirty="0"/>
              <a:t>. Возвращает итератор на последний вставленный элемент.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clear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все элементы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pop_front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первый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erase_after</a:t>
            </a:r>
            <a:r>
              <a:rPr lang="ru-RU" dirty="0">
                <a:solidFill>
                  <a:srgbClr val="0070C0"/>
                </a:solidFill>
              </a:rPr>
              <a:t>(p)</a:t>
            </a:r>
            <a:r>
              <a:rPr lang="ru-RU" dirty="0"/>
              <a:t>: удаляет элемент после элемента, на который указывает итератор p. Возвращает итератор на элемент после удаленного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erase_after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удаляет диапазон элементов, на начало и конец которого указывают соответственно итераторы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. Возвращает итератор на элемент после последнего удаленного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CD0D3E-EE53-4B66-BDB1-8120BE7B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697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numbers.front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1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"First: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first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: numbers)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77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итератор на начало списка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current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</a:p>
          <a:p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указатель на конец списка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end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   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(current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end)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current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current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73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5, 6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numbers.resize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(4);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оставляем первые четыре элемента -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{1, 2, 3, 4}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numbers.resize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(6, 8);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{1, 2, 3, 4, 8, 8}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numbers2{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numbers2.assign({ 21, 22, 23, 24, 25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numbers2 = { 21, 22, 23, 24, 25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numbers2.assign(4, 3);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numbers2 = {3, 3, 3, 3}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numbers3{ 6, 7, 8, 9, 10, 11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start =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numbers3.begin();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итератор указывает на второй элемент из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end = numbers3.end();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	numbers3.assign(start, end);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 numbers3 = { 7, 8, 9, 10, 11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5566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 err="1"/>
              <a:t>forward_list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&lt;list&gt;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7, 8 };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numbers.push_front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(6);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добавляем в начало число 6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 numbers =  {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numbers.emplace_front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(-3);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добавляем в начало число -3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 numbers =  { -3,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forward_list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numbers.emplace_after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-2);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добавляем после итератора число -2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 numbers =  { -3, -2,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numbers.insert_after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-1);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 { -3, -2, -1,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numbers.insert_after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3, 0);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добавляем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три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нуля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 numbers =  { -3, -2, -1, 0, 0, 0,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values{ 1, 2, 3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numbers.insert_after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(),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values.end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добавляем все элементы из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 { -3, -2, -1, 0, 0, 0, 1, 2, 3,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numbers.insert_after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{ 4, 5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добавляем список { 4, 5 }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 numbers =  { -3, -2, -1, 0, 0, 0, 1, 2, 3, 4, 5, 6, 7, 8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: numbers)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0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Двухсторонняя очередь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49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ru-RU" dirty="0" err="1">
                <a:solidFill>
                  <a:srgbClr val="0070C0"/>
                </a:solidFill>
              </a:rPr>
              <a:t>forward_list</a:t>
            </a:r>
            <a:r>
              <a:rPr lang="ru-RU" dirty="0"/>
              <a:t> представляет </a:t>
            </a:r>
            <a:r>
              <a:rPr lang="ru-RU" dirty="0">
                <a:solidFill>
                  <a:srgbClr val="0070C0"/>
                </a:solidFill>
              </a:rPr>
              <a:t>односвязный список</a:t>
            </a:r>
            <a:r>
              <a:rPr lang="ru-RU" dirty="0"/>
              <a:t>, то есть такой список, где каждый элемент хранит указатель на следующий элемент.</a:t>
            </a:r>
          </a:p>
          <a:p>
            <a:r>
              <a:rPr lang="ru-RU" dirty="0"/>
              <a:t>Для использования данного типа списка необходимо подключить заголовочный файл </a:t>
            </a:r>
            <a:r>
              <a:rPr lang="ru-RU" dirty="0" err="1"/>
              <a:t>forward_list</a:t>
            </a:r>
            <a:r>
              <a:rPr lang="ru-RU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1099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&lt;deque&gt;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deque1;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пустая очередь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deque2(5);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deque2 состоит из 5 чисел, каждый элемент имеет значение по умолчанию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3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(5, 2);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deque3 состоит из 5 чисел, каждое число равно 2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deque4{ 1, 2, 4, 5 };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deque4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чисел 1, 2, 4,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deque5 = { 1, 2, 3, 5 };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deque5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чисел 1, 2, 3,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deque6({ 1, 2, 3, 4, 5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deque6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состоит из чисел 1, 2, 3, 4, 5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deque7(deque4);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deque7 -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копия очереди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deque4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deque8 = deque7;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deque8 -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копия очереди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deque7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126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D65C2-5081-4E7F-AE2D-0A81F18A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98E2B-948C-42AF-BC10-60083D36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[</a:t>
            </a:r>
            <a:r>
              <a:rPr lang="ru-RU" dirty="0" err="1">
                <a:solidFill>
                  <a:srgbClr val="0070C0"/>
                </a:solidFill>
              </a:rPr>
              <a:t>index</a:t>
            </a:r>
            <a:r>
              <a:rPr lang="ru-RU" dirty="0">
                <a:solidFill>
                  <a:srgbClr val="0070C0"/>
                </a:solidFill>
              </a:rPr>
              <a:t>]</a:t>
            </a:r>
            <a:r>
              <a:rPr lang="ru-RU" dirty="0"/>
              <a:t>: получение элемента по индексу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index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возвращает элемент по индексу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front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первый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back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возвращает последний элемент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size()</a:t>
            </a:r>
            <a:r>
              <a:rPr lang="en-US" dirty="0"/>
              <a:t>: </a:t>
            </a:r>
            <a:r>
              <a:rPr lang="ru-RU" dirty="0"/>
              <a:t>размер очереди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empty()</a:t>
            </a:r>
            <a:r>
              <a:rPr lang="en-US" dirty="0"/>
              <a:t>: </a:t>
            </a:r>
            <a:r>
              <a:rPr lang="ru-RU" dirty="0"/>
              <a:t>содержит ли очередь элементы?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(n)</a:t>
            </a:r>
            <a:r>
              <a:rPr lang="ru-RU" dirty="0"/>
              <a:t>: оставляет в очереди n первых элементов. Если </a:t>
            </a:r>
            <a:r>
              <a:rPr lang="ru-RU" dirty="0" err="1"/>
              <a:t>deque</a:t>
            </a:r>
            <a:r>
              <a:rPr lang="ru-RU" dirty="0"/>
              <a:t> содержит больше элементов, то размер контейнера усекается до первых n элементов. Если размер очереди меньше n, то добавляются недостающие элементы и инициализируются значением по умолчанию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resize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также оставляет в очереди n первых элементов. Если размер очереди меньше n, то добавляются недостающие элементы со значением </a:t>
            </a:r>
            <a:r>
              <a:rPr lang="ru-RU" dirty="0" err="1"/>
              <a:t>value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il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элементами из списка инициализации </a:t>
            </a:r>
            <a:r>
              <a:rPr lang="ru-RU" dirty="0" err="1"/>
              <a:t>il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(n, </a:t>
            </a:r>
            <a:r>
              <a:rPr lang="ru-RU" dirty="0" err="1">
                <a:solidFill>
                  <a:srgbClr val="0070C0"/>
                </a:solidFill>
              </a:rPr>
              <a:t>value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n элементами, которые имеют значение </a:t>
            </a:r>
            <a:r>
              <a:rPr lang="ru-RU" dirty="0" err="1"/>
              <a:t>value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assign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заменяет содержимое контейнера элементами из диапазона, на начало и конец которого указывают итераторы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14D728-4B10-4F12-91D7-1EBF6922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34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D65C2-5081-4E7F-AE2D-0A81F18A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98E2B-948C-42AF-BC10-60083D36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push_back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конец очереди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push_front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начало очереди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emplace_back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конец очереди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emplace_front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добавляет значение </a:t>
            </a:r>
            <a:r>
              <a:rPr lang="ru-RU" dirty="0" err="1"/>
              <a:t>val</a:t>
            </a:r>
            <a:r>
              <a:rPr lang="ru-RU" dirty="0"/>
              <a:t> в начало очереди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emplace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элемент </a:t>
            </a:r>
            <a:r>
              <a:rPr lang="ru-RU" dirty="0" err="1"/>
              <a:t>val</a:t>
            </a:r>
            <a:r>
              <a:rPr lang="ru-RU" dirty="0"/>
              <a:t> на позицию,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. Возвращает итератор на добавленный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элемент </a:t>
            </a:r>
            <a:r>
              <a:rPr lang="ru-RU" dirty="0" err="1"/>
              <a:t>val</a:t>
            </a:r>
            <a:r>
              <a:rPr lang="ru-RU" dirty="0"/>
              <a:t> на позицию,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, аналогично функции </a:t>
            </a:r>
            <a:r>
              <a:rPr lang="ru-RU" dirty="0" err="1"/>
              <a:t>emplace</a:t>
            </a:r>
            <a:r>
              <a:rPr lang="ru-RU" dirty="0"/>
              <a:t>. Возвращает итератор на добавленный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n, </a:t>
            </a:r>
            <a:r>
              <a:rPr lang="ru-RU" dirty="0" err="1">
                <a:solidFill>
                  <a:srgbClr val="0070C0"/>
                </a:solidFill>
              </a:rPr>
              <a:t>val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n элементов </a:t>
            </a:r>
            <a:r>
              <a:rPr lang="ru-RU" dirty="0" err="1"/>
              <a:t>val</a:t>
            </a:r>
            <a:r>
              <a:rPr lang="ru-RU" dirty="0"/>
              <a:t>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. Возвращает итератор на первый добавленный элемент. Если n = 0, то возвращается итератор </a:t>
            </a:r>
            <a:r>
              <a:rPr lang="ru-RU" dirty="0" err="1"/>
              <a:t>pos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, элементы из другого контейнера из диапазона между итераторами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. Возвращает итератор на первый добавленный элемент. Если между итераторами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 нет элементов, то возвращается итератор </a:t>
            </a:r>
            <a:r>
              <a:rPr lang="ru-RU" dirty="0" err="1"/>
              <a:t>pos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insert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pos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values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вставляет список значений </a:t>
            </a:r>
            <a:r>
              <a:rPr lang="ru-RU" dirty="0" err="1"/>
              <a:t>values</a:t>
            </a:r>
            <a:r>
              <a:rPr lang="ru-RU" dirty="0"/>
              <a:t> начиная с позиции, на которую указывает итератор </a:t>
            </a:r>
            <a:r>
              <a:rPr lang="ru-RU" dirty="0" err="1"/>
              <a:t>pos</a:t>
            </a:r>
            <a:r>
              <a:rPr lang="ru-RU" dirty="0"/>
              <a:t>. Возвращает итератор на первый добавленный элемент. Если </a:t>
            </a:r>
            <a:r>
              <a:rPr lang="ru-RU" dirty="0" err="1"/>
              <a:t>values</a:t>
            </a:r>
            <a:r>
              <a:rPr lang="ru-RU" dirty="0"/>
              <a:t> не содержит элементов, то возвращается итератор </a:t>
            </a:r>
            <a:r>
              <a:rPr lang="ru-RU" dirty="0" err="1"/>
              <a:t>pos</a:t>
            </a:r>
            <a:r>
              <a:rPr lang="ru-RU" dirty="0"/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14D728-4B10-4F12-91D7-1EBF6922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6717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D65C2-5081-4E7F-AE2D-0A81F18A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Некоторые методы контейнера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98E2B-948C-42AF-BC10-60083D36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clear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все элементы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pop_back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последний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pop_front</a:t>
            </a:r>
            <a:r>
              <a:rPr lang="ru-RU" dirty="0">
                <a:solidFill>
                  <a:srgbClr val="0070C0"/>
                </a:solidFill>
              </a:rPr>
              <a:t>()</a:t>
            </a:r>
            <a:r>
              <a:rPr lang="ru-RU" dirty="0"/>
              <a:t>: удаляет первый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erase</a:t>
            </a:r>
            <a:r>
              <a:rPr lang="ru-RU" dirty="0">
                <a:solidFill>
                  <a:srgbClr val="0070C0"/>
                </a:solidFill>
              </a:rPr>
              <a:t>(p)</a:t>
            </a:r>
            <a:r>
              <a:rPr lang="ru-RU" dirty="0"/>
              <a:t>: удаляет элемент, на который указывает итератор p. Возвращает итератор на элемент, следующий после удаленного, или на конец контейнера, если удален последний элемент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70C0"/>
                </a:solidFill>
              </a:rPr>
              <a:t>erase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begin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end</a:t>
            </a:r>
            <a:r>
              <a:rPr lang="ru-RU" dirty="0">
                <a:solidFill>
                  <a:srgbClr val="0070C0"/>
                </a:solidFill>
              </a:rPr>
              <a:t>)</a:t>
            </a:r>
            <a:r>
              <a:rPr lang="ru-RU" dirty="0"/>
              <a:t>: удаляет элементы из диапазона, на начало и конец которого указывают итераторы </a:t>
            </a:r>
            <a:r>
              <a:rPr lang="ru-RU" dirty="0" err="1"/>
              <a:t>begin</a:t>
            </a:r>
            <a:r>
              <a:rPr lang="ru-RU" dirty="0"/>
              <a:t> и </a:t>
            </a:r>
            <a:r>
              <a:rPr lang="ru-RU" dirty="0" err="1"/>
              <a:t>end</a:t>
            </a:r>
            <a:r>
              <a:rPr lang="ru-RU" dirty="0"/>
              <a:t>. Возвращает итератор на элемент, следующий после последнего удаленного, или на конец контейнера, если удален последний элемент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14D728-4B10-4F12-91D7-1EBF6922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923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EA3A5-910A-4B96-8CC0-ACB59922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27B94-0C2F-4D45-86FF-BF4CFDC3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&lt;deque&gt;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try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n{ numbers.at(7)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catch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out_of_range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&amp;)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"Incorrect index"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2739B0-5B3E-4DED-AC07-C787B05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5319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EA3A5-910A-4B96-8CC0-ACB59922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27B94-0C2F-4D45-86FF-BF4CFDC3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&lt;deque&gt;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: numbers)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{};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&lt;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numbers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*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0;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2739B0-5B3E-4DED-AC07-C787B05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9994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EA3A5-910A-4B96-8CC0-ACB59922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27B94-0C2F-4D45-86FF-BF4CFDC3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&lt;deque&gt;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numbers.empty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"Deque is empty"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else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n{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"Deque has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 elements"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0;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2739B0-5B3E-4DED-AC07-C787B05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2317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EA3A5-910A-4B96-8CC0-ACB59922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27B94-0C2F-4D45-86FF-BF4CFDC3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&lt;deque&gt;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5, 6 };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numbers.resize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(4);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оставляем первые четыре элемента - </a:t>
            </a:r>
            <a:r>
              <a:rPr lang="ru-RU" sz="18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{1, 2, 3, 4}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numbers.resize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(6, 8);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{1, 2, 3, 4, 8, 8}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numbers2{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numbers2.assign({ 21, 22, 23, 24, 25 });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numbers2 = { 21, 22, 23, 24, 25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numbers2.assign(4, 3);              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numbers2 = {3, 3, 3, 3}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values{ 6, 7, 8, 9, 10, 11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start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2;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итератор указывает на третий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ru-RU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values.end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    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итератор указывает на последний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numbers2.assign(start,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    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 numbers = { 8, 9, 10, 11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0;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2739B0-5B3E-4DED-AC07-C787B05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1233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EA3A5-910A-4B96-8CC0-ACB59922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Контейнер </a:t>
            </a:r>
            <a:r>
              <a:rPr lang="en-US" dirty="0"/>
              <a:t>deque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F27B94-0C2F-4D45-86FF-BF4CFDC3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&lt;deque&gt;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numbers.pop_front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{ 2, 3, 4, 5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numbers.pop_back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{ 2, 3, 4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numbers.clear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={}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указатель на первый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numbers.erase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удаляем первый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numbers = { 2, 4, 5, 6 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numbers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{ 1, 2, 3, 4, 5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begin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numbers.begin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указатель на первый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end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указатель на последний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numbers.erase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++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begin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ru-RU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--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удаляем со второго элемента до последнего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//numbers = {1, 5}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0;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2739B0-5B3E-4DED-AC07-C787B05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3277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std::stack&lt;T&gt;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Стек (</a:t>
            </a:r>
            <a:r>
              <a:rPr lang="en-US" dirty="0"/>
              <a:t>LIFO)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905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std::stack&lt;T&gt;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ru-RU" dirty="0" err="1">
                <a:solidFill>
                  <a:srgbClr val="0070C0"/>
                </a:solidFill>
              </a:rPr>
              <a:t>std</a:t>
            </a:r>
            <a:r>
              <a:rPr lang="ru-RU" dirty="0">
                <a:solidFill>
                  <a:srgbClr val="0070C0"/>
                </a:solidFill>
              </a:rPr>
              <a:t>::</a:t>
            </a:r>
            <a:r>
              <a:rPr lang="ru-RU" dirty="0" err="1">
                <a:solidFill>
                  <a:srgbClr val="0070C0"/>
                </a:solidFill>
              </a:rPr>
              <a:t>stack</a:t>
            </a:r>
            <a:r>
              <a:rPr lang="ru-RU" dirty="0">
                <a:solidFill>
                  <a:srgbClr val="0070C0"/>
                </a:solidFill>
              </a:rPr>
              <a:t>&lt;T&gt; </a:t>
            </a:r>
            <a:r>
              <a:rPr lang="ru-RU" dirty="0"/>
              <a:t>представляет стек - структуру данных, которая работает по принципу LIFO (</a:t>
            </a:r>
            <a:r>
              <a:rPr lang="ru-RU" dirty="0" err="1"/>
              <a:t>last-in</a:t>
            </a:r>
            <a:r>
              <a:rPr lang="ru-RU" dirty="0"/>
              <a:t> </a:t>
            </a:r>
            <a:r>
              <a:rPr lang="ru-RU" dirty="0" err="1"/>
              <a:t>first-out</a:t>
            </a:r>
            <a:r>
              <a:rPr lang="ru-RU" dirty="0"/>
              <a:t> или "последний вошел — первым вышел") — первым всегда извлекается последний добавленный элемент.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227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06E0-71D2-41A0-9D25-0E4D9A8D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Некоторые методы класса </a:t>
            </a:r>
            <a:r>
              <a:rPr lang="en-US" dirty="0"/>
              <a:t>std::stack&lt;T&gt;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7FFC6-645D-4112-B82E-81BF82C12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size()</a:t>
            </a:r>
            <a:r>
              <a:rPr lang="en-US" dirty="0"/>
              <a:t>: </a:t>
            </a:r>
            <a:r>
              <a:rPr lang="ru-RU" dirty="0"/>
              <a:t>количество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empty()</a:t>
            </a:r>
            <a:r>
              <a:rPr lang="en-US" dirty="0"/>
              <a:t>: </a:t>
            </a:r>
            <a:r>
              <a:rPr lang="ru-RU" dirty="0"/>
              <a:t>проверка на наличие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push(T)</a:t>
            </a:r>
            <a:r>
              <a:rPr lang="en-US" dirty="0"/>
              <a:t>: </a:t>
            </a:r>
            <a:r>
              <a:rPr lang="ru-RU" dirty="0"/>
              <a:t>добавление элемента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top()</a:t>
            </a:r>
            <a:r>
              <a:rPr lang="en-US" dirty="0"/>
              <a:t>: </a:t>
            </a:r>
            <a:r>
              <a:rPr lang="ru-RU" dirty="0"/>
              <a:t>получение элемента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pop()</a:t>
            </a:r>
            <a:r>
              <a:rPr lang="en-US" dirty="0"/>
              <a:t>:</a:t>
            </a:r>
            <a:r>
              <a:rPr lang="ru-RU" dirty="0"/>
              <a:t> удаление элемента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E646D6-8C5D-4455-9B8F-B282F803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0762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06E0-71D2-41A0-9D25-0E4D9A8D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Класс </a:t>
            </a:r>
            <a:r>
              <a:rPr lang="en-US" dirty="0"/>
              <a:t>std::stack&lt;T&gt;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7FFC6-645D-4112-B82E-81BF82C12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&lt;stack&gt;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sv-SE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sv-SE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</a:t>
            </a:r>
            <a:r>
              <a:rPr lang="sv-SE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sv-SE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sv-SE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stack;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добавляем три элемента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"Ira"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"stack size: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stack size: 3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"Top: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stack.top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Top: Ira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(!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stack.empty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пока стек не пуст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stack.top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stack.pop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извлекаем верхний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E646D6-8C5D-4455-9B8F-B282F803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3510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06E0-71D2-41A0-9D25-0E4D9A8D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Класс </a:t>
            </a:r>
            <a:r>
              <a:rPr lang="en-US" dirty="0"/>
              <a:t>std::stack&lt;T&gt;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7FFC6-645D-4112-B82E-81BF82C12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&lt;stack&gt;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users{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"Ira"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stack{ users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(!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stack.empty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stack.top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stack.pop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E646D6-8C5D-4455-9B8F-B282F803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94296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Очередь (</a:t>
            </a:r>
            <a:r>
              <a:rPr lang="en-US" dirty="0"/>
              <a:t>FIFO)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586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ru-RU" dirty="0" err="1">
                <a:solidFill>
                  <a:srgbClr val="0070C0"/>
                </a:solidFill>
              </a:rPr>
              <a:t>std</a:t>
            </a:r>
            <a:r>
              <a:rPr lang="ru-RU" dirty="0">
                <a:solidFill>
                  <a:srgbClr val="0070C0"/>
                </a:solidFill>
              </a:rPr>
              <a:t>::</a:t>
            </a:r>
            <a:r>
              <a:rPr lang="ru-RU" dirty="0" err="1">
                <a:solidFill>
                  <a:srgbClr val="0070C0"/>
                </a:solidFill>
              </a:rPr>
              <a:t>queue</a:t>
            </a:r>
            <a:r>
              <a:rPr lang="ru-RU" dirty="0">
                <a:solidFill>
                  <a:srgbClr val="0070C0"/>
                </a:solidFill>
              </a:rPr>
              <a:t>&lt;T&gt; </a:t>
            </a:r>
            <a:r>
              <a:rPr lang="ru-RU" dirty="0"/>
              <a:t>представляет очередь - контейнер, который работает по принципу </a:t>
            </a:r>
            <a:r>
              <a:rPr lang="ru-RU" dirty="0">
                <a:solidFill>
                  <a:srgbClr val="0070C0"/>
                </a:solidFill>
              </a:rPr>
              <a:t>FIFO</a:t>
            </a:r>
            <a:r>
              <a:rPr lang="ru-RU" dirty="0"/>
              <a:t> (</a:t>
            </a:r>
            <a:r>
              <a:rPr lang="ru-RU" dirty="0" err="1"/>
              <a:t>first-in</a:t>
            </a:r>
            <a:r>
              <a:rPr lang="ru-RU" dirty="0"/>
              <a:t> </a:t>
            </a:r>
            <a:r>
              <a:rPr lang="ru-RU" dirty="0" err="1"/>
              <a:t>first-out</a:t>
            </a:r>
            <a:r>
              <a:rPr lang="ru-RU" dirty="0"/>
              <a:t> или "первый вошел — первым вышел") — первым всегда извлекается первый добавленный элемент.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6552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06E0-71D2-41A0-9D25-0E4D9A8D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Некоторые методы класса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7FFC6-645D-4112-B82E-81BF82C12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size()</a:t>
            </a:r>
            <a:r>
              <a:rPr lang="en-US" dirty="0"/>
              <a:t>: </a:t>
            </a:r>
            <a:r>
              <a:rPr lang="ru-RU" dirty="0"/>
              <a:t>количество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empty()</a:t>
            </a:r>
            <a:r>
              <a:rPr lang="en-US" dirty="0"/>
              <a:t>: </a:t>
            </a:r>
            <a:r>
              <a:rPr lang="ru-RU" dirty="0"/>
              <a:t>проверка на наличие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push(T)</a:t>
            </a:r>
            <a:r>
              <a:rPr lang="en-US" dirty="0"/>
              <a:t>: </a:t>
            </a:r>
            <a:r>
              <a:rPr lang="ru-RU" dirty="0"/>
              <a:t>добавление элемента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front()</a:t>
            </a:r>
            <a:r>
              <a:rPr lang="en-US" dirty="0"/>
              <a:t>: </a:t>
            </a:r>
            <a:r>
              <a:rPr lang="ru-RU" dirty="0"/>
              <a:t>получение первого элемента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back()</a:t>
            </a:r>
            <a:r>
              <a:rPr lang="en-US" dirty="0"/>
              <a:t>: </a:t>
            </a:r>
            <a:r>
              <a:rPr lang="ru-RU" dirty="0"/>
              <a:t>получение последнего элемента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pop()</a:t>
            </a:r>
            <a:r>
              <a:rPr lang="en-US" dirty="0"/>
              <a:t>:</a:t>
            </a:r>
            <a:r>
              <a:rPr lang="ru-RU" dirty="0"/>
              <a:t> удаление элемента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swap()</a:t>
            </a:r>
            <a:r>
              <a:rPr lang="en-US" dirty="0"/>
              <a:t>: </a:t>
            </a:r>
            <a:r>
              <a:rPr lang="ru-RU" dirty="0"/>
              <a:t>обмен элементами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E646D6-8C5D-4455-9B8F-B282F803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3641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5D3F9-1A1F-4880-92D7-635FB5D7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AFD206-48D1-4CCE-8FC5-0F4BDBA49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&lt;queue&gt;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queue;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queue.empty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"queue is empty"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"queue size: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queue size: 0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добавляем три элемента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"Ira"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"queue size: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queue size: 3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"First: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queue.front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First: Ivan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"Last: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queue.back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Last: Ira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(!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queue.empty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 {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пока очередь не пуста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std::cout </a:t>
            </a:r>
            <a:r>
              <a:rPr lang="fr-F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queue.front() </a:t>
            </a:r>
            <a:r>
              <a:rPr lang="fr-F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std::endl;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ru-RU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queue.pop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извлекаем первый элемент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128C0E-29B3-4BE8-B6DE-C6FA4389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7505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5D3F9-1A1F-4880-92D7-635FB5D7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AFD206-48D1-4CCE-8FC5-0F4BDBA49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&lt;queue&gt;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deque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people{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"Ira"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};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queue{ people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(!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queue.empty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{</a:t>
            </a:r>
          </a:p>
          <a:p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std::cout </a:t>
            </a:r>
            <a:r>
              <a:rPr lang="fr-F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queue.front() </a:t>
            </a:r>
            <a:r>
              <a:rPr lang="fr-FR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fr-FR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std::endl;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}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128C0E-29B3-4BE8-B6DE-C6FA4389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0459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</a:t>
            </a:r>
            <a:r>
              <a:rPr lang="en-US" dirty="0" err="1"/>
              <a:t>priority_queue</a:t>
            </a:r>
            <a:r>
              <a:rPr lang="en-US" dirty="0"/>
              <a:t>&lt;T&gt;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Очередь приоритетов (</a:t>
            </a:r>
            <a:r>
              <a:rPr lang="en-US" dirty="0"/>
              <a:t>FIFO)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3198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ru-RU" dirty="0" err="1">
                <a:solidFill>
                  <a:srgbClr val="0070C0"/>
                </a:solidFill>
              </a:rPr>
              <a:t>std</a:t>
            </a:r>
            <a:r>
              <a:rPr lang="ru-RU" dirty="0">
                <a:solidFill>
                  <a:srgbClr val="0070C0"/>
                </a:solidFill>
              </a:rPr>
              <a:t>::</a:t>
            </a:r>
            <a:r>
              <a:rPr lang="ru-RU" dirty="0" err="1">
                <a:solidFill>
                  <a:srgbClr val="0070C0"/>
                </a:solidFill>
              </a:rPr>
              <a:t>priority_queue</a:t>
            </a:r>
            <a:r>
              <a:rPr lang="ru-RU" dirty="0">
                <a:solidFill>
                  <a:srgbClr val="0070C0"/>
                </a:solidFill>
              </a:rPr>
              <a:t>&lt;T&gt;</a:t>
            </a:r>
            <a:r>
              <a:rPr lang="ru-RU" dirty="0"/>
              <a:t> представляет очередь приоритетов - контейнер, который, как и стандартная очередь, работает по принципу FIFO.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1905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06E0-71D2-41A0-9D25-0E4D9A8D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dirty="0"/>
              <a:t>Некоторые методы класса </a:t>
            </a:r>
            <a:r>
              <a:rPr lang="en-US" sz="3400" dirty="0"/>
              <a:t>std::</a:t>
            </a:r>
            <a:r>
              <a:rPr lang="en-US" sz="3400" dirty="0" err="1"/>
              <a:t>priority_queue</a:t>
            </a:r>
            <a:r>
              <a:rPr lang="en-US" sz="3400" dirty="0"/>
              <a:t>&lt;T&gt;</a:t>
            </a:r>
            <a:endParaRPr lang="ru-RU" sz="3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7FFC6-645D-4112-B82E-81BF82C12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size()</a:t>
            </a:r>
            <a:r>
              <a:rPr lang="en-US" dirty="0"/>
              <a:t>: </a:t>
            </a:r>
            <a:r>
              <a:rPr lang="ru-RU" dirty="0"/>
              <a:t>количество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empty()</a:t>
            </a:r>
            <a:r>
              <a:rPr lang="en-US" dirty="0"/>
              <a:t>: </a:t>
            </a:r>
            <a:r>
              <a:rPr lang="ru-RU" dirty="0"/>
              <a:t>проверка на наличие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push(T)</a:t>
            </a:r>
            <a:r>
              <a:rPr lang="en-US" dirty="0"/>
              <a:t>: </a:t>
            </a:r>
            <a:r>
              <a:rPr lang="ru-RU" dirty="0"/>
              <a:t>добавление элемента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top()</a:t>
            </a:r>
            <a:r>
              <a:rPr lang="en-US" dirty="0"/>
              <a:t>: </a:t>
            </a:r>
            <a:r>
              <a:rPr lang="ru-RU" dirty="0"/>
              <a:t>получение первого элемента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pop()</a:t>
            </a:r>
            <a:r>
              <a:rPr lang="en-US" dirty="0"/>
              <a:t>:</a:t>
            </a:r>
            <a:r>
              <a:rPr lang="ru-RU" dirty="0"/>
              <a:t> удаление элемента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E646D6-8C5D-4455-9B8F-B282F803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101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&lt;queue&gt;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priority_queue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(4);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(22);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(13);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"First: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numbers.top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Top: 22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8957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std::queue&lt;T&gt;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&lt;queue&gt;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priority_queue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queue;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добавляем три элемента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"Ivan"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"Zakhar"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queue.push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"Anya"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"First: 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queue.top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Top: Zakhar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9570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set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Упорядоченное множество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271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std::set&lt;T&gt;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Множество (</a:t>
            </a:r>
            <a:r>
              <a:rPr lang="ru-RU" dirty="0" err="1"/>
              <a:t>set</a:t>
            </a:r>
            <a:r>
              <a:rPr lang="ru-RU" dirty="0"/>
              <a:t>) представляет такой контейнер, который может хранить только уникальные значения.</a:t>
            </a:r>
          </a:p>
          <a:p>
            <a:r>
              <a:rPr lang="ru-RU" dirty="0"/>
              <a:t>Как правило, множества применяются для создания коллекций, которые не должны иметь дубликатов.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9468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F06E0-71D2-41A0-9D25-0E4D9A8D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Некоторые методы класса </a:t>
            </a:r>
            <a:r>
              <a:rPr lang="en-US" sz="4000" dirty="0"/>
              <a:t>std::set&lt;T&gt;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7FFC6-645D-4112-B82E-81BF82C12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size()</a:t>
            </a:r>
            <a:r>
              <a:rPr lang="en-US" dirty="0"/>
              <a:t>: </a:t>
            </a:r>
            <a:r>
              <a:rPr lang="ru-RU" dirty="0"/>
              <a:t>количество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empty()</a:t>
            </a:r>
            <a:r>
              <a:rPr lang="en-US" dirty="0"/>
              <a:t>: </a:t>
            </a:r>
            <a:r>
              <a:rPr lang="ru-RU" dirty="0"/>
              <a:t>проверка на наличие элементов в стеке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insert(T)</a:t>
            </a:r>
            <a:r>
              <a:rPr lang="en-US" dirty="0"/>
              <a:t>: </a:t>
            </a:r>
            <a:r>
              <a:rPr lang="ru-RU" dirty="0"/>
              <a:t>добавление элемента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erase(T)</a:t>
            </a:r>
            <a:r>
              <a:rPr lang="en-US" dirty="0"/>
              <a:t>: </a:t>
            </a:r>
            <a:r>
              <a:rPr lang="ru-RU" dirty="0"/>
              <a:t>удаление элемента из множества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count(T)</a:t>
            </a:r>
            <a:r>
              <a:rPr lang="en-US" dirty="0"/>
              <a:t>:</a:t>
            </a:r>
            <a:r>
              <a:rPr lang="ru-RU" dirty="0"/>
              <a:t> проверка на наличие элемента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E646D6-8C5D-4455-9B8F-B282F803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2088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std::set&lt;T&gt;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&lt;set&gt;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set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numbers{ 1, 2, 3, 4, 5 };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: numbers)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n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87653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 err="1"/>
              <a:t>unordered_set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Неупорядоченное множество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219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std::</a:t>
            </a:r>
            <a:r>
              <a:rPr lang="en-US" dirty="0" err="1"/>
              <a:t>unordered_set</a:t>
            </a:r>
            <a:r>
              <a:rPr lang="en-US" dirty="0"/>
              <a:t>&lt;T&gt;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стандартной библиотеке C++ есть тип неупорядоченных множеств </a:t>
            </a: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unordered_set</a:t>
            </a:r>
            <a:r>
              <a:rPr lang="ru-RU" dirty="0"/>
              <a:t>&lt;&gt;.</a:t>
            </a:r>
          </a:p>
          <a:p>
            <a:r>
              <a:rPr lang="ru-RU" dirty="0"/>
              <a:t>Он поддерживает практически все те же функции, только не упорядочивает элементы.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9838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map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Ассоциативный список</a:t>
            </a:r>
            <a:r>
              <a:rPr lang="en-US" dirty="0"/>
              <a:t> </a:t>
            </a:r>
            <a:r>
              <a:rPr lang="ru-RU" dirty="0"/>
              <a:t>(словарь)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7610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map&lt;</a:t>
            </a:r>
            <a:r>
              <a:rPr lang="en-US" dirty="0" err="1"/>
              <a:t>Key,Value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Карта или </a:t>
            </a: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map</a:t>
            </a:r>
            <a:r>
              <a:rPr lang="ru-RU" dirty="0"/>
              <a:t> представляет контейнер, где каждое значение ассоциировано с определенным ключом. И по этому ключу можно получить элемент.</a:t>
            </a:r>
            <a:endParaRPr lang="en-US" dirty="0"/>
          </a:p>
          <a:p>
            <a:r>
              <a:rPr lang="ru-RU" dirty="0"/>
              <a:t>Причем </a:t>
            </a:r>
            <a:r>
              <a:rPr lang="ru-RU" dirty="0">
                <a:solidFill>
                  <a:srgbClr val="0070C0"/>
                </a:solidFill>
              </a:rPr>
              <a:t>ключи могут иметь только уникальные значения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/>
              <a:t>Примером такого контейнера может служить словарь, где каждому слову сопоставляется его перевод или объяснение.</a:t>
            </a:r>
            <a:endParaRPr lang="en-US" dirty="0"/>
          </a:p>
          <a:p>
            <a:r>
              <a:rPr lang="ru-RU" dirty="0"/>
              <a:t>Поэтому такие структуры еще называют словарями.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2099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/>
              <a:t>map&lt;</a:t>
            </a:r>
            <a:r>
              <a:rPr lang="en-US" dirty="0" err="1"/>
              <a:t>Key,Value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&lt;map&gt;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main() </a:t>
            </a:r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map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products;</a:t>
            </a: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установка значений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products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"bread"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30;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products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"milk"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80;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products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"apple"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60;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получение значений</a:t>
            </a:r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"bread\t"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products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"bread"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"milk\t"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products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"milk"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"apple\t"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products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"apple"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]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pair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&lt;std::</a:t>
            </a:r>
            <a:r>
              <a:rPr lang="en-US" sz="18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unsigned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&gt;&amp; element : products)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element.first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element.second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products.erase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"milk"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</a:t>
            </a:r>
            <a:r>
              <a:rPr lang="ru-RU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удаляем элемент с ключом "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milk"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ru-RU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"Apple\t"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products.count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"apple"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Apple   1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"Orange\t"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products.count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"orange"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)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Orange  0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ru-RU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292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DBA11-43B7-4076-8B79-3C06ED4D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 err="1"/>
              <a:t>unordered_map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4B4A81-50AF-4AD7-A9DD-D982735E1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Неупорядоченный ассоциативный список</a:t>
            </a:r>
            <a:r>
              <a:rPr lang="en-US" dirty="0"/>
              <a:t> </a:t>
            </a:r>
            <a:r>
              <a:rPr lang="ru-RU" dirty="0"/>
              <a:t>(словарь)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80BC7-F50F-46D3-B4F7-1276088E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0620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0E5E1-36F9-4805-94CF-004ECCE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 </a:t>
            </a:r>
            <a:r>
              <a:rPr lang="en-US" dirty="0" err="1"/>
              <a:t>unordered_map</a:t>
            </a:r>
            <a:r>
              <a:rPr lang="en-US" dirty="0"/>
              <a:t>&lt;</a:t>
            </a:r>
            <a:r>
              <a:rPr lang="en-US" dirty="0" err="1"/>
              <a:t>Key,Value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E9B5E-7112-4AA2-9D97-ADDBD98EA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Тип </a:t>
            </a: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map</a:t>
            </a:r>
            <a:r>
              <a:rPr lang="ru-RU" dirty="0"/>
              <a:t> определяет словарь, который упорядочивает все свои элементы - по умолчанию в порядке возрастания ключей.</a:t>
            </a:r>
            <a:endParaRPr lang="en-US" dirty="0"/>
          </a:p>
          <a:p>
            <a:r>
              <a:rPr lang="ru-RU" dirty="0"/>
              <a:t>Если упорядоченность не нужна, можно применять класс </a:t>
            </a:r>
            <a:r>
              <a:rPr lang="ru-RU" dirty="0" err="1"/>
              <a:t>std</a:t>
            </a:r>
            <a:r>
              <a:rPr lang="ru-RU" dirty="0"/>
              <a:t>::</a:t>
            </a:r>
            <a:r>
              <a:rPr lang="ru-RU" dirty="0" err="1"/>
              <a:t>unordered_map</a:t>
            </a:r>
            <a:r>
              <a:rPr lang="ru-RU" dirty="0"/>
              <a:t>, который в целом предоставляет тот же самый функционал, только не упорядочивает элементы и определен в заголовочном файле &lt;</a:t>
            </a:r>
            <a:r>
              <a:rPr lang="ru-RU" dirty="0" err="1"/>
              <a:t>unordered_map</a:t>
            </a:r>
            <a:r>
              <a:rPr lang="ru-RU" dirty="0"/>
              <a:t>&gt;.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112983-7A0B-4DA9-99E0-86AF68C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1BA8-65EE-4E3E-8471-73A1F35E8A91}" type="slidenum">
              <a:rPr lang="ru-RU" smtClean="0"/>
              <a:pPr/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8638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ОБЪЕКТНО-ОРИЕНТИРОВАННОЕ ПРОГРАММИРОВАНИЕ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9684" y="3545199"/>
            <a:ext cx="5144632" cy="659570"/>
          </a:xfrm>
        </p:spPr>
        <p:txBody>
          <a:bodyPr>
            <a:noAutofit/>
          </a:bodyPr>
          <a:lstStyle/>
          <a:p>
            <a:r>
              <a:rPr lang="ru-RU" sz="1500" i="1" dirty="0"/>
              <a:t>Лекция 6, 7</a:t>
            </a:r>
          </a:p>
          <a:p>
            <a:r>
              <a:rPr lang="ru-RU" sz="1500" i="1" dirty="0"/>
              <a:t>Контейнеры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6" y="5234062"/>
            <a:ext cx="2858939" cy="4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205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4100</TotalTime>
  <Words>8467</Words>
  <Application>Microsoft Office PowerPoint</Application>
  <PresentationFormat>Экран (4:3)</PresentationFormat>
  <Paragraphs>923</Paragraphs>
  <Slides>77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83" baseType="lpstr">
      <vt:lpstr>-apple-system</vt:lpstr>
      <vt:lpstr>Arial</vt:lpstr>
      <vt:lpstr>Calibri</vt:lpstr>
      <vt:lpstr>Calibri Light</vt:lpstr>
      <vt:lpstr>Cascadia Mono</vt:lpstr>
      <vt:lpstr>Тема Office</vt:lpstr>
      <vt:lpstr>ОБЪЕКТНО-ОРИЕНТИРОВАННОЕ ПРОГРАММИРОВАНИЕ </vt:lpstr>
      <vt:lpstr>Массивы</vt:lpstr>
      <vt:lpstr>Типы контейнеров</vt:lpstr>
      <vt:lpstr>Контейнер Array</vt:lpstr>
      <vt:lpstr>Контейнер Array</vt:lpstr>
      <vt:lpstr>Контейнер Array</vt:lpstr>
      <vt:lpstr>Некоторые методы контейнера Array</vt:lpstr>
      <vt:lpstr>Некоторые методы контейнера Array</vt:lpstr>
      <vt:lpstr>Сравнение контейнеров Array</vt:lpstr>
      <vt:lpstr>Контейнер Vector</vt:lpstr>
      <vt:lpstr>Контейнер Vector</vt:lpstr>
      <vt:lpstr>Некоторые методы контейнера Vector</vt:lpstr>
      <vt:lpstr>Контейнер Vector</vt:lpstr>
      <vt:lpstr>Обработка исключений</vt:lpstr>
      <vt:lpstr>Итераторы</vt:lpstr>
      <vt:lpstr>Итераторы</vt:lpstr>
      <vt:lpstr>Итераторы</vt:lpstr>
      <vt:lpstr>Операции с итераторами</vt:lpstr>
      <vt:lpstr>Получение и изменение элемента контейнера</vt:lpstr>
      <vt:lpstr>Перебор контейнера</vt:lpstr>
      <vt:lpstr>Итераторы для массивов</vt:lpstr>
      <vt:lpstr>Контейнер Vector</vt:lpstr>
      <vt:lpstr>Контейнер Vector</vt:lpstr>
      <vt:lpstr>Сравнение Vector</vt:lpstr>
      <vt:lpstr>Контейнер List</vt:lpstr>
      <vt:lpstr>Контейнер List</vt:lpstr>
      <vt:lpstr>Контейнер List</vt:lpstr>
      <vt:lpstr>Некоторые методы контейнера List</vt:lpstr>
      <vt:lpstr>Некоторые методы контейнера List</vt:lpstr>
      <vt:lpstr>Контейнер List</vt:lpstr>
      <vt:lpstr>Контейнер forward_list</vt:lpstr>
      <vt:lpstr>Контейнер forward_list</vt:lpstr>
      <vt:lpstr>Контейнер forward_list</vt:lpstr>
      <vt:lpstr>Некоторые методы контейнера forward_list</vt:lpstr>
      <vt:lpstr>Некоторые методы контейнера forward_list</vt:lpstr>
      <vt:lpstr>Контейнер forward_list</vt:lpstr>
      <vt:lpstr>Контейнер forward_list</vt:lpstr>
      <vt:lpstr>Контейнер forward_list</vt:lpstr>
      <vt:lpstr>Контейнер forward_list</vt:lpstr>
      <vt:lpstr>Контейнер deque</vt:lpstr>
      <vt:lpstr>Контейнер deque</vt:lpstr>
      <vt:lpstr>Контейнер deque</vt:lpstr>
      <vt:lpstr>Некоторые методы контейнера deque</vt:lpstr>
      <vt:lpstr>Некоторые методы контейнера deque</vt:lpstr>
      <vt:lpstr>Некоторые методы контейнера deque</vt:lpstr>
      <vt:lpstr>Контейнер deque</vt:lpstr>
      <vt:lpstr>Контейнер deque</vt:lpstr>
      <vt:lpstr>Контейнер deque</vt:lpstr>
      <vt:lpstr>Контейнер deque</vt:lpstr>
      <vt:lpstr>Контейнер deque</vt:lpstr>
      <vt:lpstr>Класс std::stack&lt;T&gt;</vt:lpstr>
      <vt:lpstr>Класс std::stack&lt;T&gt;</vt:lpstr>
      <vt:lpstr>Некоторые методы класса std::stack&lt;T&gt;</vt:lpstr>
      <vt:lpstr>Класс std::stack&lt;T&gt;</vt:lpstr>
      <vt:lpstr>Класс std::stack&lt;T&gt;</vt:lpstr>
      <vt:lpstr>Класс std::queue&lt;T&gt;</vt:lpstr>
      <vt:lpstr>Класс std::queue&lt;T&gt;</vt:lpstr>
      <vt:lpstr>Некоторые методы класса std::queue&lt;T&gt;</vt:lpstr>
      <vt:lpstr>Класс std::queue&lt;T&gt;</vt:lpstr>
      <vt:lpstr>Класс std::queue&lt;T&gt;</vt:lpstr>
      <vt:lpstr>Класс std::priority_queue&lt;T&gt;</vt:lpstr>
      <vt:lpstr>Класс std::queue&lt;T&gt;</vt:lpstr>
      <vt:lpstr>Некоторые методы класса std::priority_queue&lt;T&gt;</vt:lpstr>
      <vt:lpstr>Класс std::queue&lt;T&gt;</vt:lpstr>
      <vt:lpstr>Класс std::queue&lt;T&gt;</vt:lpstr>
      <vt:lpstr>Класс set</vt:lpstr>
      <vt:lpstr>Класс std::set&lt;T&gt;</vt:lpstr>
      <vt:lpstr>Некоторые методы класса std::set&lt;T&gt;</vt:lpstr>
      <vt:lpstr>Класс std::set&lt;T&gt;</vt:lpstr>
      <vt:lpstr>Класс unordered_set</vt:lpstr>
      <vt:lpstr>Класс std::unordered_set&lt;T&gt;</vt:lpstr>
      <vt:lpstr>Класс map</vt:lpstr>
      <vt:lpstr>Класс map&lt;Key,Value&gt;</vt:lpstr>
      <vt:lpstr>Класс map&lt;Key,Value&gt;</vt:lpstr>
      <vt:lpstr>Класс unordered_map</vt:lpstr>
      <vt:lpstr>Класс unordered_map&lt;Key,Value&gt;</vt:lpstr>
      <vt:lpstr>ОБЪЕКТНО-ОРИЕНТИРОВАННОЕ ПРОГРАММИРОВАНИЕ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 qwery</dc:creator>
  <cp:lastModifiedBy>Суходоев Михаил Сергеевич</cp:lastModifiedBy>
  <cp:revision>252</cp:revision>
  <dcterms:created xsi:type="dcterms:W3CDTF">2017-09-03T10:22:03Z</dcterms:created>
  <dcterms:modified xsi:type="dcterms:W3CDTF">2024-11-12T08:12:13Z</dcterms:modified>
</cp:coreProperties>
</file>