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2"/>
  </p:notesMasterIdLst>
  <p:sldIdLst>
    <p:sldId id="456" r:id="rId2"/>
    <p:sldId id="457" r:id="rId3"/>
    <p:sldId id="458" r:id="rId4"/>
    <p:sldId id="459" r:id="rId5"/>
    <p:sldId id="460" r:id="rId6"/>
    <p:sldId id="461" r:id="rId7"/>
    <p:sldId id="462" r:id="rId8"/>
    <p:sldId id="463" r:id="rId9"/>
    <p:sldId id="464" r:id="rId10"/>
    <p:sldId id="465" r:id="rId11"/>
    <p:sldId id="466" r:id="rId12"/>
    <p:sldId id="467" r:id="rId13"/>
    <p:sldId id="468" r:id="rId14"/>
    <p:sldId id="469" r:id="rId15"/>
    <p:sldId id="470" r:id="rId16"/>
    <p:sldId id="471" r:id="rId17"/>
    <p:sldId id="472" r:id="rId18"/>
    <p:sldId id="473" r:id="rId19"/>
    <p:sldId id="474" r:id="rId20"/>
    <p:sldId id="475" r:id="rId21"/>
    <p:sldId id="476" r:id="rId22"/>
    <p:sldId id="477" r:id="rId23"/>
    <p:sldId id="478" r:id="rId24"/>
    <p:sldId id="479" r:id="rId25"/>
    <p:sldId id="480" r:id="rId26"/>
    <p:sldId id="481" r:id="rId27"/>
    <p:sldId id="482" r:id="rId28"/>
    <p:sldId id="483" r:id="rId29"/>
    <p:sldId id="484" r:id="rId30"/>
    <p:sldId id="485" r:id="rId31"/>
    <p:sldId id="486" r:id="rId32"/>
    <p:sldId id="487" r:id="rId33"/>
    <p:sldId id="488" r:id="rId34"/>
    <p:sldId id="489" r:id="rId35"/>
    <p:sldId id="490" r:id="rId36"/>
    <p:sldId id="491" r:id="rId37"/>
    <p:sldId id="492" r:id="rId38"/>
    <p:sldId id="493" r:id="rId39"/>
    <p:sldId id="494" r:id="rId40"/>
    <p:sldId id="495" r:id="rId41"/>
    <p:sldId id="496" r:id="rId42"/>
    <p:sldId id="497" r:id="rId43"/>
    <p:sldId id="498" r:id="rId44"/>
    <p:sldId id="499" r:id="rId45"/>
    <p:sldId id="501" r:id="rId46"/>
    <p:sldId id="502" r:id="rId47"/>
    <p:sldId id="503" r:id="rId48"/>
    <p:sldId id="504" r:id="rId49"/>
    <p:sldId id="505" r:id="rId50"/>
    <p:sldId id="500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85234" autoAdjust="0"/>
  </p:normalViewPr>
  <p:slideViewPr>
    <p:cSldViewPr snapToGrid="0">
      <p:cViewPr varScale="1">
        <p:scale>
          <a:sx n="99" d="100"/>
          <a:sy n="99" d="100"/>
        </p:scale>
        <p:origin x="-20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034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E73B9-B502-43EE-A0A6-89F1E72F1ACF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67C88-9878-4545-8D61-C7320CEAE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29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CAA4-0856-4C61-9A59-B99474C1BEB1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9687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93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930"/>
            <a:ext cx="9144000" cy="6093069"/>
          </a:xfrm>
        </p:spPr>
        <p:txBody>
          <a:bodyPr/>
          <a:lstStyle>
            <a:lvl1pPr marL="0" indent="360363" algn="just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33CC3-A567-4F3C-AF13-0335C6E01394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4"/>
            <a:ext cx="2057400" cy="365125"/>
          </a:xfrm>
        </p:spPr>
        <p:txBody>
          <a:bodyPr/>
          <a:lstStyle>
            <a:lvl1pPr>
              <a:defRPr sz="1600"/>
            </a:lvl1pPr>
          </a:lstStyle>
          <a:p>
            <a:fld id="{E5031BA8-65EE-4E3E-8471-73A1F35E8A9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99272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BFC-E676-4FFE-97E8-0A856653729E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98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EEB29-19F6-4CBD-B2A3-8CFD79A3281B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9911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C3EFF-C29A-44D8-A6E6-2CFA4E8E00F5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7613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634A-9618-4FC8-BAC7-9CF89FD901EC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73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3584-C744-4B91-B7C1-553244615CE2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803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F307-D2DE-49AC-8ACC-D0840FF2778E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9476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FDEA-DA23-4F91-82D0-03E261F6D949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1388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8C1B-C581-4DB4-9032-9B6A3A68CB7C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556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D533-0282-4311-88CF-A0C5E89F2EAF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501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CFC9F-1A2D-419A-AE1C-1531F6E2A0D7}" type="datetime1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31BA8-65EE-4E3E-8471-73A1F35E8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162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9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/>
              <a:t>Лекция 5</a:t>
            </a:r>
          </a:p>
          <a:p>
            <a:r>
              <a:rPr lang="ru-RU" sz="1500" i="1" dirty="0"/>
              <a:t>Шаблоны</a:t>
            </a:r>
          </a:p>
          <a:p>
            <a:r>
              <a:rPr lang="ru-RU" sz="1500" i="1" dirty="0" smtClean="0"/>
              <a:t>Строки</a:t>
            </a:r>
          </a:p>
          <a:p>
            <a:r>
              <a:rPr lang="ru-RU" sz="1500" i="1" smtClean="0"/>
              <a:t>Файловые потоки</a:t>
            </a:r>
            <a:endParaRPr lang="ru-RU" sz="15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8476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518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497CF8-0A6C-466A-847A-7FB60222D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Шаблоны функций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981478-C943-4271-92AD-66911EA53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add(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x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x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+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add(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x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y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x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+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add(std::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str1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str2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str1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+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str2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"int: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add(4, 5)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"double: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add(4.4, 5.5)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"string: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add(std::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hel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"lo"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6106B48-6345-4D66-B9A0-B894234E4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701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497CF8-0A6C-466A-847A-7FB60222D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Шаблоны функций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981478-C943-4271-92AD-66911EA53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&lt;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 </a:t>
            </a:r>
            <a:r>
              <a:rPr lang="fr-FR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add(</a:t>
            </a:r>
            <a:r>
              <a:rPr lang="fr-FR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+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"int: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add(4, 5)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"double: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add(4.4, 5.5)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"string: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add(std::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hel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"lo"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6106B48-6345-4D66-B9A0-B894234E4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682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497CF8-0A6C-466A-847A-7FB60222D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Шаблоны функций: несколько типов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981478-C943-4271-92AD-66911EA53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swap(</a:t>
            </a:r>
            <a:r>
              <a:rPr lang="fr-FR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temp =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temp;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 = 30;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 = 10;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swap(c, d);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"c =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"\t d =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d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с = 10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d = 30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6106B48-6345-4D66-B9A0-B894234E4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5456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547A3C-C81A-4D7D-A391-F3B52FF5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Шаблоны класса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EF1B7E-73AE-4327-BD51-EA8ABE3B3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класс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, где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id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- целое число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UintPerson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UintPerson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id{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}, name{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 {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"Id: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id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tName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id;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класс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, где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id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- строка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StringPerson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StringPerson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id{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}, name{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 {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"Id: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id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tName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id;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DD84891-74BD-4A7F-94B4-B703C8556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384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547A3C-C81A-4D7D-A391-F3B52FF5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Шаблоны класса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EF1B7E-73AE-4327-BD51-EA8ABE3B3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UintPerson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tom{ 123456,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tom.print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Id: 123456      Name: Ivan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StringPerson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bob{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abc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“Anya"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bob.print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Id: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abc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 Name: Anya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DD84891-74BD-4A7F-94B4-B703C8556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402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547A3C-C81A-4D7D-A391-F3B52FF5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Шаблоны класса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EF1B7E-73AE-4327-BD51-EA8ABE3B3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id{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}, name{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"Id: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id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tName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name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id;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 tom{ 123456,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T -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число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tom.print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Id: 123456      Name: Ivan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 bob{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abc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T -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строка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bob.print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Id: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abc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 Name: Anya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DD84891-74BD-4A7F-94B4-B703C8556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8134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547A3C-C81A-4D7D-A391-F3B52FF5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Шаблоны класса: несколько типов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EF1B7E-73AE-4327-BD51-EA8ABE3B3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V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Transaction</a:t>
            </a:r>
            <a:r>
              <a:rPr lang="ru-RU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Transaction(</a:t>
            </a:r>
            <a:r>
              <a:rPr lang="fr-FR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fromAcc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toAcc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V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code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sum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fromAccount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fromAcc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},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toAccount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toAcc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}, code{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code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}, sum{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sum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"From: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fromAccount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tTo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toAccount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&lt;&lt; </a:t>
            </a:r>
            <a:r>
              <a:rPr lang="de-DE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de-DE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tSum</a:t>
            </a:r>
            <a:r>
              <a:rPr lang="de-DE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sum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de-DE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de-DE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tCode</a:t>
            </a:r>
            <a:r>
              <a:rPr lang="de-DE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code &lt;&lt;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fromAccount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с какого счета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toAccount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на какой счет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V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code;   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код операции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sum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сумма перевода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Transaction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 transaction1{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"id1234"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"id5678"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123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5000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transaction1.print();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From: id1234 To: id5678 Sum: 5000 Code: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123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DD84891-74BD-4A7F-94B4-B703C8556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739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CE28EA-378E-49D0-B862-07BDA0EB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Громоздкий код?</a:t>
            </a:r>
            <a:br>
              <a:rPr lang="ru-RU" dirty="0"/>
            </a:br>
            <a:r>
              <a:rPr lang="ru-RU" dirty="0"/>
              <a:t>Сложно определить, какие поля и методы содержит шаблон класса?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E6D87A-6123-4C54-9F19-5EFAF409B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56CD216-57FF-4D1B-BF54-95F88B116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594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547A3C-C81A-4D7D-A391-F3B52FF5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800" dirty="0"/>
              <a:t>Определение методов вне шаблона класса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EF1B7E-73AE-4327-BD51-EA8ABE3B3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ru-RU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~Person();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operator=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&amp;);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print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id;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DD84891-74BD-4A7F-94B4-B703C8556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1245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547A3C-C81A-4D7D-A391-F3B52FF5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800" dirty="0"/>
              <a:t>Определение методов вне шаблона класса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EF1B7E-73AE-4327-BD51-EA8ABE3B3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определение конструктора вне шаблона класса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T&gt;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Person&lt;T&gt;::Person(T id, std::string name) : id{ id }, name{ name } { }</a:t>
            </a:r>
          </a:p>
          <a:p>
            <a:endParaRPr lang="ru-RU" sz="1800" dirty="0">
              <a:solidFill>
                <a:srgbClr val="008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определение конструктора копирования вне шаблона класса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T&gt;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Person&lt;T&gt;::Person(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Person&amp; person) : id{ person.id }, name{ person.name } { 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определение деструктора копирования вне шаблона класса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T&gt;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Person&lt;T&gt;::~Person() 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"Person deleted"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определение оператора присвоения вне шаблона класса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T&gt;</a:t>
            </a:r>
          </a:p>
          <a:p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Person&lt;T&gt;&amp; Person&lt;T&gt;::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operator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=(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Person&amp; person)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(&amp;person !=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name = person.name;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id = person.id;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*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this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endParaRPr lang="ru-RU" sz="1800" dirty="0">
              <a:solidFill>
                <a:srgbClr val="008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определение функции вне шаблона класса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T&gt;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fr-F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Person&lt;T&gt;::print()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"Id: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id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tName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name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DD84891-74BD-4A7F-94B4-B703C8556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9684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547A3C-C81A-4D7D-A391-F3B52FF5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800" dirty="0"/>
              <a:t>Определение методов вне шаблона класса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EF1B7E-73AE-4327-BD51-EA8ABE3B3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123456,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Person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vasya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ivan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vasya.print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DD84891-74BD-4A7F-94B4-B703C8556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8474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BC8BF0-2168-44A9-9E38-61C5DC539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Наследование шаблонов класса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A14E05-E8D0-442C-A939-2633775D5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id{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}, name{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 {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"Id: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id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tName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name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protected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id;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Employee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: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Employee(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company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}, company{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company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 {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&gt;::print();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&gt;::name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 works in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company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company;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2D0DB12-374F-460F-B142-6F973B11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479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BC8BF0-2168-44A9-9E38-61C5DC539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Наследование шаблонов класса</a:t>
            </a:r>
            <a:r>
              <a:rPr lang="en-US" dirty="0"/>
              <a:t> 2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A14E05-E8D0-442C-A939-2633775D5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template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</a:t>
            </a:r>
            <a:r>
              <a:rPr lang="en-US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typename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Person(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id{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}, name{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 {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"Id: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id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"\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tName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name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protected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id;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Employee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: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&gt; {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Employee(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company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: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}, company{ </a:t>
            </a:r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company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 {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print()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Person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::print();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 works in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company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company;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2D0DB12-374F-460F-B142-6F973B11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3218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9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/>
              <a:t>Строки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8476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247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8FE8D4-A6D8-4D8B-BB92-22FEDB5AB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 </a:t>
            </a:r>
            <a:r>
              <a:rPr lang="en-US" dirty="0"/>
              <a:t>std::string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F83458B-28C9-48DD-97EC-E9621C849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message{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 TPU!"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или так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message2 =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 TPU!"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message3(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 TPU!"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message4(4,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'd'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повторяем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d 4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раза –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message4 =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dddd</a:t>
            </a:r>
            <a:endParaRPr lang="en-US" sz="1800" dirty="0">
              <a:solidFill>
                <a:srgbClr val="008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message5{ message };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message5 = "Hello TPU"</a:t>
            </a:r>
          </a:p>
          <a:p>
            <a:r>
              <a:rPr lang="da-DK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message6{ </a:t>
            </a:r>
            <a:r>
              <a:rPr lang="da-DK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”Hello TPU"</a:t>
            </a:r>
            <a:r>
              <a:rPr lang="da-DK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4 }; </a:t>
            </a:r>
            <a:r>
              <a:rPr lang="da-DK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берем первые 4 символа – message6 = Hell</a:t>
            </a:r>
            <a:endParaRPr lang="da-DK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message7{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“Hello TPU"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6, 3 };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5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символов начиная с 6 символа –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message7 = TPU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FDA149C-1851-404A-85E7-BD6BB702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5807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12374B-D10B-487E-9D05-8182677E3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 </a:t>
            </a:r>
            <a:r>
              <a:rPr lang="en-US" dirty="0"/>
              <a:t>std::string: </a:t>
            </a:r>
            <a:r>
              <a:rPr lang="ru-RU" dirty="0"/>
              <a:t>размер строки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1C1A510-764A-440B-94A2-1DB535772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message{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"Length: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message.length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Length: 5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"Size: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message.size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Size: 5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8249B66-657D-4B19-9835-59E0ED10B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0072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12374B-D10B-487E-9D05-8182677E3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 </a:t>
            </a:r>
            <a:r>
              <a:rPr lang="en-US" dirty="0"/>
              <a:t>std::string: </a:t>
            </a:r>
            <a:r>
              <a:rPr lang="ru-RU" dirty="0"/>
              <a:t>размер строки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1C1A510-764A-440B-94A2-1DB535772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message;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message.empty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())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"string is empty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else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"string is not empty"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8249B66-657D-4B19-9835-59E0ED10B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9000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787BA3-2B88-4A26-99CA-9CEA3569E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 </a:t>
            </a:r>
            <a:r>
              <a:rPr lang="en-US" dirty="0"/>
              <a:t>std::string: raw-</a:t>
            </a:r>
            <a:r>
              <a:rPr lang="ru-RU" dirty="0"/>
              <a:t>литералы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DDCF8C9-81C3-4177-94ED-1C7F3AA1B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de-DE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"Name: \t\"Ivan\"\</a:t>
            </a:r>
            <a:r>
              <a:rPr lang="de-DE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nAge</a:t>
            </a:r>
            <a:r>
              <a:rPr lang="de-DE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:\t25"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9C3739F-9F07-492E-A74E-3C2AA0FC2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8517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787BA3-2B88-4A26-99CA-9CEA3569E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 </a:t>
            </a:r>
            <a:r>
              <a:rPr lang="en-US" dirty="0"/>
              <a:t>std::string: raw-</a:t>
            </a:r>
            <a:r>
              <a:rPr lang="ru-RU" dirty="0"/>
              <a:t>литералы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DDCF8C9-81C3-4177-94ED-1C7F3AA1B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text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R"(Name:   "Tom"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Age:    38)"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text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9C3739F-9F07-492E-A74E-3C2AA0FC2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8450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787BA3-2B88-4A26-99CA-9CEA3569E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Строки с поддержкой </a:t>
            </a:r>
            <a:r>
              <a:rPr lang="en-US" dirty="0" err="1"/>
              <a:t>unicode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DDCF8C9-81C3-4177-94ED-1C7F3AA1B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latin typeface="Cascadia Mono" panose="020B0609020000020004" pitchFamily="49" charset="0"/>
              </a:rPr>
              <a:t>std::</a:t>
            </a:r>
            <a:r>
              <a:rPr lang="en-US" sz="1800" dirty="0" err="1">
                <a:latin typeface="Cascadia Mono" panose="020B0609020000020004" pitchFamily="49" charset="0"/>
              </a:rPr>
              <a:t>wstring</a:t>
            </a:r>
            <a:r>
              <a:rPr lang="en-US" sz="1800" dirty="0">
                <a:latin typeface="Cascadia Mono" panose="020B0609020000020004" pitchFamily="49" charset="0"/>
              </a:rPr>
              <a:t> </a:t>
            </a:r>
            <a:r>
              <a:rPr lang="ru-RU" sz="1800" dirty="0">
                <a:latin typeface="Cascadia Mono" panose="020B0609020000020004" pitchFamily="49" charset="0"/>
              </a:rPr>
              <a:t>содержит строку символов типа </a:t>
            </a:r>
            <a:r>
              <a:rPr lang="en-US" sz="1800" dirty="0" err="1">
                <a:latin typeface="Cascadia Mono" panose="020B0609020000020004" pitchFamily="49" charset="0"/>
              </a:rPr>
              <a:t>wchar_t</a:t>
            </a:r>
            <a:endParaRPr lang="en-US" sz="1800" dirty="0">
              <a:latin typeface="Cascadia Mono" panose="020B0609020000020004" pitchFamily="49" charset="0"/>
            </a:endParaRPr>
          </a:p>
          <a:p>
            <a:r>
              <a:rPr lang="en-US" sz="1800" dirty="0">
                <a:latin typeface="Cascadia Mono" panose="020B0609020000020004" pitchFamily="49" charset="0"/>
              </a:rPr>
              <a:t>std::u16string </a:t>
            </a:r>
            <a:r>
              <a:rPr lang="ru-RU" sz="1800" dirty="0">
                <a:latin typeface="Cascadia Mono" panose="020B0609020000020004" pitchFamily="49" charset="0"/>
              </a:rPr>
              <a:t>содержит строку символов типа </a:t>
            </a:r>
            <a:r>
              <a:rPr lang="en-US" sz="1800" dirty="0">
                <a:latin typeface="Cascadia Mono" panose="020B0609020000020004" pitchFamily="49" charset="0"/>
              </a:rPr>
              <a:t>char16_t</a:t>
            </a:r>
          </a:p>
          <a:p>
            <a:r>
              <a:rPr lang="en-US" sz="1800" dirty="0">
                <a:latin typeface="Cascadia Mono" panose="020B0609020000020004" pitchFamily="49" charset="0"/>
              </a:rPr>
              <a:t>std::u32string </a:t>
            </a:r>
            <a:r>
              <a:rPr lang="ru-RU" sz="1800" dirty="0">
                <a:latin typeface="Cascadia Mono" panose="020B0609020000020004" pitchFamily="49" charset="0"/>
              </a:rPr>
              <a:t>содержит строку символов типа </a:t>
            </a:r>
            <a:r>
              <a:rPr lang="en-US" sz="1800" dirty="0">
                <a:latin typeface="Cascadia Mono" panose="020B0609020000020004" pitchFamily="49" charset="0"/>
              </a:rPr>
              <a:t>char32_t</a:t>
            </a:r>
          </a:p>
          <a:p>
            <a:endParaRPr lang="en-US" sz="1800" dirty="0"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wstring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text{ 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L"Hello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 World!"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std::u16string text16{ 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u"Hello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 World!"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std::u32string text32{ 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U"Hello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 World!"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9C3739F-9F07-492E-A74E-3C2AA0FC2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1615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787BA3-2B88-4A26-99CA-9CEA3569E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 строк (</a:t>
            </a:r>
            <a:r>
              <a:rPr lang="en-US" dirty="0"/>
              <a:t>std::</a:t>
            </a:r>
            <a:r>
              <a:rPr lang="en-US" dirty="0" err="1"/>
              <a:t>wstring</a:t>
            </a:r>
            <a:r>
              <a:rPr lang="ru-RU" dirty="0"/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DDCF8C9-81C3-4177-94ED-1C7F3AA1B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wstring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text{ </a:t>
            </a:r>
            <a:r>
              <a:rPr lang="en-US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L"Hello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 World!"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wcout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Hello World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9C3739F-9F07-492E-A74E-3C2AA0FC2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4092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E04EFE-5351-4B60-B93C-29FB3D5B9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Преобразование в строку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E999862-3CB0-4694-AF1D-479FF6C20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age = 25;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message{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"Age: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+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to_string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(age)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message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Age: 25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138B75-7731-4E49-8A31-45A99803C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6143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862DDE-E3FA-4B57-81DC-021BED9F8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Преобразование строки в число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56E066-743D-4ECA-8ED3-73B9FF9BB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stoi</a:t>
            </a:r>
            <a:r>
              <a:rPr lang="en-US" dirty="0"/>
              <a:t>(): </a:t>
            </a:r>
            <a:r>
              <a:rPr lang="ru-RU" dirty="0"/>
              <a:t>преобразует в тип </a:t>
            </a:r>
            <a:r>
              <a:rPr lang="en-US" dirty="0"/>
              <a:t>int</a:t>
            </a:r>
          </a:p>
          <a:p>
            <a:r>
              <a:rPr lang="en-US" dirty="0" err="1"/>
              <a:t>stol</a:t>
            </a:r>
            <a:r>
              <a:rPr lang="en-US" dirty="0"/>
              <a:t>(): </a:t>
            </a:r>
            <a:r>
              <a:rPr lang="ru-RU" dirty="0"/>
              <a:t>в </a:t>
            </a:r>
            <a:r>
              <a:rPr lang="en-US" dirty="0"/>
              <a:t>long</a:t>
            </a:r>
          </a:p>
          <a:p>
            <a:r>
              <a:rPr lang="en-US" dirty="0" err="1"/>
              <a:t>stoll</a:t>
            </a:r>
            <a:r>
              <a:rPr lang="en-US" dirty="0"/>
              <a:t>(): </a:t>
            </a:r>
            <a:r>
              <a:rPr lang="ru-RU" dirty="0"/>
              <a:t>в </a:t>
            </a:r>
            <a:r>
              <a:rPr lang="en-US" dirty="0"/>
              <a:t>long </a:t>
            </a:r>
            <a:r>
              <a:rPr lang="en-US" dirty="0" err="1"/>
              <a:t>long</a:t>
            </a:r>
            <a:endParaRPr lang="en-US" dirty="0"/>
          </a:p>
          <a:p>
            <a:r>
              <a:rPr lang="en-US" dirty="0" err="1"/>
              <a:t>stoul</a:t>
            </a:r>
            <a:r>
              <a:rPr lang="en-US" dirty="0"/>
              <a:t>(): </a:t>
            </a:r>
            <a:r>
              <a:rPr lang="ru-RU" dirty="0"/>
              <a:t>в </a:t>
            </a:r>
            <a:r>
              <a:rPr lang="en-US" dirty="0"/>
              <a:t>unsigned long</a:t>
            </a:r>
          </a:p>
          <a:p>
            <a:r>
              <a:rPr lang="en-US" dirty="0" err="1"/>
              <a:t>stoull</a:t>
            </a:r>
            <a:r>
              <a:rPr lang="en-US" dirty="0"/>
              <a:t>(): </a:t>
            </a:r>
            <a:r>
              <a:rPr lang="ru-RU" dirty="0"/>
              <a:t>в </a:t>
            </a:r>
            <a:r>
              <a:rPr lang="en-US" dirty="0"/>
              <a:t>unsigned long </a:t>
            </a:r>
            <a:r>
              <a:rPr lang="en-US" dirty="0" err="1"/>
              <a:t>long</a:t>
            </a:r>
            <a:endParaRPr lang="en-US" dirty="0"/>
          </a:p>
          <a:p>
            <a:r>
              <a:rPr lang="en-US" dirty="0" err="1"/>
              <a:t>stof</a:t>
            </a:r>
            <a:r>
              <a:rPr lang="en-US" dirty="0"/>
              <a:t>(): </a:t>
            </a:r>
            <a:r>
              <a:rPr lang="ru-RU" dirty="0"/>
              <a:t>в </a:t>
            </a:r>
            <a:r>
              <a:rPr lang="en-US" dirty="0"/>
              <a:t>float</a:t>
            </a:r>
          </a:p>
          <a:p>
            <a:r>
              <a:rPr lang="en-US" dirty="0" err="1"/>
              <a:t>stod</a:t>
            </a:r>
            <a:r>
              <a:rPr lang="en-US" dirty="0"/>
              <a:t>(): </a:t>
            </a:r>
            <a:r>
              <a:rPr lang="ru-RU" dirty="0"/>
              <a:t>в </a:t>
            </a:r>
            <a:r>
              <a:rPr lang="en-US" dirty="0"/>
              <a:t>double</a:t>
            </a:r>
          </a:p>
          <a:p>
            <a:r>
              <a:rPr lang="en-US" dirty="0" err="1"/>
              <a:t>stold</a:t>
            </a:r>
            <a:r>
              <a:rPr lang="en-US" dirty="0"/>
              <a:t>(): </a:t>
            </a:r>
            <a:r>
              <a:rPr lang="ru-RU" dirty="0"/>
              <a:t>в </a:t>
            </a:r>
            <a:r>
              <a:rPr lang="en-US" dirty="0"/>
              <a:t>long double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65982A3-0550-46E2-ADDD-E97657242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5890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862DDE-E3FA-4B57-81DC-021BED9F8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Преобразование строки в число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56E066-743D-4ECA-8ED3-73B9FF9BB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str{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"123"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n{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stoi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(str) };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n == 123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65982A3-0550-46E2-ADDD-E97657242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751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D82D7C-D1BB-410A-BC01-FC0696C4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Преобразование строки в указатель на символы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8B8FF27-BD06-4FEA-A434-3FD6206A7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message{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“Hello"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message_ptr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message.c_str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преобразуем в указатель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message_ptr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172D958-FE7E-4BA6-917F-BBCB3714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1FA00B-6627-48DB-9CF4-CC3D24C30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Сравнение строк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BDD1A27-0D3E-462B-91FB-6E6F2AA51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s1{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ru-RU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bool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result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s1 == </a:t>
            </a:r>
            <a:r>
              <a:rPr lang="ru-RU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ru-RU" sz="18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Hello</a:t>
            </a:r>
            <a:r>
              <a:rPr lang="ru-RU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false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- строки различаются по регистру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result = s1 ==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true</a:t>
            </a:r>
          </a:p>
          <a:p>
            <a:endParaRPr lang="en-US" sz="1800" dirty="0">
              <a:solidFill>
                <a:srgbClr val="008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s3{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"helm"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bool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result{ s3 &gt; </a:t>
            </a:r>
            <a:r>
              <a:rPr lang="en-US" sz="1800" dirty="0" smtClean="0">
                <a:solidFill>
                  <a:srgbClr val="000000"/>
                </a:solidFill>
                <a:latin typeface="Cascadia Mono" panose="020B0609020000020004" pitchFamily="49" charset="0"/>
              </a:rPr>
              <a:t>s1 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true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0E1A06-5EF2-462C-8971-0E64ADB18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8353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D16CB8-2CDE-49FC-BF96-FCD4F08ED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Сравнение строк (</a:t>
            </a:r>
            <a:r>
              <a:rPr lang="en-US" dirty="0"/>
              <a:t>compare)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B52BB85-275E-498A-AD6E-C25D9B535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tom{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"Tom"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person{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"Tom"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bob{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"Bob"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sam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"Sam"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result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tom.compare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(person);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result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0 -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строки равны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result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sam.compare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(bob);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1 -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первая строка (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sam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)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больше второй (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bob)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result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1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result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sam.compare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(tom);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-1 -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первая строка (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sam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)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меньше второй (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tom)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result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-1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47658B6-D3E3-46B6-8D89-8AF007779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3602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8C16AE-3F52-4D75-8732-2E72940B3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Получение подстроки (</a:t>
            </a:r>
            <a:r>
              <a:rPr lang="en-US" dirty="0" err="1"/>
              <a:t>substr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99F51D-C9C9-4CB1-ACEC-053E56D09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message{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 TPU!"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submessage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message.substr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(6, 3);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3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символов начиная с 6-го 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submessage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TPU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submessage2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message.substr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(6, 20);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TPU!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submessage3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message.substr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(6);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TPU!</a:t>
            </a:r>
          </a:p>
          <a:p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 submessage4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message.substr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(24, 20);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Исключение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std::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out_of_range</a:t>
            </a:r>
            <a:endParaRPr lang="en-US" sz="1800" dirty="0">
              <a:solidFill>
                <a:srgbClr val="008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9E7FE8C-5F99-4889-BED3-5E748663E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9522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660975-BE9F-46E8-8B62-39CBB79C3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подстроки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672E10-6F27-43CC-B3A7-8E20F2221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"Welcome to TPU."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"TPU"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11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"come"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3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'o'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4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"Goodbye"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18446744073709551615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B0BC508-4C7E-4B73-8A15-2DCDEA9CF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5741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660975-BE9F-46E8-8B62-39CBB79C3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подстроки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672E10-6F27-43CC-B3A7-8E20F2221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"Welcome to TPU."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"TPU"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11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"come"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3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'o'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4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"Goodbye"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18446744073709551615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"Goodbye"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== -1 ?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"True"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: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"False"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True</a:t>
            </a: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	if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"Goodbye"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== std::string::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npos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	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"Not found"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B0BC508-4C7E-4B73-8A15-2DCDEA9CF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4642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660975-BE9F-46E8-8B62-39CBB79C3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подстроки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672E10-6F27-43CC-B3A7-8E20F2221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"Welcome to TPU."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поиск с 5-го индекса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5)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9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B0BC508-4C7E-4B73-8A15-2DCDEA9CF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563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660975-BE9F-46E8-8B62-39CBB79C3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Поиск подстроки</a:t>
            </a:r>
            <a:r>
              <a:rPr lang="en-US" dirty="0"/>
              <a:t> (</a:t>
            </a:r>
            <a:r>
              <a:rPr lang="ru-RU" dirty="0"/>
              <a:t>в обратном порядке)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672E10-6F27-43CC-B3A7-8E20F2221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"Welcome to TPU."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text.rfind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de-DE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"e"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de-DE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std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de-DE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de-DE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 </a:t>
            </a:r>
            <a:r>
              <a:rPr lang="de-DE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6</a:t>
            </a:r>
            <a:endParaRPr lang="de-DE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text.rfind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"to"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8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text.rfind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'o'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9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text.rfind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"Goodbye"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18446744073709551615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B0BC508-4C7E-4B73-8A15-2DCDEA9CF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519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63D954-EEA1-480D-BFD8-DC17D4384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любого из набора символов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C8593DD-0929-4FD3-AFC3-40FD1C303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"Phone number: +96211111111"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letters{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"0123456789"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искомые символы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text.find_first_of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(letters)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15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text.find_last_of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(letters)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25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A3DCFC5-6F70-4FA5-B489-B70569B5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853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63D954-EEA1-480D-BFD8-DC17D4384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любого из набора символов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C8593DD-0929-4FD3-AFC3-40FD1C303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"Phone number: +96211111111"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letters{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"0123456789"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искомые символы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text.find_first_not_of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(letters)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0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text.find_last_not_of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(letters)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14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A3DCFC5-6F70-4FA5-B489-B70569B5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5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29DD6A-5356-4584-AC72-43662B1F0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Добавление в строку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8579A32-663C-4CBD-887A-E204DC1AB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message{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message.append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добавляем пробел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message.append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"world"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можно добавить по цепочке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message.append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(" ").append("world");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message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hello world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8B1EDF6-2A5D-4EF7-8D56-9D6330564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5659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8FB225-C485-4097-B7C1-823A9C326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Вставка строки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7E5FD05-19C0-41A4-AADA-E710110A0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"insert into a text"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str{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"a string 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text.insert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(7, str);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insert a string into a text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F935B94-1AF4-48E1-A78E-6DFBB4955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0787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8537A9-F9BD-4B69-8D44-103A37BC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Замена подстроки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6C9C7E-E32F-4FC2-A759-BEF77FE94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std::string&amp; std::string::replace(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size_t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_Off,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size_t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_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Nx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* _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Ptr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"Lang: Java"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text.replace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(6, 4,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"C++"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text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Lang: C++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A002000-F3A2-4215-81C3-02F3DB8E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726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E5AE1E-C8F1-464B-AD4C-4BBFF43BC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Удаление символов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834825-ABD0-436E-932B-6F497B054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 Tom!"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std::string empty;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text.replace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(5, 4,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empty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Замена "</a:t>
            </a:r>
            <a:r>
              <a:rPr lang="ru-RU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Tom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" на пустую строку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text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Hello!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7E32A2F-8AC7-4A6A-994D-77B9612B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269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E5AE1E-C8F1-464B-AD4C-4BBFF43BC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Удаление символов</a:t>
            </a:r>
            <a:r>
              <a:rPr lang="en-US" dirty="0"/>
              <a:t> 2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834825-ABD0-436E-932B-6F497B054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std::string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 Tom!"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text.erase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(5, 4);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удаляем 4 символа с 5-го индекса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&lt;&lt; text &lt;&lt;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Hello!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7E32A2F-8AC7-4A6A-994D-77B9612B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8026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E5AE1E-C8F1-464B-AD4C-4BBFF43BC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Удаление символов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834825-ABD0-436E-932B-6F497B054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 Tom! Good bye Tom..."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to_delete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 Tom"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какую подстроку удалить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size_t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start{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to_delete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};      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находим позицию подстроки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(start !=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npos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text.erase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(start,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to_delete.length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start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to_delete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start +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to_delete.length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7E32A2F-8AC7-4A6A-994D-77B9612B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2609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E5AE1E-C8F1-464B-AD4C-4BBFF43BC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Удаление символов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834825-ABD0-436E-932B-6F497B054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"Hello Tom! Good bye Tom..."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to_delete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800" dirty="0">
                <a:solidFill>
                  <a:srgbClr val="A31515"/>
                </a:solidFill>
                <a:latin typeface="Cascadia Mono" panose="020B0609020000020004" pitchFamily="49" charset="0"/>
              </a:rPr>
              <a:t>" Tom"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};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какую подстроку удалить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size_t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start{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to_delete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 };          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находим позицию подстроки</a:t>
            </a:r>
            <a:endParaRPr lang="ru-RU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(start != std::</a:t>
            </a:r>
            <a:r>
              <a:rPr lang="en-US" sz="1800" dirty="0">
                <a:solidFill>
                  <a:srgbClr val="2B91AF"/>
                </a:solidFill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npos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text.erase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(start,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to_delete.length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());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start =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text.find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to_delete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start +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to_delete.length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());</a:t>
            </a: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text </a:t>
            </a:r>
            <a:r>
              <a:rPr lang="en-US" sz="1800" dirty="0">
                <a:solidFill>
                  <a:srgbClr val="008080"/>
                </a:solidFill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// Hello! Good bye...</a:t>
            </a: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7E32A2F-8AC7-4A6A-994D-77B9612B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2353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3CC049-9537-427B-BA4B-A2C522F0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Операции с символами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E3F61C5-F7AF-4997-8FFC-176D6EE1E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isupper</a:t>
            </a:r>
            <a:r>
              <a:rPr lang="ru-RU" dirty="0"/>
              <a:t>(c): проверяет, является ли c заглавной буквой, по умолчанию от "A" до "Z"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islower</a:t>
            </a:r>
            <a:r>
              <a:rPr lang="ru-RU" dirty="0"/>
              <a:t>(c): проверяет, является ли c буквой нижнего регистра, по умолчанию от 'a' до 'z'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isalpha</a:t>
            </a:r>
            <a:r>
              <a:rPr lang="ru-RU" dirty="0"/>
              <a:t>(c): проверяет, является ли c алфавитным символом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isdigit</a:t>
            </a:r>
            <a:r>
              <a:rPr lang="ru-RU" dirty="0"/>
              <a:t>(c): проверяет, является ли c цифрой от '0' до '9'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isxdigit</a:t>
            </a:r>
            <a:r>
              <a:rPr lang="ru-RU" dirty="0"/>
              <a:t>(c): проверяет, является ли c шестнадцатеричной цифрой, от '0' до '9', от 'a' до 'f' или от 'A' до 'F'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isalnum</a:t>
            </a:r>
            <a:r>
              <a:rPr lang="ru-RU" dirty="0"/>
              <a:t>(c): проверяет, является ли c алфавитно-цифровым символом; аналогично </a:t>
            </a:r>
            <a:r>
              <a:rPr lang="ru-RU" dirty="0" err="1"/>
              <a:t>isisalpha</a:t>
            </a:r>
            <a:r>
              <a:rPr lang="ru-RU" dirty="0"/>
              <a:t>(c) || </a:t>
            </a:r>
            <a:r>
              <a:rPr lang="ru-RU" dirty="0" err="1"/>
              <a:t>isdigit</a:t>
            </a:r>
            <a:r>
              <a:rPr lang="ru-RU" dirty="0"/>
              <a:t>(c)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isspace</a:t>
            </a:r>
            <a:r>
              <a:rPr lang="ru-RU" dirty="0"/>
              <a:t>(c): проверяет, является ли c пробелом (' '), символом перевода строки ('\n'), возвратом каретки ('\r'), перевод страницы ('\f'), горизонтальная ('\t') или вертикальная ('\v') табуляция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isblank</a:t>
            </a:r>
            <a:r>
              <a:rPr lang="ru-RU" dirty="0"/>
              <a:t>(c): проверяет, является ли c пробелом (' ') или символом табуляция ('\t')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ispunct</a:t>
            </a:r>
            <a:r>
              <a:rPr lang="ru-RU" dirty="0"/>
              <a:t>(c): проверяет, является ли c символом пунктуации (один из следующих: _ { } [ ] # ( ) &lt; &gt; % : ; ? * + - / ^ &amp; | ~ ! "=")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isprint</a:t>
            </a:r>
            <a:r>
              <a:rPr lang="ru-RU" dirty="0"/>
              <a:t>(c): проверяет, является ли c печатным символом, который включает прописные или строчные </a:t>
            </a:r>
            <a:r>
              <a:rPr lang="ru-RU" dirty="0" err="1"/>
              <a:t>буквы,цифры</a:t>
            </a:r>
            <a:r>
              <a:rPr lang="ru-RU" dirty="0"/>
              <a:t>, знаки пунктуации и пробелы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iscntrl</a:t>
            </a:r>
            <a:r>
              <a:rPr lang="ru-RU" dirty="0"/>
              <a:t>(c): проверяет, является ли c управляющим непечатным символом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isgraph</a:t>
            </a:r>
            <a:r>
              <a:rPr lang="ru-RU" dirty="0"/>
              <a:t>(c): проверяет, имеет ли c графическое представление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tolower</a:t>
            </a:r>
            <a:r>
              <a:rPr lang="ru-RU" dirty="0"/>
              <a:t>(c): переводит символ c в нижний регистр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toupper</a:t>
            </a:r>
            <a:r>
              <a:rPr lang="ru-RU" dirty="0"/>
              <a:t>(c): переводит символ c в верхний регистр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CE2F636-E6A6-4565-A2B6-A25988E46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6749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9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 smtClean="0"/>
              <a:t>Файловые потоки</a:t>
            </a:r>
            <a:endParaRPr lang="ru-RU" sz="15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8476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755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8537A9-F9BD-4B69-8D44-103A37BC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Файловые потоки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6C9C7E-E32F-4FC2-A759-BEF77FE94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>
                <a:solidFill>
                  <a:srgbClr val="0070C0"/>
                </a:solidFill>
                <a:latin typeface="Cascadia Mono" panose="020B0609020000020004" pitchFamily="49" charset="0"/>
              </a:rPr>
              <a:t>ifstream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ru-RU" sz="1800" dirty="0" smtClean="0">
                <a:solidFill>
                  <a:srgbClr val="000000"/>
                </a:solidFill>
                <a:latin typeface="Cascadia Mono" panose="020B0609020000020004" pitchFamily="49" charset="0"/>
              </a:rPr>
              <a:t>чтени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е</a:t>
            </a:r>
            <a:r>
              <a:rPr lang="ru-RU" sz="1800" dirty="0" smtClean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с файла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 smtClean="0">
                <a:solidFill>
                  <a:srgbClr val="0070C0"/>
                </a:solidFill>
                <a:latin typeface="Cascadia Mono" panose="020B0609020000020004" pitchFamily="49" charset="0"/>
              </a:rPr>
              <a:t>ofstream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ru-RU" sz="1800" dirty="0" smtClean="0">
                <a:solidFill>
                  <a:srgbClr val="000000"/>
                </a:solidFill>
                <a:latin typeface="Cascadia Mono" panose="020B0609020000020004" pitchFamily="49" charset="0"/>
              </a:rPr>
              <a:t>запись 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в файл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 smtClean="0">
                <a:solidFill>
                  <a:srgbClr val="0070C0"/>
                </a:solidFill>
                <a:latin typeface="Cascadia Mono" panose="020B0609020000020004" pitchFamily="49" charset="0"/>
              </a:rPr>
              <a:t>fstream</a:t>
            </a:r>
            <a:r>
              <a:rPr lang="ru-RU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 совмещает запись и </a:t>
            </a:r>
            <a:r>
              <a:rPr lang="ru-RU" sz="1800" dirty="0" smtClean="0">
                <a:solidFill>
                  <a:srgbClr val="000000"/>
                </a:solidFill>
                <a:latin typeface="Cascadia Mono" panose="020B0609020000020004" pitchFamily="49" charset="0"/>
              </a:rPr>
              <a:t>чтение</a:t>
            </a:r>
            <a:endParaRPr lang="en-US" sz="1800" dirty="0" smtClean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indent="0"/>
            <a:r>
              <a:rPr lang="ru-RU" sz="1800" dirty="0" smtClean="0">
                <a:solidFill>
                  <a:srgbClr val="000000"/>
                </a:solidFill>
              </a:rPr>
              <a:t>Открытие файла: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open(path, mode);</a:t>
            </a:r>
          </a:p>
          <a:p>
            <a:pPr indent="0"/>
            <a:r>
              <a:rPr lang="ru-RU" sz="1800" dirty="0" smtClean="0"/>
              <a:t>Режимы: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>
                <a:solidFill>
                  <a:srgbClr val="0070C0"/>
                </a:solidFill>
              </a:rPr>
              <a:t>ios</a:t>
            </a:r>
            <a:r>
              <a:rPr lang="ru-RU" sz="1800" dirty="0">
                <a:solidFill>
                  <a:srgbClr val="0070C0"/>
                </a:solidFill>
              </a:rPr>
              <a:t>::</a:t>
            </a:r>
            <a:r>
              <a:rPr lang="ru-RU" sz="1800" dirty="0" err="1">
                <a:solidFill>
                  <a:srgbClr val="0070C0"/>
                </a:solidFill>
              </a:rPr>
              <a:t>in</a:t>
            </a:r>
            <a:r>
              <a:rPr lang="ru-RU" sz="1800" dirty="0"/>
              <a:t>: файл открывается для ввода (чтения). Может быть установлен только для объекта </a:t>
            </a:r>
            <a:r>
              <a:rPr lang="ru-RU" sz="1800" dirty="0" err="1"/>
              <a:t>ifstream</a:t>
            </a:r>
            <a:r>
              <a:rPr lang="ru-RU" sz="1800" dirty="0"/>
              <a:t> или </a:t>
            </a:r>
            <a:r>
              <a:rPr lang="ru-RU" sz="1800" dirty="0" err="1"/>
              <a:t>fstream</a:t>
            </a:r>
            <a:endParaRPr lang="ru-R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 smtClean="0">
                <a:solidFill>
                  <a:srgbClr val="0070C0"/>
                </a:solidFill>
              </a:rPr>
              <a:t>ios</a:t>
            </a:r>
            <a:r>
              <a:rPr lang="ru-RU" sz="1800" dirty="0">
                <a:solidFill>
                  <a:srgbClr val="0070C0"/>
                </a:solidFill>
              </a:rPr>
              <a:t>::</a:t>
            </a:r>
            <a:r>
              <a:rPr lang="ru-RU" sz="1800" dirty="0" err="1">
                <a:solidFill>
                  <a:srgbClr val="0070C0"/>
                </a:solidFill>
              </a:rPr>
              <a:t>out</a:t>
            </a:r>
            <a:r>
              <a:rPr lang="ru-RU" sz="1800" dirty="0"/>
              <a:t>: файл открывается для вывода (записи). При этом старые данные удаляются. Может быть установлен только для объекта </a:t>
            </a:r>
            <a:r>
              <a:rPr lang="ru-RU" sz="1800" dirty="0" err="1"/>
              <a:t>ofstream</a:t>
            </a:r>
            <a:r>
              <a:rPr lang="ru-RU" sz="1800" dirty="0"/>
              <a:t> или </a:t>
            </a:r>
            <a:r>
              <a:rPr lang="ru-RU" sz="1800" dirty="0" err="1"/>
              <a:t>fstream</a:t>
            </a:r>
            <a:endParaRPr lang="ru-R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 smtClean="0">
                <a:solidFill>
                  <a:srgbClr val="0070C0"/>
                </a:solidFill>
              </a:rPr>
              <a:t>ios</a:t>
            </a:r>
            <a:r>
              <a:rPr lang="ru-RU" sz="1800" dirty="0">
                <a:solidFill>
                  <a:srgbClr val="0070C0"/>
                </a:solidFill>
              </a:rPr>
              <a:t>::</a:t>
            </a:r>
            <a:r>
              <a:rPr lang="ru-RU" sz="1800" dirty="0" err="1">
                <a:solidFill>
                  <a:srgbClr val="0070C0"/>
                </a:solidFill>
              </a:rPr>
              <a:t>app</a:t>
            </a:r>
            <a:r>
              <a:rPr lang="ru-RU" sz="1800" dirty="0"/>
              <a:t>: файл открывается для </a:t>
            </a:r>
            <a:r>
              <a:rPr lang="ru-RU" sz="1800" dirty="0" err="1"/>
              <a:t>дозаписи</a:t>
            </a:r>
            <a:r>
              <a:rPr lang="ru-RU" sz="1800" dirty="0"/>
              <a:t>. Старые данные не удаляются.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 smtClean="0">
                <a:solidFill>
                  <a:srgbClr val="0070C0"/>
                </a:solidFill>
              </a:rPr>
              <a:t>ios</a:t>
            </a:r>
            <a:r>
              <a:rPr lang="ru-RU" sz="1800" dirty="0">
                <a:solidFill>
                  <a:srgbClr val="0070C0"/>
                </a:solidFill>
              </a:rPr>
              <a:t>::</a:t>
            </a:r>
            <a:r>
              <a:rPr lang="ru-RU" sz="1800" dirty="0" err="1">
                <a:solidFill>
                  <a:srgbClr val="0070C0"/>
                </a:solidFill>
              </a:rPr>
              <a:t>ate</a:t>
            </a:r>
            <a:r>
              <a:rPr lang="ru-RU" sz="1800" dirty="0"/>
              <a:t>: после открытия файла перемещает указатель в конец файла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 smtClean="0">
                <a:solidFill>
                  <a:srgbClr val="0070C0"/>
                </a:solidFill>
              </a:rPr>
              <a:t>ios</a:t>
            </a:r>
            <a:r>
              <a:rPr lang="ru-RU" sz="1800" dirty="0">
                <a:solidFill>
                  <a:srgbClr val="0070C0"/>
                </a:solidFill>
              </a:rPr>
              <a:t>::</a:t>
            </a:r>
            <a:r>
              <a:rPr lang="ru-RU" sz="1800" dirty="0" err="1">
                <a:solidFill>
                  <a:srgbClr val="0070C0"/>
                </a:solidFill>
              </a:rPr>
              <a:t>trunc</a:t>
            </a:r>
            <a:r>
              <a:rPr lang="ru-RU" sz="1800" dirty="0"/>
              <a:t>: файл усекается при открытии. Может быть установлен, если также установлен режим </a:t>
            </a:r>
            <a:r>
              <a:rPr lang="ru-RU" sz="1800" dirty="0" err="1"/>
              <a:t>out</a:t>
            </a:r>
            <a:endParaRPr lang="ru-R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err="1" smtClean="0">
                <a:solidFill>
                  <a:srgbClr val="0070C0"/>
                </a:solidFill>
              </a:rPr>
              <a:t>ios</a:t>
            </a:r>
            <a:r>
              <a:rPr lang="ru-RU" sz="1800" dirty="0">
                <a:solidFill>
                  <a:srgbClr val="0070C0"/>
                </a:solidFill>
              </a:rPr>
              <a:t>::</a:t>
            </a:r>
            <a:r>
              <a:rPr lang="ru-RU" sz="1800" dirty="0" err="1">
                <a:solidFill>
                  <a:srgbClr val="0070C0"/>
                </a:solidFill>
              </a:rPr>
              <a:t>binary</a:t>
            </a:r>
            <a:r>
              <a:rPr lang="ru-RU" sz="1800" dirty="0"/>
              <a:t>: файл открывается в бинарном </a:t>
            </a:r>
            <a:r>
              <a:rPr lang="ru-RU" sz="1800" dirty="0" smtClean="0"/>
              <a:t>режиме</a:t>
            </a:r>
          </a:p>
          <a:p>
            <a:pPr indent="0"/>
            <a:r>
              <a:rPr lang="ru-RU" sz="1800" dirty="0"/>
              <a:t>Если при открытии режим не указан, то по умолчанию для объектов </a:t>
            </a:r>
            <a:r>
              <a:rPr lang="ru-RU" sz="1800" dirty="0" err="1"/>
              <a:t>ofstream</a:t>
            </a:r>
            <a:r>
              <a:rPr lang="ru-RU" sz="1800" dirty="0"/>
              <a:t> применяется режим </a:t>
            </a:r>
            <a:r>
              <a:rPr lang="ru-RU" sz="1800" dirty="0" err="1"/>
              <a:t>ios</a:t>
            </a:r>
            <a:r>
              <a:rPr lang="ru-RU" sz="1800" dirty="0"/>
              <a:t>::</a:t>
            </a:r>
            <a:r>
              <a:rPr lang="ru-RU" sz="1800" dirty="0" err="1"/>
              <a:t>out</a:t>
            </a:r>
            <a:r>
              <a:rPr lang="ru-RU" sz="1800" dirty="0"/>
              <a:t>, а для объектов </a:t>
            </a:r>
            <a:r>
              <a:rPr lang="ru-RU" sz="1800" dirty="0" err="1"/>
              <a:t>ifstream</a:t>
            </a:r>
            <a:r>
              <a:rPr lang="ru-RU" sz="1800" dirty="0"/>
              <a:t> - режим </a:t>
            </a:r>
            <a:r>
              <a:rPr lang="ru-RU" sz="1800" dirty="0" err="1"/>
              <a:t>ios</a:t>
            </a:r>
            <a:r>
              <a:rPr lang="ru-RU" sz="1800" dirty="0"/>
              <a:t>::</a:t>
            </a:r>
            <a:r>
              <a:rPr lang="ru-RU" sz="1800" dirty="0" err="1"/>
              <a:t>in</a:t>
            </a:r>
            <a:r>
              <a:rPr lang="ru-RU" sz="1800" dirty="0"/>
              <a:t>. Для объектов </a:t>
            </a:r>
            <a:r>
              <a:rPr lang="ru-RU" sz="1800" dirty="0" err="1"/>
              <a:t>fstream</a:t>
            </a:r>
            <a:r>
              <a:rPr lang="ru-RU" sz="1800" dirty="0"/>
              <a:t> совмещаются режимы </a:t>
            </a:r>
            <a:r>
              <a:rPr lang="ru-RU" sz="1800" dirty="0" err="1"/>
              <a:t>ios</a:t>
            </a:r>
            <a:r>
              <a:rPr lang="ru-RU" sz="1800" dirty="0"/>
              <a:t>::</a:t>
            </a:r>
            <a:r>
              <a:rPr lang="ru-RU" sz="1800" dirty="0" err="1"/>
              <a:t>out</a:t>
            </a:r>
            <a:r>
              <a:rPr lang="ru-RU" sz="1800" dirty="0"/>
              <a:t> и </a:t>
            </a:r>
            <a:r>
              <a:rPr lang="ru-RU" sz="1800" dirty="0" err="1"/>
              <a:t>ios</a:t>
            </a:r>
            <a:r>
              <a:rPr lang="ru-RU" sz="1800" dirty="0"/>
              <a:t>::</a:t>
            </a:r>
            <a:r>
              <a:rPr lang="ru-RU" sz="1800" dirty="0" err="1"/>
              <a:t>in</a:t>
            </a:r>
            <a:r>
              <a:rPr lang="ru-RU" sz="1800" dirty="0" smtClean="0"/>
              <a:t>.</a:t>
            </a:r>
            <a:endParaRPr lang="en-US" sz="1800" dirty="0" smtClean="0"/>
          </a:p>
          <a:p>
            <a:pPr indent="0"/>
            <a:r>
              <a:rPr lang="ru-RU" sz="1800" dirty="0" smtClean="0">
                <a:solidFill>
                  <a:srgbClr val="000000"/>
                </a:solidFill>
              </a:rPr>
              <a:t>Закрытие </a:t>
            </a:r>
            <a:r>
              <a:rPr lang="ru-RU" sz="1800" dirty="0">
                <a:solidFill>
                  <a:srgbClr val="000000"/>
                </a:solidFill>
              </a:rPr>
              <a:t>файла: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close();</a:t>
            </a:r>
            <a:endParaRPr lang="en-US" sz="1800" dirty="0">
              <a:solidFill>
                <a:srgbClr val="0070C0"/>
              </a:solidFill>
            </a:endParaRPr>
          </a:p>
          <a:p>
            <a:pPr indent="0"/>
            <a:endParaRPr lang="ru-RU" sz="1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A002000-F3A2-4215-81C3-02F3DB8E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5464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8537A9-F9BD-4B69-8D44-103A37BC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Файловые потоки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6C9C7E-E32F-4FC2-A759-BEF77FE94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ofstream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     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поток для записи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out.open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"hello1.txt"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окрываем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файл для записи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</a:t>
            </a:r>
          </a:p>
          <a:p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ofstream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out2;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out2.open(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"hello2.txt"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ios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::app);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окрываем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файл для </a:t>
            </a:r>
            <a:r>
              <a:rPr lang="ru-RU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дозаписи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ofstream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out3;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out2.open(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"hello3.txt"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ios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::out |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ios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trunc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установка нескольких режимов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ifstream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  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поток для чтения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in.open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"hello4.txt"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окрываем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файл для чтения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fstream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fs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   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поток для чтения-записи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fs.open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"hello5.txt"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окрываем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файл для чтения-записи</a:t>
            </a:r>
            <a:endParaRPr lang="ru-RU" sz="1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A002000-F3A2-4215-81C3-02F3DB8E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3907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8537A9-F9BD-4B69-8D44-103A37BC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Файловые потоки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6C9C7E-E32F-4FC2-A759-BEF77FE94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iostream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fstream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ofstream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     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поток для записи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out.open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"hello.txt"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 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открываем файл для записи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out.is_open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out &lt;&lt;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"Hello World!"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out.close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"File has been written"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A002000-F3A2-4215-81C3-02F3DB8E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1090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8537A9-F9BD-4B69-8D44-103A37BC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Файловые потоки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6C9C7E-E32F-4FC2-A759-BEF77FE94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iostream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fstream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&lt;string&gt;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для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getline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line;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ifstream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in(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"hello.txt"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окрываем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файл для чтения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in.is_open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getline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(in, line))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line &lt;&lt;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in.close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закрываем файл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A002000-F3A2-4215-81C3-02F3DB8E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4732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8537A9-F9BD-4B69-8D44-103A37BC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Файловые потоки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6C9C7E-E32F-4FC2-A759-BEF77FE94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iostream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fstream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&lt;vector&gt;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struct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 </a:t>
            </a:r>
            <a:r>
              <a:rPr lang="ru-RU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Point(</a:t>
            </a:r>
            <a:r>
              <a:rPr lang="fr-FR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x, </a:t>
            </a:r>
            <a:r>
              <a:rPr lang="fr-FR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y): x{x}, y{y} {}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};</a:t>
            </a:r>
          </a:p>
          <a:p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</a:t>
            </a:r>
            <a:r>
              <a:rPr lang="ru-RU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::vector&lt;Point&gt; points{ Point{0, 0}, Point{4, 5}, Point{-5, 7}};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ofstream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out(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"points.txt"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out.is_open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записываем все объекты </a:t>
            </a:r>
            <a:r>
              <a:rPr lang="ru-RU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в файл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Point&amp; point: points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ru-RU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out &lt;&lt;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point.x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point.y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out.close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A002000-F3A2-4215-81C3-02F3DB8E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53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9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/>
              <a:t>Лекция 5</a:t>
            </a:r>
          </a:p>
          <a:p>
            <a:r>
              <a:rPr lang="ru-RU" sz="1500" i="1" dirty="0"/>
              <a:t>Шаблоны</a:t>
            </a:r>
          </a:p>
          <a:p>
            <a:r>
              <a:rPr lang="ru-RU" sz="1500" i="1" dirty="0" smtClean="0"/>
              <a:t>Строки</a:t>
            </a:r>
          </a:p>
          <a:p>
            <a:r>
              <a:rPr lang="ru-RU" sz="1500" i="1" dirty="0" smtClean="0"/>
              <a:t>Файловые потоки</a:t>
            </a:r>
            <a:endParaRPr lang="ru-RU" sz="15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8476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28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3926</TotalTime>
  <Words>4278</Words>
  <Application>Microsoft Office PowerPoint</Application>
  <PresentationFormat>Экран (4:3)</PresentationFormat>
  <Paragraphs>670</Paragraphs>
  <Slides>50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Тема Office</vt:lpstr>
      <vt:lpstr>ОБЪЕКТНО-ОРИЕНТИРОВАННОЕ ПРОГРАММИРОВАНИЕ </vt:lpstr>
      <vt:lpstr>Шаблоны функций</vt:lpstr>
      <vt:lpstr>Шаблоны функций</vt:lpstr>
      <vt:lpstr>Шаблоны функций: несколько типов</vt:lpstr>
      <vt:lpstr>Шаблоны класса</vt:lpstr>
      <vt:lpstr>Шаблоны класса</vt:lpstr>
      <vt:lpstr>Шаблоны класса</vt:lpstr>
      <vt:lpstr>Шаблоны класса: несколько типов</vt:lpstr>
      <vt:lpstr>Громоздкий код? Сложно определить, какие поля и методы содержит шаблон класса?</vt:lpstr>
      <vt:lpstr>Определение методов вне шаблона класса</vt:lpstr>
      <vt:lpstr>Определение методов вне шаблона класса</vt:lpstr>
      <vt:lpstr>Определение методов вне шаблона класса</vt:lpstr>
      <vt:lpstr>Наследование шаблонов класса</vt:lpstr>
      <vt:lpstr>Наследование шаблонов класса 2</vt:lpstr>
      <vt:lpstr>ОБЪЕКТНО-ОРИЕНТИРОВАННОЕ ПРОГРАММИРОВАНИЕ </vt:lpstr>
      <vt:lpstr>Тип std::string</vt:lpstr>
      <vt:lpstr>Тип std::string: размер строки</vt:lpstr>
      <vt:lpstr>Тип std::string: размер строки</vt:lpstr>
      <vt:lpstr>Тип std::string: raw-литералы</vt:lpstr>
      <vt:lpstr>Тип std::string: raw-литералы</vt:lpstr>
      <vt:lpstr>Строки с поддержкой unicode</vt:lpstr>
      <vt:lpstr>Вывод строк (std::wstring)</vt:lpstr>
      <vt:lpstr>Преобразование в строку</vt:lpstr>
      <vt:lpstr>Преобразование строки в число</vt:lpstr>
      <vt:lpstr>Преобразование строки в число</vt:lpstr>
      <vt:lpstr>Преобразование строки в указатель на символы</vt:lpstr>
      <vt:lpstr>Сравнение строк</vt:lpstr>
      <vt:lpstr>Сравнение строк (compare)</vt:lpstr>
      <vt:lpstr>Получение подстроки (substr)</vt:lpstr>
      <vt:lpstr>Поиск подстроки</vt:lpstr>
      <vt:lpstr>Поиск подстроки</vt:lpstr>
      <vt:lpstr>Поиск подстроки</vt:lpstr>
      <vt:lpstr>Поиск подстроки (в обратном порядке)</vt:lpstr>
      <vt:lpstr>Поиск любого из набора символов</vt:lpstr>
      <vt:lpstr>Поиск любого из набора символов</vt:lpstr>
      <vt:lpstr>Добавление в строку</vt:lpstr>
      <vt:lpstr>Вставка строки</vt:lpstr>
      <vt:lpstr>Замена подстроки</vt:lpstr>
      <vt:lpstr>Удаление символов</vt:lpstr>
      <vt:lpstr>Удаление символов 2</vt:lpstr>
      <vt:lpstr>Удаление символов</vt:lpstr>
      <vt:lpstr>Удаление символов</vt:lpstr>
      <vt:lpstr>Операции с символами</vt:lpstr>
      <vt:lpstr>ОБЪЕКТНО-ОРИЕНТИРОВАННОЕ ПРОГРАММИРОВАНИЕ </vt:lpstr>
      <vt:lpstr>Файловые потоки</vt:lpstr>
      <vt:lpstr>Файловые потоки</vt:lpstr>
      <vt:lpstr>Файловые потоки</vt:lpstr>
      <vt:lpstr>Файловые потоки</vt:lpstr>
      <vt:lpstr>Файловые потоки</vt:lpstr>
      <vt:lpstr>ОБЪЕКТНО-ОРИЕНТИРОВАННОЕ ПРОГРАММИРОВАНИЕ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den qwery</dc:creator>
  <cp:lastModifiedBy>smike</cp:lastModifiedBy>
  <cp:revision>237</cp:revision>
  <dcterms:created xsi:type="dcterms:W3CDTF">2017-09-03T10:22:03Z</dcterms:created>
  <dcterms:modified xsi:type="dcterms:W3CDTF">2024-12-02T12:51:19Z</dcterms:modified>
</cp:coreProperties>
</file>