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456" r:id="rId2"/>
    <p:sldId id="409" r:id="rId3"/>
    <p:sldId id="410" r:id="rId4"/>
    <p:sldId id="411" r:id="rId5"/>
    <p:sldId id="412" r:id="rId6"/>
    <p:sldId id="413" r:id="rId7"/>
    <p:sldId id="414" r:id="rId8"/>
    <p:sldId id="415" r:id="rId9"/>
    <p:sldId id="416" r:id="rId10"/>
    <p:sldId id="417" r:id="rId11"/>
    <p:sldId id="406" r:id="rId12"/>
    <p:sldId id="390" r:id="rId13"/>
    <p:sldId id="385" r:id="rId14"/>
    <p:sldId id="386" r:id="rId15"/>
    <p:sldId id="387" r:id="rId16"/>
    <p:sldId id="388" r:id="rId17"/>
    <p:sldId id="501" r:id="rId18"/>
    <p:sldId id="502" r:id="rId19"/>
    <p:sldId id="503" r:id="rId20"/>
    <p:sldId id="504" r:id="rId21"/>
    <p:sldId id="505" r:id="rId22"/>
    <p:sldId id="50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5234" autoAdjust="0"/>
  </p:normalViewPr>
  <p:slideViewPr>
    <p:cSldViewPr snapToGrid="0">
      <p:cViewPr varScale="1">
        <p:scale>
          <a:sx n="93" d="100"/>
          <a:sy n="93" d="100"/>
        </p:scale>
        <p:origin x="21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03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E73B9-B502-43EE-A0A6-89F1E72F1ACF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67C88-9878-4545-8D61-C7320CEAE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9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90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Также стоит отметить, что размер значения указателя (хранимый адрес) не зависит от типа указателя. Он зависит от конкретной платформы. На 32-разрядных платформах размер адресов равен 4 байтам, а на 64-разрядных - 8 байтам. Например:</a:t>
            </a:r>
          </a:p>
          <a:p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данном случае определены два указателя на разные типы 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int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double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. Переменные этих типов имеют разные размеры - 4 и 8 байт соответственно. Но размеры значений указателей будут одинаковы. В моем случае на 64-разрядной платформе размер обоих указателей равен 8 байтам.</a:t>
            </a:r>
            <a:endParaRPr lang="en-US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Итак, указатель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pnumber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хранит адрес переменной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number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, а где хранится сам указатель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pnumber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? Чтобы узнать это, мы также можем применить к переменной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pnumber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операцию &amp;: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500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Но так как указатель хранит адрес, то мы можем по этому адресу получить хранящееся там значение, то есть значение переменной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number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. Для этого применяется операция </a:t>
            </a:r>
            <a:r>
              <a:rPr lang="ru-RU" b="1" i="0" dirty="0">
                <a:solidFill>
                  <a:srgbClr val="000000"/>
                </a:solidFill>
                <a:effectLst/>
                <a:latin typeface="-apple-system"/>
              </a:rPr>
              <a:t>*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или операция разыменования ("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indirection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operator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" / "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dereference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operator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"). Результатом этой операции всегда является объект, на который указывает указатель. Применим данную операцию и получим значение переменной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number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: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908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92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Здесь видно, что после инкремента значение указателя увеличилось на 4</a:t>
            </a:r>
            <a:endParaRPr lang="en-US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А после декремента, то есть уменьшения на единицу, указатель получил предыдущий адрес в памяти. Фактически увеличение на единицу означает, что мы хотим перейти к следующему объекту в памяти, который находится за текущим и на который указывает указатель. А уменьшение на единицу означает переход назад к предыдущему объекту в памяти.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После изменения адреса мы можем получить значение, которое находится по новому адресу, однако это значение может быть неопределенным, как показано в случае выше.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случае с указателем типа 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-apple-system"/>
              </a:rPr>
              <a:t>int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увеличение/уменьшение на единицу означает изменение адреса на 4. Аналогично, для указателя типа 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-apple-system"/>
              </a:rPr>
              <a:t>short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эти операции изменяли бы адрес на 2, а для указателя типа 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-apple-system"/>
              </a:rPr>
              <a:t>char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на 1.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42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C++ указатели и массивы тесно связаны. Обычно компилятор преобразует массив в указатели. С помощью указателей можно манипулировать элементами массива, как и с помощью индексов.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Имя массива по сути является адресом его первого элемента. Соответственно через операцию разыменования мы можем получить значение по этому адресу: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590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C++ указатели и массивы тесно связаны. Обычно компилятор преобразует массив в указатели. С помощью указателей можно манипулировать элементами массива, как и с помощью индексов.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Имя массива по сути является адресом его первого элемента. Соответственно через операцию разыменования мы можем получить значение по этому адресу: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566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C++ указатели и массивы тесно связаны. Обычно компилятор преобразует массив в указатели. С помощью указателей можно манипулировать элементами массива, как и с помощью индексов.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Имя массива по сути является адресом его первого элемента. Соответственно через операцию разыменования мы можем получить значение по этому адресу: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014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объекты классов, как и на объекты других типов, можно определять указатели. Затем через указатель можно обращаться к членам класса - переменным и методам. Однако если при обращении через обычную переменную используется символ точка, то для обращения к членам класса через указатель применяется стрелка (-&gt;):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722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C++ можно использовать различные типы объектов, которые различаются по использованию памяти. Так, глобальные объекты создаются при запуске программы и освобождаются при ее завершении. Локальные автоматические объекты создаются в блоке кода и удаляются, когда этот блок кода завершает работу. Локальные статические объекты создаются перед их первым использованием и освобождаются при завершении программы.</a:t>
            </a:r>
          </a:p>
          <a:p>
            <a:endParaRPr lang="ru-RU" dirty="0"/>
          </a:p>
          <a:p>
            <a:r>
              <a:rPr lang="ru-RU" dirty="0"/>
              <a:t>Глобальные, а также статические локальные объекты помещаются в статической памяти, а локальные автоматические объекты размещаются в стеке. Объекты в статической памяти и стеке создаются и удаляются компилятором. Статическая память очищается при завершении программы, а объекты из стека существуют, пока выполняется блок, в котором они определены. Когда блок завершает выполнение, то память в стеке, отведенная для переменных блока, освобождается. Стоит отметить, что память, выделяемая для стека, имеет ограниченный фиксированный размер.</a:t>
            </a:r>
          </a:p>
          <a:p>
            <a:endParaRPr lang="ru-RU" dirty="0"/>
          </a:p>
          <a:p>
            <a:r>
              <a:rPr lang="ru-RU" dirty="0"/>
              <a:t>В дополнение к этим типам в C++ можно создавать динамические объекты. Продолжительность их жизни не зависит от того, где они созданы. Динамические объекты существуют, пока не будут удалены явным образом. Динамические объекты размещаются в динамической памяти (</a:t>
            </a:r>
            <a:r>
              <a:rPr lang="ru-RU" dirty="0" err="1"/>
              <a:t>free</a:t>
            </a:r>
            <a:r>
              <a:rPr lang="ru-RU" dirty="0"/>
              <a:t> </a:t>
            </a:r>
            <a:r>
              <a:rPr lang="ru-RU" dirty="0" err="1"/>
              <a:t>store</a:t>
            </a:r>
            <a:r>
              <a:rPr lang="ru-RU" dirty="0"/>
              <a:t>). Это область памяти, не занятая операционной системой или другими загруженными в данный момент программами.</a:t>
            </a:r>
          </a:p>
          <a:p>
            <a:endParaRPr lang="ru-RU" dirty="0"/>
          </a:p>
          <a:p>
            <a:r>
              <a:rPr lang="ru-RU" dirty="0"/>
              <a:t>Использование динамических объектов имеет ряд преимуществ. Во-первых, более эффективное использование памяти - выделяется </a:t>
            </a:r>
            <a:r>
              <a:rPr lang="ru-RU" dirty="0" err="1"/>
              <a:t>имеенно</a:t>
            </a:r>
            <a:r>
              <a:rPr lang="ru-RU" dirty="0"/>
              <a:t> столько места, сколько необходимо, а после использования сразу освобождается. Во-вторых, мы можем использовать гораздо больший объем памяти, который в ином случае был бы не доступен. Но это и накладывает ограничения: мы должны следить, чтобы все динамические объекты были удалены.</a:t>
            </a:r>
          </a:p>
          <a:p>
            <a:endParaRPr lang="ru-RU" dirty="0"/>
          </a:p>
          <a:p>
            <a:r>
              <a:rPr lang="ru-RU" dirty="0"/>
              <a:t>Для управления динамическими объектами применяются операторы </a:t>
            </a:r>
            <a:r>
              <a:rPr lang="ru-RU" dirty="0" err="1"/>
              <a:t>new</a:t>
            </a:r>
            <a:r>
              <a:rPr lang="ru-RU" dirty="0"/>
              <a:t> и </a:t>
            </a:r>
            <a:r>
              <a:rPr lang="ru-RU" dirty="0" err="1"/>
              <a:t>delete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Оператор </a:t>
            </a:r>
            <a:r>
              <a:rPr lang="ru-RU" dirty="0" err="1"/>
              <a:t>new</a:t>
            </a:r>
            <a:r>
              <a:rPr lang="ru-RU" dirty="0"/>
              <a:t> выделяет место в динамической памяти для объекта и возвращает указатель на этот объект.</a:t>
            </a:r>
          </a:p>
          <a:p>
            <a:endParaRPr lang="ru-RU" dirty="0"/>
          </a:p>
          <a:p>
            <a:r>
              <a:rPr lang="ru-RU" dirty="0"/>
              <a:t>Оператор </a:t>
            </a:r>
            <a:r>
              <a:rPr lang="ru-RU" dirty="0" err="1"/>
              <a:t>delete</a:t>
            </a:r>
            <a:r>
              <a:rPr lang="ru-RU" dirty="0"/>
              <a:t> получает указатель на динамический объект и удаляет его из памяти.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364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Особенно это надо учитывать, если динамический объект создается в одной части кода, а используется в другой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Если явным образом не вызвать оператор </a:t>
            </a:r>
            <a:r>
              <a:rPr lang="ru-RU" dirty="0" err="1"/>
              <a:t>delete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, то выделенная динамическая память будет освобождена только после завершения программы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081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CAA4-0856-4C61-9A59-B99474C1BEB1}" type="datetime1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687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93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930"/>
            <a:ext cx="9144000" cy="6093069"/>
          </a:xfrm>
        </p:spPr>
        <p:txBody>
          <a:bodyPr/>
          <a:lstStyle>
            <a:lvl1pPr marL="0" indent="360363" algn="just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33CC3-A567-4F3C-AF13-0335C6E01394}" type="datetime1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4"/>
            <a:ext cx="2057400" cy="365125"/>
          </a:xfrm>
        </p:spPr>
        <p:txBody>
          <a:bodyPr/>
          <a:lstStyle>
            <a:lvl1pPr>
              <a:defRPr sz="1600"/>
            </a:lvl1pPr>
          </a:lstStyle>
          <a:p>
            <a:fld id="{E5031BA8-65EE-4E3E-8471-73A1F35E8A9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27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BFC-E676-4FFE-97E8-0A856653729E}" type="datetime1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98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EEB29-19F6-4CBD-B2A3-8CFD79A3281B}" type="datetime1">
              <a:rPr lang="ru-RU" smtClean="0"/>
              <a:t>01.10.2024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911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C3EFF-C29A-44D8-A6E6-2CFA4E8E00F5}" type="datetime1">
              <a:rPr lang="ru-RU" smtClean="0"/>
              <a:t>01.10.2024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61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634A-9618-4FC8-BAC7-9CF89FD901EC}" type="datetime1">
              <a:rPr lang="ru-RU" smtClean="0"/>
              <a:t>01.10.2024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3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3584-C744-4B91-B7C1-553244615CE2}" type="datetime1">
              <a:rPr lang="ru-RU" smtClean="0"/>
              <a:t>01.10.2024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03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F307-D2DE-49AC-8ACC-D0840FF2778E}" type="datetime1">
              <a:rPr lang="ru-RU" smtClean="0"/>
              <a:t>01.10.2024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476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FDEA-DA23-4F91-82D0-03E261F6D949}" type="datetime1">
              <a:rPr lang="ru-RU" smtClean="0"/>
              <a:t>01.10.2024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388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8C1B-C581-4DB4-9032-9B6A3A68CB7C}" type="datetime1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56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D533-0282-4311-88CF-A0C5E89F2EAF}" type="datetime1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01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CFC9F-1A2D-419A-AE1C-1531F6E2A0D7}" type="datetime1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62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9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Лекция </a:t>
            </a:r>
            <a:r>
              <a:rPr lang="en-US" sz="1500" i="1" dirty="0"/>
              <a:t>3</a:t>
            </a:r>
            <a:r>
              <a:rPr lang="ru-RU" sz="1500" i="1" dirty="0"/>
              <a:t>.1</a:t>
            </a:r>
          </a:p>
          <a:p>
            <a:r>
              <a:rPr lang="ru-RU" sz="1500" i="1" dirty="0"/>
              <a:t>Указатели</a:t>
            </a:r>
          </a:p>
          <a:p>
            <a:r>
              <a:rPr lang="ru-RU" sz="1500" i="1" dirty="0"/>
              <a:t>Динамические объекты</a:t>
            </a:r>
          </a:p>
          <a:p>
            <a:r>
              <a:rPr lang="ru-RU" sz="1500" i="1" dirty="0"/>
              <a:t>Абстрактные классы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476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8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265368-F998-4393-8790-71EA2ABE5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Указатели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807ABE-033E-4FD0-B521-AC1195E29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Указатели представляют собой объекты, значением которых служат </a:t>
            </a:r>
            <a:r>
              <a:rPr lang="ru-RU" dirty="0">
                <a:solidFill>
                  <a:srgbClr val="0070C0"/>
                </a:solidFill>
              </a:rPr>
              <a:t>адреса</a:t>
            </a:r>
            <a:r>
              <a:rPr lang="ru-RU" dirty="0"/>
              <a:t> других объектов (переменных, констант, указателей) или функций.</a:t>
            </a:r>
            <a:endParaRPr lang="en-US" dirty="0"/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number = 5;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pnumber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&amp;number;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указатель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pnumber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хранит адрес переменной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number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pnumber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FD3D2D-99F5-49F9-A076-68B14510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933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265368-F998-4393-8790-71EA2ABE5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Указатели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807ABE-033E-4FD0-B521-AC1195E29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Указатели представляют собой объекты, значением которых служат </a:t>
            </a:r>
            <a:r>
              <a:rPr lang="ru-RU" dirty="0">
                <a:solidFill>
                  <a:srgbClr val="0070C0"/>
                </a:solidFill>
              </a:rPr>
              <a:t>адреса</a:t>
            </a:r>
            <a:r>
              <a:rPr lang="ru-RU" dirty="0"/>
              <a:t> других объектов (переменных, констант, указателей) или функций.</a:t>
            </a:r>
            <a:endParaRPr lang="en-US" dirty="0"/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number = 12;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указатель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pnumber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хранит адрес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переменной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number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pnumber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&amp;number;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pnumber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FD3D2D-99F5-49F9-A076-68B14510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9569D9-CC15-430C-A57D-81CB0B206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58230"/>
            <a:ext cx="5264331" cy="16870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FBFC40-A60D-49A8-B155-546EA7B66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274" y="1951162"/>
            <a:ext cx="3683726" cy="48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0A25A6-33A1-4F89-B17C-BD2E44219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Указатели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554956-A8B9-468E-B5F9-E31BE8877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pint;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"*pint size: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sizeof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(pint)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"*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pdouble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 size: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sizeof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8A9241-4928-4EE6-BFDF-6FF4717FA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52F66B-CA00-41A7-9C82-828013BC3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201" y="4367710"/>
            <a:ext cx="5130399" cy="230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9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298B8-F3EA-4B83-BD95-06DF5581D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Получение значения по адресу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E754DB-3995-40EB-A7A9-AACD21C36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number = 12;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pnumber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&amp;number;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"Address =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pnumber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"Value =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*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pnumber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B5E9DEB-8066-4073-9646-3529D5670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41F8A8-600C-4E38-B0D5-8DC71A47E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640" y="4506938"/>
            <a:ext cx="5173960" cy="216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58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72D7F-1B61-40EB-A426-1F7BB3B3C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Арифметические операции с указателями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1DB15F-BEB1-46AE-9D65-3736F49E8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 = 12;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&amp;n;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"address="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tvalue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*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++;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"address="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tvalue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*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--;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"address="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tvalue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*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9E18CF-202A-4C5E-A042-60D73827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2210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72D7F-1B61-40EB-A426-1F7BB3B3C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Арифметические операции с указателями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1DB15F-BEB1-46AE-9D65-3736F49E8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 = 12;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&amp;n;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"address="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tvalue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*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++;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"address="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tvalue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*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--;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"address="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tvalue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*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9E18CF-202A-4C5E-A042-60D73827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7F0E12-6F8A-4F1A-A26C-572B61C21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763" y="764928"/>
            <a:ext cx="6527237" cy="163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32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C5AB4-567A-4396-89F7-05060188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Указатели на массивы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53FC04-8717-463B-8697-ACBCF4109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de-DE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nums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[] = { 1, 2, 3, 4, 5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nums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[0] address: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nums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nums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[0] value: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*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nums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9CDE51-F2BE-4903-A4E8-0C90B7D0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E047C1-0F77-4B59-B52E-795490BB8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735" y="3966754"/>
            <a:ext cx="6303008" cy="212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86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C5AB4-567A-4396-89F7-05060188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Указатели на массивы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53FC04-8717-463B-8697-ACBCF4109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de-DE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nums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[] = { 1, 2, 3, 4, 5 };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num2 = *(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nums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+ 1);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второй элемент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num3 = *(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nums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+ 2);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третий элемент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std::cout </a:t>
            </a:r>
            <a:r>
              <a:rPr lang="pt-BR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pt-BR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"num2 = "</a:t>
            </a:r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pt-BR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num2 </a:t>
            </a:r>
            <a:r>
              <a:rPr lang="pt-BR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std::endl;    </a:t>
            </a:r>
            <a:r>
              <a:rPr lang="pt-BR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num2 = 2</a:t>
            </a:r>
            <a:endParaRPr lang="pt-BR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std::cout </a:t>
            </a:r>
            <a:r>
              <a:rPr lang="pt-BR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pt-BR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"num3 = "</a:t>
            </a:r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pt-BR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num3 </a:t>
            </a:r>
            <a:r>
              <a:rPr lang="pt-BR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std::endl;    </a:t>
            </a:r>
            <a:r>
              <a:rPr lang="pt-BR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num3 = 3</a:t>
            </a:r>
            <a:endParaRPr lang="pt-BR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9CDE51-F2BE-4903-A4E8-0C90B7D0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551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C5AB4-567A-4396-89F7-05060188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Указатели на массивы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53FC04-8717-463B-8697-ACBCF4109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using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using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using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std::size;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de-DE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nums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[] = { 1, 2, 3, 4, 5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{};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 size(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nums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++)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nums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["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"]: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"address="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nums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+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",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"value =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*(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nums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+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9CDE51-F2BE-4903-A4E8-0C90B7D0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944EA0-2736-43F2-89AE-0E6890761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367" y="764929"/>
            <a:ext cx="6602633" cy="2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513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6202BB-3507-4DA7-AE21-66AA128B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Указатели на функции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EF910-AAC1-4F09-9421-86CD78235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hello()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"Hello, World"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goodbye()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"Good Bye, World"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(*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)();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определение указателя на функцию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message = hello;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message();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message = goodbye;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message();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52CBB7-1D6F-457B-B5CE-05F7520F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3372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29EB24-9DBA-4B56-ADDC-2F8FB3FB9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Указатели на объекты классов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4A0CF9-09DF-4774-AFF7-2E03898E3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&amp;person;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обращаемся к полям и функции объекта через указатель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-&gt;age = 22;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-&gt;print();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обращаемся к полям объекта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person.name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person.age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DB2125-213F-45B6-AD78-966E2C5A5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109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2190A0-B51F-455A-BCF6-E0A3D3C55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Динамические объекты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971E99-5656-4538-8AD7-D8EEF2C4D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управления динамическими объектами применяются операторы </a:t>
            </a:r>
            <a:r>
              <a:rPr lang="ru-RU" dirty="0" err="1">
                <a:solidFill>
                  <a:srgbClr val="0070C0"/>
                </a:solidFill>
              </a:rPr>
              <a:t>new</a:t>
            </a:r>
            <a:r>
              <a:rPr lang="ru-RU" dirty="0"/>
              <a:t> и </a:t>
            </a:r>
            <a:r>
              <a:rPr lang="ru-RU" dirty="0" err="1">
                <a:solidFill>
                  <a:srgbClr val="0070C0"/>
                </a:solidFill>
              </a:rPr>
              <a:t>delete</a:t>
            </a:r>
            <a:r>
              <a:rPr lang="ru-RU" dirty="0"/>
              <a:t>.</a:t>
            </a:r>
          </a:p>
          <a:p>
            <a:r>
              <a:rPr lang="ru-RU" dirty="0"/>
              <a:t>Оператор </a:t>
            </a:r>
            <a:r>
              <a:rPr lang="ru-RU" dirty="0" err="1">
                <a:solidFill>
                  <a:srgbClr val="0070C0"/>
                </a:solidFill>
              </a:rPr>
              <a:t>new</a:t>
            </a:r>
            <a:r>
              <a:rPr lang="ru-RU" dirty="0"/>
              <a:t> выделяет место в динамической памяти для объекта и возвращает указатель на этот объект</a:t>
            </a:r>
            <a:r>
              <a:rPr lang="en-US" dirty="0"/>
              <a:t>: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5 };</a:t>
            </a:r>
          </a:p>
          <a:p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"*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 =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*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</a:t>
            </a:r>
          </a:p>
          <a:p>
            <a:r>
              <a:rPr lang="ru-RU" dirty="0"/>
              <a:t>Оператор </a:t>
            </a:r>
            <a:r>
              <a:rPr lang="ru-RU" dirty="0" err="1">
                <a:solidFill>
                  <a:srgbClr val="0070C0"/>
                </a:solidFill>
              </a:rPr>
              <a:t>delete</a:t>
            </a:r>
            <a:r>
              <a:rPr lang="ru-RU" dirty="0"/>
              <a:t> получает указатель на динамический объект и удаляет его из памяти.</a:t>
            </a:r>
            <a:endParaRPr lang="en-US" dirty="0"/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delete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AA613C2-27DF-4CE2-BB56-3F0F02EA0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204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EA1BAA-7F67-432C-A79A-530AAB647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Динамические объекты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4953A2-C712-4F9D-ABBC-D3689E8A4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createPtr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value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value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usePtr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obj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createPtr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(5);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*obj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5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delete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obj;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освободить память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usePtr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4BE101-217A-48AB-B902-A6BED16EB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188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944567-758E-401B-8615-86AD4CAF1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Динамические массивы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83FC9D-D4B4-4D4B-8B0A-A2F5B3C88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arrA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[5];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arrB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[3] {1, 2, 3};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delete[]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arrA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delete[]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arrB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B90D23-F821-4078-B0F2-2253E31A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8438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7DF931-3BD0-4D86-9863-A42FDC96C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Многомерные динамические массивы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BE2F17-09DC-4AF1-B0F0-5D9AE67D2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rows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3;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количество строк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cols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2;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количество столбцов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** numbers{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[rows] };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выделяем память под двухмерный массив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выделяем память для вложенных массивов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nn-NO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nn-NO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for</a:t>
            </a:r>
            <a:r>
              <a:rPr lang="nn-NO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i{}; i &lt; rows; i++)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numbers[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] =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[cols] {};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удаление массива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nn-NO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nn-NO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for</a:t>
            </a:r>
            <a:r>
              <a:rPr lang="nn-NO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i{}; i &lt; rows; i++)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delete[]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numbers[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];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delete[]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numbers;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84DCBC-AEA4-464B-9FDA-6D2F1F8CC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350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083A0-DE48-4EF4-B05D-37A9127AE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Абстрактные классы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098E7E-8501-422D-AE46-B5913EC93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Shape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virtual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getSquare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0;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площадь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фигуры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virtual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getPerimeter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0;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периметр фигуры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F053A6-5404-4068-8929-4703C4F9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6835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083A0-DE48-4EF4-B05D-37A9127AE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Абстрактные классы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098E7E-8501-422D-AE46-B5913EC93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Rectangle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: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Shape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класс прямоугольника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Rectangle(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width(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), height(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getSquare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override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width * height;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getPerimeter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override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width * 2 + height * 2;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width;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ширина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height;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высота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F053A6-5404-4068-8929-4703C4F9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125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083A0-DE48-4EF4-B05D-37A9127AE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Абстрактные классы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098E7E-8501-422D-AE46-B5913EC93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Circle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: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Shape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круг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Circle(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radius(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getSquare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override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radius * radius * 3.14;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getPerimeter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override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2 * 3.14 * radius;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radius;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радиус круга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F053A6-5404-4068-8929-4703C4F9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189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083A0-DE48-4EF4-B05D-37A9127AE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Абстрактные классы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098E7E-8501-422D-AE46-B5913EC93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Rectangle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30, 50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Circle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circle{ 30 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"Rectangle square: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rect.getSquare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"Rectangle perimeter: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rect.getPerimeter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"Circle square: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circle.getSquare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"Circle perimeter: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circle.getPerimeter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F053A6-5404-4068-8929-4703C4F9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415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DE87B-D973-4593-AC4A-D43739FFC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Перегрузка операторов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C5294E-65CC-4CAE-84B3-99146FE6B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Counter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Counter(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val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value =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val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"Value: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value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Counter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operator +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Counter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counter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Counter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value +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counter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.value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value;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Counter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c1{ 20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Counter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c2{ 10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Counter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c3 = c1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+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c2;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c3.print();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Value: 30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EC6542-ADF2-40F6-9779-4776A9F70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7085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9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Лекция </a:t>
            </a:r>
            <a:r>
              <a:rPr lang="en-US" sz="1500" i="1" dirty="0"/>
              <a:t>3</a:t>
            </a:r>
            <a:r>
              <a:rPr lang="ru-RU" sz="1500" i="1" dirty="0"/>
              <a:t>.1</a:t>
            </a:r>
          </a:p>
          <a:p>
            <a:r>
              <a:rPr lang="ru-RU" sz="1500" i="1" dirty="0"/>
              <a:t>Указатели</a:t>
            </a:r>
          </a:p>
          <a:p>
            <a:r>
              <a:rPr lang="ru-RU" sz="1500" i="1" dirty="0"/>
              <a:t>Динамические объекты</a:t>
            </a:r>
          </a:p>
          <a:p>
            <a:r>
              <a:rPr lang="ru-RU" sz="1500" i="1" dirty="0"/>
              <a:t>Абстрактные классы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476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774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3545</TotalTime>
  <Words>2531</Words>
  <Application>Microsoft Office PowerPoint</Application>
  <PresentationFormat>Экран (4:3)</PresentationFormat>
  <Paragraphs>341</Paragraphs>
  <Slides>22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-apple-system</vt:lpstr>
      <vt:lpstr>Arial</vt:lpstr>
      <vt:lpstr>Calibri</vt:lpstr>
      <vt:lpstr>Calibri Light</vt:lpstr>
      <vt:lpstr>Cascadia Mono</vt:lpstr>
      <vt:lpstr>Тема Office</vt:lpstr>
      <vt:lpstr>ОБЪЕКТНО-ОРИЕНТИРОВАННОЕ ПРОГРАММИРОВАНИЕ </vt:lpstr>
      <vt:lpstr>Указатели</vt:lpstr>
      <vt:lpstr>Указатели</vt:lpstr>
      <vt:lpstr>Указатели</vt:lpstr>
      <vt:lpstr>Получение значения по адресу</vt:lpstr>
      <vt:lpstr>Арифметические операции с указателями</vt:lpstr>
      <vt:lpstr>Арифметические операции с указателями</vt:lpstr>
      <vt:lpstr>Указатели на массивы</vt:lpstr>
      <vt:lpstr>Указатели на массивы</vt:lpstr>
      <vt:lpstr>Указатели на массивы</vt:lpstr>
      <vt:lpstr>Указатели на функции</vt:lpstr>
      <vt:lpstr>Указатели на объекты классов</vt:lpstr>
      <vt:lpstr>Динамические объекты</vt:lpstr>
      <vt:lpstr>Динамические объекты</vt:lpstr>
      <vt:lpstr>Динамические массивы</vt:lpstr>
      <vt:lpstr>Многомерные динамические массивы</vt:lpstr>
      <vt:lpstr>Абстрактные классы</vt:lpstr>
      <vt:lpstr>Абстрактные классы</vt:lpstr>
      <vt:lpstr>Абстрактные классы</vt:lpstr>
      <vt:lpstr>Абстрактные классы</vt:lpstr>
      <vt:lpstr>Перегрузка операторов</vt:lpstr>
      <vt:lpstr>ОБЪЕКТНО-ОРИЕНТИРОВАННОЕ ПРОГРАММИРОВАНИЕ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 qwery</dc:creator>
  <cp:lastModifiedBy>Суходоев Михаил Сергеевич</cp:lastModifiedBy>
  <cp:revision>209</cp:revision>
  <dcterms:created xsi:type="dcterms:W3CDTF">2017-09-03T10:22:03Z</dcterms:created>
  <dcterms:modified xsi:type="dcterms:W3CDTF">2024-10-01T08:02:51Z</dcterms:modified>
</cp:coreProperties>
</file>