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52"/>
  </p:notesMasterIdLst>
  <p:sldIdLst>
    <p:sldId id="384" r:id="rId2"/>
    <p:sldId id="450" r:id="rId3"/>
    <p:sldId id="379" r:id="rId4"/>
    <p:sldId id="258" r:id="rId5"/>
    <p:sldId id="262" r:id="rId6"/>
    <p:sldId id="263" r:id="rId7"/>
    <p:sldId id="259" r:id="rId8"/>
    <p:sldId id="268" r:id="rId9"/>
    <p:sldId id="266" r:id="rId10"/>
    <p:sldId id="270" r:id="rId11"/>
    <p:sldId id="378" r:id="rId12"/>
    <p:sldId id="272" r:id="rId13"/>
    <p:sldId id="273" r:id="rId14"/>
    <p:sldId id="275" r:id="rId15"/>
    <p:sldId id="276" r:id="rId16"/>
    <p:sldId id="279" r:id="rId17"/>
    <p:sldId id="278" r:id="rId18"/>
    <p:sldId id="380" r:id="rId19"/>
    <p:sldId id="274" r:id="rId20"/>
    <p:sldId id="381" r:id="rId21"/>
    <p:sldId id="377" r:id="rId22"/>
    <p:sldId id="281" r:id="rId23"/>
    <p:sldId id="390" r:id="rId24"/>
    <p:sldId id="391" r:id="rId25"/>
    <p:sldId id="392" r:id="rId26"/>
    <p:sldId id="393" r:id="rId27"/>
    <p:sldId id="396" r:id="rId28"/>
    <p:sldId id="385" r:id="rId29"/>
    <p:sldId id="387" r:id="rId30"/>
    <p:sldId id="388" r:id="rId31"/>
    <p:sldId id="389" r:id="rId32"/>
    <p:sldId id="394" r:id="rId33"/>
    <p:sldId id="395" r:id="rId34"/>
    <p:sldId id="282" r:id="rId35"/>
    <p:sldId id="284" r:id="rId36"/>
    <p:sldId id="283" r:id="rId37"/>
    <p:sldId id="285" r:id="rId38"/>
    <p:sldId id="286" r:id="rId39"/>
    <p:sldId id="382" r:id="rId40"/>
    <p:sldId id="397" r:id="rId41"/>
    <p:sldId id="398" r:id="rId42"/>
    <p:sldId id="399" r:id="rId43"/>
    <p:sldId id="400" r:id="rId44"/>
    <p:sldId id="401" r:id="rId45"/>
    <p:sldId id="402" r:id="rId46"/>
    <p:sldId id="403" r:id="rId47"/>
    <p:sldId id="404" r:id="rId48"/>
    <p:sldId id="405" r:id="rId49"/>
    <p:sldId id="406" r:id="rId50"/>
    <p:sldId id="386"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85234" autoAdjust="0"/>
  </p:normalViewPr>
  <p:slideViewPr>
    <p:cSldViewPr snapToGrid="0">
      <p:cViewPr varScale="1">
        <p:scale>
          <a:sx n="90" d="100"/>
          <a:sy n="90" d="100"/>
        </p:scale>
        <p:origin x="726" y="120"/>
      </p:cViewPr>
      <p:guideLst/>
    </p:cSldViewPr>
  </p:slideViewPr>
  <p:notesTextViewPr>
    <p:cViewPr>
      <p:scale>
        <a:sx n="1" d="1"/>
        <a:sy n="1" d="1"/>
      </p:scale>
      <p:origin x="0" y="0"/>
    </p:cViewPr>
  </p:notesTextViewPr>
  <p:notesViewPr>
    <p:cSldViewPr snapToGrid="0">
      <p:cViewPr varScale="1">
        <p:scale>
          <a:sx n="82" d="100"/>
          <a:sy n="82" d="100"/>
        </p:scale>
        <p:origin x="203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E73B9-B502-43EE-A0A6-89F1E72F1ACF}" type="datetimeFigureOut">
              <a:rPr lang="ru-RU" smtClean="0"/>
              <a:t>07.02.2022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67C88-9878-4545-8D61-C7320CEAE7C6}" type="slidenum">
              <a:rPr lang="ru-RU" smtClean="0"/>
              <a:t>‹#›</a:t>
            </a:fld>
            <a:endParaRPr lang="ru-RU"/>
          </a:p>
        </p:txBody>
      </p:sp>
    </p:spTree>
    <p:extLst>
      <p:ext uri="{BB962C8B-B14F-4D97-AF65-F5344CB8AC3E}">
        <p14:creationId xmlns:p14="http://schemas.microsoft.com/office/powerpoint/2010/main" val="27829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u.wikipedia.org/wiki/%D0%91%D0%B0%D0%B9%D1%82-%D0%BA%D0%BE%D0%B4" TargetMode="External"/><Relationship Id="rId7" Type="http://schemas.openxmlformats.org/officeDocument/2006/relationships/hyperlink" Target="https://ru.wikipedia.org/wiki/%D0%9E%D0%B1%D1%80%D0%B0%D0%B1%D0%BE%D1%82%D0%BA%D0%B0_%D0%B8%D1%81%D0%BA%D0%BB%D1%8E%D1%87%D0%B5%D0%BD%D0%B8%D0%B9"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ru.wikipedia.org/wiki/JIT" TargetMode="External"/><Relationship Id="rId5" Type="http://schemas.openxmlformats.org/officeDocument/2006/relationships/hyperlink" Target="https://ru.wikipedia.org/wiki/Common_Language_Runtime" TargetMode="External"/><Relationship Id="rId4" Type="http://schemas.openxmlformats.org/officeDocument/2006/relationships/hyperlink" Target="https://ru.wikipedia.org/wiki/Common_Intermediate_Language"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ru.wikipedia.org/wiki/%D0%91%D0%B0%D0%B9%D1%82-%D0%BA%D0%BE%D0%B4"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ru.wikipedia.org/wiki/Common_Intermediate_Languag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4</a:t>
            </a:fld>
            <a:endParaRPr lang="ru-RU"/>
          </a:p>
        </p:txBody>
      </p:sp>
    </p:spTree>
    <p:extLst>
      <p:ext uri="{BB962C8B-B14F-4D97-AF65-F5344CB8AC3E}">
        <p14:creationId xmlns:p14="http://schemas.microsoft.com/office/powerpoint/2010/main" val="1020803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Представьте, что водитель едет в автомобиле по оживлённому участку движения. Понятно, что в этот момент он не будет задумываться о химическом составе краски автомобиля, особенностях взаимодействия шестерён в коробке передач или влияния формы кузова на скорость (разве что, автомобиль стоит в глухой пробке и водителю абсолютно нечем заняться). Однако, руль, педали, указатель поворота он будет использовать регулярно.</a:t>
            </a:r>
            <a:br>
              <a:rPr lang="ru-RU" dirty="0"/>
            </a:br>
            <a:br>
              <a:rPr lang="ru-RU" dirty="0"/>
            </a:br>
            <a:r>
              <a:rPr lang="ru-RU" sz="1200" b="1" i="0" kern="1200" dirty="0">
                <a:solidFill>
                  <a:schemeClr val="tx1"/>
                </a:solidFill>
                <a:effectLst/>
                <a:latin typeface="+mn-lt"/>
                <a:ea typeface="+mn-ea"/>
                <a:cs typeface="+mn-cs"/>
              </a:rPr>
              <a:t>Абстрагирование</a:t>
            </a:r>
            <a:r>
              <a:rPr lang="ru-RU" sz="1200" b="0" i="0" kern="1200" dirty="0">
                <a:solidFill>
                  <a:schemeClr val="tx1"/>
                </a:solidFill>
                <a:effectLst/>
                <a:latin typeface="+mn-lt"/>
                <a:ea typeface="+mn-ea"/>
                <a:cs typeface="+mn-cs"/>
              </a:rPr>
              <a:t> – это способ выделить набор значимых характеристик объекта, исключая из рассмотрения незначимые. Соответственно, </a:t>
            </a:r>
            <a:r>
              <a:rPr lang="ru-RU" sz="1200" b="1" i="0" kern="1200" dirty="0">
                <a:solidFill>
                  <a:schemeClr val="tx1"/>
                </a:solidFill>
                <a:effectLst/>
                <a:latin typeface="+mn-lt"/>
                <a:ea typeface="+mn-ea"/>
                <a:cs typeface="+mn-cs"/>
              </a:rPr>
              <a:t>абстракция</a:t>
            </a:r>
            <a:r>
              <a:rPr lang="ru-RU" sz="1200" b="0" i="0" kern="1200" dirty="0">
                <a:solidFill>
                  <a:schemeClr val="tx1"/>
                </a:solidFill>
                <a:effectLst/>
                <a:latin typeface="+mn-lt"/>
                <a:ea typeface="+mn-ea"/>
                <a:cs typeface="+mn-cs"/>
              </a:rPr>
              <a:t> – это набор всех таких характеристик.</a:t>
            </a:r>
            <a:br>
              <a:rPr lang="ru-RU" dirty="0"/>
            </a:b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5</a:t>
            </a:fld>
            <a:endParaRPr lang="ru-RU"/>
          </a:p>
        </p:txBody>
      </p:sp>
    </p:spTree>
    <p:extLst>
      <p:ext uri="{BB962C8B-B14F-4D97-AF65-F5344CB8AC3E}">
        <p14:creationId xmlns:p14="http://schemas.microsoft.com/office/powerpoint/2010/main" val="1280735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1" i="0" kern="1200" dirty="0">
                <a:solidFill>
                  <a:schemeClr val="tx1"/>
                </a:solidFill>
                <a:effectLst/>
                <a:latin typeface="+mn-lt"/>
                <a:ea typeface="+mn-ea"/>
                <a:cs typeface="+mn-cs"/>
              </a:rPr>
              <a:t>Инкапсуляция</a:t>
            </a:r>
            <a:r>
              <a:rPr lang="ru-RU" sz="1200" b="0" i="0" kern="1200" dirty="0">
                <a:solidFill>
                  <a:schemeClr val="tx1"/>
                </a:solidFill>
                <a:effectLst/>
                <a:latin typeface="+mn-lt"/>
                <a:ea typeface="+mn-ea"/>
                <a:cs typeface="+mn-cs"/>
              </a:rPr>
              <a:t> – это скрытие реализации объекта от конечного пользователя, которое в </a:t>
            </a:r>
            <a:r>
              <a:rPr lang="en-US" sz="1200" b="0" i="0" kern="1200" dirty="0">
                <a:solidFill>
                  <a:schemeClr val="tx1"/>
                </a:solidFill>
                <a:effectLst/>
                <a:latin typeface="+mn-lt"/>
                <a:ea typeface="+mn-ea"/>
                <a:cs typeface="+mn-cs"/>
              </a:rPr>
              <a:t>C#</a:t>
            </a:r>
            <a:r>
              <a:rPr lang="ru-RU" sz="1200" b="0" i="0" kern="1200" dirty="0">
                <a:solidFill>
                  <a:schemeClr val="tx1"/>
                </a:solidFill>
                <a:effectLst/>
                <a:latin typeface="+mn-lt"/>
                <a:ea typeface="+mn-ea"/>
                <a:cs typeface="+mn-cs"/>
              </a:rPr>
              <a:t> осуществляется при помощи модификаторов доступа (</a:t>
            </a:r>
            <a:r>
              <a:rPr lang="ru-RU" sz="1200" b="0" i="1" kern="1200" dirty="0" err="1">
                <a:solidFill>
                  <a:schemeClr val="tx1"/>
                </a:solidFill>
                <a:effectLst/>
                <a:latin typeface="+mn-lt"/>
                <a:ea typeface="+mn-ea"/>
                <a:cs typeface="+mn-cs"/>
              </a:rPr>
              <a:t>private</a:t>
            </a:r>
            <a:r>
              <a:rPr lang="ru-RU" sz="1200" b="0" i="1" kern="1200" dirty="0">
                <a:solidFill>
                  <a:schemeClr val="tx1"/>
                </a:solidFill>
                <a:effectLst/>
                <a:latin typeface="+mn-lt"/>
                <a:ea typeface="+mn-ea"/>
                <a:cs typeface="+mn-cs"/>
              </a:rPr>
              <a:t>, </a:t>
            </a:r>
            <a:r>
              <a:rPr lang="ru-RU" sz="1200" b="0" i="1" kern="1200" dirty="0" err="1">
                <a:solidFill>
                  <a:schemeClr val="tx1"/>
                </a:solidFill>
                <a:effectLst/>
                <a:latin typeface="+mn-lt"/>
                <a:ea typeface="+mn-ea"/>
                <a:cs typeface="+mn-cs"/>
              </a:rPr>
              <a:t>public</a:t>
            </a:r>
            <a:r>
              <a:rPr lang="ru-RU" sz="1200" b="0" i="0" kern="1200" dirty="0">
                <a:solidFill>
                  <a:schemeClr val="tx1"/>
                </a:solidFill>
                <a:effectLst/>
                <a:latin typeface="+mn-lt"/>
                <a:ea typeface="+mn-ea"/>
                <a:cs typeface="+mn-cs"/>
              </a:rPr>
              <a:t>…). Конечным пользователем объекта здесь выступает либо объект наследник, либо программист.</a:t>
            </a:r>
          </a:p>
          <a:p>
            <a:r>
              <a:rPr lang="ru-RU" sz="1200" b="0" i="0" kern="1200" dirty="0">
                <a:solidFill>
                  <a:schemeClr val="tx1"/>
                </a:solidFill>
                <a:effectLst/>
                <a:latin typeface="+mn-lt"/>
                <a:ea typeface="+mn-ea"/>
                <a:cs typeface="+mn-cs"/>
              </a:rPr>
              <a:t>Когда мы объявляем какой-либо член класса приватным, и создаем объект такого класса, доступ к этому члену закрыт для программиста, это и является скрытием реализации.</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Концепция черного</a:t>
            </a:r>
            <a:r>
              <a:rPr lang="ru-RU" sz="1200" b="0" i="0" kern="1200" baseline="0" dirty="0">
                <a:solidFill>
                  <a:schemeClr val="tx1"/>
                </a:solidFill>
                <a:effectLst/>
                <a:latin typeface="+mn-lt"/>
                <a:ea typeface="+mn-ea"/>
                <a:cs typeface="+mn-cs"/>
              </a:rPr>
              <a:t> ящика</a:t>
            </a: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7</a:t>
            </a:fld>
            <a:endParaRPr lang="ru-RU"/>
          </a:p>
        </p:txBody>
      </p:sp>
    </p:spTree>
    <p:extLst>
      <p:ext uri="{BB962C8B-B14F-4D97-AF65-F5344CB8AC3E}">
        <p14:creationId xmlns:p14="http://schemas.microsoft.com/office/powerpoint/2010/main" val="342115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Net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является так называемой программной платформой. В общих чертах можно провести аналогию с видеофайлами, которые не будут воспроизводиться если в системе не установлен нужный кодек. В данном случае видеофайл — это программа, написанная с использованием технологии .</a:t>
            </a:r>
            <a:r>
              <a:rPr lang="ru-RU" sz="1200" b="0" i="0" kern="1200" dirty="0" err="1">
                <a:solidFill>
                  <a:schemeClr val="tx1"/>
                </a:solidFill>
                <a:effectLst/>
                <a:latin typeface="+mn-lt"/>
                <a:ea typeface="+mn-ea"/>
                <a:cs typeface="+mn-cs"/>
              </a:rPr>
              <a:t>Net</a:t>
            </a:r>
            <a:r>
              <a:rPr lang="ru-RU" sz="1200" b="0" i="0" kern="1200" dirty="0">
                <a:solidFill>
                  <a:schemeClr val="tx1"/>
                </a:solidFill>
                <a:effectLst/>
                <a:latin typeface="+mn-lt"/>
                <a:ea typeface="+mn-ea"/>
                <a:cs typeface="+mn-cs"/>
              </a:rPr>
              <a:t>, а кодек — это сама платформа </a:t>
            </a:r>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Net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Причем для работы приложения, написанного на конкретной версии </a:t>
            </a:r>
            <a:r>
              <a:rPr lang="ru-RU" sz="1200" b="0" i="0" kern="1200" dirty="0" err="1">
                <a:solidFill>
                  <a:schemeClr val="tx1"/>
                </a:solidFill>
                <a:effectLst/>
                <a:latin typeface="+mn-lt"/>
                <a:ea typeface="+mn-ea"/>
                <a:cs typeface="+mn-cs"/>
              </a:rPr>
              <a:t>фреймворка</a:t>
            </a:r>
            <a:r>
              <a:rPr lang="ru-RU" sz="1200" b="0" i="0" kern="1200" dirty="0">
                <a:solidFill>
                  <a:schemeClr val="tx1"/>
                </a:solidFill>
                <a:effectLst/>
                <a:latin typeface="+mn-lt"/>
                <a:ea typeface="+mn-ea"/>
                <a:cs typeface="+mn-cs"/>
              </a:rPr>
              <a:t>, требуется установка именно этой версии.</a:t>
            </a:r>
          </a:p>
          <a:p>
            <a:r>
              <a:rPr lang="ru-RU" sz="1200" b="0" i="0" kern="1200" dirty="0">
                <a:solidFill>
                  <a:schemeClr val="tx1"/>
                </a:solidFill>
                <a:effectLst/>
                <a:latin typeface="+mn-lt"/>
                <a:ea typeface="+mn-ea"/>
                <a:cs typeface="+mn-cs"/>
              </a:rPr>
              <a:t>Сделано это для того, чтобы разработчик мог максимально абстрагироваться от системного окружения на компьютере пользователя. Его не должно волновать, какая операционная система установлена, какая разрядность у процессора — 32-х или 64-битная, какая у него архитектура и т.д. Для запуска программы достаточно чтобы под данную систему существовала и была установлена реализация .</a:t>
            </a:r>
            <a:r>
              <a:rPr lang="ru-RU" sz="1200" b="0" i="0" kern="1200" dirty="0" err="1">
                <a:solidFill>
                  <a:schemeClr val="tx1"/>
                </a:solidFill>
                <a:effectLst/>
                <a:latin typeface="+mn-lt"/>
                <a:ea typeface="+mn-ea"/>
                <a:cs typeface="+mn-cs"/>
              </a:rPr>
              <a:t>Net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Для операционных систем Windows разработкой платформы занимается её создатель, компания </a:t>
            </a:r>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Существуют также независимые реализации, прежде всего это </a:t>
            </a:r>
            <a:r>
              <a:rPr lang="ru-RU" sz="1200" b="0" i="0" kern="1200" dirty="0" err="1">
                <a:solidFill>
                  <a:schemeClr val="tx1"/>
                </a:solidFill>
                <a:effectLst/>
                <a:latin typeface="+mn-lt"/>
                <a:ea typeface="+mn-ea"/>
                <a:cs typeface="+mn-cs"/>
              </a:rPr>
              <a:t>Mono</a:t>
            </a:r>
            <a:r>
              <a:rPr lang="ru-RU" sz="1200" b="0" i="0" kern="1200" dirty="0">
                <a:solidFill>
                  <a:schemeClr val="tx1"/>
                </a:solidFill>
                <a:effectLst/>
                <a:latin typeface="+mn-lt"/>
                <a:ea typeface="+mn-ea"/>
                <a:cs typeface="+mn-cs"/>
              </a:rPr>
              <a:t> и Portable.NET, позволяющие запускать программы .</a:t>
            </a:r>
            <a:r>
              <a:rPr lang="ru-RU" sz="1200" b="0" i="0" kern="1200" dirty="0" err="1">
                <a:solidFill>
                  <a:schemeClr val="tx1"/>
                </a:solidFill>
                <a:effectLst/>
                <a:latin typeface="+mn-lt"/>
                <a:ea typeface="+mn-ea"/>
                <a:cs typeface="+mn-cs"/>
              </a:rPr>
              <a:t>Net</a:t>
            </a:r>
            <a:r>
              <a:rPr lang="ru-RU" sz="1200" b="0" i="0" kern="1200" dirty="0">
                <a:solidFill>
                  <a:schemeClr val="tx1"/>
                </a:solidFill>
                <a:effectLst/>
                <a:latin typeface="+mn-lt"/>
                <a:ea typeface="+mn-ea"/>
                <a:cs typeface="+mn-cs"/>
              </a:rPr>
              <a:t> на других операционных системах, например на </a:t>
            </a:r>
            <a:r>
              <a:rPr lang="ru-RU" sz="1200" b="0" i="0" kern="1200" dirty="0" err="1">
                <a:solidFill>
                  <a:schemeClr val="tx1"/>
                </a:solidFill>
                <a:effectLst/>
                <a:latin typeface="+mn-lt"/>
                <a:ea typeface="+mn-ea"/>
                <a:cs typeface="+mn-cs"/>
              </a:rPr>
              <a:t>Linux</a:t>
            </a:r>
            <a:r>
              <a:rPr lang="ru-RU" sz="1200" b="0" i="0" kern="1200" dirty="0">
                <a:solidFill>
                  <a:schemeClr val="tx1"/>
                </a:solidFill>
                <a:effectLst/>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10</a:t>
            </a:fld>
            <a:endParaRPr lang="ru-RU"/>
          </a:p>
        </p:txBody>
      </p:sp>
    </p:spTree>
    <p:extLst>
      <p:ext uri="{BB962C8B-B14F-4D97-AF65-F5344CB8AC3E}">
        <p14:creationId xmlns:p14="http://schemas.microsoft.com/office/powerpoint/2010/main" val="3007865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.NET </a:t>
            </a:r>
            <a:r>
              <a:rPr lang="ru-RU" sz="1200" b="0" i="0" kern="1200" dirty="0" err="1">
                <a:solidFill>
                  <a:schemeClr val="tx1"/>
                </a:solidFill>
                <a:effectLst/>
                <a:latin typeface="+mn-lt"/>
                <a:ea typeface="+mn-ea"/>
                <a:cs typeface="+mn-cs"/>
              </a:rPr>
              <a:t>Framework</a:t>
            </a:r>
            <a:r>
              <a:rPr lang="en-US" sz="1200" b="0" i="0" kern="1200" dirty="0">
                <a:solidFill>
                  <a:schemeClr val="tx1"/>
                </a:solidFill>
                <a:effectLst/>
                <a:latin typeface="+mn-lt"/>
                <a:ea typeface="+mn-ea"/>
                <a:cs typeface="+mn-cs"/>
              </a:rPr>
              <a:t> </a:t>
            </a:r>
            <a:r>
              <a:rPr lang="ru-RU" sz="1200" b="0" i="0" u="none" strike="noStrike" kern="1200" baseline="0" dirty="0">
                <a:solidFill>
                  <a:schemeClr val="tx1"/>
                </a:solidFill>
                <a:latin typeface="+mn-lt"/>
                <a:ea typeface="+mn-ea"/>
                <a:cs typeface="+mn-cs"/>
              </a:rPr>
              <a:t>состоит из библиотека кода, который используется различными языками программирования и поделен на модули в зависимости от назначения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Библиотека классов платформы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представляет собой коллекцию типов, которые тесно интегрируются со средой CLR. Библиотека классов является объектно-ориентированной; предоставляя типы, из которых управляемый код пользователя может наследовать функции. Это не только упрощает работу с типами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но также уменьшает время, затрачиваемое на изучение новых средств платформы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Кроме того, компоненты независимых производителей можно легко объединять с классами платформы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a:t>
            </a:r>
            <a:endParaRPr lang="ru-RU" dirty="0"/>
          </a:p>
          <a:p>
            <a:endParaRPr lang="ru-RU" sz="1200" b="0" i="0" u="none" strike="noStrike" kern="1200" baseline="0" dirty="0">
              <a:solidFill>
                <a:schemeClr val="tx1"/>
              </a:solidFill>
              <a:latin typeface="+mn-lt"/>
              <a:ea typeface="+mn-ea"/>
              <a:cs typeface="+mn-cs"/>
            </a:endParaRPr>
          </a:p>
          <a:p>
            <a:r>
              <a:rPr lang="ru-RU" sz="1200" b="0" i="0" u="none" strike="noStrike" kern="1200" baseline="0" dirty="0">
                <a:solidFill>
                  <a:schemeClr val="tx1"/>
                </a:solidFill>
                <a:latin typeface="+mn-lt"/>
                <a:ea typeface="+mn-ea"/>
                <a:cs typeface="+mn-cs"/>
              </a:rPr>
              <a:t>общеязыковая исполняющая среда .NET (</a:t>
            </a:r>
            <a:r>
              <a:rPr lang="ru-RU" sz="1200" b="0" i="0" u="none" strike="noStrike" kern="1200" baseline="0" dirty="0" err="1">
                <a:solidFill>
                  <a:schemeClr val="tx1"/>
                </a:solidFill>
                <a:latin typeface="+mn-lt"/>
                <a:ea typeface="+mn-ea"/>
                <a:cs typeface="+mn-cs"/>
              </a:rPr>
              <a:t>Common</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Language</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Runtime</a:t>
            </a:r>
            <a:r>
              <a:rPr lang="ru-RU" sz="1200" b="0" i="0" u="none" strike="noStrike" kern="1200" baseline="0" dirty="0">
                <a:solidFill>
                  <a:schemeClr val="tx1"/>
                </a:solidFill>
                <a:latin typeface="+mn-lt"/>
                <a:ea typeface="+mn-ea"/>
                <a:cs typeface="+mn-cs"/>
              </a:rPr>
              <a:t> — CLR), отвечает за обслуживание процесса выполнения приложений, разработанных с помощью библиотеки .NET. </a:t>
            </a:r>
          </a:p>
          <a:p>
            <a:endParaRPr lang="ru-RU" sz="1200" b="0" i="0" u="none" strike="noStrike" kern="1200" baseline="0" dirty="0">
              <a:solidFill>
                <a:schemeClr val="tx1"/>
              </a:solidFill>
              <a:latin typeface="+mn-lt"/>
              <a:ea typeface="+mn-ea"/>
              <a:cs typeface="+mn-cs"/>
            </a:endParaRPr>
          </a:p>
          <a:p>
            <a:r>
              <a:rPr lang="ru-RU" sz="1200" b="0" i="0" kern="1200" dirty="0">
                <a:solidFill>
                  <a:schemeClr val="tx1"/>
                </a:solidFill>
                <a:effectLst/>
                <a:latin typeface="+mn-lt"/>
                <a:ea typeface="+mn-ea"/>
                <a:cs typeface="+mn-cs"/>
              </a:rPr>
              <a:t>Платформа состоит из двух частей. Основой является исполняющая среда </a:t>
            </a:r>
            <a:r>
              <a:rPr lang="ru-RU" sz="1200" b="0" i="0" kern="1200" dirty="0" err="1">
                <a:solidFill>
                  <a:schemeClr val="tx1"/>
                </a:solidFill>
                <a:effectLst/>
                <a:latin typeface="+mn-lt"/>
                <a:ea typeface="+mn-ea"/>
                <a:cs typeface="+mn-cs"/>
              </a:rPr>
              <a:t>Common</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Language</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Runtime</a:t>
            </a:r>
            <a:r>
              <a:rPr lang="ru-RU" sz="1200" b="0" i="0" kern="1200" dirty="0">
                <a:solidFill>
                  <a:schemeClr val="tx1"/>
                </a:solidFill>
                <a:effectLst/>
                <a:latin typeface="+mn-lt"/>
                <a:ea typeface="+mn-ea"/>
                <a:cs typeface="+mn-cs"/>
              </a:rPr>
              <a:t> (CLR), которая может выполнять как обычные программы, так и серверные приложения. Вторая, не менее важная часть, это библиотека классов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Class</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Library</a:t>
            </a:r>
            <a:r>
              <a:rPr lang="ru-RU" sz="1200" b="0" i="0" kern="1200" dirty="0">
                <a:solidFill>
                  <a:schemeClr val="tx1"/>
                </a:solidFill>
                <a:effectLst/>
                <a:latin typeface="+mn-lt"/>
                <a:ea typeface="+mn-ea"/>
                <a:cs typeface="+mn-cs"/>
              </a:rPr>
              <a:t> (FCL), содержащая в себе множество компонентов для работы с базами данных, сетью, вводом/выводом, файлами, пользовательским интерфейсом и т.д. Это позволяет разработчику не заниматься низкоуровневым программированием, а использовать уже готовые классы.</a:t>
            </a:r>
          </a:p>
          <a:p>
            <a:endParaRPr lang="ru-RU" sz="1200" b="0" i="0" kern="120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Отсутствие установленного или не обновленного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в системе сопровождается различными ошибками при попытке запуска соответствующих программ, например, «Необрабатываемое исключение в компоненте приложения» </a:t>
            </a:r>
          </a:p>
          <a:p>
            <a:endParaRPr lang="ru-RU" sz="1200" b="0" i="0" kern="120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Иногда, требуется установка или обновление пакета </a:t>
            </a:r>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Visual</a:t>
            </a:r>
            <a:r>
              <a:rPr lang="ru-RU" sz="1200" b="0" i="0" kern="1200" dirty="0">
                <a:solidFill>
                  <a:schemeClr val="tx1"/>
                </a:solidFill>
                <a:effectLst/>
                <a:latin typeface="+mn-lt"/>
                <a:ea typeface="+mn-ea"/>
                <a:cs typeface="+mn-cs"/>
              </a:rPr>
              <a:t> C++ </a:t>
            </a:r>
            <a:r>
              <a:rPr lang="ru-RU" sz="1200" b="0" i="0" kern="1200" dirty="0" err="1">
                <a:solidFill>
                  <a:schemeClr val="tx1"/>
                </a:solidFill>
                <a:effectLst/>
                <a:latin typeface="+mn-lt"/>
                <a:ea typeface="+mn-ea"/>
                <a:cs typeface="+mn-cs"/>
              </a:rPr>
              <a:t>Redistributable</a:t>
            </a:r>
            <a:r>
              <a:rPr lang="ru-RU" sz="1200" b="0" i="0" kern="1200" dirty="0">
                <a:solidFill>
                  <a:schemeClr val="tx1"/>
                </a:solidFill>
                <a:effectLst/>
                <a:latin typeface="+mn-lt"/>
                <a:ea typeface="+mn-ea"/>
                <a:cs typeface="+mn-cs"/>
              </a:rPr>
              <a:t> (содержит набор библиотек для программ, написанных в среде </a:t>
            </a:r>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Visual</a:t>
            </a:r>
            <a:r>
              <a:rPr lang="ru-RU" sz="1200" b="0" i="0" kern="1200" dirty="0">
                <a:solidFill>
                  <a:schemeClr val="tx1"/>
                </a:solidFill>
                <a:effectLst/>
                <a:latin typeface="+mn-lt"/>
                <a:ea typeface="+mn-ea"/>
                <a:cs typeface="+mn-cs"/>
              </a:rPr>
              <a:t> C++ — как правило, большая часть компьютерных игр).</a:t>
            </a: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11</a:t>
            </a:fld>
            <a:endParaRPr lang="ru-RU"/>
          </a:p>
        </p:txBody>
      </p:sp>
    </p:spTree>
    <p:extLst>
      <p:ext uri="{BB962C8B-B14F-4D97-AF65-F5344CB8AC3E}">
        <p14:creationId xmlns:p14="http://schemas.microsoft.com/office/powerpoint/2010/main" val="1209252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предоставляет среду выполнения (среду CLR), которая выполняет код и предлагает службы, облегчающие процесс разработки.</a:t>
            </a:r>
            <a:endParaRPr lang="en-US" sz="1200" b="0" i="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12</a:t>
            </a:fld>
            <a:endParaRPr lang="ru-RU"/>
          </a:p>
        </p:txBody>
      </p:sp>
    </p:spTree>
    <p:extLst>
      <p:ext uri="{BB962C8B-B14F-4D97-AF65-F5344CB8AC3E}">
        <p14:creationId xmlns:p14="http://schemas.microsoft.com/office/powerpoint/2010/main" val="4147686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это библиотека классов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Class</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Library</a:t>
            </a:r>
            <a:r>
              <a:rPr lang="ru-RU" sz="1200" b="0" i="0" kern="1200" dirty="0">
                <a:solidFill>
                  <a:schemeClr val="tx1"/>
                </a:solidFill>
                <a:effectLst/>
                <a:latin typeface="+mn-lt"/>
                <a:ea typeface="+mn-ea"/>
                <a:cs typeface="+mn-cs"/>
              </a:rPr>
              <a:t> (FCL), содержащая в себе множество компонентов для работы с базами данных, сетью, вводом/выводом, файлами, пользовательским интерфейсом и т.д. Это позволяет разработчику не заниматься низкоуровневым программированием, а использовать уже готовые классы.</a:t>
            </a: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13</a:t>
            </a:fld>
            <a:endParaRPr lang="ru-RU"/>
          </a:p>
        </p:txBody>
      </p:sp>
    </p:spTree>
    <p:extLst>
      <p:ext uri="{BB962C8B-B14F-4D97-AF65-F5344CB8AC3E}">
        <p14:creationId xmlns:p14="http://schemas.microsoft.com/office/powerpoint/2010/main" val="3857159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Программа для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написанная на любом поддерживаемом языке программирования, сначала переводится компилятором в единый для .NET промежуточный </a:t>
            </a:r>
            <a:r>
              <a:rPr lang="ru-RU" sz="1200" b="0" i="0" u="none" strike="noStrike" kern="1200" dirty="0">
                <a:solidFill>
                  <a:schemeClr val="tx1"/>
                </a:solidFill>
                <a:effectLst/>
                <a:latin typeface="+mn-lt"/>
                <a:ea typeface="+mn-ea"/>
                <a:cs typeface="+mn-cs"/>
                <a:hlinkClick r:id="rId3" tooltip="Байт-код"/>
              </a:rPr>
              <a:t>байт-код</a:t>
            </a:r>
            <a:r>
              <a:rPr lang="ru-RU" sz="1200" b="0" i="0" kern="1200" dirty="0">
                <a:solidFill>
                  <a:schemeClr val="tx1"/>
                </a:solidFill>
                <a:effectLst/>
                <a:latin typeface="+mn-lt"/>
                <a:ea typeface="+mn-ea"/>
                <a:cs typeface="+mn-cs"/>
              </a:rPr>
              <a:t> </a:t>
            </a:r>
            <a:r>
              <a:rPr lang="ru-RU" sz="1200" b="0" i="0" u="none" strike="noStrike" kern="1200" dirty="0" err="1">
                <a:solidFill>
                  <a:schemeClr val="tx1"/>
                </a:solidFill>
                <a:effectLst/>
                <a:latin typeface="+mn-lt"/>
                <a:ea typeface="+mn-ea"/>
                <a:cs typeface="+mn-cs"/>
                <a:hlinkClick r:id="rId4" tooltip="Common Intermediate Language"/>
              </a:rPr>
              <a:t>Common</a:t>
            </a:r>
            <a:r>
              <a:rPr lang="ru-RU" sz="1200" b="0" i="0" u="none" strike="noStrike" kern="1200" dirty="0">
                <a:solidFill>
                  <a:schemeClr val="tx1"/>
                </a:solidFill>
                <a:effectLst/>
                <a:latin typeface="+mn-lt"/>
                <a:ea typeface="+mn-ea"/>
                <a:cs typeface="+mn-cs"/>
                <a:hlinkClick r:id="rId4" tooltip="Common Intermediate Language"/>
              </a:rPr>
              <a:t> </a:t>
            </a:r>
            <a:r>
              <a:rPr lang="ru-RU" sz="1200" b="0" i="0" u="none" strike="noStrike" kern="1200" dirty="0" err="1">
                <a:solidFill>
                  <a:schemeClr val="tx1"/>
                </a:solidFill>
                <a:effectLst/>
                <a:latin typeface="+mn-lt"/>
                <a:ea typeface="+mn-ea"/>
                <a:cs typeface="+mn-cs"/>
                <a:hlinkClick r:id="rId4" tooltip="Common Intermediate Language"/>
              </a:rPr>
              <a:t>Intermediate</a:t>
            </a:r>
            <a:r>
              <a:rPr lang="ru-RU" sz="1200" b="0" i="0" u="none" strike="noStrike" kern="1200" dirty="0">
                <a:solidFill>
                  <a:schemeClr val="tx1"/>
                </a:solidFill>
                <a:effectLst/>
                <a:latin typeface="+mn-lt"/>
                <a:ea typeface="+mn-ea"/>
                <a:cs typeface="+mn-cs"/>
                <a:hlinkClick r:id="rId4" tooltip="Common Intermediate Language"/>
              </a:rPr>
              <a:t> </a:t>
            </a:r>
            <a:r>
              <a:rPr lang="ru-RU" sz="1200" b="0" i="0" u="none" strike="noStrike" kern="1200" dirty="0" err="1">
                <a:solidFill>
                  <a:schemeClr val="tx1"/>
                </a:solidFill>
                <a:effectLst/>
                <a:latin typeface="+mn-lt"/>
                <a:ea typeface="+mn-ea"/>
                <a:cs typeface="+mn-cs"/>
                <a:hlinkClick r:id="rId4" tooltip="Common Intermediate Language"/>
              </a:rPr>
              <a:t>Language</a:t>
            </a:r>
            <a:r>
              <a:rPr lang="ru-RU" sz="1200" b="0" i="0" u="none" strike="noStrike" kern="1200" dirty="0">
                <a:solidFill>
                  <a:schemeClr val="tx1"/>
                </a:solidFill>
                <a:effectLst/>
                <a:latin typeface="+mn-lt"/>
                <a:ea typeface="+mn-ea"/>
                <a:cs typeface="+mn-cs"/>
                <a:hlinkClick r:id="rId4" tooltip="Common Intermediate Language"/>
              </a:rPr>
              <a:t> (CIL)</a:t>
            </a:r>
            <a:r>
              <a:rPr lang="ru-RU" sz="1200" b="0" i="0" kern="1200" dirty="0">
                <a:solidFill>
                  <a:schemeClr val="tx1"/>
                </a:solidFill>
                <a:effectLst/>
                <a:latin typeface="+mn-lt"/>
                <a:ea typeface="+mn-ea"/>
                <a:cs typeface="+mn-cs"/>
              </a:rPr>
              <a:t> (ранее назывался </a:t>
            </a:r>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Intermediate</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Language</a:t>
            </a:r>
            <a:r>
              <a:rPr lang="ru-RU" sz="1200" b="0" i="0" kern="1200" dirty="0">
                <a:solidFill>
                  <a:schemeClr val="tx1"/>
                </a:solidFill>
                <a:effectLst/>
                <a:latin typeface="+mn-lt"/>
                <a:ea typeface="+mn-ea"/>
                <a:cs typeface="+mn-cs"/>
              </a:rPr>
              <a:t>, MSIL). В терминах .NET получается </a:t>
            </a:r>
            <a:r>
              <a:rPr lang="ru-RU" sz="1200" b="0" i="1" kern="1200" dirty="0">
                <a:solidFill>
                  <a:schemeClr val="tx1"/>
                </a:solidFill>
                <a:effectLst/>
                <a:latin typeface="+mn-lt"/>
                <a:ea typeface="+mn-ea"/>
                <a:cs typeface="+mn-cs"/>
              </a:rPr>
              <a:t>сборка</a:t>
            </a:r>
            <a:r>
              <a:rPr lang="ru-RU" sz="1200" b="0" i="0" kern="1200" dirty="0">
                <a:solidFill>
                  <a:schemeClr val="tx1"/>
                </a:solidFill>
                <a:effectLst/>
                <a:latin typeface="+mn-lt"/>
                <a:ea typeface="+mn-ea"/>
                <a:cs typeface="+mn-cs"/>
              </a:rPr>
              <a:t>, англ. </a:t>
            </a:r>
            <a:r>
              <a:rPr lang="ru-RU" sz="1200" b="0" i="1" kern="1200" dirty="0" err="1">
                <a:solidFill>
                  <a:schemeClr val="tx1"/>
                </a:solidFill>
                <a:effectLst/>
                <a:latin typeface="+mn-lt"/>
                <a:ea typeface="+mn-ea"/>
                <a:cs typeface="+mn-cs"/>
              </a:rPr>
              <a:t>assembly</a:t>
            </a:r>
            <a:r>
              <a:rPr lang="ru-RU" sz="1200" b="0" i="0" kern="1200" dirty="0">
                <a:solidFill>
                  <a:schemeClr val="tx1"/>
                </a:solidFill>
                <a:effectLst/>
                <a:latin typeface="+mn-lt"/>
                <a:ea typeface="+mn-ea"/>
                <a:cs typeface="+mn-cs"/>
              </a:rPr>
              <a:t>. Затем код либо исполняется виртуальной машиной </a:t>
            </a:r>
            <a:r>
              <a:rPr lang="ru-RU" sz="1200" b="0" i="0" u="none" strike="noStrike" kern="1200" dirty="0" err="1">
                <a:solidFill>
                  <a:schemeClr val="tx1"/>
                </a:solidFill>
                <a:effectLst/>
                <a:latin typeface="+mn-lt"/>
                <a:ea typeface="+mn-ea"/>
                <a:cs typeface="+mn-cs"/>
                <a:hlinkClick r:id="rId5" tooltip="Common Language Runtime"/>
              </a:rPr>
              <a:t>Common</a:t>
            </a:r>
            <a:r>
              <a:rPr lang="ru-RU" sz="1200" b="0" i="0" u="none" strike="noStrike" kern="1200" dirty="0">
                <a:solidFill>
                  <a:schemeClr val="tx1"/>
                </a:solidFill>
                <a:effectLst/>
                <a:latin typeface="+mn-lt"/>
                <a:ea typeface="+mn-ea"/>
                <a:cs typeface="+mn-cs"/>
                <a:hlinkClick r:id="rId5" tooltip="Common Language Runtime"/>
              </a:rPr>
              <a:t> </a:t>
            </a:r>
            <a:r>
              <a:rPr lang="ru-RU" sz="1200" b="0" i="0" u="none" strike="noStrike" kern="1200" dirty="0" err="1">
                <a:solidFill>
                  <a:schemeClr val="tx1"/>
                </a:solidFill>
                <a:effectLst/>
                <a:latin typeface="+mn-lt"/>
                <a:ea typeface="+mn-ea"/>
                <a:cs typeface="+mn-cs"/>
                <a:hlinkClick r:id="rId5" tooltip="Common Language Runtime"/>
              </a:rPr>
              <a:t>Language</a:t>
            </a:r>
            <a:r>
              <a:rPr lang="ru-RU" sz="1200" b="0" i="0" u="none" strike="noStrike" kern="1200" dirty="0">
                <a:solidFill>
                  <a:schemeClr val="tx1"/>
                </a:solidFill>
                <a:effectLst/>
                <a:latin typeface="+mn-lt"/>
                <a:ea typeface="+mn-ea"/>
                <a:cs typeface="+mn-cs"/>
                <a:hlinkClick r:id="rId5" tooltip="Common Language Runtime"/>
              </a:rPr>
              <a:t> </a:t>
            </a:r>
            <a:r>
              <a:rPr lang="ru-RU" sz="1200" b="0" i="0" u="none" strike="noStrike" kern="1200" dirty="0" err="1">
                <a:solidFill>
                  <a:schemeClr val="tx1"/>
                </a:solidFill>
                <a:effectLst/>
                <a:latin typeface="+mn-lt"/>
                <a:ea typeface="+mn-ea"/>
                <a:cs typeface="+mn-cs"/>
                <a:hlinkClick r:id="rId5" tooltip="Common Language Runtime"/>
              </a:rPr>
              <a:t>Runtime</a:t>
            </a:r>
            <a:r>
              <a:rPr lang="ru-RU" sz="1200" b="0" i="0" u="none" strike="noStrike" kern="1200" dirty="0">
                <a:solidFill>
                  <a:schemeClr val="tx1"/>
                </a:solidFill>
                <a:effectLst/>
                <a:latin typeface="+mn-lt"/>
                <a:ea typeface="+mn-ea"/>
                <a:cs typeface="+mn-cs"/>
                <a:hlinkClick r:id="rId5" tooltip="Common Language Runtime"/>
              </a:rPr>
              <a:t> (CLR)</a:t>
            </a:r>
            <a:r>
              <a:rPr lang="ru-RU" sz="1200" b="0" i="0" kern="1200" dirty="0">
                <a:solidFill>
                  <a:schemeClr val="tx1"/>
                </a:solidFill>
                <a:effectLst/>
                <a:latin typeface="+mn-lt"/>
                <a:ea typeface="+mn-ea"/>
                <a:cs typeface="+mn-cs"/>
              </a:rPr>
              <a:t>, либо транслируется утилитой NGen.exe в исполняемый код для конкретного целевого процессора. Использование виртуальной машины предпочтительно, так как избавляет разработчиков от необходимости заботиться об особенностях аппаратной части. В случае использования виртуальной машины CLR встроенный в неё </a:t>
            </a:r>
            <a:r>
              <a:rPr lang="ru-RU" sz="1200" b="0" i="0" u="none" strike="noStrike" kern="1200" dirty="0">
                <a:solidFill>
                  <a:schemeClr val="tx1"/>
                </a:solidFill>
                <a:effectLst/>
                <a:latin typeface="+mn-lt"/>
                <a:ea typeface="+mn-ea"/>
                <a:cs typeface="+mn-cs"/>
                <a:hlinkClick r:id="rId6" tooltip="JIT"/>
              </a:rPr>
              <a:t>JIT-компилятор</a:t>
            </a:r>
            <a:r>
              <a:rPr lang="ru-RU" sz="1200" b="0" i="0" kern="1200" dirty="0">
                <a:solidFill>
                  <a:schemeClr val="tx1"/>
                </a:solidFill>
                <a:effectLst/>
                <a:latin typeface="+mn-lt"/>
                <a:ea typeface="+mn-ea"/>
                <a:cs typeface="+mn-cs"/>
              </a:rPr>
              <a:t> «на лету» (</a:t>
            </a:r>
            <a:r>
              <a:rPr lang="ru-RU" sz="1200" b="0" i="0" kern="1200" dirty="0" err="1">
                <a:solidFill>
                  <a:schemeClr val="tx1"/>
                </a:solidFill>
                <a:effectLst/>
                <a:latin typeface="+mn-lt"/>
                <a:ea typeface="+mn-ea"/>
                <a:cs typeface="+mn-cs"/>
              </a:rPr>
              <a:t>just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in</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time</a:t>
            </a:r>
            <a:r>
              <a:rPr lang="ru-RU" sz="1200" b="0" i="0" kern="1200" dirty="0">
                <a:solidFill>
                  <a:schemeClr val="tx1"/>
                </a:solidFill>
                <a:effectLst/>
                <a:latin typeface="+mn-lt"/>
                <a:ea typeface="+mn-ea"/>
                <a:cs typeface="+mn-cs"/>
              </a:rPr>
              <a:t>) преобразует промежуточный </a:t>
            </a:r>
            <a:r>
              <a:rPr lang="ru-RU" sz="1200" b="0" i="0" u="none" strike="noStrike" kern="1200" dirty="0">
                <a:solidFill>
                  <a:schemeClr val="tx1"/>
                </a:solidFill>
                <a:effectLst/>
                <a:latin typeface="+mn-lt"/>
                <a:ea typeface="+mn-ea"/>
                <a:cs typeface="+mn-cs"/>
                <a:hlinkClick r:id="rId3" tooltip="Байт-код"/>
              </a:rPr>
              <a:t>байт-код</a:t>
            </a:r>
            <a:r>
              <a:rPr lang="ru-RU" sz="1200" b="0" i="0" kern="1200" dirty="0">
                <a:solidFill>
                  <a:schemeClr val="tx1"/>
                </a:solidFill>
                <a:effectLst/>
                <a:latin typeface="+mn-lt"/>
                <a:ea typeface="+mn-ea"/>
                <a:cs typeface="+mn-cs"/>
              </a:rPr>
              <a:t> в машинные коды нужного процессора. Современная технология динамической компиляции позволяет достигнуть высокого уровня быстродействия. Виртуальная машина CLR также сама заботится о базовой безопасности, управлении памятью и </a:t>
            </a:r>
            <a:r>
              <a:rPr lang="ru-RU" sz="1200" b="0" i="0" u="none" strike="noStrike" kern="1200" dirty="0">
                <a:solidFill>
                  <a:schemeClr val="tx1"/>
                </a:solidFill>
                <a:effectLst/>
                <a:latin typeface="+mn-lt"/>
                <a:ea typeface="+mn-ea"/>
                <a:cs typeface="+mn-cs"/>
                <a:hlinkClick r:id="rId7" tooltip="Обработка исключений"/>
              </a:rPr>
              <a:t>системе исключений</a:t>
            </a:r>
            <a:r>
              <a:rPr lang="ru-RU" sz="1200" b="0" i="0" kern="1200" dirty="0">
                <a:solidFill>
                  <a:schemeClr val="tx1"/>
                </a:solidFill>
                <a:effectLst/>
                <a:latin typeface="+mn-lt"/>
                <a:ea typeface="+mn-ea"/>
                <a:cs typeface="+mn-cs"/>
              </a:rPr>
              <a:t>, избавляя разработчика от части работы.</a:t>
            </a: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14</a:t>
            </a:fld>
            <a:endParaRPr lang="ru-RU"/>
          </a:p>
        </p:txBody>
      </p:sp>
    </p:spTree>
    <p:extLst>
      <p:ext uri="{BB962C8B-B14F-4D97-AF65-F5344CB8AC3E}">
        <p14:creationId xmlns:p14="http://schemas.microsoft.com/office/powerpoint/2010/main" val="2970869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Программа для .NET </a:t>
            </a:r>
            <a:r>
              <a:rPr lang="ru-RU" sz="1200" b="0" i="0" kern="1200" dirty="0" err="1">
                <a:solidFill>
                  <a:schemeClr val="tx1"/>
                </a:solidFill>
                <a:effectLst/>
                <a:latin typeface="+mn-lt"/>
                <a:ea typeface="+mn-ea"/>
                <a:cs typeface="+mn-cs"/>
              </a:rPr>
              <a:t>Framework</a:t>
            </a:r>
            <a:r>
              <a:rPr lang="ru-RU" sz="1200" b="0" i="0" kern="1200" dirty="0">
                <a:solidFill>
                  <a:schemeClr val="tx1"/>
                </a:solidFill>
                <a:effectLst/>
                <a:latin typeface="+mn-lt"/>
                <a:ea typeface="+mn-ea"/>
                <a:cs typeface="+mn-cs"/>
              </a:rPr>
              <a:t>, написанная на любом поддерживаемом языке программирования, сначала переводится компилятором в единый для .NET промежуточный </a:t>
            </a:r>
            <a:r>
              <a:rPr lang="ru-RU" sz="1200" b="0" i="0" u="none" strike="noStrike" kern="1200" dirty="0">
                <a:solidFill>
                  <a:schemeClr val="tx1"/>
                </a:solidFill>
                <a:effectLst/>
                <a:latin typeface="+mn-lt"/>
                <a:ea typeface="+mn-ea"/>
                <a:cs typeface="+mn-cs"/>
                <a:hlinkClick r:id="rId3" tooltip="Байт-код"/>
              </a:rPr>
              <a:t>байт-код</a:t>
            </a:r>
            <a:r>
              <a:rPr lang="ru-RU" sz="1200" b="0" i="0" kern="1200" dirty="0">
                <a:solidFill>
                  <a:schemeClr val="tx1"/>
                </a:solidFill>
                <a:effectLst/>
                <a:latin typeface="+mn-lt"/>
                <a:ea typeface="+mn-ea"/>
                <a:cs typeface="+mn-cs"/>
              </a:rPr>
              <a:t> </a:t>
            </a:r>
            <a:r>
              <a:rPr lang="ru-RU" sz="1200" b="0" i="0" u="none" strike="noStrike" kern="1200" dirty="0" err="1">
                <a:solidFill>
                  <a:schemeClr val="tx1"/>
                </a:solidFill>
                <a:effectLst/>
                <a:latin typeface="+mn-lt"/>
                <a:ea typeface="+mn-ea"/>
                <a:cs typeface="+mn-cs"/>
                <a:hlinkClick r:id="rId4" tooltip="Common Intermediate Language"/>
              </a:rPr>
              <a:t>Common</a:t>
            </a:r>
            <a:r>
              <a:rPr lang="ru-RU" sz="1200" b="0" i="0" u="none" strike="noStrike" kern="1200" dirty="0">
                <a:solidFill>
                  <a:schemeClr val="tx1"/>
                </a:solidFill>
                <a:effectLst/>
                <a:latin typeface="+mn-lt"/>
                <a:ea typeface="+mn-ea"/>
                <a:cs typeface="+mn-cs"/>
                <a:hlinkClick r:id="rId4" tooltip="Common Intermediate Language"/>
              </a:rPr>
              <a:t> </a:t>
            </a:r>
            <a:r>
              <a:rPr lang="ru-RU" sz="1200" b="0" i="0" u="none" strike="noStrike" kern="1200" dirty="0" err="1">
                <a:solidFill>
                  <a:schemeClr val="tx1"/>
                </a:solidFill>
                <a:effectLst/>
                <a:latin typeface="+mn-lt"/>
                <a:ea typeface="+mn-ea"/>
                <a:cs typeface="+mn-cs"/>
                <a:hlinkClick r:id="rId4" tooltip="Common Intermediate Language"/>
              </a:rPr>
              <a:t>Intermediate</a:t>
            </a:r>
            <a:r>
              <a:rPr lang="ru-RU" sz="1200" b="0" i="0" u="none" strike="noStrike" kern="1200" dirty="0">
                <a:solidFill>
                  <a:schemeClr val="tx1"/>
                </a:solidFill>
                <a:effectLst/>
                <a:latin typeface="+mn-lt"/>
                <a:ea typeface="+mn-ea"/>
                <a:cs typeface="+mn-cs"/>
                <a:hlinkClick r:id="rId4" tooltip="Common Intermediate Language"/>
              </a:rPr>
              <a:t> </a:t>
            </a:r>
            <a:r>
              <a:rPr lang="ru-RU" sz="1200" b="0" i="0" u="none" strike="noStrike" kern="1200" dirty="0" err="1">
                <a:solidFill>
                  <a:schemeClr val="tx1"/>
                </a:solidFill>
                <a:effectLst/>
                <a:latin typeface="+mn-lt"/>
                <a:ea typeface="+mn-ea"/>
                <a:cs typeface="+mn-cs"/>
                <a:hlinkClick r:id="rId4" tooltip="Common Intermediate Language"/>
              </a:rPr>
              <a:t>Language</a:t>
            </a:r>
            <a:r>
              <a:rPr lang="ru-RU" sz="1200" b="0" i="0" u="none" strike="noStrike" kern="1200" dirty="0">
                <a:solidFill>
                  <a:schemeClr val="tx1"/>
                </a:solidFill>
                <a:effectLst/>
                <a:latin typeface="+mn-lt"/>
                <a:ea typeface="+mn-ea"/>
                <a:cs typeface="+mn-cs"/>
                <a:hlinkClick r:id="rId4" tooltip="Common Intermediate Language"/>
              </a:rPr>
              <a:t> (CIL)</a:t>
            </a:r>
            <a:r>
              <a:rPr lang="ru-RU" sz="1200" b="0" i="0" kern="1200" dirty="0">
                <a:solidFill>
                  <a:schemeClr val="tx1"/>
                </a:solidFill>
                <a:effectLst/>
                <a:latin typeface="+mn-lt"/>
                <a:ea typeface="+mn-ea"/>
                <a:cs typeface="+mn-cs"/>
              </a:rPr>
              <a:t> (ранее назывался </a:t>
            </a:r>
            <a:r>
              <a:rPr lang="ru-RU" sz="1200" b="0" i="0" kern="1200" dirty="0" err="1">
                <a:solidFill>
                  <a:schemeClr val="tx1"/>
                </a:solidFill>
                <a:effectLst/>
                <a:latin typeface="+mn-lt"/>
                <a:ea typeface="+mn-ea"/>
                <a:cs typeface="+mn-cs"/>
              </a:rPr>
              <a:t>Microsoft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Intermediate</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Language</a:t>
            </a:r>
            <a:r>
              <a:rPr lang="ru-RU" sz="1200" b="0" i="0" kern="1200" dirty="0">
                <a:solidFill>
                  <a:schemeClr val="tx1"/>
                </a:solidFill>
                <a:effectLst/>
                <a:latin typeface="+mn-lt"/>
                <a:ea typeface="+mn-ea"/>
                <a:cs typeface="+mn-cs"/>
              </a:rPr>
              <a:t>, MSIL).  </a:t>
            </a:r>
          </a:p>
          <a:p>
            <a:endParaRPr lang="ru-RU" sz="1200" b="0" i="0" kern="120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Что такое "промежуточный язык" (сокращенно IL)? Это результат компиляции кода, написанного на языках высокого уровня .NET. После компиляции кода, написанного на одном из этих языков, вы получаете двоичный файл на базе IL.</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15</a:t>
            </a:fld>
            <a:endParaRPr lang="ru-RU"/>
          </a:p>
        </p:txBody>
      </p:sp>
    </p:spTree>
    <p:extLst>
      <p:ext uri="{BB962C8B-B14F-4D97-AF65-F5344CB8AC3E}">
        <p14:creationId xmlns:p14="http://schemas.microsoft.com/office/powerpoint/2010/main" val="372048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Родной код – имеется в виду </a:t>
            </a:r>
            <a:r>
              <a:rPr lang="en-US" sz="1200" b="0" i="0" kern="1200" dirty="0">
                <a:solidFill>
                  <a:schemeClr val="tx1"/>
                </a:solidFill>
                <a:effectLst/>
                <a:latin typeface="+mn-lt"/>
                <a:ea typeface="+mn-ea"/>
                <a:cs typeface="+mn-cs"/>
              </a:rPr>
              <a:t>.NET native code </a:t>
            </a:r>
            <a:r>
              <a:rPr lang="ru-RU" sz="1200" b="0" i="0" kern="1200" dirty="0">
                <a:solidFill>
                  <a:schemeClr val="tx1"/>
                </a:solidFill>
                <a:effectLst/>
                <a:latin typeface="+mn-lt"/>
                <a:ea typeface="+mn-ea"/>
                <a:cs typeface="+mn-cs"/>
              </a:rPr>
              <a:t>под</a:t>
            </a:r>
            <a:r>
              <a:rPr lang="ru-RU" sz="1200" b="0" i="0" kern="1200" baseline="0" dirty="0">
                <a:solidFill>
                  <a:schemeClr val="tx1"/>
                </a:solidFill>
                <a:effectLst/>
                <a:latin typeface="+mn-lt"/>
                <a:ea typeface="+mn-ea"/>
                <a:cs typeface="+mn-cs"/>
              </a:rPr>
              <a:t> конкретное оборудование </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ru-RU" sz="1200" b="1" i="0" kern="1200" dirty="0">
                <a:solidFill>
                  <a:schemeClr val="tx1"/>
                </a:solidFill>
                <a:effectLst/>
                <a:latin typeface="+mn-lt"/>
                <a:ea typeface="+mn-ea"/>
                <a:cs typeface="+mn-cs"/>
              </a:rPr>
              <a:t>JIT-компиляция</a:t>
            </a:r>
          </a:p>
          <a:p>
            <a:r>
              <a:rPr lang="ru-RU" sz="1200" b="0" i="0" kern="1200" dirty="0">
                <a:solidFill>
                  <a:schemeClr val="tx1"/>
                </a:solidFill>
                <a:effectLst/>
                <a:latin typeface="+mn-lt"/>
                <a:ea typeface="+mn-ea"/>
                <a:cs typeface="+mn-cs"/>
              </a:rPr>
              <a:t>Как выше писалось, код на C# компилируется в приложения или сборки с расширениями </a:t>
            </a:r>
            <a:r>
              <a:rPr lang="ru-RU" sz="1200" b="0" i="0" kern="1200" dirty="0" err="1">
                <a:solidFill>
                  <a:schemeClr val="tx1"/>
                </a:solidFill>
                <a:effectLst/>
                <a:latin typeface="+mn-lt"/>
                <a:ea typeface="+mn-ea"/>
                <a:cs typeface="+mn-cs"/>
              </a:rPr>
              <a:t>exe</a:t>
            </a:r>
            <a:r>
              <a:rPr lang="ru-RU" sz="1200" b="0" i="0" kern="1200" dirty="0">
                <a:solidFill>
                  <a:schemeClr val="tx1"/>
                </a:solidFill>
                <a:effectLst/>
                <a:latin typeface="+mn-lt"/>
                <a:ea typeface="+mn-ea"/>
                <a:cs typeface="+mn-cs"/>
              </a:rPr>
              <a:t> или </a:t>
            </a:r>
            <a:r>
              <a:rPr lang="ru-RU" sz="1200" b="0" i="0" kern="1200" dirty="0" err="1">
                <a:solidFill>
                  <a:schemeClr val="tx1"/>
                </a:solidFill>
                <a:effectLst/>
                <a:latin typeface="+mn-lt"/>
                <a:ea typeface="+mn-ea"/>
                <a:cs typeface="+mn-cs"/>
              </a:rPr>
              <a:t>dll</a:t>
            </a:r>
            <a:r>
              <a:rPr lang="ru-RU" sz="1200" b="0" i="0" kern="1200" dirty="0">
                <a:solidFill>
                  <a:schemeClr val="tx1"/>
                </a:solidFill>
                <a:effectLst/>
                <a:latin typeface="+mn-lt"/>
                <a:ea typeface="+mn-ea"/>
                <a:cs typeface="+mn-cs"/>
              </a:rPr>
              <a:t> на языке CIL. Далее при запуске на выполнение подобного приложения происходит JIT-компиляция (</a:t>
            </a:r>
            <a:r>
              <a:rPr lang="ru-RU" sz="1200" b="0" i="0" kern="1200" dirty="0" err="1">
                <a:solidFill>
                  <a:schemeClr val="tx1"/>
                </a:solidFill>
                <a:effectLst/>
                <a:latin typeface="+mn-lt"/>
                <a:ea typeface="+mn-ea"/>
                <a:cs typeface="+mn-cs"/>
              </a:rPr>
              <a:t>Just-In-Time</a:t>
            </a:r>
            <a:r>
              <a:rPr lang="ru-RU" sz="1200" b="0" i="0" kern="1200" dirty="0">
                <a:solidFill>
                  <a:schemeClr val="tx1"/>
                </a:solidFill>
                <a:effectLst/>
                <a:latin typeface="+mn-lt"/>
                <a:ea typeface="+mn-ea"/>
                <a:cs typeface="+mn-cs"/>
              </a:rPr>
              <a:t>) в машинный код, который затем выполняется. При этом, поскольку наше приложение может быть большим и содержать кучу инструкций, в текущий момент времени будет компилироваться лишь та часть приложения, к которой непосредственно идет обращение. Если мы обратимся к другой части кода, то она будет скомпилирована из CIL в машинный код. При том уже скомпилированная часть приложения сохраняется до завершения работы программы. В итоге это повышает производительность.</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16</a:t>
            </a:fld>
            <a:endParaRPr lang="ru-RU"/>
          </a:p>
        </p:txBody>
      </p:sp>
    </p:spTree>
    <p:extLst>
      <p:ext uri="{BB962C8B-B14F-4D97-AF65-F5344CB8AC3E}">
        <p14:creationId xmlns:p14="http://schemas.microsoft.com/office/powerpoint/2010/main" val="3082565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17</a:t>
            </a:fld>
            <a:endParaRPr lang="ru-RU"/>
          </a:p>
        </p:txBody>
      </p:sp>
    </p:spTree>
    <p:extLst>
      <p:ext uri="{BB962C8B-B14F-4D97-AF65-F5344CB8AC3E}">
        <p14:creationId xmlns:p14="http://schemas.microsoft.com/office/powerpoint/2010/main" val="904455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18</a:t>
            </a:fld>
            <a:endParaRPr lang="ru-RU"/>
          </a:p>
        </p:txBody>
      </p:sp>
    </p:spTree>
    <p:extLst>
      <p:ext uri="{BB962C8B-B14F-4D97-AF65-F5344CB8AC3E}">
        <p14:creationId xmlns:p14="http://schemas.microsoft.com/office/powerpoint/2010/main" val="2049464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Нередко приложение, созданное на C#, называют </a:t>
            </a:r>
            <a:r>
              <a:rPr lang="ru-RU" sz="1200" b="1" i="0" kern="1200" dirty="0">
                <a:solidFill>
                  <a:schemeClr val="tx1"/>
                </a:solidFill>
                <a:effectLst/>
                <a:latin typeface="+mn-lt"/>
                <a:ea typeface="+mn-ea"/>
                <a:cs typeface="+mn-cs"/>
              </a:rPr>
              <a:t>управляемым кодом</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managed</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code</a:t>
            </a:r>
            <a:r>
              <a:rPr lang="ru-RU" sz="1200" b="0" i="0" kern="1200" dirty="0">
                <a:solidFill>
                  <a:schemeClr val="tx1"/>
                </a:solidFill>
                <a:effectLst/>
                <a:latin typeface="+mn-lt"/>
                <a:ea typeface="+mn-ea"/>
                <a:cs typeface="+mn-cs"/>
              </a:rPr>
              <a:t>). Что это значит? А это значит, что данное приложение создано на основе платформы .NET и поэтому управляется общеязыковой средой CLR, которая загружает приложение и при необходимости очищает память. Но есть также приложения, например, созданные на языке С++, которые компилируются не в общий язык CIL, как C# или VB.NET, а в обычный машинный код. В этом случае .NET не управляет приложением.</a:t>
            </a:r>
            <a:r>
              <a:rPr lang="en-US" sz="1200" b="0" i="0" kern="1200" dirty="0">
                <a:solidFill>
                  <a:schemeClr val="tx1"/>
                </a:solidFill>
                <a:effectLst/>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19</a:t>
            </a:fld>
            <a:endParaRPr lang="ru-RU"/>
          </a:p>
        </p:txBody>
      </p:sp>
    </p:spTree>
    <p:extLst>
      <p:ext uri="{BB962C8B-B14F-4D97-AF65-F5344CB8AC3E}">
        <p14:creationId xmlns:p14="http://schemas.microsoft.com/office/powerpoint/2010/main" val="3505181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20</a:t>
            </a:fld>
            <a:endParaRPr lang="ru-RU"/>
          </a:p>
        </p:txBody>
      </p:sp>
    </p:spTree>
    <p:extLst>
      <p:ext uri="{BB962C8B-B14F-4D97-AF65-F5344CB8AC3E}">
        <p14:creationId xmlns:p14="http://schemas.microsoft.com/office/powerpoint/2010/main" val="3926726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i="0" kern="1200" dirty="0">
                <a:solidFill>
                  <a:schemeClr val="tx1"/>
                </a:solidFill>
                <a:effectLst/>
                <a:latin typeface="+mn-lt"/>
                <a:ea typeface="+mn-ea"/>
                <a:cs typeface="+mn-cs"/>
              </a:rPr>
              <a:t>В рассматриваемом примере два метода сгруппированы в класс. Класс объединяет</a:t>
            </a:r>
            <a:r>
              <a:rPr lang="en-US" sz="1200" i="0" kern="1200" dirty="0">
                <a:solidFill>
                  <a:schemeClr val="tx1"/>
                </a:solidFill>
                <a:effectLst/>
                <a:latin typeface="+mn-lt"/>
                <a:ea typeface="+mn-ea"/>
                <a:cs typeface="+mn-cs"/>
              </a:rPr>
              <a:t> </a:t>
            </a:r>
            <a:r>
              <a:rPr lang="ru-RU" sz="1200" i="0" kern="1200" dirty="0">
                <a:solidFill>
                  <a:schemeClr val="tx1"/>
                </a:solidFill>
                <a:effectLst/>
                <a:latin typeface="+mn-lt"/>
                <a:ea typeface="+mn-ea"/>
                <a:cs typeface="+mn-cs"/>
              </a:rPr>
              <a:t>функции-члены и данные-члены для формирования объектно-</a:t>
            </a:r>
            <a:r>
              <a:rPr lang="ru-RU" sz="1200" i="0" kern="1200" dirty="0" err="1">
                <a:solidFill>
                  <a:schemeClr val="tx1"/>
                </a:solidFill>
                <a:effectLst/>
                <a:latin typeface="+mn-lt"/>
                <a:ea typeface="+mn-ea"/>
                <a:cs typeface="+mn-cs"/>
              </a:rPr>
              <a:t>ориентированноrо</a:t>
            </a:r>
            <a:r>
              <a:rPr lang="ru-RU" sz="1200" i="0" kern="1200" dirty="0">
                <a:solidFill>
                  <a:schemeClr val="tx1"/>
                </a:solidFill>
                <a:effectLst/>
                <a:latin typeface="+mn-lt"/>
                <a:ea typeface="+mn-ea"/>
                <a:cs typeface="+mn-cs"/>
              </a:rPr>
              <a:t> стро­ительного блока. Класс </a:t>
            </a:r>
            <a:r>
              <a:rPr lang="ru-RU" sz="1200" i="0" kern="1200" dirty="0" err="1">
                <a:solidFill>
                  <a:schemeClr val="tx1"/>
                </a:solidFill>
                <a:effectLst/>
                <a:latin typeface="+mn-lt"/>
                <a:ea typeface="+mn-ea"/>
                <a:cs typeface="+mn-cs"/>
              </a:rPr>
              <a:t>Console</a:t>
            </a:r>
            <a:r>
              <a:rPr lang="ru-RU" sz="1200" i="0" kern="1200" dirty="0">
                <a:solidFill>
                  <a:schemeClr val="tx1"/>
                </a:solidFill>
                <a:effectLst/>
                <a:latin typeface="+mn-lt"/>
                <a:ea typeface="+mn-ea"/>
                <a:cs typeface="+mn-cs"/>
              </a:rPr>
              <a:t> группирует члены, которые поддерживают функциональность ввода-вывода в командной строке, такие как метод </a:t>
            </a:r>
            <a:r>
              <a:rPr lang="ru-RU" sz="1200" i="0" kern="1200" dirty="0" err="1">
                <a:solidFill>
                  <a:schemeClr val="tx1"/>
                </a:solidFill>
                <a:effectLst/>
                <a:latin typeface="+mn-lt"/>
                <a:ea typeface="+mn-ea"/>
                <a:cs typeface="+mn-cs"/>
              </a:rPr>
              <a:t>WriteLine</a:t>
            </a:r>
            <a:r>
              <a:rPr lang="ru-RU" sz="1200" i="0" kern="1200" dirty="0">
                <a:solidFill>
                  <a:schemeClr val="tx1"/>
                </a:solidFill>
                <a:effectLst/>
                <a:latin typeface="+mn-lt"/>
                <a:ea typeface="+mn-ea"/>
                <a:cs typeface="+mn-cs"/>
              </a:rPr>
              <a:t>. Наш класс </a:t>
            </a:r>
            <a:r>
              <a:rPr lang="ru-RU" sz="1200" i="0" kern="1200" dirty="0" err="1">
                <a:solidFill>
                  <a:schemeClr val="tx1"/>
                </a:solidFill>
                <a:effectLst/>
                <a:latin typeface="+mn-lt"/>
                <a:ea typeface="+mn-ea"/>
                <a:cs typeface="+mn-cs"/>
              </a:rPr>
              <a:t>Test</a:t>
            </a:r>
            <a:r>
              <a:rPr lang="ru-RU" sz="1200" i="0" kern="1200" dirty="0">
                <a:solidFill>
                  <a:schemeClr val="tx1"/>
                </a:solidFill>
                <a:effectLst/>
                <a:latin typeface="+mn-lt"/>
                <a:ea typeface="+mn-ea"/>
                <a:cs typeface="+mn-cs"/>
              </a:rPr>
              <a:t> объединяет два метода - </a:t>
            </a:r>
            <a:r>
              <a:rPr lang="ru-RU" sz="1200" i="0" kern="1200" dirty="0" err="1">
                <a:solidFill>
                  <a:schemeClr val="tx1"/>
                </a:solidFill>
                <a:effectLst/>
                <a:latin typeface="+mn-lt"/>
                <a:ea typeface="+mn-ea"/>
                <a:cs typeface="+mn-cs"/>
              </a:rPr>
              <a:t>Main</a:t>
            </a:r>
            <a:r>
              <a:rPr lang="ru-RU" sz="1200" i="0" kern="1200" dirty="0">
                <a:solidFill>
                  <a:schemeClr val="tx1"/>
                </a:solidFill>
                <a:effectLst/>
                <a:latin typeface="+mn-lt"/>
                <a:ea typeface="+mn-ea"/>
                <a:cs typeface="+mn-cs"/>
              </a:rPr>
              <a:t> и </a:t>
            </a:r>
            <a:r>
              <a:rPr lang="ru-RU" sz="1200" i="0" kern="1200" dirty="0" err="1">
                <a:solidFill>
                  <a:schemeClr val="tx1"/>
                </a:solidFill>
                <a:effectLst/>
                <a:latin typeface="+mn-lt"/>
                <a:ea typeface="+mn-ea"/>
                <a:cs typeface="+mn-cs"/>
              </a:rPr>
              <a:t>FeetToinches</a:t>
            </a:r>
            <a:r>
              <a:rPr lang="ru-RU" sz="1200" i="0" kern="1200" dirty="0">
                <a:solidFill>
                  <a:schemeClr val="tx1"/>
                </a:solidFill>
                <a:effectLst/>
                <a:latin typeface="+mn-lt"/>
                <a:ea typeface="+mn-ea"/>
                <a:cs typeface="+mn-cs"/>
              </a:rPr>
              <a:t>. </a:t>
            </a:r>
            <a:br>
              <a:rPr lang="ru-RU" sz="1200" i="0" kern="1200" dirty="0">
                <a:solidFill>
                  <a:schemeClr val="tx1"/>
                </a:solidFill>
                <a:effectLst/>
                <a:latin typeface="+mn-lt"/>
                <a:ea typeface="+mn-ea"/>
                <a:cs typeface="+mn-cs"/>
              </a:rPr>
            </a:b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33</a:t>
            </a:fld>
            <a:endParaRPr lang="ru-RU"/>
          </a:p>
        </p:txBody>
      </p:sp>
    </p:spTree>
    <p:extLst>
      <p:ext uri="{BB962C8B-B14F-4D97-AF65-F5344CB8AC3E}">
        <p14:creationId xmlns:p14="http://schemas.microsoft.com/office/powerpoint/2010/main" val="3585668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1" i="1" kern="1200" dirty="0">
                <a:solidFill>
                  <a:schemeClr val="tx1"/>
                </a:solidFill>
                <a:effectLst/>
                <a:latin typeface="+mn-lt"/>
                <a:ea typeface="+mn-ea"/>
                <a:cs typeface="+mn-cs"/>
              </a:rPr>
              <a:t>Пространства имен (</a:t>
            </a:r>
            <a:r>
              <a:rPr lang="ru-RU" sz="1200" b="1" i="1" kern="1200" dirty="0" err="1">
                <a:solidFill>
                  <a:schemeClr val="tx1"/>
                </a:solidFill>
                <a:effectLst/>
                <a:latin typeface="+mn-lt"/>
                <a:ea typeface="+mn-ea"/>
                <a:cs typeface="+mn-cs"/>
              </a:rPr>
              <a:t>namespace</a:t>
            </a:r>
            <a:r>
              <a:rPr lang="ru-RU" sz="1200" b="1" i="1" kern="1200" dirty="0">
                <a:solidFill>
                  <a:schemeClr val="tx1"/>
                </a:solidFill>
                <a:effectLst/>
                <a:latin typeface="+mn-lt"/>
                <a:ea typeface="+mn-ea"/>
                <a:cs typeface="+mn-cs"/>
              </a:rPr>
              <a:t>)</a:t>
            </a:r>
            <a:r>
              <a:rPr lang="ru-RU" sz="1200" b="0" i="0" kern="1200" dirty="0">
                <a:solidFill>
                  <a:schemeClr val="tx1"/>
                </a:solidFill>
                <a:effectLst/>
                <a:latin typeface="+mn-lt"/>
                <a:ea typeface="+mn-ea"/>
                <a:cs typeface="+mn-cs"/>
              </a:rPr>
              <a:t> — это способ, благодаря которому .NET избегает конфликтов имен между классами. Они предназначены для того, чтобы исключить ситуации, когда вы определяете класс, представляющий заказчика, называете его </a:t>
            </a:r>
            <a:r>
              <a:rPr lang="ru-RU" sz="1200" b="0" i="0" kern="1200" dirty="0" err="1">
                <a:solidFill>
                  <a:schemeClr val="tx1"/>
                </a:solidFill>
                <a:effectLst/>
                <a:latin typeface="+mn-lt"/>
                <a:ea typeface="+mn-ea"/>
                <a:cs typeface="+mn-cs"/>
              </a:rPr>
              <a:t>Customer</a:t>
            </a:r>
            <a:r>
              <a:rPr lang="ru-RU" sz="1200" b="0" i="0" kern="1200" dirty="0">
                <a:solidFill>
                  <a:schemeClr val="tx1"/>
                </a:solidFill>
                <a:effectLst/>
                <a:latin typeface="+mn-lt"/>
                <a:ea typeface="+mn-ea"/>
                <a:cs typeface="+mn-cs"/>
              </a:rPr>
              <a:t>, а после этого кто-то другой делает то же самое (подобный сценарий достаточно распространен).</a:t>
            </a:r>
          </a:p>
          <a:p>
            <a:endParaRPr lang="ru-RU" sz="1200" b="0" i="0" kern="120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Пространство имен — это не более чем группа типов данных, но дающая тот эффект, что имена всех типов данных в пределах пространства имен автоматически снабжаются префиксом - названием пространства имен. Пространства имен можно вкладывать друг в друга. Например, большинство базовых классов .NET общего назначения находятся в пространстве имен </a:t>
            </a:r>
            <a:r>
              <a:rPr lang="ru-RU" sz="1200" b="1" i="0" kern="1200" dirty="0" err="1">
                <a:solidFill>
                  <a:schemeClr val="tx1"/>
                </a:solidFill>
                <a:effectLst/>
                <a:latin typeface="+mn-lt"/>
                <a:ea typeface="+mn-ea"/>
                <a:cs typeface="+mn-cs"/>
              </a:rPr>
              <a:t>System</a:t>
            </a:r>
            <a:r>
              <a:rPr lang="ru-RU" sz="1200" b="0" i="0" kern="1200" dirty="0">
                <a:solidFill>
                  <a:schemeClr val="tx1"/>
                </a:solidFill>
                <a:effectLst/>
                <a:latin typeface="+mn-lt"/>
                <a:ea typeface="+mn-ea"/>
                <a:cs typeface="+mn-cs"/>
              </a:rPr>
              <a:t>. Базовый класс </a:t>
            </a:r>
            <a:r>
              <a:rPr lang="ru-RU" sz="1200" b="0" i="1" kern="1200" dirty="0" err="1">
                <a:solidFill>
                  <a:schemeClr val="tx1"/>
                </a:solidFill>
                <a:effectLst/>
                <a:latin typeface="+mn-lt"/>
                <a:ea typeface="+mn-ea"/>
                <a:cs typeface="+mn-cs"/>
              </a:rPr>
              <a:t>Array</a:t>
            </a:r>
            <a:r>
              <a:rPr lang="en-US" sz="1200" b="0" i="1" kern="1200" dirty="0">
                <a:solidFill>
                  <a:schemeClr val="tx1"/>
                </a:solidFill>
                <a:effectLst/>
                <a:latin typeface="+mn-lt"/>
                <a:ea typeface="+mn-ea"/>
                <a:cs typeface="+mn-cs"/>
              </a:rPr>
              <a:t> </a:t>
            </a:r>
            <a:r>
              <a:rPr lang="ru-RU" sz="1200" b="0" i="0" kern="1200" dirty="0">
                <a:solidFill>
                  <a:schemeClr val="tx1"/>
                </a:solidFill>
                <a:effectLst/>
                <a:latin typeface="+mn-lt"/>
                <a:ea typeface="+mn-ea"/>
                <a:cs typeface="+mn-cs"/>
              </a:rPr>
              <a:t>относится к этому пространству, поэтому его полное имя — </a:t>
            </a:r>
            <a:r>
              <a:rPr lang="ru-RU" sz="1200" b="0" i="1" kern="1200" dirty="0" err="1">
                <a:solidFill>
                  <a:schemeClr val="tx1"/>
                </a:solidFill>
                <a:effectLst/>
                <a:latin typeface="+mn-lt"/>
                <a:ea typeface="+mn-ea"/>
                <a:cs typeface="+mn-cs"/>
              </a:rPr>
              <a:t>System.Array</a:t>
            </a:r>
            <a:r>
              <a:rPr lang="ru-RU" sz="1200" b="0" i="0" kern="1200" dirty="0">
                <a:solidFill>
                  <a:schemeClr val="tx1"/>
                </a:solidFill>
                <a:effectLst/>
                <a:latin typeface="+mn-lt"/>
                <a:ea typeface="+mn-ea"/>
                <a:cs typeface="+mn-cs"/>
              </a:rPr>
              <a:t>.</a:t>
            </a:r>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34</a:t>
            </a:fld>
            <a:endParaRPr lang="ru-RU"/>
          </a:p>
        </p:txBody>
      </p:sp>
    </p:spTree>
    <p:extLst>
      <p:ext uri="{BB962C8B-B14F-4D97-AF65-F5344CB8AC3E}">
        <p14:creationId xmlns:p14="http://schemas.microsoft.com/office/powerpoint/2010/main" val="3136543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Предположим, что вы принимаете участие в некотором проекте, и в вашей команде три человека. После того как каждый участник закончил свою часть проекта, настало время собрать все написанные модули для компоновки. Вот здесь и могут возникнуть проблемы, связанные с названиями классов. Если названия классов совпадают в разных модулях, то при их компоновке в единое целое возникают ошибки, с которыми далеко не всегда можно быстро справиться.</a:t>
            </a:r>
          </a:p>
          <a:p>
            <a:r>
              <a:rPr lang="ru-RU" sz="1200" b="0" i="0" kern="1200" dirty="0">
                <a:solidFill>
                  <a:schemeClr val="tx1"/>
                </a:solidFill>
                <a:effectLst/>
                <a:latin typeface="+mn-lt"/>
                <a:ea typeface="+mn-ea"/>
                <a:cs typeface="+mn-cs"/>
              </a:rPr>
              <a:t>Вот тут вам могут помочь пространства имен. То есть, используя пространства имен, вы можете избегать досадных ситуаций, связанных с использованием классов от других разработчиков.</a:t>
            </a: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35</a:t>
            </a:fld>
            <a:endParaRPr lang="ru-RU"/>
          </a:p>
        </p:txBody>
      </p:sp>
    </p:spTree>
    <p:extLst>
      <p:ext uri="{BB962C8B-B14F-4D97-AF65-F5344CB8AC3E}">
        <p14:creationId xmlns:p14="http://schemas.microsoft.com/office/powerpoint/2010/main" val="4224120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36</a:t>
            </a:fld>
            <a:endParaRPr lang="ru-RU"/>
          </a:p>
        </p:txBody>
      </p:sp>
    </p:spTree>
    <p:extLst>
      <p:ext uri="{BB962C8B-B14F-4D97-AF65-F5344CB8AC3E}">
        <p14:creationId xmlns:p14="http://schemas.microsoft.com/office/powerpoint/2010/main" val="2215591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37</a:t>
            </a:fld>
            <a:endParaRPr lang="ru-RU"/>
          </a:p>
        </p:txBody>
      </p:sp>
    </p:spTree>
    <p:extLst>
      <p:ext uri="{BB962C8B-B14F-4D97-AF65-F5344CB8AC3E}">
        <p14:creationId xmlns:p14="http://schemas.microsoft.com/office/powerpoint/2010/main" val="828977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a:t>
            </a:r>
            <a:r>
              <a:rPr lang="en-US" baseline="0" dirty="0"/>
              <a:t> </a:t>
            </a:r>
            <a:r>
              <a:rPr lang="ru-RU" baseline="0" dirty="0"/>
              <a:t>позволяет создавать псевдонимы </a:t>
            </a:r>
            <a:r>
              <a:rPr lang="en-US" sz="1200" b="1" dirty="0">
                <a:latin typeface="Arial" panose="020B0604020202020204" pitchFamily="34" charset="0"/>
                <a:cs typeface="Arial" panose="020B0604020202020204" pitchFamily="34" charset="0"/>
              </a:rPr>
              <a:t>VUZ=TPU</a:t>
            </a: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38</a:t>
            </a:fld>
            <a:endParaRPr lang="ru-RU"/>
          </a:p>
        </p:txBody>
      </p:sp>
    </p:spTree>
    <p:extLst>
      <p:ext uri="{BB962C8B-B14F-4D97-AF65-F5344CB8AC3E}">
        <p14:creationId xmlns:p14="http://schemas.microsoft.com/office/powerpoint/2010/main" val="710256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a:t>
            </a:r>
            <a:r>
              <a:rPr lang="en-US" baseline="0" dirty="0"/>
              <a:t> </a:t>
            </a:r>
            <a:r>
              <a:rPr lang="ru-RU" baseline="0" dirty="0"/>
              <a:t>позволяет создавать псевдонимы </a:t>
            </a:r>
            <a:r>
              <a:rPr lang="en-US" sz="1200" b="1" dirty="0">
                <a:latin typeface="Arial" panose="020B0604020202020204" pitchFamily="34" charset="0"/>
                <a:cs typeface="Arial" panose="020B0604020202020204" pitchFamily="34" charset="0"/>
              </a:rPr>
              <a:t>VUZ=TPU</a:t>
            </a:r>
          </a:p>
          <a:p>
            <a:endParaRPr lang="ru-RU" dirty="0"/>
          </a:p>
        </p:txBody>
      </p:sp>
      <p:sp>
        <p:nvSpPr>
          <p:cNvPr id="4" name="Номер слайда 3"/>
          <p:cNvSpPr>
            <a:spLocks noGrp="1"/>
          </p:cNvSpPr>
          <p:nvPr>
            <p:ph type="sldNum" sz="quarter" idx="10"/>
          </p:nvPr>
        </p:nvSpPr>
        <p:spPr/>
        <p:txBody>
          <a:bodyPr/>
          <a:lstStyle/>
          <a:p>
            <a:fld id="{31967C88-9878-4545-8D61-C7320CEAE7C6}" type="slidenum">
              <a:rPr lang="ru-RU" smtClean="0"/>
              <a:t>39</a:t>
            </a:fld>
            <a:endParaRPr lang="ru-RU"/>
          </a:p>
        </p:txBody>
      </p:sp>
    </p:spTree>
    <p:extLst>
      <p:ext uri="{BB962C8B-B14F-4D97-AF65-F5344CB8AC3E}">
        <p14:creationId xmlns:p14="http://schemas.microsoft.com/office/powerpoint/2010/main" val="384600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944CAA4-0856-4C61-9A59-B99474C1BEB1}" type="datetime1">
              <a:rPr lang="ru-RU" smtClean="0"/>
              <a:t>07.02.2022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4033784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0" y="-15121"/>
            <a:ext cx="12192000" cy="911233"/>
          </a:xfrm>
        </p:spPr>
        <p:txBody>
          <a:bodyPr/>
          <a:lstStyle>
            <a:lvl1pPr algn="ctr">
              <a:defRPr b="1"/>
            </a:lvl1pPr>
          </a:lstStyle>
          <a:p>
            <a:r>
              <a:rPr lang="ru-RU" dirty="0"/>
              <a:t>Образец заголовка</a:t>
            </a:r>
            <a:endParaRPr lang="en-US" dirty="0"/>
          </a:p>
        </p:txBody>
      </p:sp>
      <p:sp>
        <p:nvSpPr>
          <p:cNvPr id="3" name="Content Placeholder 2"/>
          <p:cNvSpPr>
            <a:spLocks noGrp="1"/>
          </p:cNvSpPr>
          <p:nvPr>
            <p:ph idx="1"/>
          </p:nvPr>
        </p:nvSpPr>
        <p:spPr>
          <a:xfrm>
            <a:off x="0" y="914392"/>
            <a:ext cx="12192000" cy="5926590"/>
          </a:xfrm>
        </p:spPr>
        <p:txBody>
          <a:bodyPr/>
          <a:lstStyle>
            <a:lvl1pPr marL="0" indent="357188" algn="just">
              <a:buNone/>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C9C33CC3-A567-4F3C-AF13-0335C6E01394}" type="datetime1">
              <a:rPr lang="ru-RU" smtClean="0"/>
              <a:t>07.02.2022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448800" y="6475857"/>
            <a:ext cx="2743200" cy="365125"/>
          </a:xfrm>
        </p:spPr>
        <p:txBody>
          <a:bodyPr/>
          <a:lstStyle/>
          <a:p>
            <a:fld id="{E5031BA8-65EE-4E3E-8471-73A1F35E8A91}" type="slidenum">
              <a:rPr lang="ru-RU" smtClean="0"/>
              <a:pPr/>
              <a:t>‹#›</a:t>
            </a:fld>
            <a:endParaRPr lang="ru-RU" dirty="0"/>
          </a:p>
        </p:txBody>
      </p:sp>
    </p:spTree>
    <p:extLst>
      <p:ext uri="{BB962C8B-B14F-4D97-AF65-F5344CB8AC3E}">
        <p14:creationId xmlns:p14="http://schemas.microsoft.com/office/powerpoint/2010/main" val="173420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17C2BFC-E676-4FFE-97E8-0A856653729E}" type="datetime1">
              <a:rPr lang="ru-RU" smtClean="0"/>
              <a:t>07.02.2022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264640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8BEEB29-19F6-4CBD-B2A3-8CFD79A3281B}" type="datetime1">
              <a:rPr lang="ru-RU" smtClean="0"/>
              <a:t>07.02.2022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3123618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E6C3EFF-C29A-44D8-A6E6-2CFA4E8E00F5}" type="datetime1">
              <a:rPr lang="ru-RU" smtClean="0"/>
              <a:t>07.02.2022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2008202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6AC634A-9618-4FC8-BAC7-9CF89FD901EC}" type="datetime1">
              <a:rPr lang="ru-RU" smtClean="0"/>
              <a:t>07.02.2022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3972927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BD3584-C744-4B91-B7C1-553244615CE2}" type="datetime1">
              <a:rPr lang="ru-RU" smtClean="0"/>
              <a:t>07.02.2022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145843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A6EF307-D2DE-49AC-8ACC-D0840FF2778E}" type="datetime1">
              <a:rPr lang="ru-RU" smtClean="0"/>
              <a:t>07.02.2022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3401816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6B3FDEA-DA23-4F91-82D0-03E261F6D949}" type="datetime1">
              <a:rPr lang="ru-RU" smtClean="0"/>
              <a:t>07.02.2022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425274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968C1B-C581-4DB4-9032-9B6A3A68CB7C}" type="datetime1">
              <a:rPr lang="ru-RU" smtClean="0"/>
              <a:t>07.02.2022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3766438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D27D533-0282-4311-88CF-A0C5E89F2EAF}" type="datetime1">
              <a:rPr lang="ru-RU" smtClean="0"/>
              <a:t>07.02.2022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031BA8-65EE-4E3E-8471-73A1F35E8A91}" type="slidenum">
              <a:rPr lang="ru-RU" smtClean="0"/>
              <a:t>‹#›</a:t>
            </a:fld>
            <a:endParaRPr lang="ru-RU"/>
          </a:p>
        </p:txBody>
      </p:sp>
    </p:spTree>
    <p:extLst>
      <p:ext uri="{BB962C8B-B14F-4D97-AF65-F5344CB8AC3E}">
        <p14:creationId xmlns:p14="http://schemas.microsoft.com/office/powerpoint/2010/main" val="6314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CFC9F-1A2D-419A-AE1C-1531F6E2A0D7}" type="datetime1">
              <a:rPr lang="ru-RU" smtClean="0"/>
              <a:t>07.02.2022</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31BA8-65EE-4E3E-8471-73A1F35E8A91}" type="slidenum">
              <a:rPr lang="ru-RU" smtClean="0"/>
              <a:t>‹#›</a:t>
            </a:fld>
            <a:endParaRPr lang="ru-RU"/>
          </a:p>
        </p:txBody>
      </p:sp>
    </p:spTree>
    <p:extLst>
      <p:ext uri="{BB962C8B-B14F-4D97-AF65-F5344CB8AC3E}">
        <p14:creationId xmlns:p14="http://schemas.microsoft.com/office/powerpoint/2010/main" val="19898185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ОБЪЕКТНО-ОРИЕНТИРОВАННОЕ ПРОГРАММИРОВАНИЕ </a:t>
            </a:r>
          </a:p>
        </p:txBody>
      </p:sp>
      <p:sp>
        <p:nvSpPr>
          <p:cNvPr id="3" name="Подзаголовок 2"/>
          <p:cNvSpPr>
            <a:spLocks noGrp="1"/>
          </p:cNvSpPr>
          <p:nvPr>
            <p:ph type="subTitle" idx="1"/>
          </p:nvPr>
        </p:nvSpPr>
        <p:spPr>
          <a:xfrm>
            <a:off x="3523684" y="3545199"/>
            <a:ext cx="5144632" cy="659570"/>
          </a:xfrm>
        </p:spPr>
        <p:txBody>
          <a:bodyPr>
            <a:noAutofit/>
          </a:bodyPr>
          <a:lstStyle/>
          <a:p>
            <a:r>
              <a:rPr lang="ru-RU" sz="1500" i="1" dirty="0"/>
              <a:t>Лекция 1.1</a:t>
            </a:r>
          </a:p>
          <a:p>
            <a:r>
              <a:rPr lang="ru-RU" sz="1500" i="1" dirty="0"/>
              <a:t>Основные определения ООП</a:t>
            </a:r>
          </a:p>
          <a:p>
            <a:r>
              <a:rPr lang="en-US" sz="1500" i="1" dirty="0"/>
              <a:t>.NET Framework</a:t>
            </a:r>
            <a:endParaRPr lang="ru-RU" sz="1500" i="1"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477" y="5234062"/>
            <a:ext cx="2858939" cy="437594"/>
          </a:xfrm>
          <a:prstGeom prst="rect">
            <a:avLst/>
          </a:prstGeom>
        </p:spPr>
      </p:pic>
    </p:spTree>
    <p:extLst>
      <p:ext uri="{BB962C8B-B14F-4D97-AF65-F5344CB8AC3E}">
        <p14:creationId xmlns:p14="http://schemas.microsoft.com/office/powerpoint/2010/main" val="424921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Список литературы</a:t>
            </a:r>
          </a:p>
        </p:txBody>
      </p:sp>
      <p:sp>
        <p:nvSpPr>
          <p:cNvPr id="3" name="Объект 2"/>
          <p:cNvSpPr>
            <a:spLocks noGrp="1"/>
          </p:cNvSpPr>
          <p:nvPr>
            <p:ph idx="1"/>
          </p:nvPr>
        </p:nvSpPr>
        <p:spPr/>
        <p:txBody>
          <a:bodyPr/>
          <a:lstStyle/>
          <a:p>
            <a:pPr marL="514350" indent="-514350">
              <a:buAutoNum type="arabicPeriod"/>
            </a:pPr>
            <a:r>
              <a:rPr lang="ru-RU" dirty="0"/>
              <a:t>Барков И.А. Объектно-ориентированное программирование: Учебник. – СПб.: Издательство «Лань», 2019. – 700с.: ил.</a:t>
            </a:r>
          </a:p>
          <a:p>
            <a:pPr marL="514350" indent="-514350">
              <a:buAutoNum type="arabicPeriod"/>
            </a:pPr>
            <a:r>
              <a:rPr lang="ru-RU" dirty="0" err="1"/>
              <a:t>Залогова</a:t>
            </a:r>
            <a:r>
              <a:rPr lang="ru-RU" dirty="0"/>
              <a:t>, Л. А. Основы объектно-ориентированного программирования на базе языка С# : учебное пособие для вузов / Л. А. </a:t>
            </a:r>
            <a:r>
              <a:rPr lang="ru-RU" dirty="0" err="1"/>
              <a:t>Залогова</a:t>
            </a:r>
            <a:r>
              <a:rPr lang="ru-RU" dirty="0"/>
              <a:t>. — 3-е изд., стер. — Санкт-Петербург : Лань, 2021. — 192 </a:t>
            </a:r>
            <a:r>
              <a:rPr lang="ru-RU"/>
              <a:t>с.</a:t>
            </a:r>
            <a:endParaRPr lang="ru-RU" dirty="0"/>
          </a:p>
        </p:txBody>
      </p:sp>
      <p:sp>
        <p:nvSpPr>
          <p:cNvPr id="4" name="Номер слайда 3"/>
          <p:cNvSpPr>
            <a:spLocks noGrp="1"/>
          </p:cNvSpPr>
          <p:nvPr>
            <p:ph type="sldNum" sz="quarter" idx="12"/>
          </p:nvPr>
        </p:nvSpPr>
        <p:spPr/>
        <p:txBody>
          <a:bodyPr/>
          <a:lstStyle/>
          <a:p>
            <a:fld id="{E5031BA8-65EE-4E3E-8471-73A1F35E8A91}" type="slidenum">
              <a:rPr lang="ru-RU" smtClean="0"/>
              <a:pPr/>
              <a:t>2</a:t>
            </a:fld>
            <a:endParaRPr lang="ru-RU" dirty="0"/>
          </a:p>
        </p:txBody>
      </p:sp>
    </p:spTree>
    <p:extLst>
      <p:ext uri="{BB962C8B-B14F-4D97-AF65-F5344CB8AC3E}">
        <p14:creationId xmlns:p14="http://schemas.microsoft.com/office/powerpoint/2010/main" val="1478846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ООП</a:t>
            </a:r>
          </a:p>
        </p:txBody>
      </p:sp>
      <p:sp>
        <p:nvSpPr>
          <p:cNvPr id="5" name="Номер слайда 4"/>
          <p:cNvSpPr>
            <a:spLocks noGrp="1"/>
          </p:cNvSpPr>
          <p:nvPr>
            <p:ph type="sldNum" sz="quarter" idx="12"/>
          </p:nvPr>
        </p:nvSpPr>
        <p:spPr/>
        <p:txBody>
          <a:bodyPr/>
          <a:lstStyle/>
          <a:p>
            <a:fld id="{E5031BA8-65EE-4E3E-8471-73A1F35E8A91}" type="slidenum">
              <a:rPr lang="ru-RU" smtClean="0"/>
              <a:t>3</a:t>
            </a:fld>
            <a:endParaRPr lang="ru-RU"/>
          </a:p>
        </p:txBody>
      </p:sp>
      <p:sp>
        <p:nvSpPr>
          <p:cNvPr id="4" name="TextBox 3"/>
          <p:cNvSpPr txBox="1"/>
          <p:nvPr/>
        </p:nvSpPr>
        <p:spPr>
          <a:xfrm>
            <a:off x="0" y="896112"/>
            <a:ext cx="12192000" cy="1938992"/>
          </a:xfrm>
          <a:prstGeom prst="rect">
            <a:avLst/>
          </a:prstGeom>
          <a:noFill/>
        </p:spPr>
        <p:txBody>
          <a:bodyPr wrap="square" rtlCol="0">
            <a:spAutoFit/>
          </a:bodyPr>
          <a:lstStyle/>
          <a:p>
            <a:pPr indent="361950" algn="just"/>
            <a:r>
              <a:rPr lang="ru-RU" sz="3000" dirty="0">
                <a:solidFill>
                  <a:srgbClr val="0070C0"/>
                </a:solidFill>
                <a:latin typeface="Arial" panose="020B0604020202020204" pitchFamily="34" charset="0"/>
                <a:cs typeface="Arial" panose="020B0604020202020204" pitchFamily="34" charset="0"/>
              </a:rPr>
              <a:t>Объектно-ориентированное программирование (ООП)</a:t>
            </a:r>
            <a:r>
              <a:rPr lang="ru-RU" sz="3000" dirty="0">
                <a:latin typeface="Arial" panose="020B0604020202020204" pitchFamily="34" charset="0"/>
                <a:cs typeface="Arial" panose="020B0604020202020204" pitchFamily="34" charset="0"/>
              </a:rPr>
              <a:t> - методология разработки ПО, при котором оно организовано как совокупность объектов, каждый из которых является экземпляром какого-либо класса.</a:t>
            </a:r>
          </a:p>
        </p:txBody>
      </p:sp>
    </p:spTree>
    <p:extLst>
      <p:ext uri="{BB962C8B-B14F-4D97-AF65-F5344CB8AC3E}">
        <p14:creationId xmlns:p14="http://schemas.microsoft.com/office/powerpoint/2010/main" val="79526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КЛЮЧЕВЫЕ ПОНЯТИЯ</a:t>
            </a:r>
          </a:p>
        </p:txBody>
      </p:sp>
      <p:sp>
        <p:nvSpPr>
          <p:cNvPr id="3" name="Номер слайда 2"/>
          <p:cNvSpPr>
            <a:spLocks noGrp="1"/>
          </p:cNvSpPr>
          <p:nvPr>
            <p:ph type="sldNum" sz="quarter" idx="12"/>
          </p:nvPr>
        </p:nvSpPr>
        <p:spPr/>
        <p:txBody>
          <a:bodyPr/>
          <a:lstStyle/>
          <a:p>
            <a:fld id="{E5031BA8-65EE-4E3E-8471-73A1F35E8A91}" type="slidenum">
              <a:rPr lang="ru-RU" smtClean="0">
                <a:latin typeface="Arial" panose="020B0604020202020204" pitchFamily="34" charset="0"/>
                <a:cs typeface="Arial" panose="020B0604020202020204" pitchFamily="34" charset="0"/>
              </a:rPr>
              <a:t>4</a:t>
            </a:fld>
            <a:endParaRPr lang="ru-RU" dirty="0">
              <a:latin typeface="Arial" panose="020B0604020202020204" pitchFamily="34" charset="0"/>
              <a:cs typeface="Arial" panose="020B0604020202020204" pitchFamily="34" charset="0"/>
            </a:endParaRPr>
          </a:p>
        </p:txBody>
      </p:sp>
      <p:sp>
        <p:nvSpPr>
          <p:cNvPr id="4" name="TextBox 3"/>
          <p:cNvSpPr txBox="1"/>
          <p:nvPr/>
        </p:nvSpPr>
        <p:spPr>
          <a:xfrm>
            <a:off x="0" y="823662"/>
            <a:ext cx="12192000" cy="2400657"/>
          </a:xfrm>
          <a:prstGeom prst="rect">
            <a:avLst/>
          </a:prstGeom>
          <a:noFill/>
        </p:spPr>
        <p:txBody>
          <a:bodyPr wrap="square" rtlCol="0">
            <a:spAutoFit/>
          </a:bodyPr>
          <a:lstStyle/>
          <a:p>
            <a:pPr algn="just"/>
            <a:r>
              <a:rPr lang="ru-RU" sz="3000" b="1" dirty="0">
                <a:solidFill>
                  <a:srgbClr val="0070C0"/>
                </a:solidFill>
                <a:latin typeface="Arial" panose="020B0604020202020204" pitchFamily="34" charset="0"/>
                <a:cs typeface="Arial" panose="020B0604020202020204" pitchFamily="34" charset="0"/>
              </a:rPr>
              <a:t>Объект</a:t>
            </a:r>
            <a:r>
              <a:rPr lang="ru-RU" sz="3000" dirty="0">
                <a:latin typeface="Arial" panose="020B0604020202020204" pitchFamily="34" charset="0"/>
                <a:cs typeface="Arial" panose="020B0604020202020204" pitchFamily="34" charset="0"/>
              </a:rPr>
              <a:t> – это то, чем можно оперировать. Объект имеет состояние, поведение и уникальность</a:t>
            </a:r>
          </a:p>
          <a:p>
            <a:pPr algn="just"/>
            <a:endParaRPr lang="ru-RU" sz="3000" dirty="0">
              <a:latin typeface="Arial" panose="020B0604020202020204" pitchFamily="34" charset="0"/>
              <a:cs typeface="Arial" panose="020B0604020202020204" pitchFamily="34" charset="0"/>
            </a:endParaRPr>
          </a:p>
          <a:p>
            <a:pPr algn="just"/>
            <a:r>
              <a:rPr lang="ru-RU" sz="3000" b="1" dirty="0">
                <a:solidFill>
                  <a:srgbClr val="0070C0"/>
                </a:solidFill>
                <a:latin typeface="Arial" panose="020B0604020202020204" pitchFamily="34" charset="0"/>
                <a:cs typeface="Arial" panose="020B0604020202020204" pitchFamily="34" charset="0"/>
              </a:rPr>
              <a:t>Класс</a:t>
            </a:r>
            <a:r>
              <a:rPr lang="ru-RU" sz="3000" dirty="0">
                <a:latin typeface="Arial" panose="020B0604020202020204" pitchFamily="34" charset="0"/>
                <a:cs typeface="Arial" panose="020B0604020202020204" pitchFamily="34" charset="0"/>
              </a:rPr>
              <a:t> – это описание совокупности сходных между собой объектов</a:t>
            </a:r>
          </a:p>
        </p:txBody>
      </p:sp>
    </p:spTree>
    <p:extLst>
      <p:ext uri="{BB962C8B-B14F-4D97-AF65-F5344CB8AC3E}">
        <p14:creationId xmlns:p14="http://schemas.microsoft.com/office/powerpoint/2010/main" val="3442798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КЛЮЧЕВЫЕ ПОНЯТИЯ</a:t>
            </a:r>
          </a:p>
        </p:txBody>
      </p:sp>
      <p:sp>
        <p:nvSpPr>
          <p:cNvPr id="3" name="Номер слайда 2"/>
          <p:cNvSpPr>
            <a:spLocks noGrp="1"/>
          </p:cNvSpPr>
          <p:nvPr>
            <p:ph type="sldNum" sz="quarter" idx="12"/>
          </p:nvPr>
        </p:nvSpPr>
        <p:spPr/>
        <p:txBody>
          <a:bodyPr/>
          <a:lstStyle/>
          <a:p>
            <a:fld id="{E5031BA8-65EE-4E3E-8471-73A1F35E8A91}" type="slidenum">
              <a:rPr lang="ru-RU" smtClean="0"/>
              <a:t>5</a:t>
            </a:fld>
            <a:endParaRPr lang="ru-RU"/>
          </a:p>
        </p:txBody>
      </p:sp>
      <p:sp>
        <p:nvSpPr>
          <p:cNvPr id="4" name="TextBox 3"/>
          <p:cNvSpPr txBox="1"/>
          <p:nvPr/>
        </p:nvSpPr>
        <p:spPr>
          <a:xfrm>
            <a:off x="0" y="896112"/>
            <a:ext cx="12192000" cy="2400657"/>
          </a:xfrm>
          <a:prstGeom prst="rect">
            <a:avLst/>
          </a:prstGeom>
          <a:noFill/>
        </p:spPr>
        <p:txBody>
          <a:bodyPr wrap="square" rtlCol="0">
            <a:spAutoFit/>
          </a:bodyPr>
          <a:lstStyle/>
          <a:p>
            <a:pPr algn="just"/>
            <a:r>
              <a:rPr lang="ru-RU" sz="3000" b="1" dirty="0">
                <a:solidFill>
                  <a:srgbClr val="0070C0"/>
                </a:solidFill>
                <a:latin typeface="Arial" panose="020B0604020202020204" pitchFamily="34" charset="0"/>
                <a:cs typeface="Arial" panose="020B0604020202020204" pitchFamily="34" charset="0"/>
              </a:rPr>
              <a:t>Абстрагирование</a:t>
            </a:r>
            <a:r>
              <a:rPr lang="ru-RU" sz="3000" dirty="0">
                <a:latin typeface="Arial" panose="020B0604020202020204" pitchFamily="34" charset="0"/>
                <a:cs typeface="Arial" panose="020B0604020202020204" pitchFamily="34" charset="0"/>
              </a:rPr>
              <a:t> – это способ выделить набор значимых характеристик объекта, исключая из рассмотрения незначимые. </a:t>
            </a:r>
          </a:p>
          <a:p>
            <a:pPr algn="just"/>
            <a:endParaRPr lang="ru-RU" sz="3000" dirty="0">
              <a:latin typeface="Arial" panose="020B0604020202020204" pitchFamily="34" charset="0"/>
              <a:cs typeface="Arial" panose="020B0604020202020204" pitchFamily="34" charset="0"/>
            </a:endParaRPr>
          </a:p>
          <a:p>
            <a:pPr algn="just"/>
            <a:r>
              <a:rPr lang="ru-RU" sz="3000" b="1" dirty="0">
                <a:solidFill>
                  <a:srgbClr val="0070C0"/>
                </a:solidFill>
                <a:latin typeface="Arial" panose="020B0604020202020204" pitchFamily="34" charset="0"/>
                <a:cs typeface="Arial" panose="020B0604020202020204" pitchFamily="34" charset="0"/>
              </a:rPr>
              <a:t>Абстракция</a:t>
            </a:r>
            <a:r>
              <a:rPr lang="ru-RU" sz="3000" dirty="0">
                <a:latin typeface="Arial" panose="020B0604020202020204" pitchFamily="34" charset="0"/>
                <a:cs typeface="Arial" panose="020B0604020202020204" pitchFamily="34" charset="0"/>
              </a:rPr>
              <a:t> – это набор всех таких характеристик.</a:t>
            </a:r>
            <a:br>
              <a:rPr lang="ru-RU" sz="3000" dirty="0">
                <a:latin typeface="Arial" panose="020B0604020202020204" pitchFamily="34" charset="0"/>
                <a:cs typeface="Arial" panose="020B0604020202020204" pitchFamily="34" charset="0"/>
              </a:rPr>
            </a:br>
            <a:endParaRPr lang="ru-RU"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883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ПАРАДИГМЫ ООП</a:t>
            </a:r>
          </a:p>
        </p:txBody>
      </p:sp>
      <p:sp>
        <p:nvSpPr>
          <p:cNvPr id="3" name="Номер слайда 2"/>
          <p:cNvSpPr>
            <a:spLocks noGrp="1"/>
          </p:cNvSpPr>
          <p:nvPr>
            <p:ph type="sldNum" sz="quarter" idx="12"/>
          </p:nvPr>
        </p:nvSpPr>
        <p:spPr/>
        <p:txBody>
          <a:bodyPr/>
          <a:lstStyle/>
          <a:p>
            <a:fld id="{E5031BA8-65EE-4E3E-8471-73A1F35E8A91}" type="slidenum">
              <a:rPr lang="ru-RU" smtClean="0"/>
              <a:t>6</a:t>
            </a:fld>
            <a:endParaRPr lang="ru-RU"/>
          </a:p>
        </p:txBody>
      </p:sp>
      <p:sp>
        <p:nvSpPr>
          <p:cNvPr id="4" name="TextBox 3"/>
          <p:cNvSpPr txBox="1"/>
          <p:nvPr/>
        </p:nvSpPr>
        <p:spPr>
          <a:xfrm>
            <a:off x="2152650" y="2137468"/>
            <a:ext cx="7886700" cy="2084225"/>
          </a:xfrm>
          <a:prstGeom prst="rect">
            <a:avLst/>
          </a:prstGeom>
          <a:noFill/>
        </p:spPr>
        <p:txBody>
          <a:bodyPr wrap="square" rtlCol="0">
            <a:spAutoFit/>
          </a:bodyPr>
          <a:lstStyle/>
          <a:p>
            <a:pPr marL="428625" indent="-428625">
              <a:lnSpc>
                <a:spcPct val="150000"/>
              </a:lnSpc>
              <a:buFont typeface="Arial" panose="020B0604020202020204" pitchFamily="34" charset="0"/>
              <a:buChar char="•"/>
            </a:pPr>
            <a:r>
              <a:rPr lang="ru-RU" sz="3000" b="1" dirty="0">
                <a:latin typeface="Arial" panose="020B0604020202020204" pitchFamily="34" charset="0"/>
                <a:cs typeface="Arial" panose="020B0604020202020204" pitchFamily="34" charset="0"/>
              </a:rPr>
              <a:t>ИНКАПСУЛЯЦИЯ</a:t>
            </a:r>
          </a:p>
          <a:p>
            <a:pPr marL="428625" indent="-428625">
              <a:lnSpc>
                <a:spcPct val="150000"/>
              </a:lnSpc>
              <a:buFont typeface="Arial" panose="020B0604020202020204" pitchFamily="34" charset="0"/>
              <a:buChar char="•"/>
            </a:pPr>
            <a:r>
              <a:rPr lang="ru-RU" sz="3000" b="1" dirty="0">
                <a:latin typeface="Arial" panose="020B0604020202020204" pitchFamily="34" charset="0"/>
                <a:cs typeface="Arial" panose="020B0604020202020204" pitchFamily="34" charset="0"/>
              </a:rPr>
              <a:t>НАСЛЕДОВАНИЕ </a:t>
            </a:r>
          </a:p>
          <a:p>
            <a:pPr marL="428625" indent="-428625">
              <a:lnSpc>
                <a:spcPct val="150000"/>
              </a:lnSpc>
              <a:buFont typeface="Arial" panose="020B0604020202020204" pitchFamily="34" charset="0"/>
              <a:buChar char="•"/>
            </a:pPr>
            <a:r>
              <a:rPr lang="ru-RU" sz="3000" b="1" dirty="0">
                <a:latin typeface="Arial" panose="020B0604020202020204" pitchFamily="34" charset="0"/>
                <a:cs typeface="Arial" panose="020B0604020202020204" pitchFamily="34" charset="0"/>
              </a:rPr>
              <a:t>ПОЛИМОРФИЗМ </a:t>
            </a:r>
            <a:endParaRPr lang="ru-RU"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1255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ИНКАПСУЛЯЦИЯ</a:t>
            </a:r>
            <a:endParaRPr lang="ru-RU" sz="3600"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7</a:t>
            </a:fld>
            <a:endParaRPr lang="ru-RU"/>
          </a:p>
        </p:txBody>
      </p:sp>
      <p:sp>
        <p:nvSpPr>
          <p:cNvPr id="4" name="TextBox 3"/>
          <p:cNvSpPr txBox="1"/>
          <p:nvPr/>
        </p:nvSpPr>
        <p:spPr>
          <a:xfrm>
            <a:off x="0" y="896112"/>
            <a:ext cx="12192000" cy="1477328"/>
          </a:xfrm>
          <a:prstGeom prst="rect">
            <a:avLst/>
          </a:prstGeom>
          <a:noFill/>
        </p:spPr>
        <p:txBody>
          <a:bodyPr wrap="square" rtlCol="0">
            <a:spAutoFit/>
          </a:bodyPr>
          <a:lstStyle/>
          <a:p>
            <a:pPr algn="just"/>
            <a:r>
              <a:rPr lang="ru-RU" sz="3000" dirty="0">
                <a:latin typeface="Arial" panose="020B0604020202020204" pitchFamily="34" charset="0"/>
                <a:cs typeface="Arial" panose="020B0604020202020204" pitchFamily="34" charset="0"/>
              </a:rPr>
              <a:t>Инкапсуляция - свойство системы, позволяющее объединить данные и методы, работающие с ними, в классе и скрыть детали реализации от пользователя.</a:t>
            </a:r>
          </a:p>
        </p:txBody>
      </p:sp>
      <p:graphicFrame>
        <p:nvGraphicFramePr>
          <p:cNvPr id="5" name="Объект 4"/>
          <p:cNvGraphicFramePr>
            <a:graphicFrameLocks noChangeAspect="1"/>
          </p:cNvGraphicFramePr>
          <p:nvPr>
            <p:extLst>
              <p:ext uri="{D42A27DB-BD31-4B8C-83A1-F6EECF244321}">
                <p14:modId xmlns:p14="http://schemas.microsoft.com/office/powerpoint/2010/main" val="3788730239"/>
              </p:ext>
            </p:extLst>
          </p:nvPr>
        </p:nvGraphicFramePr>
        <p:xfrm>
          <a:off x="563983" y="3243999"/>
          <a:ext cx="11064034" cy="3414420"/>
        </p:xfrm>
        <a:graphic>
          <a:graphicData uri="http://schemas.openxmlformats.org/presentationml/2006/ole">
            <mc:AlternateContent xmlns:mc="http://schemas.openxmlformats.org/markup-compatibility/2006">
              <mc:Choice xmlns:v="urn:schemas-microsoft-com:vml" Requires="v">
                <p:oleObj spid="_x0000_s2085" name="Visio" r:id="rId4" imgW="6419970" imgH="1981015" progId="Visio.Drawing.15">
                  <p:embed/>
                </p:oleObj>
              </mc:Choice>
              <mc:Fallback>
                <p:oleObj name="Visio" r:id="rId4" imgW="6419970" imgH="1981015" progId="Visio.Drawing.15">
                  <p:embed/>
                  <p:pic>
                    <p:nvPicPr>
                      <p:cNvPr id="5" name="Объект 4"/>
                      <p:cNvPicPr/>
                      <p:nvPr/>
                    </p:nvPicPr>
                    <p:blipFill>
                      <a:blip r:embed="rId5"/>
                      <a:stretch>
                        <a:fillRect/>
                      </a:stretch>
                    </p:blipFill>
                    <p:spPr>
                      <a:xfrm>
                        <a:off x="563983" y="3243999"/>
                        <a:ext cx="11064034" cy="3414420"/>
                      </a:xfrm>
                      <a:prstGeom prst="rect">
                        <a:avLst/>
                      </a:prstGeom>
                    </p:spPr>
                  </p:pic>
                </p:oleObj>
              </mc:Fallback>
            </mc:AlternateContent>
          </a:graphicData>
        </a:graphic>
      </p:graphicFrame>
    </p:spTree>
    <p:extLst>
      <p:ext uri="{BB962C8B-B14F-4D97-AF65-F5344CB8AC3E}">
        <p14:creationId xmlns:p14="http://schemas.microsoft.com/office/powerpoint/2010/main" val="3892104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НАСЛЕДОВАНИЕ</a:t>
            </a:r>
            <a:endParaRPr lang="ru-RU" sz="3600" dirty="0">
              <a:latin typeface="Arial" panose="020B0604020202020204" pitchFamily="34" charset="0"/>
              <a:cs typeface="Arial" panose="020B0604020202020204" pitchFamily="34" charset="0"/>
            </a:endParaRPr>
          </a:p>
        </p:txBody>
      </p:sp>
      <p:sp>
        <p:nvSpPr>
          <p:cNvPr id="17" name="Номер слайда 16"/>
          <p:cNvSpPr>
            <a:spLocks noGrp="1"/>
          </p:cNvSpPr>
          <p:nvPr>
            <p:ph type="sldNum" sz="quarter" idx="12"/>
          </p:nvPr>
        </p:nvSpPr>
        <p:spPr/>
        <p:txBody>
          <a:bodyPr/>
          <a:lstStyle/>
          <a:p>
            <a:fld id="{E5031BA8-65EE-4E3E-8471-73A1F35E8A91}" type="slidenum">
              <a:rPr lang="ru-RU" smtClean="0"/>
              <a:t>8</a:t>
            </a:fld>
            <a:endParaRPr lang="ru-RU"/>
          </a:p>
        </p:txBody>
      </p:sp>
      <p:sp>
        <p:nvSpPr>
          <p:cNvPr id="3" name="Прямоугольник 2"/>
          <p:cNvSpPr/>
          <p:nvPr/>
        </p:nvSpPr>
        <p:spPr>
          <a:xfrm>
            <a:off x="2590982" y="3310446"/>
            <a:ext cx="1720383" cy="16870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5" name="TextBox 4"/>
          <p:cNvSpPr txBox="1"/>
          <p:nvPr/>
        </p:nvSpPr>
        <p:spPr>
          <a:xfrm>
            <a:off x="2826789" y="3603217"/>
            <a:ext cx="1248766" cy="1015663"/>
          </a:xfrm>
          <a:prstGeom prst="rect">
            <a:avLst/>
          </a:prstGeom>
          <a:noFill/>
        </p:spPr>
        <p:txBody>
          <a:bodyPr wrap="square" rtlCol="0">
            <a:spAutoFit/>
          </a:bodyPr>
          <a:lstStyle/>
          <a:p>
            <a:r>
              <a:rPr lang="en-US" sz="3000" dirty="0">
                <a:latin typeface="Consolas" panose="020B0609020204030204" pitchFamily="49" charset="0"/>
              </a:rPr>
              <a:t>Class Fruit</a:t>
            </a:r>
            <a:endParaRPr lang="ru-RU" sz="3000" dirty="0">
              <a:latin typeface="Consolas" panose="020B0609020204030204" pitchFamily="49" charset="0"/>
            </a:endParaRPr>
          </a:p>
        </p:txBody>
      </p:sp>
      <p:sp>
        <p:nvSpPr>
          <p:cNvPr id="6" name="TextBox 5"/>
          <p:cNvSpPr txBox="1"/>
          <p:nvPr/>
        </p:nvSpPr>
        <p:spPr>
          <a:xfrm>
            <a:off x="2590982" y="5053456"/>
            <a:ext cx="2045895" cy="923330"/>
          </a:xfrm>
          <a:prstGeom prst="rect">
            <a:avLst/>
          </a:prstGeom>
          <a:noFill/>
        </p:spPr>
        <p:txBody>
          <a:bodyPr wrap="square" rtlCol="0">
            <a:spAutoFit/>
          </a:bodyPr>
          <a:lstStyle/>
          <a:p>
            <a:r>
              <a:rPr lang="en-US" b="1" dirty="0">
                <a:latin typeface="Consolas" panose="020B0609020204030204" pitchFamily="49" charset="0"/>
              </a:rPr>
              <a:t>string</a:t>
            </a:r>
            <a:r>
              <a:rPr lang="en-US" dirty="0">
                <a:latin typeface="Consolas" panose="020B0609020204030204" pitchFamily="49" charset="0"/>
              </a:rPr>
              <a:t> color;</a:t>
            </a:r>
          </a:p>
          <a:p>
            <a:r>
              <a:rPr lang="en-US" b="1" dirty="0" err="1">
                <a:latin typeface="Consolas" panose="020B0609020204030204" pitchFamily="49" charset="0"/>
              </a:rPr>
              <a:t>int</a:t>
            </a:r>
            <a:r>
              <a:rPr lang="en-US" dirty="0">
                <a:latin typeface="Consolas" panose="020B0609020204030204" pitchFamily="49" charset="0"/>
              </a:rPr>
              <a:t> mass;</a:t>
            </a:r>
          </a:p>
          <a:p>
            <a:r>
              <a:rPr lang="en-US" b="1" dirty="0">
                <a:latin typeface="Consolas" panose="020B0609020204030204" pitchFamily="49" charset="0"/>
              </a:rPr>
              <a:t>void</a:t>
            </a:r>
            <a:r>
              <a:rPr lang="en-US" dirty="0">
                <a:latin typeface="Consolas" panose="020B0609020204030204" pitchFamily="49" charset="0"/>
              </a:rPr>
              <a:t> cut();</a:t>
            </a:r>
            <a:endParaRPr lang="ru-RU" dirty="0">
              <a:latin typeface="Consolas" panose="020B0609020204030204" pitchFamily="49" charset="0"/>
            </a:endParaRPr>
          </a:p>
        </p:txBody>
      </p:sp>
      <p:sp>
        <p:nvSpPr>
          <p:cNvPr id="7" name="Стрелка вправо 6"/>
          <p:cNvSpPr/>
          <p:nvPr/>
        </p:nvSpPr>
        <p:spPr>
          <a:xfrm>
            <a:off x="4839131" y="4155880"/>
            <a:ext cx="1353787" cy="578922"/>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Прямоугольник 7"/>
          <p:cNvSpPr/>
          <p:nvPr/>
        </p:nvSpPr>
        <p:spPr>
          <a:xfrm>
            <a:off x="6463822" y="3310446"/>
            <a:ext cx="1518128" cy="16870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9" name="TextBox 8"/>
          <p:cNvSpPr txBox="1"/>
          <p:nvPr/>
        </p:nvSpPr>
        <p:spPr>
          <a:xfrm>
            <a:off x="6524310" y="3398185"/>
            <a:ext cx="1985406" cy="1477328"/>
          </a:xfrm>
          <a:prstGeom prst="rect">
            <a:avLst/>
          </a:prstGeom>
          <a:noFill/>
        </p:spPr>
        <p:txBody>
          <a:bodyPr wrap="square" rtlCol="0">
            <a:spAutoFit/>
          </a:bodyPr>
          <a:lstStyle/>
          <a:p>
            <a:r>
              <a:rPr lang="en-US" sz="3000" dirty="0">
                <a:latin typeface="Consolas" panose="020B0609020204030204" pitchFamily="49" charset="0"/>
              </a:rPr>
              <a:t>Class Apple: Fruit </a:t>
            </a:r>
            <a:endParaRPr lang="ru-RU" sz="3000" dirty="0">
              <a:latin typeface="Consolas" panose="020B0609020204030204" pitchFamily="49" charset="0"/>
            </a:endParaRPr>
          </a:p>
        </p:txBody>
      </p:sp>
      <p:sp>
        <p:nvSpPr>
          <p:cNvPr id="10" name="TextBox 9"/>
          <p:cNvSpPr txBox="1"/>
          <p:nvPr/>
        </p:nvSpPr>
        <p:spPr>
          <a:xfrm>
            <a:off x="6463822" y="5053458"/>
            <a:ext cx="2045895" cy="1200329"/>
          </a:xfrm>
          <a:prstGeom prst="rect">
            <a:avLst/>
          </a:prstGeom>
          <a:noFill/>
        </p:spPr>
        <p:txBody>
          <a:bodyPr wrap="square" rtlCol="0">
            <a:spAutoFit/>
          </a:bodyPr>
          <a:lstStyle/>
          <a:p>
            <a:r>
              <a:rPr lang="en-US" b="1" dirty="0">
                <a:latin typeface="Consolas" panose="020B0609020204030204" pitchFamily="49" charset="0"/>
              </a:rPr>
              <a:t>string</a:t>
            </a:r>
            <a:r>
              <a:rPr lang="en-US" dirty="0">
                <a:latin typeface="Consolas" panose="020B0609020204030204" pitchFamily="49" charset="0"/>
              </a:rPr>
              <a:t> color;</a:t>
            </a:r>
          </a:p>
          <a:p>
            <a:r>
              <a:rPr lang="en-US" b="1" dirty="0" err="1">
                <a:latin typeface="Consolas" panose="020B0609020204030204" pitchFamily="49" charset="0"/>
              </a:rPr>
              <a:t>int</a:t>
            </a:r>
            <a:r>
              <a:rPr lang="en-US" dirty="0">
                <a:latin typeface="Consolas" panose="020B0609020204030204" pitchFamily="49" charset="0"/>
              </a:rPr>
              <a:t> mass;</a:t>
            </a:r>
          </a:p>
          <a:p>
            <a:r>
              <a:rPr lang="en-US" b="1" dirty="0">
                <a:latin typeface="Consolas" panose="020B0609020204030204" pitchFamily="49" charset="0"/>
              </a:rPr>
              <a:t>void</a:t>
            </a:r>
            <a:r>
              <a:rPr lang="en-US" dirty="0">
                <a:latin typeface="Consolas" panose="020B0609020204030204" pitchFamily="49" charset="0"/>
              </a:rPr>
              <a:t> cut();</a:t>
            </a:r>
          </a:p>
          <a:p>
            <a:r>
              <a:rPr lang="en-US" b="1" dirty="0">
                <a:latin typeface="Consolas" panose="020B0609020204030204" pitchFamily="49" charset="0"/>
              </a:rPr>
              <a:t>void</a:t>
            </a:r>
            <a:r>
              <a:rPr lang="en-US" dirty="0">
                <a:latin typeface="Consolas" panose="020B0609020204030204" pitchFamily="49" charset="0"/>
              </a:rPr>
              <a:t> peal();</a:t>
            </a:r>
            <a:endParaRPr lang="ru-RU" dirty="0">
              <a:latin typeface="Consolas" panose="020B0609020204030204" pitchFamily="49" charset="0"/>
            </a:endParaRPr>
          </a:p>
        </p:txBody>
      </p:sp>
      <p:sp>
        <p:nvSpPr>
          <p:cNvPr id="11" name="Стрелка вправо 10"/>
          <p:cNvSpPr/>
          <p:nvPr/>
        </p:nvSpPr>
        <p:spPr>
          <a:xfrm rot="10800000">
            <a:off x="4839130" y="5173537"/>
            <a:ext cx="1353787" cy="578922"/>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4" name="Знак запрета 13"/>
          <p:cNvSpPr/>
          <p:nvPr/>
        </p:nvSpPr>
        <p:spPr>
          <a:xfrm>
            <a:off x="5150862" y="4975907"/>
            <a:ext cx="1010885" cy="974183"/>
          </a:xfrm>
          <a:prstGeom prst="noSmoking">
            <a:avLst>
              <a:gd name="adj" fmla="val 814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chemeClr val="tx1"/>
              </a:solidFill>
            </a:endParaRPr>
          </a:p>
        </p:txBody>
      </p:sp>
      <p:sp>
        <p:nvSpPr>
          <p:cNvPr id="15" name="TextBox 14"/>
          <p:cNvSpPr txBox="1"/>
          <p:nvPr/>
        </p:nvSpPr>
        <p:spPr>
          <a:xfrm>
            <a:off x="2377227" y="6305978"/>
            <a:ext cx="2589749" cy="415498"/>
          </a:xfrm>
          <a:prstGeom prst="rect">
            <a:avLst/>
          </a:prstGeom>
          <a:noFill/>
        </p:spPr>
        <p:txBody>
          <a:bodyPr wrap="square" rtlCol="0">
            <a:spAutoFit/>
          </a:bodyPr>
          <a:lstStyle/>
          <a:p>
            <a:r>
              <a:rPr lang="ru-RU" sz="2100" b="1" dirty="0">
                <a:latin typeface="Arial" panose="020B0604020202020204" pitchFamily="34" charset="0"/>
                <a:cs typeface="Arial" panose="020B0604020202020204" pitchFamily="34" charset="0"/>
              </a:rPr>
              <a:t>БАЗОВЫЙ КЛАСС</a:t>
            </a:r>
          </a:p>
        </p:txBody>
      </p:sp>
      <p:sp>
        <p:nvSpPr>
          <p:cNvPr id="16" name="TextBox 15"/>
          <p:cNvSpPr txBox="1"/>
          <p:nvPr/>
        </p:nvSpPr>
        <p:spPr>
          <a:xfrm>
            <a:off x="6068226" y="6305978"/>
            <a:ext cx="3375561" cy="415498"/>
          </a:xfrm>
          <a:prstGeom prst="rect">
            <a:avLst/>
          </a:prstGeom>
          <a:noFill/>
        </p:spPr>
        <p:txBody>
          <a:bodyPr wrap="square" rtlCol="0">
            <a:spAutoFit/>
          </a:bodyPr>
          <a:lstStyle/>
          <a:p>
            <a:r>
              <a:rPr lang="ru-RU" sz="2100" b="1" dirty="0">
                <a:latin typeface="Arial" panose="020B0604020202020204" pitchFamily="34" charset="0"/>
                <a:cs typeface="Arial" panose="020B0604020202020204" pitchFamily="34" charset="0"/>
              </a:rPr>
              <a:t>ПРОИЗВОДНЫЙ КЛАСС</a:t>
            </a:r>
          </a:p>
        </p:txBody>
      </p:sp>
      <p:sp>
        <p:nvSpPr>
          <p:cNvPr id="18" name="TextBox 17"/>
          <p:cNvSpPr txBox="1"/>
          <p:nvPr/>
        </p:nvSpPr>
        <p:spPr>
          <a:xfrm>
            <a:off x="0" y="938246"/>
            <a:ext cx="12192000" cy="1477328"/>
          </a:xfrm>
          <a:prstGeom prst="rect">
            <a:avLst/>
          </a:prstGeom>
          <a:noFill/>
        </p:spPr>
        <p:txBody>
          <a:bodyPr wrap="square" rtlCol="0">
            <a:spAutoFit/>
          </a:bodyPr>
          <a:lstStyle/>
          <a:p>
            <a:pPr algn="just"/>
            <a:r>
              <a:rPr lang="ru-RU" sz="3000" dirty="0">
                <a:solidFill>
                  <a:srgbClr val="0070C0"/>
                </a:solidFill>
                <a:latin typeface="Arial" panose="020B0604020202020204" pitchFamily="34" charset="0"/>
                <a:cs typeface="Arial" panose="020B0604020202020204" pitchFamily="34" charset="0"/>
              </a:rPr>
              <a:t>Наследование</a:t>
            </a:r>
            <a:r>
              <a:rPr lang="ru-RU" sz="3000" dirty="0">
                <a:latin typeface="Arial" panose="020B0604020202020204" pitchFamily="34" charset="0"/>
                <a:cs typeface="Arial" panose="020B0604020202020204" pitchFamily="34" charset="0"/>
              </a:rPr>
              <a:t> - свойство системы, позволяющее описать новый класс на основе уже существующего с частично или полностью заимствующейся функциональностью. </a:t>
            </a:r>
          </a:p>
        </p:txBody>
      </p:sp>
    </p:spTree>
    <p:extLst>
      <p:ext uri="{BB962C8B-B14F-4D97-AF65-F5344CB8AC3E}">
        <p14:creationId xmlns:p14="http://schemas.microsoft.com/office/powerpoint/2010/main" val="720289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ПОЛИМОРФИЗМ</a:t>
            </a:r>
            <a:endParaRPr lang="ru-RU" sz="3600" dirty="0">
              <a:latin typeface="Arial" panose="020B0604020202020204" pitchFamily="34" charset="0"/>
              <a:cs typeface="Arial" panose="020B0604020202020204" pitchFamily="34" charset="0"/>
            </a:endParaRPr>
          </a:p>
        </p:txBody>
      </p:sp>
      <p:sp>
        <p:nvSpPr>
          <p:cNvPr id="14" name="Номер слайда 13"/>
          <p:cNvSpPr>
            <a:spLocks noGrp="1"/>
          </p:cNvSpPr>
          <p:nvPr>
            <p:ph type="sldNum" sz="quarter" idx="12"/>
          </p:nvPr>
        </p:nvSpPr>
        <p:spPr/>
        <p:txBody>
          <a:bodyPr/>
          <a:lstStyle/>
          <a:p>
            <a:fld id="{E5031BA8-65EE-4E3E-8471-73A1F35E8A91}" type="slidenum">
              <a:rPr lang="ru-RU" smtClean="0"/>
              <a:t>9</a:t>
            </a:fld>
            <a:endParaRPr lang="ru-RU"/>
          </a:p>
        </p:txBody>
      </p:sp>
      <p:sp>
        <p:nvSpPr>
          <p:cNvPr id="4" name="TextBox 3"/>
          <p:cNvSpPr txBox="1"/>
          <p:nvPr/>
        </p:nvSpPr>
        <p:spPr>
          <a:xfrm>
            <a:off x="2152651" y="3041247"/>
            <a:ext cx="8010649" cy="461665"/>
          </a:xfrm>
          <a:prstGeom prst="rect">
            <a:avLst/>
          </a:prstGeom>
          <a:noFill/>
        </p:spPr>
        <p:txBody>
          <a:bodyPr wrap="square" rtlCol="0">
            <a:spAutoFit/>
          </a:bodyPr>
          <a:lstStyle/>
          <a:p>
            <a:r>
              <a:rPr lang="ru-RU" sz="2400" dirty="0">
                <a:latin typeface="Arial" panose="020B0604020202020204" pitchFamily="34" charset="0"/>
                <a:cs typeface="Arial" panose="020B0604020202020204" pitchFamily="34" charset="0"/>
              </a:rPr>
              <a:t>** Задача вычисления площади прямоугольника</a:t>
            </a:r>
          </a:p>
        </p:txBody>
      </p:sp>
      <p:sp>
        <p:nvSpPr>
          <p:cNvPr id="3" name="Прямоугольник 2"/>
          <p:cNvSpPr/>
          <p:nvPr/>
        </p:nvSpPr>
        <p:spPr>
          <a:xfrm>
            <a:off x="2152650" y="3996559"/>
            <a:ext cx="2752106" cy="1478478"/>
          </a:xfrm>
          <a:prstGeom prst="rect">
            <a:avLst/>
          </a:prstGeom>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5" name="TextBox 4"/>
          <p:cNvSpPr txBox="1"/>
          <p:nvPr/>
        </p:nvSpPr>
        <p:spPr>
          <a:xfrm>
            <a:off x="3394365" y="5412692"/>
            <a:ext cx="480951" cy="415498"/>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a</a:t>
            </a:r>
            <a:endParaRPr lang="ru-RU" sz="2100" b="1" dirty="0">
              <a:latin typeface="Arial" panose="020B0604020202020204" pitchFamily="34" charset="0"/>
              <a:cs typeface="Arial" panose="020B0604020202020204" pitchFamily="34" charset="0"/>
            </a:endParaRPr>
          </a:p>
        </p:txBody>
      </p:sp>
      <p:sp>
        <p:nvSpPr>
          <p:cNvPr id="6" name="TextBox 5"/>
          <p:cNvSpPr txBox="1"/>
          <p:nvPr/>
        </p:nvSpPr>
        <p:spPr>
          <a:xfrm>
            <a:off x="4904757" y="4539591"/>
            <a:ext cx="480951" cy="415498"/>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b</a:t>
            </a:r>
            <a:endParaRPr lang="ru-RU" sz="2100" b="1" dirty="0">
              <a:latin typeface="Arial" panose="020B0604020202020204" pitchFamily="34" charset="0"/>
              <a:cs typeface="Arial" panose="020B0604020202020204" pitchFamily="34" charset="0"/>
            </a:endParaRPr>
          </a:p>
        </p:txBody>
      </p:sp>
      <p:sp>
        <p:nvSpPr>
          <p:cNvPr id="7" name="TextBox 6"/>
          <p:cNvSpPr txBox="1"/>
          <p:nvPr/>
        </p:nvSpPr>
        <p:spPr>
          <a:xfrm>
            <a:off x="2851068" y="4427209"/>
            <a:ext cx="1914896" cy="600164"/>
          </a:xfrm>
          <a:prstGeom prst="rect">
            <a:avLst/>
          </a:prstGeom>
          <a:noFill/>
        </p:spPr>
        <p:txBody>
          <a:bodyPr wrap="square" rtlCol="0">
            <a:spAutoFit/>
          </a:bodyPr>
          <a:lstStyle/>
          <a:p>
            <a:r>
              <a:rPr lang="en-US" sz="3300" dirty="0">
                <a:latin typeface="Arial" panose="020B0604020202020204" pitchFamily="34" charset="0"/>
                <a:cs typeface="Arial" panose="020B0604020202020204" pitchFamily="34" charset="0"/>
              </a:rPr>
              <a:t>S=a*b</a:t>
            </a:r>
            <a:endParaRPr lang="ru-RU" sz="3300" dirty="0">
              <a:latin typeface="Arial" panose="020B0604020202020204" pitchFamily="34" charset="0"/>
              <a:cs typeface="Arial" panose="020B0604020202020204" pitchFamily="34" charset="0"/>
            </a:endParaRPr>
          </a:p>
        </p:txBody>
      </p:sp>
      <p:sp>
        <p:nvSpPr>
          <p:cNvPr id="8" name="TextBox 7"/>
          <p:cNvSpPr txBox="1"/>
          <p:nvPr/>
        </p:nvSpPr>
        <p:spPr>
          <a:xfrm>
            <a:off x="5464382" y="3639345"/>
            <a:ext cx="4574969" cy="1200329"/>
          </a:xfrm>
          <a:prstGeom prst="rect">
            <a:avLst/>
          </a:prstGeom>
          <a:noFill/>
        </p:spPr>
        <p:txBody>
          <a:bodyPr wrap="square" rtlCol="0">
            <a:spAutoFit/>
          </a:bodyPr>
          <a:lstStyle/>
          <a:p>
            <a:r>
              <a:rPr lang="en-US" b="1" dirty="0">
                <a:latin typeface="Consolas" panose="020B0609020204030204" pitchFamily="49" charset="0"/>
              </a:rPr>
              <a:t>double area(double a, double b) </a:t>
            </a:r>
          </a:p>
          <a:p>
            <a:r>
              <a:rPr lang="en-US" b="1" dirty="0">
                <a:latin typeface="Consolas" panose="020B0609020204030204" pitchFamily="49" charset="0"/>
              </a:rPr>
              <a:t>{</a:t>
            </a:r>
          </a:p>
          <a:p>
            <a:r>
              <a:rPr lang="en-US" b="1" dirty="0">
                <a:latin typeface="Consolas" panose="020B0609020204030204" pitchFamily="49" charset="0"/>
              </a:rPr>
              <a:t>    return (a*b);</a:t>
            </a:r>
          </a:p>
          <a:p>
            <a:r>
              <a:rPr lang="en-US" b="1" dirty="0">
                <a:latin typeface="Consolas" panose="020B0609020204030204" pitchFamily="49" charset="0"/>
              </a:rPr>
              <a:t>}</a:t>
            </a:r>
            <a:endParaRPr lang="ru-RU" b="1" dirty="0">
              <a:latin typeface="Consolas" panose="020B0609020204030204" pitchFamily="49" charset="0"/>
            </a:endParaRPr>
          </a:p>
        </p:txBody>
      </p:sp>
      <p:sp>
        <p:nvSpPr>
          <p:cNvPr id="13" name="TextBox 12"/>
          <p:cNvSpPr txBox="1"/>
          <p:nvPr/>
        </p:nvSpPr>
        <p:spPr>
          <a:xfrm>
            <a:off x="5464381" y="5216486"/>
            <a:ext cx="3883232" cy="1200329"/>
          </a:xfrm>
          <a:prstGeom prst="rect">
            <a:avLst/>
          </a:prstGeom>
          <a:noFill/>
        </p:spPr>
        <p:txBody>
          <a:bodyPr wrap="square" rtlCol="0">
            <a:spAutoFit/>
          </a:bodyPr>
          <a:lstStyle/>
          <a:p>
            <a:r>
              <a:rPr lang="en-US" b="1" dirty="0" err="1">
                <a:latin typeface="Consolas" panose="020B0609020204030204" pitchFamily="49" charset="0"/>
              </a:rPr>
              <a:t>int</a:t>
            </a:r>
            <a:r>
              <a:rPr lang="en-US" b="1" dirty="0">
                <a:latin typeface="Consolas" panose="020B0609020204030204" pitchFamily="49" charset="0"/>
              </a:rPr>
              <a:t> area(</a:t>
            </a:r>
            <a:r>
              <a:rPr lang="en-US" b="1" dirty="0" err="1">
                <a:latin typeface="Consolas" panose="020B0609020204030204" pitchFamily="49" charset="0"/>
              </a:rPr>
              <a:t>int</a:t>
            </a:r>
            <a:r>
              <a:rPr lang="en-US" b="1" dirty="0">
                <a:latin typeface="Consolas" panose="020B0609020204030204" pitchFamily="49" charset="0"/>
              </a:rPr>
              <a:t> a, </a:t>
            </a:r>
            <a:r>
              <a:rPr lang="en-US" b="1" dirty="0" err="1">
                <a:latin typeface="Consolas" panose="020B0609020204030204" pitchFamily="49" charset="0"/>
              </a:rPr>
              <a:t>int</a:t>
            </a:r>
            <a:r>
              <a:rPr lang="en-US" b="1" dirty="0">
                <a:latin typeface="Consolas" panose="020B0609020204030204" pitchFamily="49" charset="0"/>
              </a:rPr>
              <a:t> b) </a:t>
            </a:r>
          </a:p>
          <a:p>
            <a:r>
              <a:rPr lang="en-US" b="1" dirty="0">
                <a:latin typeface="Consolas" panose="020B0609020204030204" pitchFamily="49" charset="0"/>
              </a:rPr>
              <a:t>{</a:t>
            </a:r>
          </a:p>
          <a:p>
            <a:r>
              <a:rPr lang="en-US" b="1" dirty="0">
                <a:latin typeface="Consolas" panose="020B0609020204030204" pitchFamily="49" charset="0"/>
              </a:rPr>
              <a:t>    return (a*b);</a:t>
            </a:r>
          </a:p>
          <a:p>
            <a:r>
              <a:rPr lang="en-US" b="1" dirty="0">
                <a:latin typeface="Consolas" panose="020B0609020204030204" pitchFamily="49" charset="0"/>
              </a:rPr>
              <a:t>}</a:t>
            </a:r>
            <a:endParaRPr lang="ru-RU" b="1" dirty="0">
              <a:latin typeface="Consolas" panose="020B0609020204030204" pitchFamily="49" charset="0"/>
            </a:endParaRPr>
          </a:p>
        </p:txBody>
      </p:sp>
      <p:sp>
        <p:nvSpPr>
          <p:cNvPr id="11" name="TextBox 10">
            <a:extLst>
              <a:ext uri="{FF2B5EF4-FFF2-40B4-BE49-F238E27FC236}">
                <a16:creationId xmlns:a16="http://schemas.microsoft.com/office/drawing/2014/main" id="{70D957C1-CA88-4FA2-9FFE-352F60FECD62}"/>
              </a:ext>
            </a:extLst>
          </p:cNvPr>
          <p:cNvSpPr txBox="1"/>
          <p:nvPr/>
        </p:nvSpPr>
        <p:spPr>
          <a:xfrm>
            <a:off x="-4999" y="855360"/>
            <a:ext cx="12196999" cy="1754326"/>
          </a:xfrm>
          <a:prstGeom prst="rect">
            <a:avLst/>
          </a:prstGeom>
          <a:noFill/>
        </p:spPr>
        <p:txBody>
          <a:bodyPr wrap="square" rtlCol="0">
            <a:spAutoFit/>
          </a:bodyPr>
          <a:lstStyle/>
          <a:p>
            <a:pPr algn="just"/>
            <a:r>
              <a:rPr lang="ru-RU" sz="2700" dirty="0">
                <a:solidFill>
                  <a:srgbClr val="0070C0"/>
                </a:solidFill>
                <a:latin typeface="Arial" panose="020B0604020202020204" pitchFamily="34" charset="0"/>
                <a:cs typeface="Arial" panose="020B0604020202020204" pitchFamily="34" charset="0"/>
              </a:rPr>
              <a:t>Полиморфизм</a:t>
            </a:r>
            <a:r>
              <a:rPr lang="ru-RU" sz="2700" dirty="0">
                <a:latin typeface="Arial" panose="020B0604020202020204" pitchFamily="34" charset="0"/>
                <a:cs typeface="Arial" panose="020B0604020202020204" pitchFamily="34" charset="0"/>
              </a:rPr>
              <a:t> - возможность объектов с одинаковой спецификацией иметь различную реализацию.</a:t>
            </a:r>
            <a:endParaRPr lang="en-US" sz="2700" dirty="0">
              <a:latin typeface="Arial" panose="020B0604020202020204" pitchFamily="34" charset="0"/>
              <a:cs typeface="Arial" panose="020B0604020202020204" pitchFamily="34" charset="0"/>
            </a:endParaRPr>
          </a:p>
          <a:p>
            <a:endParaRPr lang="en-US" sz="2700" dirty="0">
              <a:latin typeface="Arial" panose="020B0604020202020204" pitchFamily="34" charset="0"/>
              <a:cs typeface="Arial" panose="020B0604020202020204" pitchFamily="34" charset="0"/>
            </a:endParaRPr>
          </a:p>
          <a:p>
            <a:r>
              <a:rPr lang="ru-RU" sz="2700" b="1" dirty="0">
                <a:latin typeface="Arial" panose="020B0604020202020204" pitchFamily="34" charset="0"/>
                <a:cs typeface="Arial" panose="020B0604020202020204" pitchFamily="34" charset="0"/>
              </a:rPr>
              <a:t>«</a:t>
            </a:r>
            <a:r>
              <a:rPr lang="ru-RU" sz="2700" b="1" dirty="0">
                <a:solidFill>
                  <a:srgbClr val="3A3A3A"/>
                </a:solidFill>
                <a:latin typeface="Helvetica Neue"/>
              </a:rPr>
              <a:t>Один интерфейс, множество реализаций</a:t>
            </a:r>
            <a:r>
              <a:rPr lang="ru-RU" sz="2700" b="1" dirty="0">
                <a:latin typeface="Arial" panose="020B0604020202020204" pitchFamily="34" charset="0"/>
                <a:cs typeface="Arial" panose="020B0604020202020204" pitchFamily="34" charset="0"/>
              </a:rPr>
              <a:t>»</a:t>
            </a:r>
            <a:endParaRPr lang="ru-RU" sz="4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9857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.NET</a:t>
            </a:r>
            <a:r>
              <a:rPr lang="ru-RU" sz="3600" b="1"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FRAMEWORK </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10</a:t>
            </a:fld>
            <a:endParaRPr lang="ru-RU"/>
          </a:p>
        </p:txBody>
      </p:sp>
      <p:sp>
        <p:nvSpPr>
          <p:cNvPr id="4" name="TextBox 3"/>
          <p:cNvSpPr txBox="1"/>
          <p:nvPr/>
        </p:nvSpPr>
        <p:spPr>
          <a:xfrm>
            <a:off x="0" y="2137467"/>
            <a:ext cx="12191999" cy="2400657"/>
          </a:xfrm>
          <a:prstGeom prst="rect">
            <a:avLst/>
          </a:prstGeom>
          <a:noFill/>
        </p:spPr>
        <p:txBody>
          <a:bodyPr wrap="square" rtlCol="0">
            <a:spAutoFit/>
          </a:bodyPr>
          <a:lstStyle/>
          <a:p>
            <a:pPr algn="just"/>
            <a:r>
              <a:rPr lang="ru-RU" sz="3000" b="1" dirty="0">
                <a:solidFill>
                  <a:srgbClr val="0070C0"/>
                </a:solidFill>
                <a:latin typeface="Arial" panose="020B0604020202020204" pitchFamily="34" charset="0"/>
                <a:cs typeface="Arial" panose="020B0604020202020204" pitchFamily="34" charset="0"/>
              </a:rPr>
              <a:t>.</a:t>
            </a:r>
            <a:r>
              <a:rPr lang="ru-RU" sz="3000" b="1" dirty="0" err="1">
                <a:solidFill>
                  <a:srgbClr val="0070C0"/>
                </a:solidFill>
                <a:latin typeface="Arial" panose="020B0604020202020204" pitchFamily="34" charset="0"/>
                <a:cs typeface="Arial" panose="020B0604020202020204" pitchFamily="34" charset="0"/>
              </a:rPr>
              <a:t>NetFramework</a:t>
            </a:r>
            <a:r>
              <a:rPr lang="ru-RU" sz="3000" dirty="0">
                <a:latin typeface="Arial" panose="020B0604020202020204" pitchFamily="34" charset="0"/>
                <a:cs typeface="Arial" panose="020B0604020202020204" pitchFamily="34" charset="0"/>
              </a:rPr>
              <a:t> – платформа, которая создана </a:t>
            </a:r>
            <a:r>
              <a:rPr lang="ru-RU" sz="3000" b="1" i="1" dirty="0" err="1">
                <a:latin typeface="Arial" panose="020B0604020202020204" pitchFamily="34" charset="0"/>
                <a:cs typeface="Arial" panose="020B0604020202020204" pitchFamily="34" charset="0"/>
              </a:rPr>
              <a:t>Microsoft</a:t>
            </a:r>
            <a:r>
              <a:rPr lang="ru-RU" sz="3000" b="1" i="1" dirty="0">
                <a:latin typeface="Arial" panose="020B0604020202020204" pitchFamily="34" charset="0"/>
                <a:cs typeface="Arial" panose="020B0604020202020204" pitchFamily="34" charset="0"/>
              </a:rPr>
              <a:t> </a:t>
            </a:r>
            <a:r>
              <a:rPr lang="ru-RU" sz="3000" dirty="0">
                <a:latin typeface="Arial" panose="020B0604020202020204" pitchFamily="34" charset="0"/>
                <a:cs typeface="Arial" panose="020B0604020202020204" pitchFamily="34" charset="0"/>
              </a:rPr>
              <a:t>для разработки приложений</a:t>
            </a:r>
            <a:endParaRPr lang="en-US" sz="3000" dirty="0">
              <a:latin typeface="Arial" panose="020B0604020202020204" pitchFamily="34" charset="0"/>
              <a:cs typeface="Arial" panose="020B0604020202020204" pitchFamily="34" charset="0"/>
            </a:endParaRPr>
          </a:p>
          <a:p>
            <a:pPr algn="just"/>
            <a:endParaRPr lang="en-US" sz="3000" dirty="0">
              <a:latin typeface="Arial" panose="020B0604020202020204" pitchFamily="34" charset="0"/>
              <a:cs typeface="Arial" panose="020B0604020202020204" pitchFamily="34" charset="0"/>
            </a:endParaRPr>
          </a:p>
          <a:p>
            <a:pPr algn="just"/>
            <a:r>
              <a:rPr lang="ru-RU" sz="3000" b="1" dirty="0">
                <a:solidFill>
                  <a:srgbClr val="0070C0"/>
                </a:solidFill>
                <a:latin typeface="Arial" panose="020B0604020202020204" pitchFamily="34" charset="0"/>
                <a:cs typeface="Arial" panose="020B0604020202020204" pitchFamily="34" charset="0"/>
              </a:rPr>
              <a:t>Платформа</a:t>
            </a:r>
            <a:r>
              <a:rPr lang="ru-RU" sz="3000" dirty="0">
                <a:latin typeface="Arial" panose="020B0604020202020204" pitchFamily="34" charset="0"/>
                <a:cs typeface="Arial" panose="020B0604020202020204" pitchFamily="34" charset="0"/>
              </a:rPr>
              <a:t> — в общем смысле, это любая существующая среда выполнения </a:t>
            </a:r>
          </a:p>
        </p:txBody>
      </p:sp>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676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.NET</a:t>
            </a:r>
            <a:r>
              <a:rPr lang="ru-RU" sz="3600" b="1"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FRAMEWORK </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11</a:t>
            </a:fld>
            <a:endParaRPr lang="ru-RU"/>
          </a:p>
        </p:txBody>
      </p:sp>
      <p:sp>
        <p:nvSpPr>
          <p:cNvPr id="4" name="TextBox 3"/>
          <p:cNvSpPr txBox="1"/>
          <p:nvPr/>
        </p:nvSpPr>
        <p:spPr>
          <a:xfrm>
            <a:off x="2025649" y="2125266"/>
            <a:ext cx="8438162" cy="1477328"/>
          </a:xfrm>
          <a:prstGeom prst="rect">
            <a:avLst/>
          </a:prstGeom>
          <a:noFill/>
        </p:spPr>
        <p:txBody>
          <a:bodyPr wrap="square" rtlCol="0">
            <a:spAutoFit/>
          </a:bodyPr>
          <a:lstStyle/>
          <a:p>
            <a:r>
              <a:rPr lang="ru-RU" sz="3000" b="1" dirty="0">
                <a:latin typeface="Arial" panose="020B0604020202020204" pitchFamily="34" charset="0"/>
                <a:cs typeface="Arial" panose="020B0604020202020204" pitchFamily="34" charset="0"/>
              </a:rPr>
              <a:t>Структура:</a:t>
            </a:r>
          </a:p>
          <a:p>
            <a:pPr marL="428625" indent="-428625">
              <a:buFont typeface="Arial" panose="020B0604020202020204" pitchFamily="34" charset="0"/>
              <a:buChar char="•"/>
            </a:pPr>
            <a:r>
              <a:rPr lang="ru-RU" sz="3000" dirty="0">
                <a:latin typeface="Arial" panose="020B0604020202020204" pitchFamily="34" charset="0"/>
                <a:cs typeface="Arial" panose="020B0604020202020204" pitchFamily="34" charset="0"/>
              </a:rPr>
              <a:t>общеязыковая исполняющая среда (</a:t>
            </a:r>
            <a:r>
              <a:rPr lang="en-US" sz="3000" dirty="0">
                <a:latin typeface="Arial" panose="020B0604020202020204" pitchFamily="34" charset="0"/>
                <a:cs typeface="Arial" panose="020B0604020202020204" pitchFamily="34" charset="0"/>
              </a:rPr>
              <a:t>CLR)</a:t>
            </a:r>
            <a:r>
              <a:rPr lang="ru-RU" sz="3000" dirty="0">
                <a:latin typeface="Arial" panose="020B0604020202020204" pitchFamily="34" charset="0"/>
                <a:cs typeface="Arial" panose="020B0604020202020204" pitchFamily="34" charset="0"/>
              </a:rPr>
              <a:t>;</a:t>
            </a:r>
          </a:p>
          <a:p>
            <a:pPr marL="428625" indent="-428625">
              <a:buFont typeface="Arial" panose="020B0604020202020204" pitchFamily="34" charset="0"/>
              <a:buChar char="•"/>
            </a:pPr>
            <a:r>
              <a:rPr lang="ru-RU" sz="3000" dirty="0">
                <a:latin typeface="Arial" panose="020B0604020202020204" pitchFamily="34" charset="0"/>
                <a:cs typeface="Arial" panose="020B0604020202020204" pitchFamily="34" charset="0"/>
              </a:rPr>
              <a:t>библиотека</a:t>
            </a:r>
            <a:r>
              <a:rPr lang="en-US" sz="3000" dirty="0">
                <a:latin typeface="Arial" panose="020B0604020202020204" pitchFamily="34" charset="0"/>
                <a:cs typeface="Arial" panose="020B0604020202020204" pitchFamily="34" charset="0"/>
              </a:rPr>
              <a:t> </a:t>
            </a:r>
            <a:r>
              <a:rPr lang="ru-RU" sz="3000" dirty="0">
                <a:latin typeface="Arial" panose="020B0604020202020204" pitchFamily="34" charset="0"/>
                <a:cs typeface="Arial" panose="020B0604020202020204" pitchFamily="34" charset="0"/>
              </a:rPr>
              <a:t>классов (</a:t>
            </a:r>
            <a:r>
              <a:rPr lang="en-US" sz="3000" dirty="0">
                <a:latin typeface="Arial" panose="020B0604020202020204" pitchFamily="34" charset="0"/>
                <a:cs typeface="Arial" panose="020B0604020202020204" pitchFamily="34" charset="0"/>
              </a:rPr>
              <a:t>FCL</a:t>
            </a:r>
            <a:r>
              <a:rPr lang="ru-RU" sz="3000" dirty="0">
                <a:latin typeface="Arial" panose="020B0604020202020204" pitchFamily="34" charset="0"/>
                <a:cs typeface="Arial" panose="020B0604020202020204" pitchFamily="34" charset="0"/>
              </a:rPr>
              <a:t>).</a:t>
            </a:r>
          </a:p>
        </p:txBody>
      </p:sp>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216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CLR</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12</a:t>
            </a:fld>
            <a:endParaRPr lang="ru-RU"/>
          </a:p>
        </p:txBody>
      </p:sp>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152649" y="2137466"/>
            <a:ext cx="5600732" cy="553998"/>
          </a:xfrm>
          <a:prstGeom prst="rect">
            <a:avLst/>
          </a:prstGeom>
          <a:noFill/>
        </p:spPr>
        <p:txBody>
          <a:bodyPr wrap="square" rtlCol="0">
            <a:spAutoFit/>
          </a:bodyPr>
          <a:lstStyle/>
          <a:p>
            <a:r>
              <a:rPr lang="en-US" sz="3000" b="1" dirty="0">
                <a:latin typeface="Arial" panose="020B0604020202020204" pitchFamily="34" charset="0"/>
                <a:cs typeface="Arial" panose="020B0604020202020204" pitchFamily="34" charset="0"/>
              </a:rPr>
              <a:t>Common Language Runtime</a:t>
            </a:r>
            <a:endParaRPr lang="ru-RU" sz="3000" b="1" dirty="0">
              <a:latin typeface="Arial" panose="020B0604020202020204" pitchFamily="34" charset="0"/>
              <a:cs typeface="Arial" panose="020B0604020202020204" pitchFamily="34" charset="0"/>
            </a:endParaRPr>
          </a:p>
        </p:txBody>
      </p:sp>
      <p:sp>
        <p:nvSpPr>
          <p:cNvPr id="7" name="TextBox 6"/>
          <p:cNvSpPr txBox="1"/>
          <p:nvPr/>
        </p:nvSpPr>
        <p:spPr>
          <a:xfrm>
            <a:off x="2152649" y="2780017"/>
            <a:ext cx="7017094" cy="553998"/>
          </a:xfrm>
          <a:prstGeom prst="rect">
            <a:avLst/>
          </a:prstGeom>
          <a:noFill/>
        </p:spPr>
        <p:txBody>
          <a:bodyPr wrap="square" rtlCol="0">
            <a:spAutoFit/>
          </a:bodyPr>
          <a:lstStyle/>
          <a:p>
            <a:r>
              <a:rPr lang="ru-RU" sz="3000" b="1" dirty="0">
                <a:latin typeface="Arial" panose="020B0604020202020204" pitchFamily="34" charset="0"/>
                <a:cs typeface="Arial" panose="020B0604020202020204" pitchFamily="34" charset="0"/>
              </a:rPr>
              <a:t>Общеязыковая среда исполнения</a:t>
            </a:r>
          </a:p>
        </p:txBody>
      </p:sp>
      <p:sp>
        <p:nvSpPr>
          <p:cNvPr id="5" name="TextBox 4"/>
          <p:cNvSpPr txBox="1"/>
          <p:nvPr/>
        </p:nvSpPr>
        <p:spPr>
          <a:xfrm>
            <a:off x="2450758" y="3452170"/>
            <a:ext cx="5977581" cy="2031325"/>
          </a:xfrm>
          <a:prstGeom prst="rect">
            <a:avLst/>
          </a:prstGeom>
          <a:noFill/>
        </p:spPr>
        <p:txBody>
          <a:bodyPr wrap="square" rtlCol="0">
            <a:spAutoFit/>
          </a:bodyPr>
          <a:lstStyle/>
          <a:p>
            <a:r>
              <a:rPr lang="ru-RU" sz="2100" b="1" dirty="0">
                <a:latin typeface="Arial" panose="020B0604020202020204" pitchFamily="34" charset="0"/>
                <a:cs typeface="Arial" panose="020B0604020202020204" pitchFamily="34" charset="0"/>
              </a:rPr>
              <a:t>Функции:</a:t>
            </a:r>
          </a:p>
          <a:p>
            <a:pPr marL="214313" indent="-214313">
              <a:buFont typeface="Arial" panose="020B0604020202020204" pitchFamily="34" charset="0"/>
              <a:buChar char="•"/>
            </a:pPr>
            <a:r>
              <a:rPr lang="ru-RU" sz="2100" dirty="0">
                <a:latin typeface="Arial" panose="020B0604020202020204" pitchFamily="34" charset="0"/>
                <a:cs typeface="Arial" panose="020B0604020202020204" pitchFamily="34" charset="0"/>
              </a:rPr>
              <a:t>управление памятью;</a:t>
            </a:r>
          </a:p>
          <a:p>
            <a:pPr marL="214313" indent="-214313">
              <a:buFont typeface="Arial" panose="020B0604020202020204" pitchFamily="34" charset="0"/>
              <a:buChar char="•"/>
            </a:pPr>
            <a:r>
              <a:rPr lang="ru-RU" sz="2100" dirty="0">
                <a:latin typeface="Arial" panose="020B0604020202020204" pitchFamily="34" charset="0"/>
                <a:cs typeface="Arial" panose="020B0604020202020204" pitchFamily="34" charset="0"/>
              </a:rPr>
              <a:t>выполнение потоков;</a:t>
            </a:r>
          </a:p>
          <a:p>
            <a:pPr marL="214313" indent="-214313">
              <a:buFont typeface="Arial" panose="020B0604020202020204" pitchFamily="34" charset="0"/>
              <a:buChar char="•"/>
            </a:pPr>
            <a:r>
              <a:rPr lang="ru-RU" sz="2100" dirty="0">
                <a:latin typeface="Arial" panose="020B0604020202020204" pitchFamily="34" charset="0"/>
                <a:cs typeface="Arial" panose="020B0604020202020204" pitchFamily="34" charset="0"/>
              </a:rPr>
              <a:t>выполнение кода;</a:t>
            </a:r>
          </a:p>
          <a:p>
            <a:pPr marL="214313" indent="-214313">
              <a:buFont typeface="Arial" panose="020B0604020202020204" pitchFamily="34" charset="0"/>
              <a:buChar char="•"/>
            </a:pPr>
            <a:r>
              <a:rPr lang="ru-RU" sz="2100" dirty="0">
                <a:latin typeface="Arial" panose="020B0604020202020204" pitchFamily="34" charset="0"/>
                <a:cs typeface="Arial" panose="020B0604020202020204" pitchFamily="34" charset="0"/>
              </a:rPr>
              <a:t>проверка безопасности кода;</a:t>
            </a:r>
          </a:p>
          <a:p>
            <a:pPr marL="214313" indent="-214313">
              <a:buFont typeface="Arial" panose="020B0604020202020204" pitchFamily="34" charset="0"/>
              <a:buChar char="•"/>
            </a:pPr>
            <a:r>
              <a:rPr lang="ru-RU" sz="2100" dirty="0">
                <a:latin typeface="Arial" panose="020B0604020202020204" pitchFamily="34" charset="0"/>
                <a:cs typeface="Arial" panose="020B0604020202020204" pitchFamily="34" charset="0"/>
              </a:rPr>
              <a:t>управление системными службами и т.д. </a:t>
            </a:r>
          </a:p>
        </p:txBody>
      </p:sp>
    </p:spTree>
    <p:extLst>
      <p:ext uri="{BB962C8B-B14F-4D97-AF65-F5344CB8AC3E}">
        <p14:creationId xmlns:p14="http://schemas.microsoft.com/office/powerpoint/2010/main" val="683576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БИБЛИОТЕКА КЛАССОВ</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13</a:t>
            </a:fld>
            <a:endParaRPr lang="ru-RU"/>
          </a:p>
        </p:txBody>
      </p:sp>
      <p:sp>
        <p:nvSpPr>
          <p:cNvPr id="4" name="TextBox 3"/>
          <p:cNvSpPr txBox="1"/>
          <p:nvPr/>
        </p:nvSpPr>
        <p:spPr>
          <a:xfrm>
            <a:off x="2152650" y="2016402"/>
            <a:ext cx="7592484" cy="1754326"/>
          </a:xfrm>
          <a:prstGeom prst="rect">
            <a:avLst/>
          </a:prstGeom>
          <a:noFill/>
        </p:spPr>
        <p:txBody>
          <a:bodyPr wrap="square" rtlCol="0">
            <a:spAutoFit/>
          </a:bodyPr>
          <a:lstStyle/>
          <a:p>
            <a:r>
              <a:rPr lang="en-US" sz="2700" b="1" dirty="0">
                <a:latin typeface="Arial" panose="020B0604020202020204" pitchFamily="34" charset="0"/>
                <a:cs typeface="Arial" panose="020B0604020202020204" pitchFamily="34" charset="0"/>
              </a:rPr>
              <a:t>Framework Class Library (FCL)</a:t>
            </a:r>
          </a:p>
          <a:p>
            <a:r>
              <a:rPr lang="ru-RU" sz="2700" dirty="0">
                <a:latin typeface="Arial" panose="020B0604020202020204" pitchFamily="34" charset="0"/>
                <a:cs typeface="Arial" panose="020B0604020202020204" pitchFamily="34" charset="0"/>
              </a:rPr>
              <a:t>Библиотека классов, интерфейсов и типов значений, которые обеспечивают доступ к функциональным возможностям системы</a:t>
            </a:r>
            <a:endParaRPr lang="ru-RU" sz="4950" b="1" dirty="0">
              <a:latin typeface="Arial" panose="020B0604020202020204" pitchFamily="34" charset="0"/>
              <a:cs typeface="Arial" panose="020B0604020202020204" pitchFamily="34" charset="0"/>
            </a:endParaRPr>
          </a:p>
        </p:txBody>
      </p:sp>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30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КОМПИЛЯЦИЯ</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14</a:t>
            </a:fld>
            <a:endParaRPr lang="ru-RU"/>
          </a:p>
        </p:txBody>
      </p:sp>
      <p:pic>
        <p:nvPicPr>
          <p:cNvPr id="4" name="Рисунок 3"/>
          <p:cNvPicPr>
            <a:picLocks noChangeAspect="1"/>
          </p:cNvPicPr>
          <p:nvPr/>
        </p:nvPicPr>
        <p:blipFill>
          <a:blip r:embed="rId4"/>
          <a:stretch>
            <a:fillRect/>
          </a:stretch>
        </p:blipFill>
        <p:spPr>
          <a:xfrm>
            <a:off x="2152650" y="2125266"/>
            <a:ext cx="6899732" cy="2111768"/>
          </a:xfrm>
          <a:prstGeom prst="rect">
            <a:avLst/>
          </a:prstGeom>
        </p:spPr>
      </p:pic>
      <p:sp>
        <p:nvSpPr>
          <p:cNvPr id="7" name="TextBox 6"/>
          <p:cNvSpPr txBox="1"/>
          <p:nvPr/>
        </p:nvSpPr>
        <p:spPr>
          <a:xfrm>
            <a:off x="2152650" y="4237034"/>
            <a:ext cx="8438162" cy="1338828"/>
          </a:xfrm>
          <a:prstGeom prst="rect">
            <a:avLst/>
          </a:prstGeom>
          <a:noFill/>
        </p:spPr>
        <p:txBody>
          <a:bodyPr wrap="square" rtlCol="0">
            <a:spAutoFit/>
          </a:bodyPr>
          <a:lstStyle/>
          <a:p>
            <a:r>
              <a:rPr lang="ru-RU" sz="2700" dirty="0">
                <a:latin typeface="Arial" panose="020B0604020202020204" pitchFamily="34" charset="0"/>
                <a:cs typeface="Arial" panose="020B0604020202020204" pitchFamily="34" charset="0"/>
              </a:rPr>
              <a:t>В состав сборок входят:</a:t>
            </a:r>
          </a:p>
          <a:p>
            <a:pPr marL="642938" indent="-642938">
              <a:buFont typeface="Arial" panose="020B0604020202020204" pitchFamily="34" charset="0"/>
              <a:buChar char="•"/>
            </a:pPr>
            <a:r>
              <a:rPr lang="ru-RU" sz="2700" dirty="0">
                <a:latin typeface="Arial" panose="020B0604020202020204" pitchFamily="34" charset="0"/>
                <a:cs typeface="Arial" panose="020B0604020202020204" pitchFamily="34" charset="0"/>
              </a:rPr>
              <a:t>исполняемые файлы </a:t>
            </a:r>
            <a:r>
              <a:rPr lang="ru-RU" sz="2700" b="1" dirty="0">
                <a:latin typeface="Arial" panose="020B0604020202020204" pitchFamily="34" charset="0"/>
                <a:cs typeface="Arial" panose="020B0604020202020204" pitchFamily="34" charset="0"/>
              </a:rPr>
              <a:t>(</a:t>
            </a:r>
            <a:r>
              <a:rPr lang="en-US" sz="2700" b="1" dirty="0">
                <a:latin typeface="Arial" panose="020B0604020202020204" pitchFamily="34" charset="0"/>
                <a:cs typeface="Arial" panose="020B0604020202020204" pitchFamily="34" charset="0"/>
              </a:rPr>
              <a:t>.exe</a:t>
            </a:r>
            <a:r>
              <a:rPr lang="ru-RU" sz="2700" b="1" dirty="0">
                <a:latin typeface="Arial" panose="020B0604020202020204" pitchFamily="34" charset="0"/>
                <a:cs typeface="Arial" panose="020B0604020202020204" pitchFamily="34" charset="0"/>
              </a:rPr>
              <a:t>)</a:t>
            </a:r>
            <a:r>
              <a:rPr lang="en-US" sz="2700" dirty="0">
                <a:latin typeface="Arial" panose="020B0604020202020204" pitchFamily="34" charset="0"/>
                <a:cs typeface="Arial" panose="020B0604020202020204" pitchFamily="34" charset="0"/>
              </a:rPr>
              <a:t>;</a:t>
            </a:r>
          </a:p>
          <a:p>
            <a:pPr marL="642938" indent="-642938">
              <a:buFont typeface="Arial" panose="020B0604020202020204" pitchFamily="34" charset="0"/>
              <a:buChar char="•"/>
            </a:pPr>
            <a:r>
              <a:rPr lang="ru-RU" sz="2700" dirty="0">
                <a:latin typeface="Arial" panose="020B0604020202020204" pitchFamily="34" charset="0"/>
                <a:cs typeface="Arial" panose="020B0604020202020204" pitchFamily="34" charset="0"/>
              </a:rPr>
              <a:t>файлы библиотек </a:t>
            </a:r>
            <a:r>
              <a:rPr lang="ru-RU" sz="2700" b="1" dirty="0">
                <a:latin typeface="Arial" panose="020B0604020202020204" pitchFamily="34" charset="0"/>
                <a:cs typeface="Arial" panose="020B0604020202020204" pitchFamily="34" charset="0"/>
              </a:rPr>
              <a:t>(</a:t>
            </a:r>
            <a:r>
              <a:rPr lang="en-US" sz="2700" b="1" dirty="0">
                <a:latin typeface="Arial" panose="020B0604020202020204" pitchFamily="34" charset="0"/>
                <a:cs typeface="Arial" panose="020B0604020202020204" pitchFamily="34" charset="0"/>
              </a:rPr>
              <a:t>.dll</a:t>
            </a:r>
            <a:r>
              <a:rPr lang="ru-RU" sz="2700" b="1" dirty="0">
                <a:latin typeface="Arial" panose="020B0604020202020204" pitchFamily="34" charset="0"/>
                <a:cs typeface="Arial" panose="020B0604020202020204" pitchFamily="34" charset="0"/>
              </a:rPr>
              <a:t>)</a:t>
            </a:r>
            <a:r>
              <a:rPr lang="en-US" sz="2700" dirty="0">
                <a:latin typeface="Arial" panose="020B0604020202020204" pitchFamily="34" charset="0"/>
                <a:cs typeface="Arial" panose="020B0604020202020204" pitchFamily="34" charset="0"/>
              </a:rPr>
              <a:t>.</a:t>
            </a:r>
            <a:endParaRPr lang="ru-RU" sz="49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2480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КОМПИЛЯЦИЯ</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15</a:t>
            </a:fld>
            <a:endParaRPr lang="ru-RU"/>
          </a:p>
        </p:txBody>
      </p:sp>
      <p:sp>
        <p:nvSpPr>
          <p:cNvPr id="7" name="TextBox 6"/>
          <p:cNvSpPr txBox="1"/>
          <p:nvPr/>
        </p:nvSpPr>
        <p:spPr>
          <a:xfrm>
            <a:off x="2228850" y="4184935"/>
            <a:ext cx="7886700" cy="923330"/>
          </a:xfrm>
          <a:prstGeom prst="rect">
            <a:avLst/>
          </a:prstGeom>
          <a:noFill/>
        </p:spPr>
        <p:txBody>
          <a:bodyPr wrap="square" rtlCol="0">
            <a:spAutoFit/>
          </a:bodyPr>
          <a:lstStyle/>
          <a:p>
            <a:r>
              <a:rPr lang="en-US" sz="2700" dirty="0">
                <a:latin typeface="Arial" panose="020B0604020202020204" pitchFamily="34" charset="0"/>
                <a:cs typeface="Arial" panose="020B0604020202020204" pitchFamily="34" charset="0"/>
              </a:rPr>
              <a:t>MSIL – Microsoft Intermediate Language</a:t>
            </a:r>
          </a:p>
          <a:p>
            <a:r>
              <a:rPr lang="en-US" sz="2700" dirty="0">
                <a:latin typeface="Arial" panose="020B0604020202020204" pitchFamily="34" charset="0"/>
                <a:cs typeface="Arial" panose="020B0604020202020204" pitchFamily="34" charset="0"/>
              </a:rPr>
              <a:t>CIL – Common Intermediate Language </a:t>
            </a:r>
            <a:endParaRPr lang="ru-RU" sz="4950" dirty="0">
              <a:latin typeface="Arial" panose="020B0604020202020204" pitchFamily="34" charset="0"/>
              <a:cs typeface="Arial" panose="020B0604020202020204" pitchFamily="34" charset="0"/>
            </a:endParaRPr>
          </a:p>
        </p:txBody>
      </p:sp>
      <p:sp>
        <p:nvSpPr>
          <p:cNvPr id="8" name="TextBox 7"/>
          <p:cNvSpPr txBox="1"/>
          <p:nvPr/>
        </p:nvSpPr>
        <p:spPr>
          <a:xfrm>
            <a:off x="2228850" y="2399110"/>
            <a:ext cx="7886700" cy="1338828"/>
          </a:xfrm>
          <a:prstGeom prst="rect">
            <a:avLst/>
          </a:prstGeom>
          <a:noFill/>
        </p:spPr>
        <p:txBody>
          <a:bodyPr wrap="square" rtlCol="0">
            <a:spAutoFit/>
          </a:bodyPr>
          <a:lstStyle/>
          <a:p>
            <a:r>
              <a:rPr lang="en-US" sz="2700" b="1" dirty="0">
                <a:latin typeface="Arial" panose="020B0604020202020204" pitchFamily="34" charset="0"/>
                <a:cs typeface="Arial" panose="020B0604020202020204" pitchFamily="34" charset="0"/>
              </a:rPr>
              <a:t>IL</a:t>
            </a:r>
            <a:r>
              <a:rPr lang="en-US" sz="2700" dirty="0">
                <a:latin typeface="Arial" panose="020B0604020202020204" pitchFamily="34" charset="0"/>
                <a:cs typeface="Arial" panose="020B0604020202020204" pitchFamily="34" charset="0"/>
              </a:rPr>
              <a:t> – Intermediate Language – </a:t>
            </a:r>
            <a:r>
              <a:rPr lang="ru-RU" sz="2700" dirty="0">
                <a:latin typeface="Arial" panose="020B0604020202020204" pitchFamily="34" charset="0"/>
                <a:cs typeface="Arial" panose="020B0604020202020204" pitchFamily="34" charset="0"/>
              </a:rPr>
              <a:t>результат компиляции кода, написанного на языках высокого уровня </a:t>
            </a:r>
            <a:r>
              <a:rPr lang="en-US" sz="2700" dirty="0">
                <a:latin typeface="Arial" panose="020B0604020202020204" pitchFamily="34" charset="0"/>
                <a:cs typeface="Arial" panose="020B0604020202020204" pitchFamily="34" charset="0"/>
              </a:rPr>
              <a:t>.NET</a:t>
            </a:r>
            <a:r>
              <a:rPr lang="ru-RU" sz="27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4641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ИСПОЛНЕНИЕ В </a:t>
            </a:r>
            <a:r>
              <a:rPr lang="en-US" sz="3600" b="1" dirty="0">
                <a:latin typeface="Arial" panose="020B0604020202020204" pitchFamily="34" charset="0"/>
                <a:cs typeface="Arial" panose="020B0604020202020204" pitchFamily="34" charset="0"/>
              </a:rPr>
              <a:t>CLR</a:t>
            </a:r>
          </a:p>
        </p:txBody>
      </p:sp>
      <p:sp>
        <p:nvSpPr>
          <p:cNvPr id="3" name="Номер слайда 2"/>
          <p:cNvSpPr>
            <a:spLocks noGrp="1"/>
          </p:cNvSpPr>
          <p:nvPr>
            <p:ph type="sldNum" sz="quarter" idx="12"/>
          </p:nvPr>
        </p:nvSpPr>
        <p:spPr/>
        <p:txBody>
          <a:bodyPr/>
          <a:lstStyle/>
          <a:p>
            <a:fld id="{E5031BA8-65EE-4E3E-8471-73A1F35E8A91}" type="slidenum">
              <a:rPr lang="ru-RU" smtClean="0"/>
              <a:t>16</a:t>
            </a:fld>
            <a:endParaRPr lang="ru-RU"/>
          </a:p>
        </p:txBody>
      </p:sp>
      <p:pic>
        <p:nvPicPr>
          <p:cNvPr id="5" name="Рисунок 4"/>
          <p:cNvPicPr>
            <a:picLocks noChangeAspect="1"/>
          </p:cNvPicPr>
          <p:nvPr/>
        </p:nvPicPr>
        <p:blipFill>
          <a:blip r:embed="rId4"/>
          <a:stretch>
            <a:fillRect/>
          </a:stretch>
        </p:blipFill>
        <p:spPr>
          <a:xfrm>
            <a:off x="2152651" y="2399111"/>
            <a:ext cx="7660295" cy="2563673"/>
          </a:xfrm>
          <a:prstGeom prst="rect">
            <a:avLst/>
          </a:prstGeom>
        </p:spPr>
      </p:pic>
      <p:sp>
        <p:nvSpPr>
          <p:cNvPr id="6" name="TextBox 5"/>
          <p:cNvSpPr txBox="1"/>
          <p:nvPr/>
        </p:nvSpPr>
        <p:spPr>
          <a:xfrm>
            <a:off x="2237318" y="4720409"/>
            <a:ext cx="2326217" cy="507831"/>
          </a:xfrm>
          <a:prstGeom prst="rect">
            <a:avLst/>
          </a:prstGeom>
          <a:noFill/>
        </p:spPr>
        <p:txBody>
          <a:bodyPr wrap="square" rtlCol="0">
            <a:spAutoFit/>
          </a:bodyPr>
          <a:lstStyle/>
          <a:p>
            <a:r>
              <a:rPr lang="en-US" sz="2700" b="1" dirty="0">
                <a:latin typeface="Arial" panose="020B0604020202020204" pitchFamily="34" charset="0"/>
                <a:cs typeface="Arial" panose="020B0604020202020204" pitchFamily="34" charset="0"/>
              </a:rPr>
              <a:t>Just-In-Time </a:t>
            </a:r>
            <a:endParaRPr lang="ru-RU" sz="4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5979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ИСПОЛНЕНИЕ В </a:t>
            </a:r>
            <a:r>
              <a:rPr lang="en-US" sz="3600" b="1" dirty="0">
                <a:latin typeface="Arial" panose="020B0604020202020204" pitchFamily="34" charset="0"/>
                <a:cs typeface="Arial" panose="020B0604020202020204" pitchFamily="34" charset="0"/>
              </a:rPr>
              <a:t>CLR</a:t>
            </a:r>
          </a:p>
        </p:txBody>
      </p:sp>
      <p:sp>
        <p:nvSpPr>
          <p:cNvPr id="3" name="Номер слайда 2"/>
          <p:cNvSpPr>
            <a:spLocks noGrp="1"/>
          </p:cNvSpPr>
          <p:nvPr>
            <p:ph type="sldNum" sz="quarter" idx="12"/>
          </p:nvPr>
        </p:nvSpPr>
        <p:spPr/>
        <p:txBody>
          <a:bodyPr/>
          <a:lstStyle/>
          <a:p>
            <a:fld id="{E5031BA8-65EE-4E3E-8471-73A1F35E8A91}" type="slidenum">
              <a:rPr lang="ru-RU" smtClean="0"/>
              <a:t>17</a:t>
            </a:fld>
            <a:endParaRPr lang="ru-RU"/>
          </a:p>
        </p:txBody>
      </p:sp>
      <p:sp>
        <p:nvSpPr>
          <p:cNvPr id="7" name="TextBox 6"/>
          <p:cNvSpPr txBox="1"/>
          <p:nvPr/>
        </p:nvSpPr>
        <p:spPr>
          <a:xfrm>
            <a:off x="2152650" y="2399111"/>
            <a:ext cx="7886700" cy="1015663"/>
          </a:xfrm>
          <a:prstGeom prst="rect">
            <a:avLst/>
          </a:prstGeom>
          <a:noFill/>
        </p:spPr>
        <p:txBody>
          <a:bodyPr wrap="square" rtlCol="0">
            <a:spAutoFit/>
          </a:bodyPr>
          <a:lstStyle/>
          <a:p>
            <a:r>
              <a:rPr lang="en-US" sz="3000" b="1" dirty="0">
                <a:latin typeface="Arial" panose="020B0604020202020204" pitchFamily="34" charset="0"/>
                <a:cs typeface="Arial" panose="020B0604020202020204" pitchFamily="34" charset="0"/>
              </a:rPr>
              <a:t>JIT-</a:t>
            </a:r>
            <a:r>
              <a:rPr lang="ru-RU" sz="3000" b="1" dirty="0">
                <a:latin typeface="Arial" panose="020B0604020202020204" pitchFamily="34" charset="0"/>
                <a:cs typeface="Arial" panose="020B0604020202020204" pitchFamily="34" charset="0"/>
              </a:rPr>
              <a:t>компилятор </a:t>
            </a:r>
            <a:r>
              <a:rPr lang="ru-RU" sz="3000" dirty="0">
                <a:latin typeface="Arial" panose="020B0604020202020204" pitchFamily="34" charset="0"/>
                <a:cs typeface="Arial" panose="020B0604020202020204" pitchFamily="34" charset="0"/>
              </a:rPr>
              <a:t>(</a:t>
            </a:r>
            <a:r>
              <a:rPr lang="en-US" sz="3000" dirty="0">
                <a:latin typeface="Arial" panose="020B0604020202020204" pitchFamily="34" charset="0"/>
                <a:cs typeface="Arial" panose="020B0604020202020204" pitchFamily="34" charset="0"/>
              </a:rPr>
              <a:t>Just-In-Time</a:t>
            </a:r>
            <a:r>
              <a:rPr lang="ru-RU" sz="3000" dirty="0">
                <a:latin typeface="Arial" panose="020B0604020202020204" pitchFamily="34" charset="0"/>
                <a:cs typeface="Arial" panose="020B0604020202020204" pitchFamily="34" charset="0"/>
              </a:rPr>
              <a:t>)</a:t>
            </a:r>
            <a:r>
              <a:rPr lang="en-US" sz="3000" dirty="0">
                <a:latin typeface="Arial" panose="020B0604020202020204" pitchFamily="34" charset="0"/>
                <a:cs typeface="Arial" panose="020B0604020202020204" pitchFamily="34" charset="0"/>
              </a:rPr>
              <a:t> – </a:t>
            </a:r>
            <a:r>
              <a:rPr lang="ru-RU" sz="3000" dirty="0">
                <a:latin typeface="Arial" panose="020B0604020202020204" pitchFamily="34" charset="0"/>
                <a:cs typeface="Arial" panose="020B0604020202020204" pitchFamily="34" charset="0"/>
              </a:rPr>
              <a:t>«компиляция на лету»</a:t>
            </a:r>
          </a:p>
        </p:txBody>
      </p:sp>
      <p:sp>
        <p:nvSpPr>
          <p:cNvPr id="6" name="TextBox 5"/>
          <p:cNvSpPr txBox="1"/>
          <p:nvPr/>
        </p:nvSpPr>
        <p:spPr>
          <a:xfrm>
            <a:off x="2152650" y="3665534"/>
            <a:ext cx="7886700" cy="1015663"/>
          </a:xfrm>
          <a:prstGeom prst="rect">
            <a:avLst/>
          </a:prstGeom>
          <a:noFill/>
        </p:spPr>
        <p:txBody>
          <a:bodyPr wrap="square" rtlCol="0">
            <a:spAutoFit/>
          </a:bodyPr>
          <a:lstStyle/>
          <a:p>
            <a:r>
              <a:rPr lang="ru-RU" sz="3000" dirty="0">
                <a:latin typeface="Arial" panose="020B0604020202020204" pitchFamily="34" charset="0"/>
                <a:cs typeface="Arial" panose="020B0604020202020204" pitchFamily="34" charset="0"/>
              </a:rPr>
              <a:t>Преобразует байт-код в машинные коды определенного процессора</a:t>
            </a:r>
          </a:p>
        </p:txBody>
      </p:sp>
    </p:spTree>
    <p:extLst>
      <p:ext uri="{BB962C8B-B14F-4D97-AF65-F5344CB8AC3E}">
        <p14:creationId xmlns:p14="http://schemas.microsoft.com/office/powerpoint/2010/main" val="4078524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a:bodyPr>
          <a:lstStyle/>
          <a:p>
            <a:r>
              <a:rPr lang="ru-RU" sz="3600" b="1" dirty="0">
                <a:latin typeface="Arial" panose="020B0604020202020204" pitchFamily="34" charset="0"/>
                <a:cs typeface="Arial" panose="020B0604020202020204" pitchFamily="34" charset="0"/>
              </a:rPr>
              <a:t>ИСПОЛНЕНИЕ В </a:t>
            </a:r>
            <a:r>
              <a:rPr lang="en-US" sz="3600" b="1" dirty="0">
                <a:latin typeface="Arial" panose="020B0604020202020204" pitchFamily="34" charset="0"/>
                <a:cs typeface="Arial" panose="020B0604020202020204" pitchFamily="34" charset="0"/>
              </a:rPr>
              <a:t>CLR</a:t>
            </a:r>
          </a:p>
        </p:txBody>
      </p:sp>
      <p:sp>
        <p:nvSpPr>
          <p:cNvPr id="3" name="Номер слайда 2"/>
          <p:cNvSpPr>
            <a:spLocks noGrp="1"/>
          </p:cNvSpPr>
          <p:nvPr>
            <p:ph type="sldNum" sz="quarter" idx="12"/>
          </p:nvPr>
        </p:nvSpPr>
        <p:spPr/>
        <p:txBody>
          <a:bodyPr/>
          <a:lstStyle/>
          <a:p>
            <a:fld id="{E5031BA8-65EE-4E3E-8471-73A1F35E8A91}" type="slidenum">
              <a:rPr lang="ru-RU" smtClean="0"/>
              <a:t>18</a:t>
            </a:fld>
            <a:endParaRPr lang="ru-RU"/>
          </a:p>
        </p:txBody>
      </p:sp>
      <p:pic>
        <p:nvPicPr>
          <p:cNvPr id="4" name="Рисунок 3"/>
          <p:cNvPicPr>
            <a:picLocks noChangeAspect="1"/>
          </p:cNvPicPr>
          <p:nvPr/>
        </p:nvPicPr>
        <p:blipFill>
          <a:blip r:embed="rId4"/>
          <a:stretch>
            <a:fillRect/>
          </a:stretch>
        </p:blipFill>
        <p:spPr>
          <a:xfrm>
            <a:off x="2152650" y="3036867"/>
            <a:ext cx="7541684" cy="1676047"/>
          </a:xfrm>
          <a:prstGeom prst="rect">
            <a:avLst/>
          </a:prstGeom>
        </p:spPr>
      </p:pic>
    </p:spTree>
    <p:extLst>
      <p:ext uri="{BB962C8B-B14F-4D97-AF65-F5344CB8AC3E}">
        <p14:creationId xmlns:p14="http://schemas.microsoft.com/office/powerpoint/2010/main" val="2507983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.NET</a:t>
            </a:r>
            <a:r>
              <a:rPr lang="ru-RU" sz="3600" b="1"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FRAMEWORK </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19</a:t>
            </a:fld>
            <a:endParaRPr lang="ru-RU"/>
          </a:p>
        </p:txBody>
      </p:sp>
      <p:pic>
        <p:nvPicPr>
          <p:cNvPr id="3074" name="Picture 2" descr="Управляемый код внутри большей архитектур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0227" y="1331750"/>
            <a:ext cx="5816750" cy="53897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Картинки по запросу .net frame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3382" y="617053"/>
            <a:ext cx="2914619" cy="111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489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.NET</a:t>
            </a:r>
            <a:r>
              <a:rPr lang="ru-RU" sz="3600" b="1"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FRAMEWORK </a:t>
            </a:r>
            <a:endParaRPr lang="ru-RU" sz="4050" b="1" dirty="0">
              <a:latin typeface="Arial" panose="020B06040202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fld id="{E5031BA8-65EE-4E3E-8471-73A1F35E8A91}" type="slidenum">
              <a:rPr lang="ru-RU" smtClean="0"/>
              <a:t>20</a:t>
            </a:fld>
            <a:endParaRPr lang="ru-RU"/>
          </a:p>
        </p:txBody>
      </p:sp>
      <p:pic>
        <p:nvPicPr>
          <p:cNvPr id="2050" name="Picture 2" descr="Картинки по запросу .net fra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382" y="857251"/>
            <a:ext cx="2914619" cy="11144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152650" y="2399110"/>
            <a:ext cx="7886700" cy="1938992"/>
          </a:xfrm>
          <a:prstGeom prst="rect">
            <a:avLst/>
          </a:prstGeom>
          <a:noFill/>
        </p:spPr>
        <p:txBody>
          <a:bodyPr wrap="square" rtlCol="0">
            <a:spAutoFit/>
          </a:bodyPr>
          <a:lstStyle/>
          <a:p>
            <a:r>
              <a:rPr lang="ru-RU" sz="3000" b="1" dirty="0">
                <a:latin typeface="Arial" panose="020B0604020202020204" pitchFamily="34" charset="0"/>
                <a:cs typeface="Arial" panose="020B0604020202020204" pitchFamily="34" charset="0"/>
              </a:rPr>
              <a:t>Управляемый код (</a:t>
            </a:r>
            <a:r>
              <a:rPr lang="en-US" sz="3000" b="1" dirty="0">
                <a:latin typeface="Arial" panose="020B0604020202020204" pitchFamily="34" charset="0"/>
                <a:cs typeface="Arial" panose="020B0604020202020204" pitchFamily="34" charset="0"/>
              </a:rPr>
              <a:t>managed code</a:t>
            </a:r>
            <a:r>
              <a:rPr lang="ru-RU" sz="3000" b="1" dirty="0">
                <a:latin typeface="Arial" panose="020B0604020202020204" pitchFamily="34" charset="0"/>
                <a:cs typeface="Arial" panose="020B0604020202020204" pitchFamily="34" charset="0"/>
              </a:rPr>
              <a:t>)</a:t>
            </a:r>
            <a:r>
              <a:rPr lang="en-US" sz="3000" b="1" dirty="0">
                <a:latin typeface="Arial" panose="020B0604020202020204" pitchFamily="34" charset="0"/>
                <a:cs typeface="Arial" panose="020B0604020202020204" pitchFamily="34" charset="0"/>
              </a:rPr>
              <a:t> </a:t>
            </a:r>
            <a:r>
              <a:rPr lang="ru-RU" sz="3000" b="1" dirty="0">
                <a:latin typeface="Arial" panose="020B0604020202020204" pitchFamily="34" charset="0"/>
                <a:cs typeface="Arial" panose="020B0604020202020204" pitchFamily="34" charset="0"/>
              </a:rPr>
              <a:t>–</a:t>
            </a:r>
            <a:r>
              <a:rPr lang="en-US" sz="3000" b="1" dirty="0">
                <a:latin typeface="Arial" panose="020B0604020202020204" pitchFamily="34" charset="0"/>
                <a:cs typeface="Arial" panose="020B0604020202020204" pitchFamily="34" charset="0"/>
              </a:rPr>
              <a:t> </a:t>
            </a:r>
            <a:r>
              <a:rPr lang="ru-RU" sz="3000" dirty="0">
                <a:latin typeface="Arial" panose="020B0604020202020204" pitchFamily="34" charset="0"/>
                <a:cs typeface="Arial" panose="020B0604020202020204" pitchFamily="34" charset="0"/>
              </a:rPr>
              <a:t>приложение, созданное на основе </a:t>
            </a:r>
            <a:r>
              <a:rPr lang="en-US" sz="3000" dirty="0">
                <a:latin typeface="Arial" panose="020B0604020202020204" pitchFamily="34" charset="0"/>
                <a:cs typeface="Arial" panose="020B0604020202020204" pitchFamily="34" charset="0"/>
              </a:rPr>
              <a:t>.NET</a:t>
            </a:r>
            <a:r>
              <a:rPr lang="ru-RU" sz="3000" dirty="0">
                <a:latin typeface="Arial" panose="020B0604020202020204" pitchFamily="34" charset="0"/>
                <a:cs typeface="Arial" panose="020B0604020202020204" pitchFamily="34" charset="0"/>
              </a:rPr>
              <a:t>, которое управляется общеязыковой средой </a:t>
            </a:r>
            <a:r>
              <a:rPr lang="en-US" sz="3000" dirty="0">
                <a:latin typeface="Arial" panose="020B0604020202020204" pitchFamily="34" charset="0"/>
                <a:cs typeface="Arial" panose="020B0604020202020204" pitchFamily="34" charset="0"/>
              </a:rPr>
              <a:t>CLR</a:t>
            </a:r>
            <a:r>
              <a:rPr lang="ru-RU" sz="3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9511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en-US" sz="3600" b="1" dirty="0">
                <a:latin typeface="Arial" panose="020B0604020202020204" pitchFamily="34" charset="0"/>
                <a:cs typeface="Arial" panose="020B0604020202020204" pitchFamily="34" charset="0"/>
              </a:rPr>
              <a:t>C# (C</a:t>
            </a:r>
            <a:r>
              <a:rPr lang="ru-RU" sz="3600" b="1" dirty="0">
                <a:latin typeface="Arial" panose="020B0604020202020204" pitchFamily="34" charset="0"/>
                <a:cs typeface="Arial" panose="020B0604020202020204" pitchFamily="34" charset="0"/>
              </a:rPr>
              <a:t>-</a:t>
            </a:r>
            <a:r>
              <a:rPr lang="en-US" sz="3600" b="1" dirty="0">
                <a:latin typeface="Arial" panose="020B0604020202020204" pitchFamily="34" charset="0"/>
                <a:cs typeface="Arial" panose="020B0604020202020204" pitchFamily="34" charset="0"/>
              </a:rPr>
              <a:t>sharp, </a:t>
            </a:r>
            <a:r>
              <a:rPr lang="ru-RU" sz="3600" b="1" dirty="0">
                <a:latin typeface="Arial" panose="020B0604020202020204" pitchFamily="34" charset="0"/>
                <a:cs typeface="Arial" panose="020B0604020202020204" pitchFamily="34" charset="0"/>
              </a:rPr>
              <a:t>си</a:t>
            </a:r>
            <a:r>
              <a:rPr lang="en-US" sz="3600" b="1" dirty="0">
                <a:latin typeface="Arial" panose="020B0604020202020204" pitchFamily="34" charset="0"/>
                <a:cs typeface="Arial" panose="020B0604020202020204" pitchFamily="34" charset="0"/>
              </a:rPr>
              <a:t>-</a:t>
            </a:r>
            <a:r>
              <a:rPr lang="ru-RU" sz="3600" b="1" dirty="0" err="1">
                <a:latin typeface="Arial" panose="020B0604020202020204" pitchFamily="34" charset="0"/>
                <a:cs typeface="Arial" panose="020B0604020202020204" pitchFamily="34" charset="0"/>
              </a:rPr>
              <a:t>шарп</a:t>
            </a:r>
            <a:r>
              <a:rPr lang="en-US" sz="3600" b="1" dirty="0">
                <a:latin typeface="Arial" panose="020B0604020202020204" pitchFamily="34" charset="0"/>
                <a:cs typeface="Arial" panose="020B0604020202020204" pitchFamily="34" charset="0"/>
              </a:rPr>
              <a:t>)</a:t>
            </a:r>
            <a:endParaRPr lang="ru-RU" sz="3600" dirty="0">
              <a:latin typeface="Arial" panose="020B0604020202020204" pitchFamily="34" charset="0"/>
              <a:cs typeface="Arial" panose="020B0604020202020204" pitchFamily="34" charset="0"/>
            </a:endParaRPr>
          </a:p>
        </p:txBody>
      </p:sp>
      <p:sp>
        <p:nvSpPr>
          <p:cNvPr id="10" name="Номер слайда 9"/>
          <p:cNvSpPr>
            <a:spLocks noGrp="1"/>
          </p:cNvSpPr>
          <p:nvPr>
            <p:ph type="sldNum" sz="quarter" idx="12"/>
          </p:nvPr>
        </p:nvSpPr>
        <p:spPr/>
        <p:txBody>
          <a:bodyPr/>
          <a:lstStyle/>
          <a:p>
            <a:fld id="{E5031BA8-65EE-4E3E-8471-73A1F35E8A91}" type="slidenum">
              <a:rPr lang="ru-RU" smtClean="0"/>
              <a:t>21</a:t>
            </a:fld>
            <a:endParaRPr lang="ru-RU"/>
          </a:p>
        </p:txBody>
      </p:sp>
      <p:sp>
        <p:nvSpPr>
          <p:cNvPr id="5" name="TextBox 4"/>
          <p:cNvSpPr txBox="1"/>
          <p:nvPr/>
        </p:nvSpPr>
        <p:spPr>
          <a:xfrm>
            <a:off x="2152651" y="2137466"/>
            <a:ext cx="8010649" cy="1477328"/>
          </a:xfrm>
          <a:prstGeom prst="rect">
            <a:avLst/>
          </a:prstGeom>
          <a:noFill/>
        </p:spPr>
        <p:txBody>
          <a:bodyPr wrap="square" rtlCol="0">
            <a:spAutoFit/>
          </a:bodyPr>
          <a:lstStyle/>
          <a:p>
            <a:pPr marL="428625" indent="-428625">
              <a:buFont typeface="Arial" panose="020B0604020202020204" pitchFamily="34" charset="0"/>
              <a:buChar char="•"/>
            </a:pPr>
            <a:r>
              <a:rPr lang="ru-RU" sz="3000" dirty="0">
                <a:latin typeface="Arial" panose="020B0604020202020204" pitchFamily="34" charset="0"/>
                <a:cs typeface="Arial" panose="020B0604020202020204" pitchFamily="34" charset="0"/>
              </a:rPr>
              <a:t>Объектно-ориентированный.</a:t>
            </a:r>
          </a:p>
          <a:p>
            <a:pPr marL="428625" indent="-428625">
              <a:buFont typeface="Arial" panose="020B0604020202020204" pitchFamily="34" charset="0"/>
              <a:buChar char="•"/>
            </a:pPr>
            <a:r>
              <a:rPr lang="ru-RU" sz="3000" dirty="0">
                <a:latin typeface="Arial" panose="020B0604020202020204" pitchFamily="34" charset="0"/>
                <a:cs typeface="Arial" panose="020B0604020202020204" pitchFamily="34" charset="0"/>
              </a:rPr>
              <a:t>Статическая типизация.</a:t>
            </a:r>
          </a:p>
          <a:p>
            <a:pPr marL="428625" indent="-428625">
              <a:buFont typeface="Arial" panose="020B0604020202020204" pitchFamily="34" charset="0"/>
              <a:buChar char="•"/>
            </a:pPr>
            <a:r>
              <a:rPr lang="en-US" sz="3000" dirty="0">
                <a:latin typeface="Arial" panose="020B0604020202020204" pitchFamily="34" charset="0"/>
                <a:cs typeface="Arial" panose="020B0604020202020204" pitchFamily="34" charset="0"/>
              </a:rPr>
              <a:t>.NET Framework.</a:t>
            </a:r>
            <a:endParaRPr lang="ru-RU" sz="3000" dirty="0">
              <a:latin typeface="Arial" panose="020B0604020202020204" pitchFamily="34" charset="0"/>
              <a:cs typeface="Arial" panose="020B0604020202020204" pitchFamily="34" charset="0"/>
            </a:endParaRPr>
          </a:p>
        </p:txBody>
      </p:sp>
      <p:sp>
        <p:nvSpPr>
          <p:cNvPr id="3" name="TextBox 2"/>
          <p:cNvSpPr txBox="1"/>
          <p:nvPr/>
        </p:nvSpPr>
        <p:spPr>
          <a:xfrm>
            <a:off x="2414650" y="4054682"/>
            <a:ext cx="694707" cy="600164"/>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C</a:t>
            </a:r>
            <a:endParaRPr lang="ru-RU" sz="3300" b="1" dirty="0">
              <a:latin typeface="Arial" panose="020B0604020202020204" pitchFamily="34" charset="0"/>
              <a:cs typeface="Arial" panose="020B0604020202020204" pitchFamily="34" charset="0"/>
            </a:endParaRPr>
          </a:p>
        </p:txBody>
      </p:sp>
      <p:sp>
        <p:nvSpPr>
          <p:cNvPr id="6" name="Стрелка вправо 5"/>
          <p:cNvSpPr/>
          <p:nvPr/>
        </p:nvSpPr>
        <p:spPr>
          <a:xfrm>
            <a:off x="3109356" y="4236345"/>
            <a:ext cx="926276" cy="2137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7" name="TextBox 6"/>
          <p:cNvSpPr txBox="1"/>
          <p:nvPr/>
        </p:nvSpPr>
        <p:spPr>
          <a:xfrm>
            <a:off x="4382985" y="4054682"/>
            <a:ext cx="1086592" cy="600164"/>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C++</a:t>
            </a:r>
            <a:endParaRPr lang="ru-RU" sz="3300" b="1" dirty="0">
              <a:latin typeface="Arial" panose="020B0604020202020204" pitchFamily="34" charset="0"/>
              <a:cs typeface="Arial" panose="020B0604020202020204" pitchFamily="34" charset="0"/>
            </a:endParaRPr>
          </a:p>
        </p:txBody>
      </p:sp>
      <p:sp>
        <p:nvSpPr>
          <p:cNvPr id="8" name="Стрелка вправо 7"/>
          <p:cNvSpPr/>
          <p:nvPr/>
        </p:nvSpPr>
        <p:spPr>
          <a:xfrm>
            <a:off x="5816929" y="4236345"/>
            <a:ext cx="926276" cy="2137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9" name="TextBox 8"/>
          <p:cNvSpPr txBox="1"/>
          <p:nvPr/>
        </p:nvSpPr>
        <p:spPr>
          <a:xfrm>
            <a:off x="6973291" y="4054680"/>
            <a:ext cx="1969819" cy="600164"/>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C++++</a:t>
            </a:r>
            <a:endParaRPr lang="ru-RU" sz="33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3142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en-US" sz="3600" b="1" dirty="0">
                <a:latin typeface="Arial" panose="020B0604020202020204" pitchFamily="34" charset="0"/>
                <a:cs typeface="Arial" panose="020B0604020202020204" pitchFamily="34" charset="0"/>
              </a:rPr>
              <a:t>C#</a:t>
            </a:r>
            <a:endParaRPr lang="ru-RU" sz="3600" dirty="0">
              <a:latin typeface="Arial" panose="020B0604020202020204" pitchFamily="34" charset="0"/>
              <a:cs typeface="Arial" panose="020B0604020202020204" pitchFamily="34" charset="0"/>
            </a:endParaRPr>
          </a:p>
        </p:txBody>
      </p:sp>
      <p:sp>
        <p:nvSpPr>
          <p:cNvPr id="10" name="Номер слайда 9"/>
          <p:cNvSpPr>
            <a:spLocks noGrp="1"/>
          </p:cNvSpPr>
          <p:nvPr>
            <p:ph type="sldNum" sz="quarter" idx="12"/>
          </p:nvPr>
        </p:nvSpPr>
        <p:spPr/>
        <p:txBody>
          <a:bodyPr/>
          <a:lstStyle/>
          <a:p>
            <a:fld id="{E5031BA8-65EE-4E3E-8471-73A1F35E8A91}" type="slidenum">
              <a:rPr lang="ru-RU" smtClean="0"/>
              <a:t>22</a:t>
            </a:fld>
            <a:endParaRPr lang="ru-RU"/>
          </a:p>
        </p:txBody>
      </p:sp>
      <p:sp>
        <p:nvSpPr>
          <p:cNvPr id="5" name="TextBox 4"/>
          <p:cNvSpPr txBox="1"/>
          <p:nvPr/>
        </p:nvSpPr>
        <p:spPr>
          <a:xfrm>
            <a:off x="2152651" y="2337129"/>
            <a:ext cx="8010649" cy="1938992"/>
          </a:xfrm>
          <a:prstGeom prst="rect">
            <a:avLst/>
          </a:prstGeom>
          <a:noFill/>
        </p:spPr>
        <p:txBody>
          <a:bodyPr wrap="square" rtlCol="0">
            <a:spAutoFit/>
          </a:bodyPr>
          <a:lstStyle/>
          <a:p>
            <a:r>
              <a:rPr lang="ru-RU" sz="3000" b="1" u="sng" dirty="0">
                <a:latin typeface="Arial" panose="020B0604020202020204" pitchFamily="34" charset="0"/>
                <a:cs typeface="Arial" panose="020B0604020202020204" pitchFamily="34" charset="0"/>
              </a:rPr>
              <a:t>Позволяет создавать : </a:t>
            </a:r>
          </a:p>
          <a:p>
            <a:pPr marL="428625" indent="-428625">
              <a:buFont typeface="Arial" panose="020B0604020202020204" pitchFamily="34" charset="0"/>
              <a:buChar char="•"/>
            </a:pPr>
            <a:r>
              <a:rPr lang="ru-RU" sz="3000" dirty="0">
                <a:latin typeface="Arial" panose="020B0604020202020204" pitchFamily="34" charset="0"/>
                <a:cs typeface="Arial" panose="020B0604020202020204" pitchFamily="34" charset="0"/>
              </a:rPr>
              <a:t>Приложения </a:t>
            </a:r>
            <a:r>
              <a:rPr lang="en-US" sz="3000" dirty="0">
                <a:latin typeface="Arial" panose="020B0604020202020204" pitchFamily="34" charset="0"/>
                <a:cs typeface="Arial" panose="020B0604020202020204" pitchFamily="34" charset="0"/>
              </a:rPr>
              <a:t>Windows;</a:t>
            </a:r>
          </a:p>
          <a:p>
            <a:pPr marL="428625" indent="-428625">
              <a:buFont typeface="Arial" panose="020B0604020202020204" pitchFamily="34" charset="0"/>
              <a:buChar char="•"/>
            </a:pPr>
            <a:r>
              <a:rPr lang="en-US" sz="3000" dirty="0">
                <a:latin typeface="Arial" panose="020B0604020202020204" pitchFamily="34" charset="0"/>
                <a:cs typeface="Arial" panose="020B0604020202020204" pitchFamily="34" charset="0"/>
              </a:rPr>
              <a:t>Web–</a:t>
            </a:r>
            <a:r>
              <a:rPr lang="ru-RU" sz="3000" dirty="0">
                <a:latin typeface="Arial" panose="020B0604020202020204" pitchFamily="34" charset="0"/>
                <a:cs typeface="Arial" panose="020B0604020202020204" pitchFamily="34" charset="0"/>
              </a:rPr>
              <a:t>приложения.</a:t>
            </a:r>
          </a:p>
          <a:p>
            <a:pPr marL="428625" indent="-428625">
              <a:buFont typeface="Arial" panose="020B0604020202020204" pitchFamily="34" charset="0"/>
              <a:buChar char="•"/>
            </a:pPr>
            <a:r>
              <a:rPr lang="en-US" sz="3000" dirty="0">
                <a:latin typeface="Arial" panose="020B0604020202020204" pitchFamily="34" charset="0"/>
                <a:cs typeface="Arial" panose="020B0604020202020204" pitchFamily="34" charset="0"/>
              </a:rPr>
              <a:t>Web–</a:t>
            </a:r>
            <a:r>
              <a:rPr lang="ru-RU" sz="3000" dirty="0">
                <a:latin typeface="Arial" panose="020B0604020202020204" pitchFamily="34" charset="0"/>
                <a:cs typeface="Arial" panose="020B0604020202020204" pitchFamily="34" charset="0"/>
              </a:rPr>
              <a:t>службы.</a:t>
            </a:r>
          </a:p>
        </p:txBody>
      </p:sp>
    </p:spTree>
    <p:extLst>
      <p:ext uri="{BB962C8B-B14F-4D97-AF65-F5344CB8AC3E}">
        <p14:creationId xmlns:p14="http://schemas.microsoft.com/office/powerpoint/2010/main" val="2313130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памятью</a:t>
            </a:r>
          </a:p>
        </p:txBody>
      </p:sp>
      <p:sp>
        <p:nvSpPr>
          <p:cNvPr id="3" name="Объект 2"/>
          <p:cNvSpPr>
            <a:spLocks noGrp="1"/>
          </p:cNvSpPr>
          <p:nvPr>
            <p:ph idx="1"/>
          </p:nvPr>
        </p:nvSpPr>
        <p:spPr/>
        <p:txBody>
          <a:bodyPr>
            <a:normAutofit/>
          </a:bodyPr>
          <a:lstStyle/>
          <a:p>
            <a:r>
              <a:rPr lang="ru-RU" dirty="0"/>
              <a:t>В плане реализации автоматического управления памятью С# полагается на исполняющую среду.</a:t>
            </a:r>
          </a:p>
          <a:p>
            <a:r>
              <a:rPr lang="ru-RU" dirty="0"/>
              <a:t>Общеязыковая исполняющая среда (</a:t>
            </a:r>
            <a:r>
              <a:rPr lang="ru-RU" dirty="0" err="1"/>
              <a:t>Common</a:t>
            </a:r>
            <a:r>
              <a:rPr lang="ru-RU" dirty="0"/>
              <a:t> </a:t>
            </a:r>
            <a:r>
              <a:rPr lang="ru-RU" dirty="0" err="1"/>
              <a:t>Language</a:t>
            </a:r>
            <a:r>
              <a:rPr lang="ru-RU" dirty="0"/>
              <a:t> </a:t>
            </a:r>
            <a:r>
              <a:rPr lang="ru-RU" dirty="0" err="1"/>
              <a:t>Runtime</a:t>
            </a:r>
            <a:r>
              <a:rPr lang="ru-RU" dirty="0"/>
              <a:t> - CLR) имеет сборщик мусора, который выполняется как часть вашей программы и восстанавливает память, занятую объектами, на которые больше нет ссылок.</a:t>
            </a:r>
          </a:p>
          <a:p>
            <a:r>
              <a:rPr lang="ru-RU" dirty="0"/>
              <a:t>Это снимает с программистов необходимость в явном освобождении памяти для объекта, устраняя проблему некорректных указателей, которая встречается в таких языках, как С++.</a:t>
            </a:r>
          </a:p>
        </p:txBody>
      </p:sp>
      <p:sp>
        <p:nvSpPr>
          <p:cNvPr id="4" name="Номер слайда 3"/>
          <p:cNvSpPr>
            <a:spLocks noGrp="1"/>
          </p:cNvSpPr>
          <p:nvPr>
            <p:ph type="sldNum" sz="quarter" idx="12"/>
          </p:nvPr>
        </p:nvSpPr>
        <p:spPr/>
        <p:txBody>
          <a:bodyPr/>
          <a:lstStyle/>
          <a:p>
            <a:fld id="{E5031BA8-65EE-4E3E-8471-73A1F35E8A91}" type="slidenum">
              <a:rPr lang="ru-RU" smtClean="0"/>
              <a:t>23</a:t>
            </a:fld>
            <a:endParaRPr lang="ru-RU"/>
          </a:p>
        </p:txBody>
      </p:sp>
    </p:spTree>
    <p:extLst>
      <p:ext uri="{BB962C8B-B14F-4D97-AF65-F5344CB8AC3E}">
        <p14:creationId xmlns:p14="http://schemas.microsoft.com/office/powerpoint/2010/main" val="3535605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памятью</a:t>
            </a:r>
          </a:p>
        </p:txBody>
      </p:sp>
      <p:sp>
        <p:nvSpPr>
          <p:cNvPr id="3" name="Объект 2"/>
          <p:cNvSpPr>
            <a:spLocks noGrp="1"/>
          </p:cNvSpPr>
          <p:nvPr>
            <p:ph idx="1"/>
          </p:nvPr>
        </p:nvSpPr>
        <p:spPr/>
        <p:txBody>
          <a:bodyPr>
            <a:normAutofit/>
          </a:bodyPr>
          <a:lstStyle/>
          <a:p>
            <a:r>
              <a:rPr lang="ru-RU" dirty="0"/>
              <a:t>Язык С# не исключает указатели: он просто делает их необязательными при решении большинства задач программирования.</a:t>
            </a:r>
          </a:p>
          <a:p>
            <a:r>
              <a:rPr lang="ru-RU" dirty="0"/>
              <a:t>Для "горячих" точек, критичных к производительности, и при реализации взаимодействия указатели могут использоваться, но это разрешено только в блоках, которые явно помечены как </a:t>
            </a:r>
            <a:r>
              <a:rPr lang="ru-RU" dirty="0" err="1"/>
              <a:t>unsafe</a:t>
            </a:r>
            <a:r>
              <a:rPr lang="ru-RU" dirty="0"/>
              <a:t> (т.е. небезопасные).</a:t>
            </a:r>
          </a:p>
        </p:txBody>
      </p:sp>
      <p:sp>
        <p:nvSpPr>
          <p:cNvPr id="4" name="Номер слайда 3"/>
          <p:cNvSpPr>
            <a:spLocks noGrp="1"/>
          </p:cNvSpPr>
          <p:nvPr>
            <p:ph type="sldNum" sz="quarter" idx="12"/>
          </p:nvPr>
        </p:nvSpPr>
        <p:spPr/>
        <p:txBody>
          <a:bodyPr/>
          <a:lstStyle/>
          <a:p>
            <a:fld id="{E5031BA8-65EE-4E3E-8471-73A1F35E8A91}" type="slidenum">
              <a:rPr lang="ru-RU" smtClean="0"/>
              <a:t>24</a:t>
            </a:fld>
            <a:endParaRPr lang="ru-RU"/>
          </a:p>
        </p:txBody>
      </p:sp>
    </p:spTree>
    <p:extLst>
      <p:ext uri="{BB962C8B-B14F-4D97-AF65-F5344CB8AC3E}">
        <p14:creationId xmlns:p14="http://schemas.microsoft.com/office/powerpoint/2010/main" val="1610798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Поддержка платформ</a:t>
            </a:r>
          </a:p>
        </p:txBody>
      </p:sp>
      <p:sp>
        <p:nvSpPr>
          <p:cNvPr id="3" name="Объект 2"/>
          <p:cNvSpPr>
            <a:spLocks noGrp="1"/>
          </p:cNvSpPr>
          <p:nvPr>
            <p:ph idx="1"/>
          </p:nvPr>
        </p:nvSpPr>
        <p:spPr/>
        <p:txBody>
          <a:bodyPr>
            <a:normAutofit/>
          </a:bodyPr>
          <a:lstStyle/>
          <a:p>
            <a:r>
              <a:rPr lang="ru-RU" dirty="0"/>
              <a:t>Исторически сложилось так, что язык С# применялся в основном для написания кода, выполняющегося на платформах </a:t>
            </a:r>
            <a:r>
              <a:rPr lang="ru-RU" dirty="0" err="1"/>
              <a:t>Windows</a:t>
            </a:r>
            <a:r>
              <a:rPr lang="ru-RU" dirty="0"/>
              <a:t>. Однако недавно </a:t>
            </a:r>
            <a:r>
              <a:rPr lang="ru-RU" dirty="0" err="1"/>
              <a:t>Microsoft</a:t>
            </a:r>
            <a:r>
              <a:rPr lang="ru-RU" dirty="0"/>
              <a:t> и ряд компаний инвестировали в другие платформы, включая Мае OS Х и </a:t>
            </a:r>
            <a:r>
              <a:rPr lang="ru-RU" dirty="0" err="1"/>
              <a:t>iOS</a:t>
            </a:r>
            <a:r>
              <a:rPr lang="ru-RU" dirty="0"/>
              <a:t>, а также </a:t>
            </a:r>
            <a:r>
              <a:rPr lang="ru-RU" dirty="0" err="1"/>
              <a:t>Android</a:t>
            </a:r>
            <a:r>
              <a:rPr lang="ru-RU" dirty="0"/>
              <a:t>.</a:t>
            </a:r>
          </a:p>
          <a:p>
            <a:r>
              <a:rPr lang="ru-RU" dirty="0"/>
              <a:t>Инфраструктура </a:t>
            </a:r>
            <a:r>
              <a:rPr lang="ru-RU" dirty="0" err="1"/>
              <a:t>Xamarin</a:t>
            </a:r>
            <a:r>
              <a:rPr lang="ru-RU" dirty="0"/>
              <a:t>™ делает возможной межплатформенную разработку мобильных приложений на языке С#, а переносимые библиотеки классов (</a:t>
            </a:r>
            <a:r>
              <a:rPr lang="ru-RU" dirty="0" err="1"/>
              <a:t>Porta</a:t>
            </a:r>
            <a:r>
              <a:rPr lang="en-US" dirty="0" err="1"/>
              <a:t>bl</a:t>
            </a:r>
            <a:r>
              <a:rPr lang="ru-RU" dirty="0"/>
              <a:t>e </a:t>
            </a:r>
            <a:r>
              <a:rPr lang="ru-RU" dirty="0" err="1"/>
              <a:t>Class</a:t>
            </a:r>
            <a:r>
              <a:rPr lang="en-US" dirty="0"/>
              <a:t> </a:t>
            </a:r>
            <a:r>
              <a:rPr lang="ru-RU" dirty="0" err="1"/>
              <a:t>Libraries</a:t>
            </a:r>
            <a:r>
              <a:rPr lang="ru-RU" dirty="0"/>
              <a:t>) становятся все более широко распространенными. Новая инфраструктура</a:t>
            </a:r>
            <a:r>
              <a:rPr lang="en-US" dirty="0"/>
              <a:t> </a:t>
            </a:r>
            <a:r>
              <a:rPr lang="ru-RU" dirty="0"/>
              <a:t>веб-хостинга ASP.NET 5 от </a:t>
            </a:r>
            <a:r>
              <a:rPr lang="ru-RU" dirty="0" err="1"/>
              <a:t>Microsoft</a:t>
            </a:r>
            <a:r>
              <a:rPr lang="ru-RU" dirty="0"/>
              <a:t> способна функционировать под управлением либо</a:t>
            </a:r>
            <a:r>
              <a:rPr lang="en-US" dirty="0"/>
              <a:t> </a:t>
            </a:r>
            <a:r>
              <a:rPr lang="ru-RU" dirty="0"/>
              <a:t>.NET </a:t>
            </a:r>
            <a:r>
              <a:rPr lang="ru-RU" dirty="0" err="1"/>
              <a:t>Framework</a:t>
            </a:r>
            <a:r>
              <a:rPr lang="ru-RU" dirty="0"/>
              <a:t>, либо .NET </a:t>
            </a:r>
            <a:r>
              <a:rPr lang="ru-RU" dirty="0" err="1"/>
              <a:t>Core</a:t>
            </a:r>
            <a:r>
              <a:rPr lang="ru-RU" dirty="0"/>
              <a:t>, которая представляет собой новую небольшую, быструю, межплатформенную исполняющую среду с открытым кодом.</a:t>
            </a:r>
          </a:p>
        </p:txBody>
      </p:sp>
      <p:sp>
        <p:nvSpPr>
          <p:cNvPr id="4" name="Номер слайда 3"/>
          <p:cNvSpPr>
            <a:spLocks noGrp="1"/>
          </p:cNvSpPr>
          <p:nvPr>
            <p:ph type="sldNum" sz="quarter" idx="12"/>
          </p:nvPr>
        </p:nvSpPr>
        <p:spPr/>
        <p:txBody>
          <a:bodyPr/>
          <a:lstStyle/>
          <a:p>
            <a:fld id="{E5031BA8-65EE-4E3E-8471-73A1F35E8A91}" type="slidenum">
              <a:rPr lang="ru-RU" smtClean="0"/>
              <a:t>25</a:t>
            </a:fld>
            <a:endParaRPr lang="ru-RU"/>
          </a:p>
        </p:txBody>
      </p:sp>
    </p:spTree>
    <p:extLst>
      <p:ext uri="{BB962C8B-B14F-4D97-AF65-F5344CB8AC3E}">
        <p14:creationId xmlns:p14="http://schemas.microsoft.com/office/powerpoint/2010/main" val="1369306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Отношения между </a:t>
            </a:r>
            <a:r>
              <a:rPr lang="en-US" dirty="0"/>
              <a:t>C# </a:t>
            </a:r>
            <a:r>
              <a:rPr lang="ru-RU" dirty="0"/>
              <a:t>и </a:t>
            </a:r>
            <a:r>
              <a:rPr lang="en-US" dirty="0"/>
              <a:t>CLR</a:t>
            </a:r>
            <a:endParaRPr lang="ru-RU" dirty="0"/>
          </a:p>
        </p:txBody>
      </p:sp>
      <p:sp>
        <p:nvSpPr>
          <p:cNvPr id="3" name="Объект 2"/>
          <p:cNvSpPr>
            <a:spLocks noGrp="1"/>
          </p:cNvSpPr>
          <p:nvPr>
            <p:ph idx="1"/>
          </p:nvPr>
        </p:nvSpPr>
        <p:spPr/>
        <p:txBody>
          <a:bodyPr/>
          <a:lstStyle/>
          <a:p>
            <a:r>
              <a:rPr lang="ru-RU" dirty="0"/>
              <a:t>Язык С# зависит от исполняющей среды, оснащенной многочисленными функциональными средствами, такими как автоматическое управление памятью и обработка</a:t>
            </a:r>
            <a:r>
              <a:rPr lang="en-US" dirty="0"/>
              <a:t> </a:t>
            </a:r>
            <a:r>
              <a:rPr lang="ru-RU" dirty="0"/>
              <a:t>исключений.</a:t>
            </a:r>
            <a:endParaRPr lang="en-US" dirty="0"/>
          </a:p>
          <a:p>
            <a:r>
              <a:rPr lang="ru-RU" dirty="0"/>
              <a:t>Проектное решение, положенное в основу С#, точно соответствует проектному решению общеязыковой исполняющей среды (CLR) от </a:t>
            </a:r>
            <a:r>
              <a:rPr lang="ru-RU" dirty="0" err="1"/>
              <a:t>Microsoft</a:t>
            </a:r>
            <a:r>
              <a:rPr lang="ru-RU" dirty="0"/>
              <a:t>, которая предоставляет такие средства времени выполнения (хотя язык С# формально не зависит от CLR).</a:t>
            </a:r>
          </a:p>
          <a:p>
            <a:r>
              <a:rPr lang="ru-RU" dirty="0"/>
              <a:t>Более того, система типов С# в точности соответствует системе типов CLR (к примеру, обе системы разделяют одни и те же определения типов).</a:t>
            </a:r>
          </a:p>
        </p:txBody>
      </p:sp>
      <p:sp>
        <p:nvSpPr>
          <p:cNvPr id="4" name="Номер слайда 3"/>
          <p:cNvSpPr>
            <a:spLocks noGrp="1"/>
          </p:cNvSpPr>
          <p:nvPr>
            <p:ph type="sldNum" sz="quarter" idx="12"/>
          </p:nvPr>
        </p:nvSpPr>
        <p:spPr/>
        <p:txBody>
          <a:bodyPr/>
          <a:lstStyle/>
          <a:p>
            <a:fld id="{E5031BA8-65EE-4E3E-8471-73A1F35E8A91}" type="slidenum">
              <a:rPr lang="ru-RU" smtClean="0"/>
              <a:t>26</a:t>
            </a:fld>
            <a:endParaRPr lang="ru-RU"/>
          </a:p>
        </p:txBody>
      </p:sp>
    </p:spTree>
    <p:extLst>
      <p:ext uri="{BB962C8B-B14F-4D97-AF65-F5344CB8AC3E}">
        <p14:creationId xmlns:p14="http://schemas.microsoft.com/office/powerpoint/2010/main" val="1511446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Компиляция </a:t>
            </a:r>
            <a:r>
              <a:rPr lang="en-US" dirty="0"/>
              <a:t>C#</a:t>
            </a:r>
            <a:endParaRPr lang="ru-RU" dirty="0"/>
          </a:p>
        </p:txBody>
      </p:sp>
      <p:sp>
        <p:nvSpPr>
          <p:cNvPr id="3" name="Объект 2"/>
          <p:cNvSpPr>
            <a:spLocks noGrp="1"/>
          </p:cNvSpPr>
          <p:nvPr>
            <p:ph idx="1"/>
          </p:nvPr>
        </p:nvSpPr>
        <p:spPr/>
        <p:txBody>
          <a:bodyPr>
            <a:normAutofit/>
          </a:bodyPr>
          <a:lstStyle/>
          <a:p>
            <a:r>
              <a:rPr lang="ru-RU" dirty="0"/>
              <a:t>Компилятор С# транслирует исходный код, указываемый в виде набора файлов</a:t>
            </a:r>
            <a:r>
              <a:rPr lang="en-US" dirty="0"/>
              <a:t> </a:t>
            </a:r>
            <a:r>
              <a:rPr lang="ru-RU" dirty="0"/>
              <a:t>с расширением .</a:t>
            </a:r>
            <a:r>
              <a:rPr lang="ru-RU" dirty="0" err="1"/>
              <a:t>cs</a:t>
            </a:r>
            <a:r>
              <a:rPr lang="ru-RU" dirty="0"/>
              <a:t>, в </a:t>
            </a:r>
            <a:r>
              <a:rPr lang="ru-RU" dirty="0">
                <a:solidFill>
                  <a:srgbClr val="0070C0"/>
                </a:solidFill>
              </a:rPr>
              <a:t>сборку</a:t>
            </a:r>
            <a:r>
              <a:rPr lang="ru-RU" dirty="0"/>
              <a:t>.</a:t>
            </a:r>
            <a:endParaRPr lang="en-US" dirty="0"/>
          </a:p>
          <a:p>
            <a:r>
              <a:rPr lang="ru-RU" dirty="0">
                <a:solidFill>
                  <a:srgbClr val="0070C0"/>
                </a:solidFill>
              </a:rPr>
              <a:t>Сборка</a:t>
            </a:r>
            <a:r>
              <a:rPr lang="ru-RU" dirty="0"/>
              <a:t> (</a:t>
            </a:r>
            <a:r>
              <a:rPr lang="ru-RU" dirty="0" err="1"/>
              <a:t>assem</a:t>
            </a:r>
            <a:r>
              <a:rPr lang="en-US" dirty="0" err="1"/>
              <a:t>bly</a:t>
            </a:r>
            <a:r>
              <a:rPr lang="ru-RU" dirty="0"/>
              <a:t>) - это единица упаковки и развертывания в .NET. Сборка может быть либо приложением, либо библиотекой.</a:t>
            </a:r>
            <a:endParaRPr lang="en-US" dirty="0"/>
          </a:p>
          <a:p>
            <a:r>
              <a:rPr lang="ru-RU" dirty="0"/>
              <a:t>Нормальное</a:t>
            </a:r>
            <a:r>
              <a:rPr lang="en-US" dirty="0"/>
              <a:t> </a:t>
            </a:r>
            <a:r>
              <a:rPr lang="ru-RU" dirty="0">
                <a:solidFill>
                  <a:srgbClr val="0070C0"/>
                </a:solidFill>
              </a:rPr>
              <a:t>консольное</a:t>
            </a:r>
            <a:r>
              <a:rPr lang="ru-RU" dirty="0"/>
              <a:t> или </a:t>
            </a:r>
            <a:r>
              <a:rPr lang="ru-RU" dirty="0" err="1">
                <a:solidFill>
                  <a:srgbClr val="0070C0"/>
                </a:solidFill>
              </a:rPr>
              <a:t>Windоws</a:t>
            </a:r>
            <a:r>
              <a:rPr lang="ru-RU" dirty="0">
                <a:solidFill>
                  <a:srgbClr val="0070C0"/>
                </a:solidFill>
              </a:rPr>
              <a:t>-приложение</a:t>
            </a:r>
            <a:r>
              <a:rPr lang="ru-RU" dirty="0"/>
              <a:t> имеет метод </a:t>
            </a:r>
            <a:r>
              <a:rPr lang="ru-RU" dirty="0" err="1">
                <a:solidFill>
                  <a:srgbClr val="0070C0"/>
                </a:solidFill>
              </a:rPr>
              <a:t>Main</a:t>
            </a:r>
            <a:r>
              <a:rPr lang="ru-RU" dirty="0"/>
              <a:t> и является исполняемым файлом .</a:t>
            </a:r>
            <a:r>
              <a:rPr lang="ru-RU" dirty="0" err="1"/>
              <a:t>ехе</a:t>
            </a:r>
            <a:r>
              <a:rPr lang="ru-RU" dirty="0"/>
              <a:t>.</a:t>
            </a:r>
          </a:p>
          <a:p>
            <a:r>
              <a:rPr lang="ru-RU" dirty="0">
                <a:solidFill>
                  <a:srgbClr val="0070C0"/>
                </a:solidFill>
              </a:rPr>
              <a:t>Библиотека</a:t>
            </a:r>
            <a:r>
              <a:rPr lang="ru-RU" dirty="0"/>
              <a:t> представляет собой файл .</a:t>
            </a:r>
            <a:r>
              <a:rPr lang="ru-RU" dirty="0" err="1"/>
              <a:t>dll</a:t>
            </a:r>
            <a:r>
              <a:rPr lang="ru-RU" dirty="0"/>
              <a:t> и эквивалентна файлу .</a:t>
            </a:r>
            <a:r>
              <a:rPr lang="ru-RU" dirty="0" err="1"/>
              <a:t>ехе</a:t>
            </a:r>
            <a:r>
              <a:rPr lang="ru-RU" dirty="0"/>
              <a:t> без точки вхо­да. Она предназначена для вызова приложением или другими библиотеками.</a:t>
            </a:r>
          </a:p>
          <a:p>
            <a:r>
              <a:rPr lang="ru-RU" dirty="0"/>
              <a:t>Инфраструктура .NET </a:t>
            </a:r>
            <a:r>
              <a:rPr lang="ru-RU" dirty="0" err="1"/>
              <a:t>Framework</a:t>
            </a:r>
            <a:r>
              <a:rPr lang="ru-RU" dirty="0"/>
              <a:t> - это набор библиотек.</a:t>
            </a:r>
          </a:p>
          <a:p>
            <a:r>
              <a:rPr lang="ru-RU" dirty="0"/>
              <a:t>Компилятор С# имеет имя </a:t>
            </a:r>
            <a:r>
              <a:rPr lang="ru-RU" dirty="0" err="1"/>
              <a:t>csc.ехе</a:t>
            </a:r>
            <a:r>
              <a:rPr lang="ru-RU" dirty="0"/>
              <a:t>. Для выполнения компиляции можно либо</a:t>
            </a:r>
            <a:r>
              <a:rPr lang="en-US" dirty="0"/>
              <a:t> </a:t>
            </a:r>
            <a:r>
              <a:rPr lang="ru-RU" dirty="0"/>
              <a:t>пользоваться IDЕ-средой, такой как </a:t>
            </a:r>
            <a:r>
              <a:rPr lang="ru-RU" dirty="0" err="1"/>
              <a:t>Visual</a:t>
            </a:r>
            <a:r>
              <a:rPr lang="ru-RU" dirty="0"/>
              <a:t> </a:t>
            </a:r>
            <a:r>
              <a:rPr lang="ru-RU" dirty="0" err="1"/>
              <a:t>Studio</a:t>
            </a:r>
            <a:r>
              <a:rPr lang="ru-RU" dirty="0"/>
              <a:t>, либо запускать </a:t>
            </a:r>
            <a:r>
              <a:rPr lang="ru-RU" dirty="0" err="1"/>
              <a:t>csc</a:t>
            </a:r>
            <a:r>
              <a:rPr lang="ru-RU" dirty="0"/>
              <a:t> вручную из ко­мандной строки. </a:t>
            </a:r>
          </a:p>
        </p:txBody>
      </p:sp>
      <p:sp>
        <p:nvSpPr>
          <p:cNvPr id="4" name="Номер слайда 3"/>
          <p:cNvSpPr>
            <a:spLocks noGrp="1"/>
          </p:cNvSpPr>
          <p:nvPr>
            <p:ph type="sldNum" sz="quarter" idx="12"/>
          </p:nvPr>
        </p:nvSpPr>
        <p:spPr/>
        <p:txBody>
          <a:bodyPr/>
          <a:lstStyle/>
          <a:p>
            <a:fld id="{E5031BA8-65EE-4E3E-8471-73A1F35E8A91}" type="slidenum">
              <a:rPr lang="ru-RU" smtClean="0"/>
              <a:t>27</a:t>
            </a:fld>
            <a:endParaRPr lang="ru-RU"/>
          </a:p>
        </p:txBody>
      </p:sp>
    </p:spTree>
    <p:extLst>
      <p:ext uri="{BB962C8B-B14F-4D97-AF65-F5344CB8AC3E}">
        <p14:creationId xmlns:p14="http://schemas.microsoft.com/office/powerpoint/2010/main" val="1344869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ОБЪЕКТНО-ОРИЕНТИРОВАННОЕ ПРОГРАММИРОВАНИЕ </a:t>
            </a:r>
          </a:p>
        </p:txBody>
      </p:sp>
      <p:sp>
        <p:nvSpPr>
          <p:cNvPr id="3" name="Подзаголовок 2"/>
          <p:cNvSpPr>
            <a:spLocks noGrp="1"/>
          </p:cNvSpPr>
          <p:nvPr>
            <p:ph type="subTitle" idx="1"/>
          </p:nvPr>
        </p:nvSpPr>
        <p:spPr>
          <a:xfrm>
            <a:off x="3523684" y="3545199"/>
            <a:ext cx="5144632" cy="659570"/>
          </a:xfrm>
        </p:spPr>
        <p:txBody>
          <a:bodyPr>
            <a:noAutofit/>
          </a:bodyPr>
          <a:lstStyle/>
          <a:p>
            <a:r>
              <a:rPr lang="ru-RU" sz="1500" i="1" dirty="0"/>
              <a:t>Лекция 1.2</a:t>
            </a:r>
          </a:p>
          <a:p>
            <a:r>
              <a:rPr lang="ru-RU" sz="1500" i="1" dirty="0"/>
              <a:t>Пространство имен</a:t>
            </a:r>
            <a:br>
              <a:rPr lang="en-US" sz="1500" i="1" dirty="0"/>
            </a:br>
            <a:r>
              <a:rPr lang="ru-RU" sz="1500" i="1" dirty="0"/>
              <a:t>Типы данных</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477" y="5234062"/>
            <a:ext cx="2858939" cy="437594"/>
          </a:xfrm>
          <a:prstGeom prst="rect">
            <a:avLst/>
          </a:prstGeom>
        </p:spPr>
      </p:pic>
    </p:spTree>
    <p:extLst>
      <p:ext uri="{BB962C8B-B14F-4D97-AF65-F5344CB8AC3E}">
        <p14:creationId xmlns:p14="http://schemas.microsoft.com/office/powerpoint/2010/main" val="1186976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Унифицированная система типов</a:t>
            </a:r>
          </a:p>
        </p:txBody>
      </p:sp>
      <p:sp>
        <p:nvSpPr>
          <p:cNvPr id="3" name="Объект 2"/>
          <p:cNvSpPr>
            <a:spLocks noGrp="1"/>
          </p:cNvSpPr>
          <p:nvPr>
            <p:ph idx="1"/>
          </p:nvPr>
        </p:nvSpPr>
        <p:spPr/>
        <p:txBody>
          <a:bodyPr>
            <a:normAutofit/>
          </a:bodyPr>
          <a:lstStyle/>
          <a:p>
            <a:pPr indent="357188"/>
            <a:r>
              <a:rPr lang="ru-RU" dirty="0"/>
              <a:t>Фундаментальным строительным блоком в С# является инкапсулированная единица данных и функций, называющаяся </a:t>
            </a:r>
            <a:r>
              <a:rPr lang="ru-RU" dirty="0">
                <a:solidFill>
                  <a:srgbClr val="0070C0"/>
                </a:solidFill>
              </a:rPr>
              <a:t>типом</a:t>
            </a:r>
            <a:r>
              <a:rPr lang="ru-RU" dirty="0"/>
              <a:t>.</a:t>
            </a:r>
          </a:p>
          <a:p>
            <a:pPr indent="357188"/>
            <a:r>
              <a:rPr lang="ru-RU" dirty="0"/>
              <a:t>Язык С# имеет унифицированную систему типов, где все типы в конечном итоге разделяют </a:t>
            </a:r>
            <a:r>
              <a:rPr lang="ru-RU" dirty="0">
                <a:solidFill>
                  <a:srgbClr val="0070C0"/>
                </a:solidFill>
              </a:rPr>
              <a:t>общий базовый тип</a:t>
            </a:r>
            <a:r>
              <a:rPr lang="ru-RU" dirty="0"/>
              <a:t>. Это значит, что все типы, независимо от того, представляют они бизнес-объекты или примитивные сущности вроде чисел, совместно используют один и тот же базовый набор функциональности.</a:t>
            </a:r>
          </a:p>
          <a:p>
            <a:pPr indent="357188"/>
            <a:r>
              <a:rPr lang="ru-RU" dirty="0"/>
              <a:t>Например, экземпляр любого типа может быть преобразован в строку за счет вызова его метода </a:t>
            </a:r>
            <a:r>
              <a:rPr lang="ru-RU" dirty="0" err="1"/>
              <a:t>ToString</a:t>
            </a:r>
            <a:r>
              <a:rPr lang="ru-RU" dirty="0"/>
              <a:t>.</a:t>
            </a:r>
          </a:p>
        </p:txBody>
      </p:sp>
      <p:sp>
        <p:nvSpPr>
          <p:cNvPr id="4" name="Номер слайда 3"/>
          <p:cNvSpPr>
            <a:spLocks noGrp="1"/>
          </p:cNvSpPr>
          <p:nvPr>
            <p:ph type="sldNum" sz="quarter" idx="12"/>
          </p:nvPr>
        </p:nvSpPr>
        <p:spPr/>
        <p:txBody>
          <a:bodyPr/>
          <a:lstStyle/>
          <a:p>
            <a:fld id="{E5031BA8-65EE-4E3E-8471-73A1F35E8A91}" type="slidenum">
              <a:rPr lang="ru-RU" smtClean="0"/>
              <a:t>29</a:t>
            </a:fld>
            <a:endParaRPr lang="ru-RU"/>
          </a:p>
        </p:txBody>
      </p:sp>
    </p:spTree>
    <p:extLst>
      <p:ext uri="{BB962C8B-B14F-4D97-AF65-F5344CB8AC3E}">
        <p14:creationId xmlns:p14="http://schemas.microsoft.com/office/powerpoint/2010/main" val="453427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Классы и интерфейсы</a:t>
            </a:r>
          </a:p>
        </p:txBody>
      </p:sp>
      <p:sp>
        <p:nvSpPr>
          <p:cNvPr id="3" name="Объект 2"/>
          <p:cNvSpPr>
            <a:spLocks noGrp="1"/>
          </p:cNvSpPr>
          <p:nvPr>
            <p:ph idx="1"/>
          </p:nvPr>
        </p:nvSpPr>
        <p:spPr/>
        <p:txBody>
          <a:bodyPr/>
          <a:lstStyle/>
          <a:p>
            <a:pPr indent="357188"/>
            <a:r>
              <a:rPr lang="ru-RU" dirty="0"/>
              <a:t>В рамках традиционной объектно-ориентированной парадигмы единственной разновидностью типа является </a:t>
            </a:r>
            <a:r>
              <a:rPr lang="ru-RU" dirty="0">
                <a:solidFill>
                  <a:srgbClr val="0070C0"/>
                </a:solidFill>
              </a:rPr>
              <a:t>класс</a:t>
            </a:r>
            <a:r>
              <a:rPr lang="ru-RU" dirty="0"/>
              <a:t>. В С# присутствуют типы многих других видов, один из которых представляет собой </a:t>
            </a:r>
            <a:r>
              <a:rPr lang="ru-RU" dirty="0">
                <a:solidFill>
                  <a:srgbClr val="0070C0"/>
                </a:solidFill>
              </a:rPr>
              <a:t>интерфейс</a:t>
            </a:r>
            <a:r>
              <a:rPr lang="ru-RU" dirty="0"/>
              <a:t>.</a:t>
            </a:r>
          </a:p>
          <a:p>
            <a:pPr indent="357188"/>
            <a:r>
              <a:rPr lang="ru-RU" dirty="0"/>
              <a:t>Интерфейс похож на класс за исключением того, что он только описывает члены. Реализация для этих членов поступает из типов, которые реализуют данный интерфейс. Интерфейсы особенно полезны в сценариях, когда требуется множественное наследование.</a:t>
            </a:r>
          </a:p>
        </p:txBody>
      </p:sp>
      <p:sp>
        <p:nvSpPr>
          <p:cNvPr id="4" name="Номер слайда 3"/>
          <p:cNvSpPr>
            <a:spLocks noGrp="1"/>
          </p:cNvSpPr>
          <p:nvPr>
            <p:ph type="sldNum" sz="quarter" idx="12"/>
          </p:nvPr>
        </p:nvSpPr>
        <p:spPr/>
        <p:txBody>
          <a:bodyPr/>
          <a:lstStyle/>
          <a:p>
            <a:fld id="{E5031BA8-65EE-4E3E-8471-73A1F35E8A91}" type="slidenum">
              <a:rPr lang="ru-RU" smtClean="0"/>
              <a:t>30</a:t>
            </a:fld>
            <a:endParaRPr lang="ru-RU"/>
          </a:p>
        </p:txBody>
      </p:sp>
    </p:spTree>
    <p:extLst>
      <p:ext uri="{BB962C8B-B14F-4D97-AF65-F5344CB8AC3E}">
        <p14:creationId xmlns:p14="http://schemas.microsoft.com/office/powerpoint/2010/main" val="2155941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Свойства, методы и события</a:t>
            </a:r>
          </a:p>
        </p:txBody>
      </p:sp>
      <p:sp>
        <p:nvSpPr>
          <p:cNvPr id="3" name="Объект 2"/>
          <p:cNvSpPr>
            <a:spLocks noGrp="1"/>
          </p:cNvSpPr>
          <p:nvPr>
            <p:ph idx="1"/>
          </p:nvPr>
        </p:nvSpPr>
        <p:spPr/>
        <p:txBody>
          <a:bodyPr/>
          <a:lstStyle/>
          <a:p>
            <a:r>
              <a:rPr lang="ru-RU" dirty="0"/>
              <a:t>В чистой объектно-ориентированной парадигме все функции являются </a:t>
            </a:r>
            <a:r>
              <a:rPr lang="ru-RU" dirty="0">
                <a:solidFill>
                  <a:srgbClr val="0070C0"/>
                </a:solidFill>
              </a:rPr>
              <a:t>методами</a:t>
            </a:r>
            <a:r>
              <a:rPr lang="ru-RU" dirty="0"/>
              <a:t>. В С# методы представляют собой только одну разновидность функций-членов, и различают также </a:t>
            </a:r>
            <a:r>
              <a:rPr lang="ru-RU" dirty="0">
                <a:solidFill>
                  <a:srgbClr val="0070C0"/>
                </a:solidFill>
              </a:rPr>
              <a:t>свойства</a:t>
            </a:r>
            <a:r>
              <a:rPr lang="ru-RU" dirty="0"/>
              <a:t> и </a:t>
            </a:r>
            <a:r>
              <a:rPr lang="ru-RU" dirty="0">
                <a:solidFill>
                  <a:srgbClr val="0070C0"/>
                </a:solidFill>
              </a:rPr>
              <a:t>события</a:t>
            </a:r>
            <a:r>
              <a:rPr lang="ru-RU" dirty="0"/>
              <a:t> (помимо прочих).</a:t>
            </a:r>
          </a:p>
          <a:p>
            <a:r>
              <a:rPr lang="ru-RU" dirty="0">
                <a:solidFill>
                  <a:srgbClr val="0070C0"/>
                </a:solidFill>
              </a:rPr>
              <a:t>Свойства</a:t>
            </a:r>
            <a:r>
              <a:rPr lang="ru-RU" dirty="0"/>
              <a:t> - это функции-члены, которые инкапсулируют фрагмент состояния объекта, такой как цвет кнопки или текст метки.</a:t>
            </a:r>
          </a:p>
          <a:p>
            <a:r>
              <a:rPr lang="ru-RU" dirty="0">
                <a:solidFill>
                  <a:srgbClr val="0070C0"/>
                </a:solidFill>
              </a:rPr>
              <a:t>События</a:t>
            </a:r>
            <a:r>
              <a:rPr lang="ru-RU" dirty="0"/>
              <a:t> - это функции-члены, которые упрощают выполнение действий при изменении состояния объекта.</a:t>
            </a:r>
          </a:p>
        </p:txBody>
      </p:sp>
      <p:sp>
        <p:nvSpPr>
          <p:cNvPr id="4" name="Номер слайда 3"/>
          <p:cNvSpPr>
            <a:spLocks noGrp="1"/>
          </p:cNvSpPr>
          <p:nvPr>
            <p:ph type="sldNum" sz="quarter" idx="12"/>
          </p:nvPr>
        </p:nvSpPr>
        <p:spPr/>
        <p:txBody>
          <a:bodyPr/>
          <a:lstStyle/>
          <a:p>
            <a:fld id="{E5031BA8-65EE-4E3E-8471-73A1F35E8A91}" type="slidenum">
              <a:rPr lang="ru-RU" smtClean="0"/>
              <a:t>31</a:t>
            </a:fld>
            <a:endParaRPr lang="ru-RU"/>
          </a:p>
        </p:txBody>
      </p:sp>
    </p:spTree>
    <p:extLst>
      <p:ext uri="{BB962C8B-B14F-4D97-AF65-F5344CB8AC3E}">
        <p14:creationId xmlns:p14="http://schemas.microsoft.com/office/powerpoint/2010/main" val="2693722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Hello, World!</a:t>
            </a:r>
            <a:endParaRPr lang="ru-RU" dirty="0"/>
          </a:p>
        </p:txBody>
      </p:sp>
      <p:sp>
        <p:nvSpPr>
          <p:cNvPr id="3" name="Объект 2"/>
          <p:cNvSpPr>
            <a:spLocks noGrp="1"/>
          </p:cNvSpPr>
          <p:nvPr>
            <p:ph idx="1"/>
          </p:nvPr>
        </p:nvSpPr>
        <p:spPr/>
        <p:txBody>
          <a:bodyPr>
            <a:normAutofit/>
          </a:bodyPr>
          <a:lstStyle/>
          <a:p>
            <a:r>
              <a:rPr lang="ru-RU" dirty="0" err="1">
                <a:solidFill>
                  <a:srgbClr val="0070C0"/>
                </a:solidFill>
              </a:rPr>
              <a:t>using</a:t>
            </a:r>
            <a:r>
              <a:rPr lang="ru-RU" dirty="0"/>
              <a:t> </a:t>
            </a:r>
            <a:r>
              <a:rPr lang="ru-RU" dirty="0" err="1"/>
              <a:t>System</a:t>
            </a:r>
            <a:r>
              <a:rPr lang="ru-RU" dirty="0"/>
              <a:t>;</a:t>
            </a:r>
            <a:r>
              <a:rPr lang="en-US" dirty="0"/>
              <a:t> </a:t>
            </a:r>
            <a:r>
              <a:rPr lang="ru-RU" dirty="0">
                <a:solidFill>
                  <a:schemeClr val="bg1">
                    <a:lumMod val="65000"/>
                  </a:schemeClr>
                </a:solidFill>
              </a:rPr>
              <a:t>// Импортирование пространства имен</a:t>
            </a:r>
          </a:p>
          <a:p>
            <a:r>
              <a:rPr lang="ru-RU" dirty="0" err="1">
                <a:solidFill>
                  <a:srgbClr val="0070C0"/>
                </a:solidFill>
              </a:rPr>
              <a:t>class</a:t>
            </a:r>
            <a:r>
              <a:rPr lang="ru-RU" dirty="0"/>
              <a:t> </a:t>
            </a:r>
            <a:r>
              <a:rPr lang="ru-RU" dirty="0" err="1"/>
              <a:t>Test</a:t>
            </a:r>
            <a:r>
              <a:rPr lang="en-US" dirty="0"/>
              <a:t> </a:t>
            </a:r>
            <a:r>
              <a:rPr lang="ru-RU" dirty="0">
                <a:solidFill>
                  <a:schemeClr val="bg1">
                    <a:lumMod val="65000"/>
                  </a:schemeClr>
                </a:solidFill>
              </a:rPr>
              <a:t>// Объявление класса</a:t>
            </a:r>
          </a:p>
          <a:p>
            <a:r>
              <a:rPr lang="ru-RU" dirty="0"/>
              <a:t>{</a:t>
            </a:r>
          </a:p>
          <a:p>
            <a:r>
              <a:rPr lang="en-US" dirty="0">
                <a:solidFill>
                  <a:srgbClr val="0070C0"/>
                </a:solidFill>
              </a:rPr>
              <a:t>	</a:t>
            </a:r>
            <a:r>
              <a:rPr lang="ru-RU" dirty="0" err="1">
                <a:solidFill>
                  <a:srgbClr val="0070C0"/>
                </a:solidFill>
              </a:rPr>
              <a:t>static</a:t>
            </a:r>
            <a:r>
              <a:rPr lang="ru-RU" dirty="0"/>
              <a:t> </a:t>
            </a:r>
            <a:r>
              <a:rPr lang="ru-RU" dirty="0" err="1">
                <a:solidFill>
                  <a:srgbClr val="0070C0"/>
                </a:solidFill>
              </a:rPr>
              <a:t>void</a:t>
            </a:r>
            <a:r>
              <a:rPr lang="ru-RU" dirty="0"/>
              <a:t> </a:t>
            </a:r>
            <a:r>
              <a:rPr lang="ru-RU" dirty="0" err="1"/>
              <a:t>Main</a:t>
            </a:r>
            <a:r>
              <a:rPr lang="ru-RU" dirty="0"/>
              <a:t>() </a:t>
            </a:r>
            <a:r>
              <a:rPr lang="ru-RU" dirty="0">
                <a:solidFill>
                  <a:schemeClr val="bg1">
                    <a:lumMod val="65000"/>
                  </a:schemeClr>
                </a:solidFill>
              </a:rPr>
              <a:t>// Объявление метода</a:t>
            </a:r>
          </a:p>
          <a:p>
            <a:r>
              <a:rPr lang="en-US" dirty="0"/>
              <a:t>	</a:t>
            </a:r>
            <a:r>
              <a:rPr lang="ru-RU" dirty="0"/>
              <a:t>{</a:t>
            </a:r>
          </a:p>
          <a:p>
            <a:r>
              <a:rPr lang="en-US" dirty="0"/>
              <a:t>		</a:t>
            </a:r>
            <a:r>
              <a:rPr lang="ru-RU" dirty="0" err="1"/>
              <a:t>int</a:t>
            </a:r>
            <a:r>
              <a:rPr lang="ru-RU" dirty="0"/>
              <a:t> х = 12 * 30;</a:t>
            </a:r>
            <a:r>
              <a:rPr lang="en-US" dirty="0"/>
              <a:t> </a:t>
            </a:r>
            <a:r>
              <a:rPr lang="ru-RU" dirty="0">
                <a:solidFill>
                  <a:schemeClr val="bg1">
                    <a:lumMod val="65000"/>
                  </a:schemeClr>
                </a:solidFill>
              </a:rPr>
              <a:t>// Оператор 1</a:t>
            </a:r>
          </a:p>
          <a:p>
            <a:r>
              <a:rPr lang="en-US" dirty="0">
                <a:solidFill>
                  <a:srgbClr val="0070C0"/>
                </a:solidFill>
              </a:rPr>
              <a:t>		</a:t>
            </a:r>
            <a:r>
              <a:rPr lang="ru-RU" dirty="0" err="1">
                <a:solidFill>
                  <a:srgbClr val="0070C0"/>
                </a:solidFill>
              </a:rPr>
              <a:t>Console.WriteLine</a:t>
            </a:r>
            <a:r>
              <a:rPr lang="ru-RU" dirty="0"/>
              <a:t> (х); </a:t>
            </a:r>
            <a:r>
              <a:rPr lang="ru-RU" dirty="0">
                <a:solidFill>
                  <a:schemeClr val="bg1">
                    <a:lumMod val="65000"/>
                  </a:schemeClr>
                </a:solidFill>
              </a:rPr>
              <a:t>// Оператор 2</a:t>
            </a:r>
          </a:p>
          <a:p>
            <a:r>
              <a:rPr lang="en-US" dirty="0"/>
              <a:t>		</a:t>
            </a:r>
            <a:r>
              <a:rPr lang="ru-RU" dirty="0" err="1"/>
              <a:t>int</a:t>
            </a:r>
            <a:r>
              <a:rPr lang="ru-RU" dirty="0"/>
              <a:t> х = 12 * 100;</a:t>
            </a:r>
            <a:r>
              <a:rPr lang="en-US" dirty="0"/>
              <a:t> </a:t>
            </a:r>
            <a:r>
              <a:rPr lang="ru-RU" dirty="0">
                <a:solidFill>
                  <a:schemeClr val="bg1">
                    <a:lumMod val="65000"/>
                  </a:schemeClr>
                </a:solidFill>
              </a:rPr>
              <a:t>// Оператор 3</a:t>
            </a:r>
          </a:p>
          <a:p>
            <a:r>
              <a:rPr lang="en-US" dirty="0">
                <a:solidFill>
                  <a:srgbClr val="0070C0"/>
                </a:solidFill>
              </a:rPr>
              <a:t>		</a:t>
            </a:r>
            <a:r>
              <a:rPr lang="ru-RU" dirty="0" err="1">
                <a:solidFill>
                  <a:srgbClr val="0070C0"/>
                </a:solidFill>
              </a:rPr>
              <a:t>Console.WriteLine</a:t>
            </a:r>
            <a:r>
              <a:rPr lang="ru-RU" dirty="0"/>
              <a:t> (х); </a:t>
            </a:r>
            <a:r>
              <a:rPr lang="ru-RU" dirty="0">
                <a:solidFill>
                  <a:schemeClr val="bg1">
                    <a:lumMod val="65000"/>
                  </a:schemeClr>
                </a:solidFill>
              </a:rPr>
              <a:t>// Оператор 4</a:t>
            </a:r>
            <a:endParaRPr lang="en-US" dirty="0">
              <a:solidFill>
                <a:schemeClr val="bg1">
                  <a:lumMod val="65000"/>
                </a:schemeClr>
              </a:solidFill>
            </a:endParaRPr>
          </a:p>
          <a:p>
            <a:r>
              <a:rPr lang="en-US" dirty="0"/>
              <a:t>	} </a:t>
            </a:r>
            <a:r>
              <a:rPr lang="en-US" dirty="0">
                <a:solidFill>
                  <a:schemeClr val="bg1">
                    <a:lumMod val="65000"/>
                  </a:schemeClr>
                </a:solidFill>
              </a:rPr>
              <a:t>// </a:t>
            </a:r>
            <a:r>
              <a:rPr lang="ru-RU" dirty="0">
                <a:solidFill>
                  <a:schemeClr val="bg1">
                    <a:lumMod val="65000"/>
                  </a:schemeClr>
                </a:solidFill>
              </a:rPr>
              <a:t>Конец метода</a:t>
            </a:r>
            <a:endParaRPr lang="en-US" dirty="0">
              <a:solidFill>
                <a:schemeClr val="bg1">
                  <a:lumMod val="65000"/>
                </a:schemeClr>
              </a:solidFill>
            </a:endParaRPr>
          </a:p>
          <a:p>
            <a:r>
              <a:rPr lang="en-US" dirty="0"/>
              <a:t>}</a:t>
            </a:r>
            <a:r>
              <a:rPr lang="ru-RU" dirty="0"/>
              <a:t> </a:t>
            </a:r>
            <a:r>
              <a:rPr lang="ru-RU" dirty="0">
                <a:solidFill>
                  <a:schemeClr val="bg1">
                    <a:lumMod val="65000"/>
                  </a:schemeClr>
                </a:solidFill>
              </a:rPr>
              <a:t>// Конец класса</a:t>
            </a:r>
          </a:p>
        </p:txBody>
      </p:sp>
      <p:sp>
        <p:nvSpPr>
          <p:cNvPr id="4" name="Номер слайда 3"/>
          <p:cNvSpPr>
            <a:spLocks noGrp="1"/>
          </p:cNvSpPr>
          <p:nvPr>
            <p:ph type="sldNum" sz="quarter" idx="12"/>
          </p:nvPr>
        </p:nvSpPr>
        <p:spPr/>
        <p:txBody>
          <a:bodyPr/>
          <a:lstStyle/>
          <a:p>
            <a:fld id="{E5031BA8-65EE-4E3E-8471-73A1F35E8A91}" type="slidenum">
              <a:rPr lang="ru-RU" smtClean="0"/>
              <a:t>32</a:t>
            </a:fld>
            <a:endParaRPr lang="ru-RU"/>
          </a:p>
        </p:txBody>
      </p:sp>
    </p:spTree>
    <p:extLst>
      <p:ext uri="{BB962C8B-B14F-4D97-AF65-F5344CB8AC3E}">
        <p14:creationId xmlns:p14="http://schemas.microsoft.com/office/powerpoint/2010/main" val="254580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Рефакторинг</a:t>
            </a:r>
            <a:endParaRPr lang="ru-RU" dirty="0"/>
          </a:p>
        </p:txBody>
      </p:sp>
      <p:sp>
        <p:nvSpPr>
          <p:cNvPr id="3" name="Объект 2"/>
          <p:cNvSpPr>
            <a:spLocks noGrp="1"/>
          </p:cNvSpPr>
          <p:nvPr>
            <p:ph idx="1"/>
          </p:nvPr>
        </p:nvSpPr>
        <p:spPr/>
        <p:txBody>
          <a:bodyPr>
            <a:normAutofit fontScale="70000" lnSpcReduction="20000"/>
          </a:bodyPr>
          <a:lstStyle/>
          <a:p>
            <a:r>
              <a:rPr lang="ru-RU" dirty="0"/>
              <a:t>Написание функций высшего уровня, которые вызывают функции более низких уровней, упрощает программу.</a:t>
            </a:r>
          </a:p>
          <a:p>
            <a:r>
              <a:rPr lang="ru-RU" dirty="0"/>
              <a:t>Мы можем провести </a:t>
            </a:r>
            <a:r>
              <a:rPr lang="ru-RU" dirty="0" err="1"/>
              <a:t>рефакторинг</a:t>
            </a:r>
            <a:r>
              <a:rPr lang="ru-RU" dirty="0"/>
              <a:t> программы, выделив многократно используемый метод, который умножает целое число на 12:</a:t>
            </a:r>
          </a:p>
          <a:p>
            <a:r>
              <a:rPr lang="ru-RU" dirty="0" err="1">
                <a:solidFill>
                  <a:srgbClr val="0070C0"/>
                </a:solidFill>
              </a:rPr>
              <a:t>using</a:t>
            </a:r>
            <a:r>
              <a:rPr lang="ru-RU" dirty="0"/>
              <a:t> </a:t>
            </a:r>
            <a:r>
              <a:rPr lang="ru-RU" dirty="0" err="1"/>
              <a:t>System</a:t>
            </a:r>
            <a:r>
              <a:rPr lang="ru-RU" dirty="0"/>
              <a:t>;</a:t>
            </a:r>
            <a:r>
              <a:rPr lang="en-US" dirty="0"/>
              <a:t> </a:t>
            </a:r>
            <a:r>
              <a:rPr lang="ru-RU" dirty="0">
                <a:solidFill>
                  <a:schemeClr val="bg1">
                    <a:lumMod val="65000"/>
                  </a:schemeClr>
                </a:solidFill>
              </a:rPr>
              <a:t>// Импортирование пространства имен</a:t>
            </a:r>
          </a:p>
          <a:p>
            <a:r>
              <a:rPr lang="ru-RU" dirty="0" err="1">
                <a:solidFill>
                  <a:srgbClr val="0070C0"/>
                </a:solidFill>
              </a:rPr>
              <a:t>class</a:t>
            </a:r>
            <a:r>
              <a:rPr lang="ru-RU" dirty="0"/>
              <a:t> </a:t>
            </a:r>
            <a:r>
              <a:rPr lang="ru-RU" dirty="0" err="1"/>
              <a:t>Test</a:t>
            </a:r>
            <a:r>
              <a:rPr lang="en-US" dirty="0"/>
              <a:t> </a:t>
            </a:r>
            <a:r>
              <a:rPr lang="ru-RU" dirty="0">
                <a:solidFill>
                  <a:schemeClr val="bg1">
                    <a:lumMod val="65000"/>
                  </a:schemeClr>
                </a:solidFill>
              </a:rPr>
              <a:t>// Объявление класса</a:t>
            </a:r>
          </a:p>
          <a:p>
            <a:r>
              <a:rPr lang="ru-RU" dirty="0"/>
              <a:t>{</a:t>
            </a:r>
          </a:p>
          <a:p>
            <a:r>
              <a:rPr lang="en-US" dirty="0">
                <a:solidFill>
                  <a:srgbClr val="0070C0"/>
                </a:solidFill>
              </a:rPr>
              <a:t>	</a:t>
            </a:r>
            <a:r>
              <a:rPr lang="ru-RU" dirty="0" err="1">
                <a:solidFill>
                  <a:srgbClr val="0070C0"/>
                </a:solidFill>
              </a:rPr>
              <a:t>static</a:t>
            </a:r>
            <a:r>
              <a:rPr lang="ru-RU" dirty="0"/>
              <a:t> </a:t>
            </a:r>
            <a:r>
              <a:rPr lang="ru-RU" dirty="0" err="1">
                <a:solidFill>
                  <a:srgbClr val="0070C0"/>
                </a:solidFill>
              </a:rPr>
              <a:t>void</a:t>
            </a:r>
            <a:r>
              <a:rPr lang="ru-RU" dirty="0"/>
              <a:t> </a:t>
            </a:r>
            <a:r>
              <a:rPr lang="ru-RU" dirty="0" err="1"/>
              <a:t>Main</a:t>
            </a:r>
            <a:r>
              <a:rPr lang="ru-RU" dirty="0"/>
              <a:t>() </a:t>
            </a:r>
            <a:r>
              <a:rPr lang="ru-RU" dirty="0">
                <a:solidFill>
                  <a:schemeClr val="bg1">
                    <a:lumMod val="65000"/>
                  </a:schemeClr>
                </a:solidFill>
              </a:rPr>
              <a:t>// Объявление метода</a:t>
            </a:r>
          </a:p>
          <a:p>
            <a:r>
              <a:rPr lang="en-US" dirty="0"/>
              <a:t>	</a:t>
            </a:r>
            <a:r>
              <a:rPr lang="ru-RU" dirty="0"/>
              <a:t>{</a:t>
            </a:r>
          </a:p>
          <a:p>
            <a:r>
              <a:rPr lang="en-US" dirty="0">
                <a:solidFill>
                  <a:srgbClr val="0070C0"/>
                </a:solidFill>
              </a:rPr>
              <a:t>		</a:t>
            </a:r>
            <a:r>
              <a:rPr lang="ru-RU" dirty="0" err="1">
                <a:solidFill>
                  <a:srgbClr val="0070C0"/>
                </a:solidFill>
              </a:rPr>
              <a:t>Console.WriteLine</a:t>
            </a:r>
            <a:r>
              <a:rPr lang="ru-RU" dirty="0"/>
              <a:t> (</a:t>
            </a:r>
            <a:r>
              <a:rPr lang="en-US" dirty="0" err="1"/>
              <a:t>FeetToInches</a:t>
            </a:r>
            <a:r>
              <a:rPr lang="en-US" dirty="0"/>
              <a:t>(30)</a:t>
            </a:r>
            <a:r>
              <a:rPr lang="ru-RU" dirty="0"/>
              <a:t>); </a:t>
            </a:r>
            <a:r>
              <a:rPr lang="ru-RU" dirty="0">
                <a:solidFill>
                  <a:schemeClr val="bg1">
                    <a:lumMod val="65000"/>
                  </a:schemeClr>
                </a:solidFill>
              </a:rPr>
              <a:t>// Оператор </a:t>
            </a:r>
            <a:r>
              <a:rPr lang="en-US" dirty="0">
                <a:solidFill>
                  <a:schemeClr val="bg1">
                    <a:lumMod val="65000"/>
                  </a:schemeClr>
                </a:solidFill>
              </a:rPr>
              <a:t>1</a:t>
            </a:r>
            <a:endParaRPr lang="ru-RU" dirty="0">
              <a:solidFill>
                <a:schemeClr val="bg1">
                  <a:lumMod val="65000"/>
                </a:schemeClr>
              </a:solidFill>
            </a:endParaRPr>
          </a:p>
          <a:p>
            <a:r>
              <a:rPr lang="en-US" dirty="0">
                <a:solidFill>
                  <a:srgbClr val="0070C0"/>
                </a:solidFill>
              </a:rPr>
              <a:t>		</a:t>
            </a:r>
            <a:r>
              <a:rPr lang="ru-RU" dirty="0" err="1">
                <a:solidFill>
                  <a:srgbClr val="0070C0"/>
                </a:solidFill>
              </a:rPr>
              <a:t>Console.WriteLine</a:t>
            </a:r>
            <a:r>
              <a:rPr lang="ru-RU" dirty="0"/>
              <a:t> (</a:t>
            </a:r>
            <a:r>
              <a:rPr lang="en-US" dirty="0" err="1"/>
              <a:t>FeetToInches</a:t>
            </a:r>
            <a:r>
              <a:rPr lang="en-US" dirty="0"/>
              <a:t>(100)</a:t>
            </a:r>
            <a:r>
              <a:rPr lang="ru-RU" dirty="0"/>
              <a:t>); </a:t>
            </a:r>
            <a:r>
              <a:rPr lang="ru-RU" dirty="0">
                <a:solidFill>
                  <a:schemeClr val="bg1">
                    <a:lumMod val="65000"/>
                  </a:schemeClr>
                </a:solidFill>
              </a:rPr>
              <a:t>// Оператор </a:t>
            </a:r>
            <a:r>
              <a:rPr lang="en-US" dirty="0">
                <a:solidFill>
                  <a:schemeClr val="bg1">
                    <a:lumMod val="65000"/>
                  </a:schemeClr>
                </a:solidFill>
              </a:rPr>
              <a:t>2</a:t>
            </a:r>
          </a:p>
          <a:p>
            <a:r>
              <a:rPr lang="en-US" dirty="0"/>
              <a:t>	} </a:t>
            </a:r>
            <a:r>
              <a:rPr lang="en-US" dirty="0">
                <a:solidFill>
                  <a:schemeClr val="bg1">
                    <a:lumMod val="65000"/>
                  </a:schemeClr>
                </a:solidFill>
              </a:rPr>
              <a:t>// </a:t>
            </a:r>
            <a:r>
              <a:rPr lang="ru-RU" dirty="0">
                <a:solidFill>
                  <a:schemeClr val="bg1">
                    <a:lumMod val="65000"/>
                  </a:schemeClr>
                </a:solidFill>
              </a:rPr>
              <a:t>Конец метода</a:t>
            </a:r>
          </a:p>
          <a:p>
            <a:r>
              <a:rPr lang="en-US" dirty="0"/>
              <a:t>	</a:t>
            </a:r>
            <a:r>
              <a:rPr lang="en-US" dirty="0">
                <a:solidFill>
                  <a:srgbClr val="0070C0"/>
                </a:solidFill>
              </a:rPr>
              <a:t>static </a:t>
            </a:r>
            <a:r>
              <a:rPr lang="en-US" dirty="0" err="1">
                <a:solidFill>
                  <a:srgbClr val="0070C0"/>
                </a:solidFill>
              </a:rPr>
              <a:t>int</a:t>
            </a:r>
            <a:r>
              <a:rPr lang="en-US" dirty="0">
                <a:solidFill>
                  <a:srgbClr val="0070C0"/>
                </a:solidFill>
              </a:rPr>
              <a:t> </a:t>
            </a:r>
            <a:r>
              <a:rPr lang="en-US" dirty="0" err="1"/>
              <a:t>FeetToInches</a:t>
            </a:r>
            <a:r>
              <a:rPr lang="en-US" dirty="0"/>
              <a:t> (</a:t>
            </a:r>
            <a:r>
              <a:rPr lang="en-US" dirty="0" err="1"/>
              <a:t>int</a:t>
            </a:r>
            <a:r>
              <a:rPr lang="en-US" dirty="0"/>
              <a:t> feet)</a:t>
            </a:r>
            <a:r>
              <a:rPr lang="ru-RU" dirty="0"/>
              <a:t> </a:t>
            </a:r>
            <a:r>
              <a:rPr lang="ru-RU" dirty="0">
                <a:solidFill>
                  <a:schemeClr val="bg1">
                    <a:lumMod val="65000"/>
                  </a:schemeClr>
                </a:solidFill>
              </a:rPr>
              <a:t>// Объявление метода</a:t>
            </a:r>
            <a:endParaRPr lang="en-US" dirty="0"/>
          </a:p>
          <a:p>
            <a:r>
              <a:rPr lang="en-US" dirty="0"/>
              <a:t>	{</a:t>
            </a:r>
          </a:p>
          <a:p>
            <a:r>
              <a:rPr lang="en-US" dirty="0"/>
              <a:t>		</a:t>
            </a:r>
            <a:r>
              <a:rPr lang="en-US" dirty="0" err="1"/>
              <a:t>int</a:t>
            </a:r>
            <a:r>
              <a:rPr lang="en-US" dirty="0"/>
              <a:t> inches = feet * 12;</a:t>
            </a:r>
          </a:p>
          <a:p>
            <a:r>
              <a:rPr lang="en-US" dirty="0"/>
              <a:t>		return inches;</a:t>
            </a:r>
          </a:p>
          <a:p>
            <a:r>
              <a:rPr lang="en-US" dirty="0"/>
              <a:t>	}</a:t>
            </a:r>
          </a:p>
          <a:p>
            <a:r>
              <a:rPr lang="en-US" dirty="0"/>
              <a:t>}</a:t>
            </a:r>
            <a:r>
              <a:rPr lang="ru-RU" dirty="0"/>
              <a:t> </a:t>
            </a:r>
            <a:r>
              <a:rPr lang="ru-RU" dirty="0">
                <a:solidFill>
                  <a:schemeClr val="bg1">
                    <a:lumMod val="65000"/>
                  </a:schemeClr>
                </a:solidFill>
              </a:rPr>
              <a:t>// Конец класса</a:t>
            </a:r>
          </a:p>
        </p:txBody>
      </p:sp>
      <p:sp>
        <p:nvSpPr>
          <p:cNvPr id="4" name="Номер слайда 3"/>
          <p:cNvSpPr>
            <a:spLocks noGrp="1"/>
          </p:cNvSpPr>
          <p:nvPr>
            <p:ph type="sldNum" sz="quarter" idx="12"/>
          </p:nvPr>
        </p:nvSpPr>
        <p:spPr/>
        <p:txBody>
          <a:bodyPr/>
          <a:lstStyle/>
          <a:p>
            <a:fld id="{E5031BA8-65EE-4E3E-8471-73A1F35E8A91}" type="slidenum">
              <a:rPr lang="ru-RU" smtClean="0"/>
              <a:t>33</a:t>
            </a:fld>
            <a:endParaRPr lang="ru-RU"/>
          </a:p>
        </p:txBody>
      </p:sp>
    </p:spTree>
    <p:extLst>
      <p:ext uri="{BB962C8B-B14F-4D97-AF65-F5344CB8AC3E}">
        <p14:creationId xmlns:p14="http://schemas.microsoft.com/office/powerpoint/2010/main" val="4218059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ПРОСТРАНСТВО ИМЕН</a:t>
            </a:r>
          </a:p>
        </p:txBody>
      </p:sp>
      <p:sp>
        <p:nvSpPr>
          <p:cNvPr id="10" name="Номер слайда 9"/>
          <p:cNvSpPr>
            <a:spLocks noGrp="1"/>
          </p:cNvSpPr>
          <p:nvPr>
            <p:ph type="sldNum" sz="quarter" idx="12"/>
          </p:nvPr>
        </p:nvSpPr>
        <p:spPr/>
        <p:txBody>
          <a:bodyPr/>
          <a:lstStyle/>
          <a:p>
            <a:fld id="{E5031BA8-65EE-4E3E-8471-73A1F35E8A91}" type="slidenum">
              <a:rPr lang="ru-RU" smtClean="0"/>
              <a:t>34</a:t>
            </a:fld>
            <a:endParaRPr lang="ru-RU"/>
          </a:p>
        </p:txBody>
      </p:sp>
      <p:sp>
        <p:nvSpPr>
          <p:cNvPr id="5" name="TextBox 4"/>
          <p:cNvSpPr txBox="1"/>
          <p:nvPr/>
        </p:nvSpPr>
        <p:spPr>
          <a:xfrm>
            <a:off x="2152651" y="2125266"/>
            <a:ext cx="8010649" cy="1938992"/>
          </a:xfrm>
          <a:prstGeom prst="rect">
            <a:avLst/>
          </a:prstGeom>
          <a:noFill/>
        </p:spPr>
        <p:txBody>
          <a:bodyPr wrap="square" rtlCol="0">
            <a:spAutoFit/>
          </a:bodyPr>
          <a:lstStyle/>
          <a:p>
            <a:r>
              <a:rPr lang="en-US" sz="3000" b="1" dirty="0">
                <a:latin typeface="Arial" panose="020B0604020202020204" pitchFamily="34" charset="0"/>
                <a:cs typeface="Arial" panose="020B0604020202020204" pitchFamily="34" charset="0"/>
              </a:rPr>
              <a:t>Namespace</a:t>
            </a:r>
          </a:p>
          <a:p>
            <a:endParaRPr lang="en-US" sz="3000" b="1" dirty="0">
              <a:latin typeface="Arial" panose="020B0604020202020204" pitchFamily="34" charset="0"/>
              <a:cs typeface="Arial" panose="020B0604020202020204" pitchFamily="34" charset="0"/>
            </a:endParaRPr>
          </a:p>
          <a:p>
            <a:r>
              <a:rPr lang="ru-RU" sz="3000" dirty="0">
                <a:latin typeface="Arial" panose="020B0604020202020204" pitchFamily="34" charset="0"/>
                <a:cs typeface="Arial" panose="020B0604020202020204" pitchFamily="34" charset="0"/>
              </a:rPr>
              <a:t>Способ организации различных типов данных, существующих в </a:t>
            </a:r>
            <a:r>
              <a:rPr lang="en-US" sz="3000" dirty="0">
                <a:latin typeface="Arial" panose="020B0604020202020204" pitchFamily="34" charset="0"/>
                <a:cs typeface="Arial" panose="020B0604020202020204" pitchFamily="34" charset="0"/>
              </a:rPr>
              <a:t>C#.</a:t>
            </a:r>
            <a:endParaRPr lang="ru-RU"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493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ПРОСТРАНСТВО ИМЕН</a:t>
            </a:r>
          </a:p>
        </p:txBody>
      </p:sp>
      <p:sp>
        <p:nvSpPr>
          <p:cNvPr id="10" name="Номер слайда 9"/>
          <p:cNvSpPr>
            <a:spLocks noGrp="1"/>
          </p:cNvSpPr>
          <p:nvPr>
            <p:ph type="sldNum" sz="quarter" idx="12"/>
          </p:nvPr>
        </p:nvSpPr>
        <p:spPr/>
        <p:txBody>
          <a:bodyPr/>
          <a:lstStyle/>
          <a:p>
            <a:fld id="{E5031BA8-65EE-4E3E-8471-73A1F35E8A91}" type="slidenum">
              <a:rPr lang="ru-RU" smtClean="0"/>
              <a:t>35</a:t>
            </a:fld>
            <a:endParaRPr lang="ru-RU"/>
          </a:p>
        </p:txBody>
      </p:sp>
      <p:pic>
        <p:nvPicPr>
          <p:cNvPr id="3" name="Рисунок 2"/>
          <p:cNvPicPr>
            <a:picLocks noChangeAspect="1"/>
          </p:cNvPicPr>
          <p:nvPr/>
        </p:nvPicPr>
        <p:blipFill>
          <a:blip r:embed="rId3"/>
          <a:stretch>
            <a:fillRect/>
          </a:stretch>
        </p:blipFill>
        <p:spPr>
          <a:xfrm>
            <a:off x="2392187" y="2125266"/>
            <a:ext cx="4035437" cy="3773090"/>
          </a:xfrm>
          <a:prstGeom prst="rect">
            <a:avLst/>
          </a:prstGeom>
        </p:spPr>
      </p:pic>
      <p:sp>
        <p:nvSpPr>
          <p:cNvPr id="4" name="TextBox 3"/>
          <p:cNvSpPr txBox="1"/>
          <p:nvPr/>
        </p:nvSpPr>
        <p:spPr>
          <a:xfrm>
            <a:off x="6524264" y="2125267"/>
            <a:ext cx="3385595"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System</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одно из ключевых корневых пространств имен</a:t>
            </a:r>
          </a:p>
        </p:txBody>
      </p:sp>
    </p:spTree>
    <p:extLst>
      <p:ext uri="{BB962C8B-B14F-4D97-AF65-F5344CB8AC3E}">
        <p14:creationId xmlns:p14="http://schemas.microsoft.com/office/powerpoint/2010/main" val="1761725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ПРОСТРАНСТВО ИМЕН</a:t>
            </a:r>
          </a:p>
        </p:txBody>
      </p:sp>
      <p:sp>
        <p:nvSpPr>
          <p:cNvPr id="10" name="Номер слайда 9"/>
          <p:cNvSpPr>
            <a:spLocks noGrp="1"/>
          </p:cNvSpPr>
          <p:nvPr>
            <p:ph type="sldNum" sz="quarter" idx="12"/>
          </p:nvPr>
        </p:nvSpPr>
        <p:spPr/>
        <p:txBody>
          <a:bodyPr/>
          <a:lstStyle/>
          <a:p>
            <a:fld id="{E5031BA8-65EE-4E3E-8471-73A1F35E8A91}" type="slidenum">
              <a:rPr lang="ru-RU" smtClean="0"/>
              <a:t>36</a:t>
            </a:fld>
            <a:endParaRPr lang="ru-RU"/>
          </a:p>
        </p:txBody>
      </p:sp>
      <p:pic>
        <p:nvPicPr>
          <p:cNvPr id="6" name="Рисунок 5"/>
          <p:cNvPicPr>
            <a:picLocks noChangeAspect="1"/>
          </p:cNvPicPr>
          <p:nvPr/>
        </p:nvPicPr>
        <p:blipFill rotWithShape="1">
          <a:blip r:embed="rId3"/>
          <a:srcRect t="3845"/>
          <a:stretch/>
        </p:blipFill>
        <p:spPr>
          <a:xfrm>
            <a:off x="2152651" y="2125267"/>
            <a:ext cx="4258760" cy="1194782"/>
          </a:xfrm>
          <a:prstGeom prst="rect">
            <a:avLst/>
          </a:prstGeom>
        </p:spPr>
      </p:pic>
      <p:cxnSp>
        <p:nvCxnSpPr>
          <p:cNvPr id="4" name="Прямая со стрелкой 3"/>
          <p:cNvCxnSpPr>
            <a:stCxn id="9" idx="1"/>
          </p:cNvCxnSpPr>
          <p:nvPr/>
        </p:nvCxnSpPr>
        <p:spPr>
          <a:xfrm flipH="1" flipV="1">
            <a:off x="3772384" y="3247474"/>
            <a:ext cx="1315897" cy="326782"/>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088280" y="3389590"/>
            <a:ext cx="2986268" cy="369332"/>
          </a:xfrm>
          <a:prstGeom prst="rect">
            <a:avLst/>
          </a:prstGeom>
          <a:noFill/>
        </p:spPr>
        <p:txBody>
          <a:bodyPr wrap="square" rtlCol="0">
            <a:spAutoFit/>
          </a:bodyPr>
          <a:lstStyle/>
          <a:p>
            <a:r>
              <a:rPr lang="ru-RU" b="1" dirty="0">
                <a:latin typeface="Arial" panose="020B0604020202020204" pitchFamily="34" charset="0"/>
                <a:cs typeface="Arial" panose="020B0604020202020204" pitchFamily="34" charset="0"/>
              </a:rPr>
              <a:t>ТОЧЕЧНАЯ НОТАЦИЯ</a:t>
            </a:r>
          </a:p>
        </p:txBody>
      </p:sp>
      <p:sp>
        <p:nvSpPr>
          <p:cNvPr id="11" name="TextBox 10"/>
          <p:cNvSpPr txBox="1"/>
          <p:nvPr/>
        </p:nvSpPr>
        <p:spPr>
          <a:xfrm>
            <a:off x="2152651" y="3864098"/>
            <a:ext cx="7036685" cy="1061829"/>
          </a:xfrm>
          <a:prstGeom prst="rect">
            <a:avLst/>
          </a:prstGeom>
          <a:noFill/>
        </p:spPr>
        <p:txBody>
          <a:bodyPr wrap="square" rtlCol="0">
            <a:spAutoFit/>
          </a:bodyPr>
          <a:lstStyle/>
          <a:p>
            <a:r>
              <a:rPr lang="ru-RU" sz="2100" b="1" u="sng" dirty="0">
                <a:latin typeface="Arial" panose="020B0604020202020204" pitchFamily="34" charset="0"/>
                <a:cs typeface="Arial" panose="020B0604020202020204" pitchFamily="34" charset="0"/>
              </a:rPr>
              <a:t>ТОЧЕЧНАЯ НОТАЦИЯ </a:t>
            </a:r>
            <a:r>
              <a:rPr lang="ru-RU" sz="2100" b="1" dirty="0">
                <a:latin typeface="Arial" panose="020B0604020202020204" pitchFamily="34" charset="0"/>
                <a:cs typeface="Arial" panose="020B0604020202020204" pitchFamily="34" charset="0"/>
              </a:rPr>
              <a:t>– способ представления данных, при котором доступ к элементам нижнего уровня осуществляется через символ «.» (точка)</a:t>
            </a:r>
          </a:p>
        </p:txBody>
      </p:sp>
    </p:spTree>
    <p:extLst>
      <p:ext uri="{BB962C8B-B14F-4D97-AF65-F5344CB8AC3E}">
        <p14:creationId xmlns:p14="http://schemas.microsoft.com/office/powerpoint/2010/main" val="3771296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ПРОСТРАНСТВО ИМЕН</a:t>
            </a:r>
          </a:p>
        </p:txBody>
      </p:sp>
      <p:sp>
        <p:nvSpPr>
          <p:cNvPr id="10" name="Номер слайда 9"/>
          <p:cNvSpPr>
            <a:spLocks noGrp="1"/>
          </p:cNvSpPr>
          <p:nvPr>
            <p:ph type="sldNum" sz="quarter" idx="12"/>
          </p:nvPr>
        </p:nvSpPr>
        <p:spPr/>
        <p:txBody>
          <a:bodyPr/>
          <a:lstStyle/>
          <a:p>
            <a:fld id="{E5031BA8-65EE-4E3E-8471-73A1F35E8A91}" type="slidenum">
              <a:rPr lang="ru-RU" smtClean="0"/>
              <a:t>37</a:t>
            </a:fld>
            <a:endParaRPr lang="ru-RU"/>
          </a:p>
        </p:txBody>
      </p:sp>
      <p:pic>
        <p:nvPicPr>
          <p:cNvPr id="5" name="Рисунок 4"/>
          <p:cNvPicPr>
            <a:picLocks noChangeAspect="1"/>
          </p:cNvPicPr>
          <p:nvPr/>
        </p:nvPicPr>
        <p:blipFill>
          <a:blip r:embed="rId3"/>
          <a:stretch>
            <a:fillRect/>
          </a:stretch>
        </p:blipFill>
        <p:spPr>
          <a:xfrm>
            <a:off x="2047143" y="1966070"/>
            <a:ext cx="3475599" cy="3566510"/>
          </a:xfrm>
          <a:prstGeom prst="rect">
            <a:avLst/>
          </a:prstGeom>
        </p:spPr>
      </p:pic>
      <p:sp>
        <p:nvSpPr>
          <p:cNvPr id="6" name="Овал 5"/>
          <p:cNvSpPr/>
          <p:nvPr/>
        </p:nvSpPr>
        <p:spPr>
          <a:xfrm>
            <a:off x="5628250" y="1966070"/>
            <a:ext cx="2290397" cy="20765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7" name="TextBox 6"/>
          <p:cNvSpPr txBox="1"/>
          <p:nvPr/>
        </p:nvSpPr>
        <p:spPr>
          <a:xfrm>
            <a:off x="5987416" y="2694785"/>
            <a:ext cx="1740877" cy="553998"/>
          </a:xfrm>
          <a:prstGeom prst="rect">
            <a:avLst/>
          </a:prstGeom>
          <a:noFill/>
        </p:spPr>
        <p:txBody>
          <a:bodyPr wrap="square" rtlCol="0">
            <a:spAutoFit/>
          </a:bodyPr>
          <a:lstStyle/>
          <a:p>
            <a:r>
              <a:rPr lang="en-US" sz="3000" b="1" dirty="0" err="1"/>
              <a:t>HelloApp</a:t>
            </a:r>
            <a:endParaRPr lang="en-US" sz="3000" b="1" dirty="0"/>
          </a:p>
        </p:txBody>
      </p:sp>
      <p:sp>
        <p:nvSpPr>
          <p:cNvPr id="9" name="Овал 8"/>
          <p:cNvSpPr/>
          <p:nvPr/>
        </p:nvSpPr>
        <p:spPr>
          <a:xfrm>
            <a:off x="7833800" y="3393862"/>
            <a:ext cx="2290397" cy="207657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1" name="TextBox 10"/>
          <p:cNvSpPr txBox="1"/>
          <p:nvPr/>
        </p:nvSpPr>
        <p:spPr>
          <a:xfrm>
            <a:off x="8119110" y="4259026"/>
            <a:ext cx="1783080" cy="369332"/>
          </a:xfrm>
          <a:prstGeom prst="rect">
            <a:avLst/>
          </a:prstGeom>
          <a:noFill/>
        </p:spPr>
        <p:txBody>
          <a:bodyPr wrap="square" rtlCol="0">
            <a:spAutoFit/>
          </a:bodyPr>
          <a:lstStyle/>
          <a:p>
            <a:r>
              <a:rPr lang="en-US" b="1" dirty="0" err="1"/>
              <a:t>InsideHelloApp</a:t>
            </a:r>
            <a:endParaRPr lang="en-US" b="1" dirty="0"/>
          </a:p>
        </p:txBody>
      </p:sp>
      <p:cxnSp>
        <p:nvCxnSpPr>
          <p:cNvPr id="12" name="Прямая соединительная линия 11"/>
          <p:cNvCxnSpPr/>
          <p:nvPr/>
        </p:nvCxnSpPr>
        <p:spPr>
          <a:xfrm flipV="1">
            <a:off x="2990557" y="3125392"/>
            <a:ext cx="2344634" cy="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7431882" y="3393862"/>
            <a:ext cx="1078706" cy="648786"/>
          </a:xfrm>
          <a:prstGeom prst="line">
            <a:avLst/>
          </a:prstGeom>
          <a:ln w="762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Полилиния 17"/>
          <p:cNvSpPr/>
          <p:nvPr/>
        </p:nvSpPr>
        <p:spPr>
          <a:xfrm>
            <a:off x="4845844" y="3125392"/>
            <a:ext cx="2978944" cy="1411872"/>
          </a:xfrm>
          <a:custGeom>
            <a:avLst/>
            <a:gdLst>
              <a:gd name="connsiteX0" fmla="*/ 0 w 3829050"/>
              <a:gd name="connsiteY0" fmla="*/ 0 h 1658659"/>
              <a:gd name="connsiteX1" fmla="*/ 409575 w 3829050"/>
              <a:gd name="connsiteY1" fmla="*/ 752475 h 1658659"/>
              <a:gd name="connsiteX2" fmla="*/ 981075 w 3829050"/>
              <a:gd name="connsiteY2" fmla="*/ 1200150 h 1658659"/>
              <a:gd name="connsiteX3" fmla="*/ 2990850 w 3829050"/>
              <a:gd name="connsiteY3" fmla="*/ 1647825 h 1658659"/>
              <a:gd name="connsiteX4" fmla="*/ 3829050 w 3829050"/>
              <a:gd name="connsiteY4" fmla="*/ 723900 h 1658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9050" h="1658659">
                <a:moveTo>
                  <a:pt x="0" y="0"/>
                </a:moveTo>
                <a:cubicBezTo>
                  <a:pt x="123031" y="276225"/>
                  <a:pt x="246063" y="552450"/>
                  <a:pt x="409575" y="752475"/>
                </a:cubicBezTo>
                <a:cubicBezTo>
                  <a:pt x="573087" y="952500"/>
                  <a:pt x="550863" y="1050925"/>
                  <a:pt x="981075" y="1200150"/>
                </a:cubicBezTo>
                <a:cubicBezTo>
                  <a:pt x="1411288" y="1349375"/>
                  <a:pt x="2516188" y="1727200"/>
                  <a:pt x="2990850" y="1647825"/>
                </a:cubicBezTo>
                <a:cubicBezTo>
                  <a:pt x="3465512" y="1568450"/>
                  <a:pt x="3681413" y="890588"/>
                  <a:pt x="3829050" y="723900"/>
                </a:cubicBezTo>
              </a:path>
            </a:pathLst>
          </a:custGeom>
          <a:noFill/>
          <a:ln w="762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Tree>
    <p:extLst>
      <p:ext uri="{BB962C8B-B14F-4D97-AF65-F5344CB8AC3E}">
        <p14:creationId xmlns:p14="http://schemas.microsoft.com/office/powerpoint/2010/main" val="2457745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ПРОСТРАНСТВО ИМЕН</a:t>
            </a:r>
          </a:p>
        </p:txBody>
      </p:sp>
      <p:sp>
        <p:nvSpPr>
          <p:cNvPr id="10" name="Номер слайда 9"/>
          <p:cNvSpPr>
            <a:spLocks noGrp="1"/>
          </p:cNvSpPr>
          <p:nvPr>
            <p:ph type="sldNum" sz="quarter" idx="12"/>
          </p:nvPr>
        </p:nvSpPr>
        <p:spPr/>
        <p:txBody>
          <a:bodyPr/>
          <a:lstStyle/>
          <a:p>
            <a:fld id="{E5031BA8-65EE-4E3E-8471-73A1F35E8A91}" type="slidenum">
              <a:rPr lang="ru-RU" smtClean="0"/>
              <a:t>38</a:t>
            </a:fld>
            <a:endParaRPr lang="ru-RU"/>
          </a:p>
        </p:txBody>
      </p:sp>
      <p:sp>
        <p:nvSpPr>
          <p:cNvPr id="8" name="TextBox 7"/>
          <p:cNvSpPr txBox="1"/>
          <p:nvPr/>
        </p:nvSpPr>
        <p:spPr>
          <a:xfrm>
            <a:off x="2152651" y="2316770"/>
            <a:ext cx="7036685" cy="1754326"/>
          </a:xfrm>
          <a:prstGeom prst="rect">
            <a:avLst/>
          </a:prstGeom>
          <a:noFill/>
        </p:spPr>
        <p:txBody>
          <a:bodyPr wrap="square" rtlCol="0">
            <a:spAutoFit/>
          </a:bodyPr>
          <a:lstStyle/>
          <a:p>
            <a:r>
              <a:rPr lang="ru-RU" sz="2700" dirty="0">
                <a:latin typeface="Arial" panose="020B0604020202020204" pitchFamily="34" charset="0"/>
                <a:cs typeface="Arial" panose="020B0604020202020204" pitchFamily="34" charset="0"/>
              </a:rPr>
              <a:t>Директива </a:t>
            </a:r>
            <a:r>
              <a:rPr lang="en-US" sz="2700" b="1" dirty="0">
                <a:latin typeface="Arial" panose="020B0604020202020204" pitchFamily="34" charset="0"/>
                <a:cs typeface="Arial" panose="020B0604020202020204" pitchFamily="34" charset="0"/>
              </a:rPr>
              <a:t>USING</a:t>
            </a:r>
            <a:r>
              <a:rPr lang="en-US" sz="2700" dirty="0">
                <a:latin typeface="Arial" panose="020B0604020202020204" pitchFamily="34" charset="0"/>
                <a:cs typeface="Arial" panose="020B0604020202020204" pitchFamily="34" charset="0"/>
              </a:rPr>
              <a:t> </a:t>
            </a:r>
            <a:r>
              <a:rPr lang="ru-RU" sz="2700" dirty="0">
                <a:latin typeface="Arial" panose="020B0604020202020204" pitchFamily="34" charset="0"/>
                <a:cs typeface="Arial" panose="020B0604020202020204" pitchFamily="34" charset="0"/>
              </a:rPr>
              <a:t>позволяет переносить содержимое пространства имен в нужную точку программы, а также создавать псевдонимы </a:t>
            </a:r>
          </a:p>
        </p:txBody>
      </p:sp>
    </p:spTree>
    <p:extLst>
      <p:ext uri="{BB962C8B-B14F-4D97-AF65-F5344CB8AC3E}">
        <p14:creationId xmlns:p14="http://schemas.microsoft.com/office/powerpoint/2010/main" val="3930799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50000"/>
              </a:lnSpc>
            </a:pPr>
            <a:r>
              <a:rPr lang="ru-RU" sz="3600" b="1" dirty="0">
                <a:latin typeface="Arial" panose="020B0604020202020204" pitchFamily="34" charset="0"/>
                <a:cs typeface="Arial" panose="020B0604020202020204" pitchFamily="34" charset="0"/>
              </a:rPr>
              <a:t>ПРОСТРАНСТВО ИМЕН</a:t>
            </a:r>
          </a:p>
        </p:txBody>
      </p:sp>
      <p:sp>
        <p:nvSpPr>
          <p:cNvPr id="10" name="Номер слайда 9"/>
          <p:cNvSpPr>
            <a:spLocks noGrp="1"/>
          </p:cNvSpPr>
          <p:nvPr>
            <p:ph type="sldNum" sz="quarter" idx="12"/>
          </p:nvPr>
        </p:nvSpPr>
        <p:spPr/>
        <p:txBody>
          <a:bodyPr/>
          <a:lstStyle/>
          <a:p>
            <a:fld id="{E5031BA8-65EE-4E3E-8471-73A1F35E8A91}" type="slidenum">
              <a:rPr lang="ru-RU" smtClean="0"/>
              <a:t>39</a:t>
            </a:fld>
            <a:endParaRPr lang="ru-RU"/>
          </a:p>
        </p:txBody>
      </p:sp>
      <p:pic>
        <p:nvPicPr>
          <p:cNvPr id="4" name="Рисунок 3"/>
          <p:cNvPicPr>
            <a:picLocks noChangeAspect="1"/>
          </p:cNvPicPr>
          <p:nvPr/>
        </p:nvPicPr>
        <p:blipFill>
          <a:blip r:embed="rId3"/>
          <a:stretch>
            <a:fillRect/>
          </a:stretch>
        </p:blipFill>
        <p:spPr>
          <a:xfrm>
            <a:off x="2152650" y="1982392"/>
            <a:ext cx="2781300" cy="3721349"/>
          </a:xfrm>
          <a:prstGeom prst="rect">
            <a:avLst/>
          </a:prstGeom>
        </p:spPr>
      </p:pic>
      <p:pic>
        <p:nvPicPr>
          <p:cNvPr id="3" name="Рисунок 2"/>
          <p:cNvPicPr>
            <a:picLocks noChangeAspect="1"/>
          </p:cNvPicPr>
          <p:nvPr/>
        </p:nvPicPr>
        <p:blipFill>
          <a:blip r:embed="rId4"/>
          <a:stretch>
            <a:fillRect/>
          </a:stretch>
        </p:blipFill>
        <p:spPr>
          <a:xfrm>
            <a:off x="6412706" y="1970051"/>
            <a:ext cx="2750344" cy="3654462"/>
          </a:xfrm>
          <a:prstGeom prst="rect">
            <a:avLst/>
          </a:prstGeom>
        </p:spPr>
      </p:pic>
      <p:cxnSp>
        <p:nvCxnSpPr>
          <p:cNvPr id="7" name="Прямая соединительная линия 6"/>
          <p:cNvCxnSpPr/>
          <p:nvPr/>
        </p:nvCxnSpPr>
        <p:spPr>
          <a:xfrm flipV="1">
            <a:off x="2220517" y="2168129"/>
            <a:ext cx="1468040" cy="26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V="1">
            <a:off x="3056335" y="3293269"/>
            <a:ext cx="1468040" cy="26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flipV="1">
            <a:off x="7316390" y="3293270"/>
            <a:ext cx="1725216"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flipV="1">
            <a:off x="6582965" y="2183608"/>
            <a:ext cx="1725216"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945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Идентификаторы</a:t>
            </a:r>
          </a:p>
        </p:txBody>
      </p:sp>
      <p:sp>
        <p:nvSpPr>
          <p:cNvPr id="3" name="Объект 2"/>
          <p:cNvSpPr>
            <a:spLocks noGrp="1"/>
          </p:cNvSpPr>
          <p:nvPr>
            <p:ph idx="1"/>
          </p:nvPr>
        </p:nvSpPr>
        <p:spPr/>
        <p:txBody>
          <a:bodyPr>
            <a:normAutofit/>
          </a:bodyPr>
          <a:lstStyle/>
          <a:p>
            <a:r>
              <a:rPr lang="ru-RU" dirty="0">
                <a:solidFill>
                  <a:srgbClr val="0070C0"/>
                </a:solidFill>
              </a:rPr>
              <a:t>Идентификаторы</a:t>
            </a:r>
            <a:r>
              <a:rPr lang="ru-RU" dirty="0"/>
              <a:t> - это имена, которые программисты выбирают для своих классов, методов, переменных и т.д.</a:t>
            </a:r>
          </a:p>
          <a:p>
            <a:r>
              <a:rPr lang="ru-RU" dirty="0"/>
              <a:t>Ниже перечислены идентификаторы в примере программы </a:t>
            </a:r>
            <a:r>
              <a:rPr lang="en-US" dirty="0"/>
              <a:t>“Hello, World!”</a:t>
            </a:r>
            <a:r>
              <a:rPr lang="ru-RU" dirty="0"/>
              <a:t> в порядке их появления:</a:t>
            </a:r>
          </a:p>
          <a:p>
            <a:pPr indent="0" algn="ctr"/>
            <a:r>
              <a:rPr lang="ru-RU" i="1" dirty="0" err="1"/>
              <a:t>System</a:t>
            </a:r>
            <a:r>
              <a:rPr lang="ru-RU" i="1" dirty="0"/>
              <a:t> 	</a:t>
            </a:r>
            <a:r>
              <a:rPr lang="ru-RU" i="1" dirty="0" err="1"/>
              <a:t>Test</a:t>
            </a:r>
            <a:r>
              <a:rPr lang="ru-RU" i="1" dirty="0"/>
              <a:t> 	</a:t>
            </a:r>
            <a:r>
              <a:rPr lang="ru-RU" i="1" dirty="0" err="1"/>
              <a:t>Main</a:t>
            </a:r>
            <a:r>
              <a:rPr lang="ru-RU" i="1" dirty="0"/>
              <a:t> 		х	 </a:t>
            </a:r>
            <a:r>
              <a:rPr lang="ru-RU" i="1" dirty="0" err="1"/>
              <a:t>Console</a:t>
            </a:r>
            <a:r>
              <a:rPr lang="ru-RU" i="1" dirty="0"/>
              <a:t> </a:t>
            </a:r>
            <a:r>
              <a:rPr lang="ru-RU" i="1" dirty="0" err="1"/>
              <a:t>WriteLine</a:t>
            </a:r>
            <a:endParaRPr lang="ru-RU" i="1" dirty="0"/>
          </a:p>
          <a:p>
            <a:r>
              <a:rPr lang="ru-RU" dirty="0"/>
              <a:t>Идентификатор должен быть целостным словом, которое по существу состоит из символов </a:t>
            </a:r>
            <a:r>
              <a:rPr lang="ru-RU" dirty="0" err="1"/>
              <a:t>Unicode</a:t>
            </a:r>
            <a:r>
              <a:rPr lang="ru-RU" dirty="0"/>
              <a:t> и начинается с буквы или символа подчеркивания.</a:t>
            </a:r>
          </a:p>
          <a:p>
            <a:r>
              <a:rPr lang="ru-RU" dirty="0"/>
              <a:t>Идентификаторы С# чувствительны к регистру символов. По соглашению для параметров, локальных переменных и закрытых полей должен применяться "верблюжий“</a:t>
            </a:r>
            <a:r>
              <a:rPr lang="en-US" dirty="0"/>
              <a:t> </a:t>
            </a:r>
            <a:r>
              <a:rPr lang="ru-RU" dirty="0"/>
              <a:t>стиль, начинающийся со строчной буквы (скажем, </a:t>
            </a:r>
            <a:r>
              <a:rPr lang="en-US" dirty="0"/>
              <a:t>my</a:t>
            </a:r>
            <a:r>
              <a:rPr lang="ru-RU" dirty="0" err="1"/>
              <a:t>Varia</a:t>
            </a:r>
            <a:r>
              <a:rPr lang="en-US" dirty="0" err="1"/>
              <a:t>bl</a:t>
            </a:r>
            <a:r>
              <a:rPr lang="ru-RU" dirty="0"/>
              <a:t>e), а для всех остальных идентификаторов – с заглавной (вроде </a:t>
            </a:r>
            <a:r>
              <a:rPr lang="ru-RU" dirty="0" err="1"/>
              <a:t>MyMethod</a:t>
            </a:r>
            <a:r>
              <a:rPr lang="ru-RU" dirty="0"/>
              <a:t>).</a:t>
            </a:r>
          </a:p>
        </p:txBody>
      </p:sp>
      <p:sp>
        <p:nvSpPr>
          <p:cNvPr id="4" name="Номер слайда 3"/>
          <p:cNvSpPr>
            <a:spLocks noGrp="1"/>
          </p:cNvSpPr>
          <p:nvPr>
            <p:ph type="sldNum" sz="quarter" idx="12"/>
          </p:nvPr>
        </p:nvSpPr>
        <p:spPr/>
        <p:txBody>
          <a:bodyPr/>
          <a:lstStyle/>
          <a:p>
            <a:fld id="{E5031BA8-65EE-4E3E-8471-73A1F35E8A91}" type="slidenum">
              <a:rPr lang="ru-RU" smtClean="0"/>
              <a:t>40</a:t>
            </a:fld>
            <a:endParaRPr lang="ru-RU"/>
          </a:p>
        </p:txBody>
      </p:sp>
    </p:spTree>
    <p:extLst>
      <p:ext uri="{BB962C8B-B14F-4D97-AF65-F5344CB8AC3E}">
        <p14:creationId xmlns:p14="http://schemas.microsoft.com/office/powerpoint/2010/main" val="2518636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Ключевые слова</a:t>
            </a:r>
          </a:p>
        </p:txBody>
      </p:sp>
      <p:sp>
        <p:nvSpPr>
          <p:cNvPr id="3" name="Объект 2"/>
          <p:cNvSpPr>
            <a:spLocks noGrp="1"/>
          </p:cNvSpPr>
          <p:nvPr>
            <p:ph idx="1"/>
          </p:nvPr>
        </p:nvSpPr>
        <p:spPr/>
        <p:txBody>
          <a:bodyPr>
            <a:normAutofit/>
          </a:bodyPr>
          <a:lstStyle/>
          <a:p>
            <a:r>
              <a:rPr lang="ru-RU" dirty="0"/>
              <a:t>Ключевые слова представляют собой имена, которые имеют для компилятора особый смысл. Ниже перечислены ключевые слова в нашем примере программы:</a:t>
            </a:r>
          </a:p>
          <a:p>
            <a:pPr indent="0" algn="ctr"/>
            <a:r>
              <a:rPr lang="ru-RU" i="1" dirty="0" err="1"/>
              <a:t>using</a:t>
            </a:r>
            <a:r>
              <a:rPr lang="ru-RU" i="1" dirty="0"/>
              <a:t> 	</a:t>
            </a:r>
            <a:r>
              <a:rPr lang="ru-RU" i="1" dirty="0" err="1"/>
              <a:t>class</a:t>
            </a:r>
            <a:r>
              <a:rPr lang="ru-RU" i="1" dirty="0"/>
              <a:t> 	</a:t>
            </a:r>
            <a:r>
              <a:rPr lang="ru-RU" i="1" dirty="0" err="1"/>
              <a:t>static</a:t>
            </a:r>
            <a:r>
              <a:rPr lang="ru-RU" i="1" dirty="0"/>
              <a:t> 	</a:t>
            </a:r>
            <a:r>
              <a:rPr lang="ru-RU" i="1" dirty="0" err="1"/>
              <a:t>void</a:t>
            </a:r>
            <a:r>
              <a:rPr lang="ru-RU" i="1" dirty="0"/>
              <a:t> 	</a:t>
            </a:r>
            <a:r>
              <a:rPr lang="ru-RU" i="1" dirty="0" err="1"/>
              <a:t>int</a:t>
            </a:r>
            <a:endParaRPr lang="ru-RU" i="1" dirty="0"/>
          </a:p>
          <a:p>
            <a:r>
              <a:rPr lang="ru-RU" dirty="0"/>
              <a:t>Большинство ключевых слов являются зарезервированными, а это означает, что их нельзя использовать в качестве идентификаторов. Частичный список зарезервированных ключевых слов С#:</a:t>
            </a:r>
          </a:p>
          <a:p>
            <a:pPr algn="ctr"/>
            <a:r>
              <a:rPr lang="en-US" i="1" dirty="0"/>
              <a:t>abstract </a:t>
            </a:r>
            <a:r>
              <a:rPr lang="en-US" i="1" dirty="0" err="1"/>
              <a:t>enum</a:t>
            </a:r>
            <a:r>
              <a:rPr lang="en-US" i="1" dirty="0"/>
              <a:t> long</a:t>
            </a:r>
            <a:r>
              <a:rPr lang="ru-RU" i="1" dirty="0"/>
              <a:t> </a:t>
            </a:r>
            <a:r>
              <a:rPr lang="en-US" i="1" dirty="0"/>
              <a:t>namespace static</a:t>
            </a:r>
          </a:p>
          <a:p>
            <a:pPr algn="ctr"/>
            <a:r>
              <a:rPr lang="en-US" i="1" dirty="0"/>
              <a:t>as event new string</a:t>
            </a:r>
          </a:p>
          <a:p>
            <a:pPr algn="ctr"/>
            <a:r>
              <a:rPr lang="en-US" i="1" dirty="0"/>
              <a:t>base explicit null </a:t>
            </a:r>
            <a:r>
              <a:rPr lang="en-US" i="1" dirty="0" err="1"/>
              <a:t>struct</a:t>
            </a:r>
            <a:endParaRPr lang="en-US" i="1" dirty="0"/>
          </a:p>
          <a:p>
            <a:pPr algn="ctr"/>
            <a:r>
              <a:rPr lang="en-US" i="1" dirty="0"/>
              <a:t>bool extern object switch</a:t>
            </a:r>
          </a:p>
          <a:p>
            <a:pPr algn="ctr"/>
            <a:r>
              <a:rPr lang="en-US" i="1" dirty="0"/>
              <a:t>break false operator this</a:t>
            </a:r>
            <a:endParaRPr lang="ru-RU" i="1" dirty="0"/>
          </a:p>
        </p:txBody>
      </p:sp>
      <p:sp>
        <p:nvSpPr>
          <p:cNvPr id="4" name="Номер слайда 3"/>
          <p:cNvSpPr>
            <a:spLocks noGrp="1"/>
          </p:cNvSpPr>
          <p:nvPr>
            <p:ph type="sldNum" sz="quarter" idx="12"/>
          </p:nvPr>
        </p:nvSpPr>
        <p:spPr/>
        <p:txBody>
          <a:bodyPr/>
          <a:lstStyle/>
          <a:p>
            <a:fld id="{E5031BA8-65EE-4E3E-8471-73A1F35E8A91}" type="slidenum">
              <a:rPr lang="ru-RU" smtClean="0"/>
              <a:t>41</a:t>
            </a:fld>
            <a:endParaRPr lang="ru-RU"/>
          </a:p>
        </p:txBody>
      </p:sp>
    </p:spTree>
    <p:extLst>
      <p:ext uri="{BB962C8B-B14F-4D97-AF65-F5344CB8AC3E}">
        <p14:creationId xmlns:p14="http://schemas.microsoft.com/office/powerpoint/2010/main" val="558069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Литералы, знаки пунктуации, операции</a:t>
            </a:r>
          </a:p>
        </p:txBody>
      </p:sp>
      <p:sp>
        <p:nvSpPr>
          <p:cNvPr id="3" name="Объект 2"/>
          <p:cNvSpPr>
            <a:spLocks noGrp="1"/>
          </p:cNvSpPr>
          <p:nvPr>
            <p:ph idx="1"/>
          </p:nvPr>
        </p:nvSpPr>
        <p:spPr/>
        <p:txBody>
          <a:bodyPr>
            <a:normAutofit/>
          </a:bodyPr>
          <a:lstStyle/>
          <a:p>
            <a:r>
              <a:rPr lang="ru-RU" dirty="0">
                <a:solidFill>
                  <a:srgbClr val="0070C0"/>
                </a:solidFill>
              </a:rPr>
              <a:t>Литералы</a:t>
            </a:r>
            <a:r>
              <a:rPr lang="ru-RU" dirty="0"/>
              <a:t> - это элементарные порции данных, лексически встраиваемые в программу. В рассматриваемом примере программы </a:t>
            </a:r>
            <a:r>
              <a:rPr lang="en-US" dirty="0"/>
              <a:t>“Hello, World” </a:t>
            </a:r>
            <a:r>
              <a:rPr lang="ru-RU" dirty="0"/>
              <a:t>используются литералы 12, 30 и 100.</a:t>
            </a:r>
          </a:p>
          <a:p>
            <a:r>
              <a:rPr lang="ru-RU" dirty="0">
                <a:solidFill>
                  <a:srgbClr val="0070C0"/>
                </a:solidFill>
              </a:rPr>
              <a:t>Знаки пунктуации </a:t>
            </a:r>
            <a:r>
              <a:rPr lang="ru-RU" dirty="0"/>
              <a:t>помогают размечать структуру программы. В нашем примере программы применяются следующие знаки пунктуации:</a:t>
            </a:r>
            <a:r>
              <a:rPr lang="en-US" dirty="0"/>
              <a:t> { } ;</a:t>
            </a:r>
            <a:endParaRPr lang="ru-RU" dirty="0"/>
          </a:p>
          <a:p>
            <a:r>
              <a:rPr lang="ru-RU" dirty="0"/>
              <a:t>Фигурные скобки группируют множество операторов в </a:t>
            </a:r>
            <a:r>
              <a:rPr lang="ru-RU" dirty="0">
                <a:solidFill>
                  <a:srgbClr val="0070C0"/>
                </a:solidFill>
              </a:rPr>
              <a:t>блок операторов</a:t>
            </a:r>
            <a:r>
              <a:rPr lang="ru-RU" dirty="0"/>
              <a:t>.</a:t>
            </a:r>
          </a:p>
          <a:p>
            <a:r>
              <a:rPr lang="ru-RU" dirty="0"/>
              <a:t>Точка с запятой завершает оператор (тем не менее, блоки операторов не требуют</a:t>
            </a:r>
            <a:r>
              <a:rPr lang="en-US" dirty="0"/>
              <a:t> </a:t>
            </a:r>
            <a:r>
              <a:rPr lang="ru-RU" dirty="0"/>
              <a:t>в конце точки с запятой). Операторы могут записываться в нескольких строках:</a:t>
            </a:r>
          </a:p>
          <a:p>
            <a:r>
              <a:rPr lang="ru-RU" dirty="0" err="1"/>
              <a:t>Console.WriteLine</a:t>
            </a:r>
            <a:endParaRPr lang="ru-RU" dirty="0"/>
          </a:p>
          <a:p>
            <a:r>
              <a:rPr lang="ru-RU" dirty="0"/>
              <a:t>(1 + 2 + 3 + 4 + 5 + 6 + 7 + 8 + 9 + 10);</a:t>
            </a:r>
          </a:p>
        </p:txBody>
      </p:sp>
      <p:sp>
        <p:nvSpPr>
          <p:cNvPr id="4" name="Номер слайда 3"/>
          <p:cNvSpPr>
            <a:spLocks noGrp="1"/>
          </p:cNvSpPr>
          <p:nvPr>
            <p:ph type="sldNum" sz="quarter" idx="12"/>
          </p:nvPr>
        </p:nvSpPr>
        <p:spPr/>
        <p:txBody>
          <a:bodyPr/>
          <a:lstStyle/>
          <a:p>
            <a:fld id="{E5031BA8-65EE-4E3E-8471-73A1F35E8A91}" type="slidenum">
              <a:rPr lang="ru-RU" smtClean="0"/>
              <a:t>42</a:t>
            </a:fld>
            <a:endParaRPr lang="ru-RU"/>
          </a:p>
        </p:txBody>
      </p:sp>
    </p:spTree>
    <p:extLst>
      <p:ext uri="{BB962C8B-B14F-4D97-AF65-F5344CB8AC3E}">
        <p14:creationId xmlns:p14="http://schemas.microsoft.com/office/powerpoint/2010/main" val="22223688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Основы типов</a:t>
            </a:r>
          </a:p>
        </p:txBody>
      </p:sp>
      <p:sp>
        <p:nvSpPr>
          <p:cNvPr id="3" name="Объект 2"/>
          <p:cNvSpPr>
            <a:spLocks noGrp="1"/>
          </p:cNvSpPr>
          <p:nvPr>
            <p:ph idx="1"/>
          </p:nvPr>
        </p:nvSpPr>
        <p:spPr/>
        <p:txBody>
          <a:bodyPr>
            <a:normAutofit/>
          </a:bodyPr>
          <a:lstStyle/>
          <a:p>
            <a:r>
              <a:rPr lang="ru-RU" dirty="0"/>
              <a:t>Тип определяет шаблон для значения. В рассматриваемом примере мы применяем два литерала типа </a:t>
            </a:r>
            <a:r>
              <a:rPr lang="ru-RU" dirty="0" err="1"/>
              <a:t>int</a:t>
            </a:r>
            <a:r>
              <a:rPr lang="ru-RU" dirty="0"/>
              <a:t> со значениями 12 и 30. Мы также объявляем переменную типа </a:t>
            </a:r>
            <a:r>
              <a:rPr lang="ru-RU" dirty="0" err="1"/>
              <a:t>int</a:t>
            </a:r>
            <a:r>
              <a:rPr lang="ru-RU" dirty="0"/>
              <a:t> по имени х.</a:t>
            </a:r>
          </a:p>
          <a:p>
            <a:r>
              <a:rPr lang="ru-RU" dirty="0"/>
              <a:t>Переменная обозначает ячейку в памяти, которая с течением времени может содержать различные значения. В противоположность этому константа всегда представляет одно и то же значение:</a:t>
            </a:r>
          </a:p>
          <a:p>
            <a:r>
              <a:rPr lang="ru-RU" dirty="0" err="1">
                <a:solidFill>
                  <a:srgbClr val="0070C0"/>
                </a:solidFill>
              </a:rPr>
              <a:t>const</a:t>
            </a:r>
            <a:r>
              <a:rPr lang="ru-RU" dirty="0">
                <a:solidFill>
                  <a:srgbClr val="0070C0"/>
                </a:solidFill>
              </a:rPr>
              <a:t> </a:t>
            </a:r>
            <a:r>
              <a:rPr lang="ru-RU" dirty="0" err="1">
                <a:solidFill>
                  <a:srgbClr val="0070C0"/>
                </a:solidFill>
              </a:rPr>
              <a:t>int</a:t>
            </a:r>
            <a:r>
              <a:rPr lang="ru-RU" dirty="0"/>
              <a:t> у = 360;</a:t>
            </a:r>
          </a:p>
          <a:p>
            <a:r>
              <a:rPr lang="ru-RU" dirty="0"/>
              <a:t>Все значения в С# являются экземплярами какого-то типа. Смысл значения и набор возможных значений, которые способна иметь переменная, определяются ее типом.</a:t>
            </a:r>
          </a:p>
        </p:txBody>
      </p:sp>
      <p:sp>
        <p:nvSpPr>
          <p:cNvPr id="4" name="Номер слайда 3"/>
          <p:cNvSpPr>
            <a:spLocks noGrp="1"/>
          </p:cNvSpPr>
          <p:nvPr>
            <p:ph type="sldNum" sz="quarter" idx="12"/>
          </p:nvPr>
        </p:nvSpPr>
        <p:spPr/>
        <p:txBody>
          <a:bodyPr/>
          <a:lstStyle/>
          <a:p>
            <a:fld id="{E5031BA8-65EE-4E3E-8471-73A1F35E8A91}" type="slidenum">
              <a:rPr lang="ru-RU" smtClean="0"/>
              <a:t>43</a:t>
            </a:fld>
            <a:endParaRPr lang="ru-RU"/>
          </a:p>
        </p:txBody>
      </p:sp>
    </p:spTree>
    <p:extLst>
      <p:ext uri="{BB962C8B-B14F-4D97-AF65-F5344CB8AC3E}">
        <p14:creationId xmlns:p14="http://schemas.microsoft.com/office/powerpoint/2010/main" val="27178790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данных</a:t>
            </a:r>
          </a:p>
        </p:txBody>
      </p:sp>
      <p:graphicFrame>
        <p:nvGraphicFramePr>
          <p:cNvPr id="5" name="Объект 4"/>
          <p:cNvGraphicFramePr>
            <a:graphicFrameLocks noGrp="1"/>
          </p:cNvGraphicFramePr>
          <p:nvPr>
            <p:ph idx="1"/>
            <p:extLst>
              <p:ext uri="{D42A27DB-BD31-4B8C-83A1-F6EECF244321}">
                <p14:modId xmlns:p14="http://schemas.microsoft.com/office/powerpoint/2010/main" val="3001089207"/>
              </p:ext>
            </p:extLst>
          </p:nvPr>
        </p:nvGraphicFramePr>
        <p:xfrm>
          <a:off x="1524001" y="764932"/>
          <a:ext cx="9144001" cy="5921663"/>
        </p:xfrm>
        <a:graphic>
          <a:graphicData uri="http://schemas.openxmlformats.org/drawingml/2006/table">
            <a:tbl>
              <a:tblPr firstRow="1" bandRow="1">
                <a:tableStyleId>{5940675A-B579-460E-94D1-54222C63F5DA}</a:tableStyleId>
              </a:tblPr>
              <a:tblGrid>
                <a:gridCol w="1542040">
                  <a:extLst>
                    <a:ext uri="{9D8B030D-6E8A-4147-A177-3AD203B41FA5}">
                      <a16:colId xmlns:a16="http://schemas.microsoft.com/office/drawing/2014/main" val="202754664"/>
                    </a:ext>
                  </a:extLst>
                </a:gridCol>
                <a:gridCol w="5834607">
                  <a:extLst>
                    <a:ext uri="{9D8B030D-6E8A-4147-A177-3AD203B41FA5}">
                      <a16:colId xmlns:a16="http://schemas.microsoft.com/office/drawing/2014/main" val="1630908211"/>
                    </a:ext>
                  </a:extLst>
                </a:gridCol>
                <a:gridCol w="1767354">
                  <a:extLst>
                    <a:ext uri="{9D8B030D-6E8A-4147-A177-3AD203B41FA5}">
                      <a16:colId xmlns:a16="http://schemas.microsoft.com/office/drawing/2014/main" val="4249474427"/>
                    </a:ext>
                  </a:extLst>
                </a:gridCol>
              </a:tblGrid>
              <a:tr h="323713">
                <a:tc>
                  <a:txBody>
                    <a:bodyPr/>
                    <a:lstStyle/>
                    <a:p>
                      <a:r>
                        <a:rPr lang="ru-RU" sz="1800" b="1" dirty="0">
                          <a:latin typeface="Arial" panose="020B0604020202020204" pitchFamily="34" charset="0"/>
                          <a:cs typeface="Arial" panose="020B0604020202020204" pitchFamily="34" charset="0"/>
                        </a:rPr>
                        <a:t>Тип</a:t>
                      </a:r>
                      <a:r>
                        <a:rPr lang="ru-RU" sz="1800" b="1" baseline="0" dirty="0">
                          <a:latin typeface="Arial" panose="020B0604020202020204" pitchFamily="34" charset="0"/>
                          <a:cs typeface="Arial" panose="020B0604020202020204" pitchFamily="34" charset="0"/>
                        </a:rPr>
                        <a:t> данных </a:t>
                      </a:r>
                      <a:endParaRPr lang="ru-RU" sz="1800" b="1" dirty="0">
                        <a:latin typeface="Arial" panose="020B0604020202020204" pitchFamily="34" charset="0"/>
                        <a:cs typeface="Arial" panose="020B0604020202020204" pitchFamily="34" charset="0"/>
                      </a:endParaRPr>
                    </a:p>
                  </a:txBody>
                  <a:tcPr marL="68580" marR="68580" marT="34290" marB="34290" anchor="ctr">
                    <a:solidFill>
                      <a:schemeClr val="accent1">
                        <a:lumMod val="40000"/>
                        <a:lumOff val="60000"/>
                      </a:schemeClr>
                    </a:solidFill>
                  </a:tcPr>
                </a:tc>
                <a:tc>
                  <a:txBody>
                    <a:bodyPr/>
                    <a:lstStyle/>
                    <a:p>
                      <a:r>
                        <a:rPr lang="ru-RU" sz="1800" b="1" dirty="0">
                          <a:latin typeface="Arial" panose="020B0604020202020204" pitchFamily="34" charset="0"/>
                          <a:cs typeface="Arial" panose="020B0604020202020204" pitchFamily="34" charset="0"/>
                        </a:rPr>
                        <a:t>Диапазон значений</a:t>
                      </a:r>
                    </a:p>
                  </a:txBody>
                  <a:tcPr marL="68580" marR="68580" marT="34290" marB="34290" anchor="ctr">
                    <a:solidFill>
                      <a:schemeClr val="accent1">
                        <a:lumMod val="40000"/>
                        <a:lumOff val="60000"/>
                      </a:schemeClr>
                    </a:solidFill>
                  </a:tcPr>
                </a:tc>
                <a:tc>
                  <a:txBody>
                    <a:bodyPr/>
                    <a:lstStyle/>
                    <a:p>
                      <a:r>
                        <a:rPr lang="ru-RU" sz="1800" b="1" dirty="0">
                          <a:latin typeface="Arial" panose="020B0604020202020204" pitchFamily="34" charset="0"/>
                          <a:cs typeface="Arial" panose="020B0604020202020204" pitchFamily="34" charset="0"/>
                        </a:rPr>
                        <a:t>Размер в памяти</a:t>
                      </a:r>
                      <a:r>
                        <a:rPr lang="ru-RU" sz="1800" b="1" baseline="0" dirty="0">
                          <a:latin typeface="Arial" panose="020B0604020202020204" pitchFamily="34" charset="0"/>
                          <a:cs typeface="Arial" panose="020B0604020202020204" pitchFamily="34" charset="0"/>
                        </a:rPr>
                        <a:t> </a:t>
                      </a:r>
                      <a:endParaRPr lang="ru-RU" sz="1800" b="1" dirty="0">
                        <a:latin typeface="Arial" panose="020B0604020202020204" pitchFamily="34" charset="0"/>
                        <a:cs typeface="Arial" panose="020B0604020202020204" pitchFamily="34" charset="0"/>
                      </a:endParaRPr>
                    </a:p>
                  </a:txBody>
                  <a:tcPr marL="68580" marR="68580" marT="34290" marB="34290" anchor="ctr">
                    <a:solidFill>
                      <a:schemeClr val="accent1">
                        <a:lumMod val="40000"/>
                        <a:lumOff val="60000"/>
                      </a:schemeClr>
                    </a:solidFill>
                  </a:tcPr>
                </a:tc>
                <a:extLst>
                  <a:ext uri="{0D108BD9-81ED-4DB2-BD59-A6C34878D82A}">
                    <a16:rowId xmlns:a16="http://schemas.microsoft.com/office/drawing/2014/main" val="2589546274"/>
                  </a:ext>
                </a:extLst>
              </a:tr>
              <a:tr h="419357">
                <a:tc>
                  <a:txBody>
                    <a:bodyPr/>
                    <a:lstStyle/>
                    <a:p>
                      <a:pPr fontAlgn="t"/>
                      <a:r>
                        <a:rPr lang="en-US" sz="1800" dirty="0">
                          <a:effectLst/>
                          <a:latin typeface="Arial" panose="020B0604020202020204" pitchFamily="34" charset="0"/>
                          <a:cs typeface="Arial" panose="020B0604020202020204" pitchFamily="34" charset="0"/>
                        </a:rPr>
                        <a:t>byte</a:t>
                      </a:r>
                      <a:endParaRPr lang="en-US" sz="18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dirty="0">
                          <a:effectLst/>
                          <a:latin typeface="Arial" panose="020B0604020202020204" pitchFamily="34" charset="0"/>
                          <a:cs typeface="Arial" panose="020B0604020202020204" pitchFamily="34" charset="0"/>
                        </a:rPr>
                        <a:t>0 .. 255</a:t>
                      </a:r>
                      <a:endParaRPr lang="ru-RU" sz="18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1 байт </a:t>
                      </a:r>
                    </a:p>
                  </a:txBody>
                  <a:tcPr marL="68580" marR="68580" marT="34290" marB="34290" anchor="ctr"/>
                </a:tc>
                <a:extLst>
                  <a:ext uri="{0D108BD9-81ED-4DB2-BD59-A6C34878D82A}">
                    <a16:rowId xmlns:a16="http://schemas.microsoft.com/office/drawing/2014/main" val="3202580715"/>
                  </a:ext>
                </a:extLst>
              </a:tr>
              <a:tr h="419357">
                <a:tc>
                  <a:txBody>
                    <a:bodyPr/>
                    <a:lstStyle/>
                    <a:p>
                      <a:pPr fontAlgn="t"/>
                      <a:r>
                        <a:rPr lang="en-US" sz="1800">
                          <a:effectLst/>
                          <a:latin typeface="Arial" panose="020B0604020202020204" pitchFamily="34" charset="0"/>
                          <a:cs typeface="Arial" panose="020B0604020202020204" pitchFamily="34" charset="0"/>
                        </a:rPr>
                        <a:t>sbyte</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a:effectLst/>
                          <a:latin typeface="Arial" panose="020B0604020202020204" pitchFamily="34" charset="0"/>
                          <a:cs typeface="Arial" panose="020B0604020202020204" pitchFamily="34" charset="0"/>
                        </a:rPr>
                        <a:t>-128 .. 127</a:t>
                      </a:r>
                      <a:endParaRPr lang="ru-RU"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1</a:t>
                      </a:r>
                      <a:r>
                        <a:rPr lang="ru-RU" sz="1800" baseline="0" dirty="0">
                          <a:latin typeface="Arial" panose="020B0604020202020204" pitchFamily="34" charset="0"/>
                          <a:cs typeface="Arial" panose="020B0604020202020204" pitchFamily="34" charset="0"/>
                        </a:rPr>
                        <a:t> байт</a:t>
                      </a:r>
                      <a:endParaRPr lang="ru-RU" sz="18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3440910570"/>
                  </a:ext>
                </a:extLst>
              </a:tr>
              <a:tr h="419357">
                <a:tc>
                  <a:txBody>
                    <a:bodyPr/>
                    <a:lstStyle/>
                    <a:p>
                      <a:pPr fontAlgn="t"/>
                      <a:r>
                        <a:rPr lang="en-US" sz="1800">
                          <a:effectLst/>
                          <a:latin typeface="Arial" panose="020B0604020202020204" pitchFamily="34" charset="0"/>
                          <a:cs typeface="Arial" panose="020B0604020202020204" pitchFamily="34" charset="0"/>
                        </a:rPr>
                        <a:t>short</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a:effectLst/>
                          <a:latin typeface="Arial" panose="020B0604020202020204" pitchFamily="34" charset="0"/>
                          <a:cs typeface="Arial" panose="020B0604020202020204" pitchFamily="34" charset="0"/>
                        </a:rPr>
                        <a:t>-32,768 .. 32,767</a:t>
                      </a:r>
                      <a:endParaRPr lang="ru-RU"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2 байта</a:t>
                      </a:r>
                    </a:p>
                  </a:txBody>
                  <a:tcPr marL="68580" marR="68580" marT="34290" marB="34290" anchor="ctr"/>
                </a:tc>
                <a:extLst>
                  <a:ext uri="{0D108BD9-81ED-4DB2-BD59-A6C34878D82A}">
                    <a16:rowId xmlns:a16="http://schemas.microsoft.com/office/drawing/2014/main" val="2132339389"/>
                  </a:ext>
                </a:extLst>
              </a:tr>
              <a:tr h="419357">
                <a:tc>
                  <a:txBody>
                    <a:bodyPr/>
                    <a:lstStyle/>
                    <a:p>
                      <a:pPr fontAlgn="t"/>
                      <a:r>
                        <a:rPr lang="en-US" sz="1800">
                          <a:effectLst/>
                          <a:latin typeface="Arial" panose="020B0604020202020204" pitchFamily="34" charset="0"/>
                          <a:cs typeface="Arial" panose="020B0604020202020204" pitchFamily="34" charset="0"/>
                        </a:rPr>
                        <a:t>ushort</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dirty="0">
                          <a:effectLst/>
                          <a:latin typeface="Arial" panose="020B0604020202020204" pitchFamily="34" charset="0"/>
                          <a:cs typeface="Arial" panose="020B0604020202020204" pitchFamily="34" charset="0"/>
                        </a:rPr>
                        <a:t>0 .. 65,535</a:t>
                      </a:r>
                      <a:endParaRPr lang="ru-RU" sz="18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2 байта </a:t>
                      </a:r>
                    </a:p>
                  </a:txBody>
                  <a:tcPr marL="68580" marR="68580" marT="34290" marB="34290" anchor="ctr"/>
                </a:tc>
                <a:extLst>
                  <a:ext uri="{0D108BD9-81ED-4DB2-BD59-A6C34878D82A}">
                    <a16:rowId xmlns:a16="http://schemas.microsoft.com/office/drawing/2014/main" val="3994543184"/>
                  </a:ext>
                </a:extLst>
              </a:tr>
              <a:tr h="419357">
                <a:tc>
                  <a:txBody>
                    <a:bodyPr/>
                    <a:lstStyle/>
                    <a:p>
                      <a:pPr fontAlgn="t"/>
                      <a:r>
                        <a:rPr lang="en-US" sz="1800">
                          <a:effectLst/>
                          <a:latin typeface="Arial" panose="020B0604020202020204" pitchFamily="34" charset="0"/>
                          <a:cs typeface="Arial" panose="020B0604020202020204" pitchFamily="34" charset="0"/>
                        </a:rPr>
                        <a:t>int</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a:effectLst/>
                          <a:latin typeface="Arial" panose="020B0604020202020204" pitchFamily="34" charset="0"/>
                          <a:cs typeface="Arial" panose="020B0604020202020204" pitchFamily="34" charset="0"/>
                        </a:rPr>
                        <a:t>-2,147,483,648 .. 2,147,483,647</a:t>
                      </a:r>
                      <a:endParaRPr lang="ru-RU"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4</a:t>
                      </a:r>
                      <a:r>
                        <a:rPr lang="ru-RU" sz="1800" baseline="0" dirty="0">
                          <a:latin typeface="Arial" panose="020B0604020202020204" pitchFamily="34" charset="0"/>
                          <a:cs typeface="Arial" panose="020B0604020202020204" pitchFamily="34" charset="0"/>
                        </a:rPr>
                        <a:t> байта</a:t>
                      </a:r>
                      <a:endParaRPr lang="ru-RU" sz="18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2471482915"/>
                  </a:ext>
                </a:extLst>
              </a:tr>
              <a:tr h="419357">
                <a:tc>
                  <a:txBody>
                    <a:bodyPr/>
                    <a:lstStyle/>
                    <a:p>
                      <a:pPr fontAlgn="t"/>
                      <a:r>
                        <a:rPr lang="en-US" sz="1800">
                          <a:effectLst/>
                          <a:latin typeface="Arial" panose="020B0604020202020204" pitchFamily="34" charset="0"/>
                          <a:cs typeface="Arial" panose="020B0604020202020204" pitchFamily="34" charset="0"/>
                        </a:rPr>
                        <a:t>uint</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a:effectLst/>
                          <a:latin typeface="Arial" panose="020B0604020202020204" pitchFamily="34" charset="0"/>
                          <a:cs typeface="Arial" panose="020B0604020202020204" pitchFamily="34" charset="0"/>
                        </a:rPr>
                        <a:t>0 .. 4,294,967,295</a:t>
                      </a:r>
                      <a:endParaRPr lang="ru-RU"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latin typeface="Arial" panose="020B0604020202020204" pitchFamily="34" charset="0"/>
                          <a:cs typeface="Arial" panose="020B0604020202020204" pitchFamily="34" charset="0"/>
                        </a:rPr>
                        <a:t>4</a:t>
                      </a:r>
                      <a:r>
                        <a:rPr lang="ru-RU" sz="1800" baseline="0" dirty="0">
                          <a:latin typeface="Arial" panose="020B0604020202020204" pitchFamily="34" charset="0"/>
                          <a:cs typeface="Arial" panose="020B0604020202020204" pitchFamily="34" charset="0"/>
                        </a:rPr>
                        <a:t> байта</a:t>
                      </a:r>
                      <a:endParaRPr lang="ru-RU" sz="18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3403970281"/>
                  </a:ext>
                </a:extLst>
              </a:tr>
              <a:tr h="654784">
                <a:tc>
                  <a:txBody>
                    <a:bodyPr/>
                    <a:lstStyle/>
                    <a:p>
                      <a:pPr fontAlgn="t"/>
                      <a:r>
                        <a:rPr lang="en-US" sz="1800" dirty="0">
                          <a:effectLst/>
                          <a:latin typeface="Arial" panose="020B0604020202020204" pitchFamily="34" charset="0"/>
                          <a:cs typeface="Arial" panose="020B0604020202020204" pitchFamily="34" charset="0"/>
                        </a:rPr>
                        <a:t>long</a:t>
                      </a:r>
                      <a:endParaRPr lang="en-US" sz="18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en-US" sz="1800" dirty="0">
                          <a:solidFill>
                            <a:srgbClr val="2A2A2A"/>
                          </a:solidFill>
                          <a:effectLst/>
                          <a:latin typeface="Arial" panose="020B0604020202020204" pitchFamily="34" charset="0"/>
                          <a:cs typeface="Arial" panose="020B0604020202020204" pitchFamily="34" charset="0"/>
                        </a:rPr>
                        <a:t>-9,223,372,036,854,775,808 ..</a:t>
                      </a:r>
                      <a:r>
                        <a:rPr lang="en-US" sz="1800" baseline="0" dirty="0">
                          <a:solidFill>
                            <a:srgbClr val="2A2A2A"/>
                          </a:solidFill>
                          <a:effectLst/>
                          <a:latin typeface="Arial" panose="020B0604020202020204" pitchFamily="34" charset="0"/>
                          <a:cs typeface="Arial" panose="020B0604020202020204" pitchFamily="34" charset="0"/>
                        </a:rPr>
                        <a:t> </a:t>
                      </a:r>
                      <a:r>
                        <a:rPr lang="en-US" sz="1800" dirty="0">
                          <a:solidFill>
                            <a:srgbClr val="2A2A2A"/>
                          </a:solidFill>
                          <a:effectLst/>
                          <a:latin typeface="Arial" panose="020B0604020202020204" pitchFamily="34" charset="0"/>
                          <a:cs typeface="Arial" panose="020B0604020202020204" pitchFamily="34" charset="0"/>
                        </a:rPr>
                        <a:t>9,223,372,036,854,775,807</a:t>
                      </a:r>
                      <a:endParaRPr lang="ru-RU" sz="18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en-US" sz="1800" dirty="0">
                          <a:latin typeface="Arial" panose="020B0604020202020204" pitchFamily="34" charset="0"/>
                          <a:cs typeface="Arial" panose="020B0604020202020204" pitchFamily="34" charset="0"/>
                        </a:rPr>
                        <a:t>8</a:t>
                      </a:r>
                      <a:r>
                        <a:rPr lang="ru-RU" sz="1800" dirty="0">
                          <a:latin typeface="Arial" panose="020B0604020202020204" pitchFamily="34" charset="0"/>
                          <a:cs typeface="Arial" panose="020B0604020202020204" pitchFamily="34" charset="0"/>
                        </a:rPr>
                        <a:t> байт</a:t>
                      </a:r>
                    </a:p>
                  </a:txBody>
                  <a:tcPr marL="68580" marR="68580" marT="34290" marB="34290" anchor="ctr"/>
                </a:tc>
                <a:extLst>
                  <a:ext uri="{0D108BD9-81ED-4DB2-BD59-A6C34878D82A}">
                    <a16:rowId xmlns:a16="http://schemas.microsoft.com/office/drawing/2014/main" val="1115534404"/>
                  </a:ext>
                </a:extLst>
              </a:tr>
              <a:tr h="419357">
                <a:tc>
                  <a:txBody>
                    <a:bodyPr/>
                    <a:lstStyle/>
                    <a:p>
                      <a:pPr fontAlgn="t"/>
                      <a:r>
                        <a:rPr lang="en-US" sz="1800">
                          <a:effectLst/>
                          <a:latin typeface="Arial" panose="020B0604020202020204" pitchFamily="34" charset="0"/>
                          <a:cs typeface="Arial" panose="020B0604020202020204" pitchFamily="34" charset="0"/>
                        </a:rPr>
                        <a:t>ulong</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800">
                          <a:effectLst/>
                          <a:latin typeface="Arial" panose="020B0604020202020204" pitchFamily="34" charset="0"/>
                          <a:cs typeface="Arial" panose="020B0604020202020204" pitchFamily="34" charset="0"/>
                        </a:rPr>
                        <a:t>0 .. 18,446,744,073,709,551,615</a:t>
                      </a:r>
                      <a:endParaRPr lang="ru-RU"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en-US" sz="1800" dirty="0">
                          <a:latin typeface="Arial" panose="020B0604020202020204" pitchFamily="34" charset="0"/>
                          <a:cs typeface="Arial" panose="020B0604020202020204" pitchFamily="34" charset="0"/>
                        </a:rPr>
                        <a:t>8</a:t>
                      </a:r>
                      <a:r>
                        <a:rPr lang="ru-RU" sz="1800" dirty="0">
                          <a:latin typeface="Arial" panose="020B0604020202020204" pitchFamily="34" charset="0"/>
                          <a:cs typeface="Arial" panose="020B0604020202020204" pitchFamily="34" charset="0"/>
                        </a:rPr>
                        <a:t> байт</a:t>
                      </a:r>
                    </a:p>
                  </a:txBody>
                  <a:tcPr marL="68580" marR="68580" marT="34290" marB="34290" anchor="ctr"/>
                </a:tc>
                <a:extLst>
                  <a:ext uri="{0D108BD9-81ED-4DB2-BD59-A6C34878D82A}">
                    <a16:rowId xmlns:a16="http://schemas.microsoft.com/office/drawing/2014/main" val="1152459099"/>
                  </a:ext>
                </a:extLst>
              </a:tr>
              <a:tr h="419357">
                <a:tc>
                  <a:txBody>
                    <a:bodyPr/>
                    <a:lstStyle/>
                    <a:p>
                      <a:pPr fontAlgn="t"/>
                      <a:r>
                        <a:rPr lang="en-US" sz="1800">
                          <a:effectLst/>
                          <a:latin typeface="Arial" panose="020B0604020202020204" pitchFamily="34" charset="0"/>
                          <a:cs typeface="Arial" panose="020B0604020202020204" pitchFamily="34" charset="0"/>
                        </a:rPr>
                        <a:t>float</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en-US" sz="1800" dirty="0">
                          <a:effectLst/>
                          <a:latin typeface="Arial" panose="020B0604020202020204" pitchFamily="34" charset="0"/>
                          <a:cs typeface="Arial" panose="020B0604020202020204" pitchFamily="34" charset="0"/>
                        </a:rPr>
                        <a:t>-±1.5 x 10</a:t>
                      </a:r>
                      <a:r>
                        <a:rPr lang="en-US" sz="1800" baseline="30000" dirty="0">
                          <a:effectLst/>
                          <a:latin typeface="Arial" panose="020B0604020202020204" pitchFamily="34" charset="0"/>
                          <a:cs typeface="Arial" panose="020B0604020202020204" pitchFamily="34" charset="0"/>
                        </a:rPr>
                        <a:t>−45</a:t>
                      </a:r>
                      <a:r>
                        <a:rPr lang="en-US" sz="1800" dirty="0">
                          <a:effectLst/>
                          <a:latin typeface="Arial" panose="020B0604020202020204" pitchFamily="34" charset="0"/>
                          <a:cs typeface="Arial" panose="020B0604020202020204" pitchFamily="34" charset="0"/>
                        </a:rPr>
                        <a:t> .. ±3.4 x 10</a:t>
                      </a:r>
                      <a:r>
                        <a:rPr lang="en-US" sz="1800" baseline="30000" dirty="0">
                          <a:effectLst/>
                          <a:latin typeface="Arial" panose="020B0604020202020204" pitchFamily="34" charset="0"/>
                          <a:cs typeface="Arial" panose="020B0604020202020204" pitchFamily="34" charset="0"/>
                        </a:rPr>
                        <a:t>38</a:t>
                      </a:r>
                      <a:endParaRPr lang="en-US" sz="1800" baseline="300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4</a:t>
                      </a:r>
                      <a:r>
                        <a:rPr lang="ru-RU" sz="1800" baseline="0" dirty="0">
                          <a:latin typeface="Arial" panose="020B0604020202020204" pitchFamily="34" charset="0"/>
                          <a:cs typeface="Arial" panose="020B0604020202020204" pitchFamily="34" charset="0"/>
                        </a:rPr>
                        <a:t> байта</a:t>
                      </a:r>
                      <a:endParaRPr lang="ru-RU" sz="18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3689402166"/>
                  </a:ext>
                </a:extLst>
              </a:tr>
              <a:tr h="419357">
                <a:tc>
                  <a:txBody>
                    <a:bodyPr/>
                    <a:lstStyle/>
                    <a:p>
                      <a:pPr fontAlgn="t"/>
                      <a:r>
                        <a:rPr lang="en-US" sz="1800">
                          <a:effectLst/>
                          <a:latin typeface="Arial" panose="020B0604020202020204" pitchFamily="34" charset="0"/>
                          <a:cs typeface="Arial" panose="020B0604020202020204" pitchFamily="34" charset="0"/>
                        </a:rPr>
                        <a:t>double</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en-US" sz="1800" dirty="0">
                          <a:solidFill>
                            <a:srgbClr val="2A2A2A"/>
                          </a:solidFill>
                          <a:effectLst/>
                          <a:latin typeface="Arial" panose="020B0604020202020204" pitchFamily="34" charset="0"/>
                          <a:cs typeface="Arial" panose="020B0604020202020204" pitchFamily="34" charset="0"/>
                        </a:rPr>
                        <a:t>±5.0 × 10</a:t>
                      </a:r>
                      <a:r>
                        <a:rPr lang="en-US" sz="1800" baseline="30000" dirty="0">
                          <a:solidFill>
                            <a:srgbClr val="2A2A2A"/>
                          </a:solidFill>
                          <a:effectLst/>
                          <a:latin typeface="Arial" panose="020B0604020202020204" pitchFamily="34" charset="0"/>
                          <a:cs typeface="Arial" panose="020B0604020202020204" pitchFamily="34" charset="0"/>
                        </a:rPr>
                        <a:t>−324</a:t>
                      </a:r>
                      <a:r>
                        <a:rPr lang="en-US" sz="1800" dirty="0">
                          <a:solidFill>
                            <a:srgbClr val="2A2A2A"/>
                          </a:solidFill>
                          <a:effectLst/>
                          <a:latin typeface="Arial" panose="020B0604020202020204" pitchFamily="34" charset="0"/>
                          <a:cs typeface="Arial" panose="020B0604020202020204" pitchFamily="34" charset="0"/>
                        </a:rPr>
                        <a:t> .. ±1.7 × 10</a:t>
                      </a:r>
                      <a:r>
                        <a:rPr lang="en-US" sz="1800" baseline="30000" dirty="0">
                          <a:solidFill>
                            <a:srgbClr val="2A2A2A"/>
                          </a:solidFill>
                          <a:effectLst/>
                          <a:latin typeface="Arial" panose="020B0604020202020204" pitchFamily="34" charset="0"/>
                          <a:cs typeface="Arial" panose="020B0604020202020204" pitchFamily="34" charset="0"/>
                        </a:rPr>
                        <a:t>308</a:t>
                      </a: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8</a:t>
                      </a:r>
                      <a:r>
                        <a:rPr lang="ru-RU" sz="1800" baseline="0" dirty="0">
                          <a:latin typeface="Arial" panose="020B0604020202020204" pitchFamily="34" charset="0"/>
                          <a:cs typeface="Arial" panose="020B0604020202020204" pitchFamily="34" charset="0"/>
                        </a:rPr>
                        <a:t> байт</a:t>
                      </a:r>
                      <a:endParaRPr lang="ru-RU" sz="18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1535461911"/>
                  </a:ext>
                </a:extLst>
              </a:tr>
              <a:tr h="419357">
                <a:tc>
                  <a:txBody>
                    <a:bodyPr/>
                    <a:lstStyle/>
                    <a:p>
                      <a:pPr fontAlgn="t"/>
                      <a:r>
                        <a:rPr lang="en-US" sz="1800">
                          <a:effectLst/>
                          <a:latin typeface="Arial" panose="020B0604020202020204" pitchFamily="34" charset="0"/>
                          <a:cs typeface="Arial" panose="020B0604020202020204" pitchFamily="34" charset="0"/>
                        </a:rPr>
                        <a:t>decimal</a:t>
                      </a:r>
                      <a:endParaRPr lang="en-US" sz="180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en-US" sz="1800" dirty="0">
                          <a:solidFill>
                            <a:srgbClr val="2A2A2A"/>
                          </a:solidFill>
                          <a:effectLst/>
                          <a:latin typeface="Arial" panose="020B0604020202020204" pitchFamily="34" charset="0"/>
                          <a:cs typeface="Arial" panose="020B0604020202020204" pitchFamily="34" charset="0"/>
                        </a:rPr>
                        <a:t>±1.0 x 10</a:t>
                      </a:r>
                      <a:r>
                        <a:rPr lang="en-US" sz="1800" baseline="30000" dirty="0">
                          <a:solidFill>
                            <a:srgbClr val="2A2A2A"/>
                          </a:solidFill>
                          <a:effectLst/>
                          <a:latin typeface="Arial" panose="020B0604020202020204" pitchFamily="34" charset="0"/>
                          <a:cs typeface="Arial" panose="020B0604020202020204" pitchFamily="34" charset="0"/>
                        </a:rPr>
                        <a:t>-28</a:t>
                      </a:r>
                      <a:r>
                        <a:rPr lang="en-US" sz="1800" dirty="0">
                          <a:solidFill>
                            <a:srgbClr val="2A2A2A"/>
                          </a:solidFill>
                          <a:effectLst/>
                          <a:latin typeface="Arial" panose="020B0604020202020204" pitchFamily="34" charset="0"/>
                          <a:cs typeface="Arial" panose="020B0604020202020204" pitchFamily="34" charset="0"/>
                        </a:rPr>
                        <a:t> to ±7.9228 x 10</a:t>
                      </a:r>
                      <a:r>
                        <a:rPr lang="en-US" sz="1800" baseline="30000" dirty="0">
                          <a:solidFill>
                            <a:srgbClr val="2A2A2A"/>
                          </a:solidFill>
                          <a:effectLst/>
                          <a:latin typeface="Arial" panose="020B0604020202020204" pitchFamily="34" charset="0"/>
                          <a:cs typeface="Arial" panose="020B0604020202020204" pitchFamily="34" charset="0"/>
                        </a:rPr>
                        <a:t>28</a:t>
                      </a:r>
                      <a:endParaRPr lang="ru-RU" sz="1800" baseline="300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ru-RU" sz="1800" dirty="0">
                          <a:latin typeface="Arial" panose="020B0604020202020204" pitchFamily="34" charset="0"/>
                          <a:cs typeface="Arial" panose="020B0604020202020204" pitchFamily="34" charset="0"/>
                        </a:rPr>
                        <a:t>16 байт</a:t>
                      </a:r>
                    </a:p>
                  </a:txBody>
                  <a:tcPr marL="68580" marR="68580" marT="34290" marB="34290" anchor="ctr"/>
                </a:tc>
                <a:extLst>
                  <a:ext uri="{0D108BD9-81ED-4DB2-BD59-A6C34878D82A}">
                    <a16:rowId xmlns:a16="http://schemas.microsoft.com/office/drawing/2014/main" val="2671049560"/>
                  </a:ext>
                </a:extLst>
              </a:tr>
              <a:tr h="419357">
                <a:tc>
                  <a:txBody>
                    <a:bodyPr/>
                    <a:lstStyle/>
                    <a:p>
                      <a:pPr fontAlgn="t"/>
                      <a:r>
                        <a:rPr lang="en-US" sz="1800" dirty="0">
                          <a:effectLst/>
                          <a:latin typeface="Arial" panose="020B0604020202020204" pitchFamily="34" charset="0"/>
                          <a:cs typeface="Arial" panose="020B0604020202020204" pitchFamily="34" charset="0"/>
                        </a:rPr>
                        <a:t>bool</a:t>
                      </a:r>
                      <a:endParaRPr lang="en-US" sz="1800" b="1"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en-US" sz="1800" dirty="0">
                          <a:effectLst/>
                          <a:latin typeface="Arial" panose="020B0604020202020204" pitchFamily="34" charset="0"/>
                          <a:cs typeface="Arial" panose="020B0604020202020204" pitchFamily="34" charset="0"/>
                        </a:rPr>
                        <a:t>True/False</a:t>
                      </a:r>
                      <a:endParaRPr lang="ru-RU" sz="18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r>
                        <a:rPr lang="en-US" sz="1800" dirty="0">
                          <a:latin typeface="Arial" panose="020B0604020202020204" pitchFamily="34" charset="0"/>
                          <a:cs typeface="Arial" panose="020B0604020202020204" pitchFamily="34" charset="0"/>
                        </a:rPr>
                        <a:t>1 </a:t>
                      </a:r>
                      <a:r>
                        <a:rPr lang="ru-RU" sz="1800" dirty="0">
                          <a:latin typeface="Arial" panose="020B0604020202020204" pitchFamily="34" charset="0"/>
                          <a:cs typeface="Arial" panose="020B0604020202020204" pitchFamily="34" charset="0"/>
                        </a:rPr>
                        <a:t>байт</a:t>
                      </a:r>
                    </a:p>
                  </a:txBody>
                  <a:tcPr marL="68580" marR="68580" marT="34290" marB="34290" anchor="ctr"/>
                </a:tc>
                <a:extLst>
                  <a:ext uri="{0D108BD9-81ED-4DB2-BD59-A6C34878D82A}">
                    <a16:rowId xmlns:a16="http://schemas.microsoft.com/office/drawing/2014/main" val="2895117209"/>
                  </a:ext>
                </a:extLst>
              </a:tr>
            </a:tbl>
          </a:graphicData>
        </a:graphic>
      </p:graphicFrame>
      <p:sp>
        <p:nvSpPr>
          <p:cNvPr id="4" name="Номер слайда 3"/>
          <p:cNvSpPr>
            <a:spLocks noGrp="1"/>
          </p:cNvSpPr>
          <p:nvPr>
            <p:ph type="sldNum" sz="quarter" idx="12"/>
          </p:nvPr>
        </p:nvSpPr>
        <p:spPr/>
        <p:txBody>
          <a:bodyPr/>
          <a:lstStyle/>
          <a:p>
            <a:fld id="{E5031BA8-65EE-4E3E-8471-73A1F35E8A91}" type="slidenum">
              <a:rPr lang="ru-RU" smtClean="0"/>
              <a:t>44</a:t>
            </a:fld>
            <a:endParaRPr lang="ru-RU"/>
          </a:p>
        </p:txBody>
      </p:sp>
    </p:spTree>
    <p:extLst>
      <p:ext uri="{BB962C8B-B14F-4D97-AF65-F5344CB8AC3E}">
        <p14:creationId xmlns:p14="http://schemas.microsoft.com/office/powerpoint/2010/main" val="214173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Арифметические операторы</a:t>
            </a:r>
          </a:p>
        </p:txBody>
      </p:sp>
      <p:graphicFrame>
        <p:nvGraphicFramePr>
          <p:cNvPr id="5" name="Объект 4"/>
          <p:cNvGraphicFramePr>
            <a:graphicFrameLocks noGrp="1"/>
          </p:cNvGraphicFramePr>
          <p:nvPr>
            <p:ph idx="1"/>
            <p:extLst>
              <p:ext uri="{D42A27DB-BD31-4B8C-83A1-F6EECF244321}">
                <p14:modId xmlns:p14="http://schemas.microsoft.com/office/powerpoint/2010/main" val="3729632418"/>
              </p:ext>
            </p:extLst>
          </p:nvPr>
        </p:nvGraphicFramePr>
        <p:xfrm>
          <a:off x="4238625" y="1900292"/>
          <a:ext cx="3714750" cy="3537592"/>
        </p:xfrm>
        <a:graphic>
          <a:graphicData uri="http://schemas.openxmlformats.org/drawingml/2006/table">
            <a:tbl>
              <a:tblPr firstRow="1" bandRow="1">
                <a:tableStyleId>{5940675A-B579-460E-94D1-54222C63F5DA}</a:tableStyleId>
              </a:tblPr>
              <a:tblGrid>
                <a:gridCol w="1485900">
                  <a:extLst>
                    <a:ext uri="{9D8B030D-6E8A-4147-A177-3AD203B41FA5}">
                      <a16:colId xmlns:a16="http://schemas.microsoft.com/office/drawing/2014/main" val="202754664"/>
                    </a:ext>
                  </a:extLst>
                </a:gridCol>
                <a:gridCol w="2228850">
                  <a:extLst>
                    <a:ext uri="{9D8B030D-6E8A-4147-A177-3AD203B41FA5}">
                      <a16:colId xmlns:a16="http://schemas.microsoft.com/office/drawing/2014/main" val="1630908211"/>
                    </a:ext>
                  </a:extLst>
                </a:gridCol>
              </a:tblGrid>
              <a:tr h="297180">
                <a:tc>
                  <a:txBody>
                    <a:bodyPr/>
                    <a:lstStyle/>
                    <a:p>
                      <a:r>
                        <a:rPr lang="ru-RU" sz="1500" b="1" dirty="0">
                          <a:latin typeface="Arial" panose="020B0604020202020204" pitchFamily="34" charset="0"/>
                          <a:cs typeface="Arial" panose="020B0604020202020204" pitchFamily="34" charset="0"/>
                        </a:rPr>
                        <a:t>Оператор</a:t>
                      </a:r>
                    </a:p>
                  </a:txBody>
                  <a:tcPr marL="68580" marR="68580" marT="34290" marB="34290" anchor="ctr">
                    <a:solidFill>
                      <a:schemeClr val="accent1">
                        <a:lumMod val="40000"/>
                        <a:lumOff val="60000"/>
                      </a:schemeClr>
                    </a:solidFill>
                  </a:tcPr>
                </a:tc>
                <a:tc>
                  <a:txBody>
                    <a:bodyPr/>
                    <a:lstStyle/>
                    <a:p>
                      <a:r>
                        <a:rPr lang="ru-RU" sz="1500" b="1" dirty="0">
                          <a:latin typeface="Arial" panose="020B0604020202020204" pitchFamily="34" charset="0"/>
                          <a:cs typeface="Arial" panose="020B0604020202020204" pitchFamily="34" charset="0"/>
                        </a:rPr>
                        <a:t>Действие </a:t>
                      </a:r>
                    </a:p>
                  </a:txBody>
                  <a:tcPr marL="68580" marR="68580" marT="34290" marB="34290" anchor="ctr">
                    <a:solidFill>
                      <a:schemeClr val="accent1">
                        <a:lumMod val="40000"/>
                        <a:lumOff val="60000"/>
                      </a:schemeClr>
                    </a:solidFill>
                  </a:tcPr>
                </a:tc>
                <a:extLst>
                  <a:ext uri="{0D108BD9-81ED-4DB2-BD59-A6C34878D82A}">
                    <a16:rowId xmlns:a16="http://schemas.microsoft.com/office/drawing/2014/main" val="2589546274"/>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Сложение</a:t>
                      </a:r>
                    </a:p>
                  </a:txBody>
                  <a:tcPr marL="57150" marR="57150" marT="71438" marB="71438" anchor="ctr"/>
                </a:tc>
                <a:extLst>
                  <a:ext uri="{0D108BD9-81ED-4DB2-BD59-A6C34878D82A}">
                    <a16:rowId xmlns:a16="http://schemas.microsoft.com/office/drawing/2014/main" val="3202580715"/>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Вычитание</a:t>
                      </a:r>
                    </a:p>
                  </a:txBody>
                  <a:tcPr marL="57150" marR="57150" marT="71438" marB="71438" anchor="ctr"/>
                </a:tc>
                <a:extLst>
                  <a:ext uri="{0D108BD9-81ED-4DB2-BD59-A6C34878D82A}">
                    <a16:rowId xmlns:a16="http://schemas.microsoft.com/office/drawing/2014/main" val="3440910570"/>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Умножение </a:t>
                      </a:r>
                    </a:p>
                  </a:txBody>
                  <a:tcPr marL="57150" marR="57150" marT="71438" marB="71438" anchor="ctr"/>
                </a:tc>
                <a:extLst>
                  <a:ext uri="{0D108BD9-81ED-4DB2-BD59-A6C34878D82A}">
                    <a16:rowId xmlns:a16="http://schemas.microsoft.com/office/drawing/2014/main" val="2132339389"/>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Деление </a:t>
                      </a:r>
                    </a:p>
                  </a:txBody>
                  <a:tcPr marL="57150" marR="57150" marT="71438" marB="71438" anchor="ctr"/>
                </a:tc>
                <a:extLst>
                  <a:ext uri="{0D108BD9-81ED-4DB2-BD59-A6C34878D82A}">
                    <a16:rowId xmlns:a16="http://schemas.microsoft.com/office/drawing/2014/main" val="3994543184"/>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Деление по модулю</a:t>
                      </a:r>
                    </a:p>
                  </a:txBody>
                  <a:tcPr marL="57150" marR="57150" marT="71438" marB="71438" anchor="ctr"/>
                </a:tc>
                <a:extLst>
                  <a:ext uri="{0D108BD9-81ED-4DB2-BD59-A6C34878D82A}">
                    <a16:rowId xmlns:a16="http://schemas.microsoft.com/office/drawing/2014/main" val="2471482915"/>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Декремент</a:t>
                      </a:r>
                    </a:p>
                  </a:txBody>
                  <a:tcPr marL="57150" marR="57150" marT="71438" marB="71438" anchor="ctr"/>
                </a:tc>
                <a:extLst>
                  <a:ext uri="{0D108BD9-81ED-4DB2-BD59-A6C34878D82A}">
                    <a16:rowId xmlns:a16="http://schemas.microsoft.com/office/drawing/2014/main" val="3403970281"/>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Инкремент</a:t>
                      </a:r>
                    </a:p>
                  </a:txBody>
                  <a:tcPr marL="57150" marR="57150" marT="71438" marB="71438" anchor="ctr"/>
                </a:tc>
                <a:extLst>
                  <a:ext uri="{0D108BD9-81ED-4DB2-BD59-A6C34878D82A}">
                    <a16:rowId xmlns:a16="http://schemas.microsoft.com/office/drawing/2014/main" val="1115534404"/>
                  </a:ext>
                </a:extLst>
              </a:tr>
            </a:tbl>
          </a:graphicData>
        </a:graphic>
      </p:graphicFrame>
      <p:sp>
        <p:nvSpPr>
          <p:cNvPr id="4" name="Номер слайда 3"/>
          <p:cNvSpPr>
            <a:spLocks noGrp="1"/>
          </p:cNvSpPr>
          <p:nvPr>
            <p:ph type="sldNum" sz="quarter" idx="12"/>
          </p:nvPr>
        </p:nvSpPr>
        <p:spPr/>
        <p:txBody>
          <a:bodyPr/>
          <a:lstStyle/>
          <a:p>
            <a:fld id="{E5031BA8-65EE-4E3E-8471-73A1F35E8A91}" type="slidenum">
              <a:rPr lang="ru-RU" smtClean="0"/>
              <a:t>45</a:t>
            </a:fld>
            <a:endParaRPr lang="ru-RU"/>
          </a:p>
        </p:txBody>
      </p:sp>
    </p:spTree>
    <p:extLst>
      <p:ext uri="{BB962C8B-B14F-4D97-AF65-F5344CB8AC3E}">
        <p14:creationId xmlns:p14="http://schemas.microsoft.com/office/powerpoint/2010/main" val="1192312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Операторы сравнения</a:t>
            </a:r>
          </a:p>
        </p:txBody>
      </p:sp>
      <p:graphicFrame>
        <p:nvGraphicFramePr>
          <p:cNvPr id="5" name="Объект 4"/>
          <p:cNvGraphicFramePr>
            <a:graphicFrameLocks noGrp="1"/>
          </p:cNvGraphicFramePr>
          <p:nvPr>
            <p:ph idx="1"/>
            <p:extLst>
              <p:ext uri="{D42A27DB-BD31-4B8C-83A1-F6EECF244321}">
                <p14:modId xmlns:p14="http://schemas.microsoft.com/office/powerpoint/2010/main" val="4176967923"/>
              </p:ext>
            </p:extLst>
          </p:nvPr>
        </p:nvGraphicFramePr>
        <p:xfrm>
          <a:off x="4238625" y="2023303"/>
          <a:ext cx="3714750" cy="3074676"/>
        </p:xfrm>
        <a:graphic>
          <a:graphicData uri="http://schemas.openxmlformats.org/drawingml/2006/table">
            <a:tbl>
              <a:tblPr firstRow="1" bandRow="1">
                <a:tableStyleId>{5940675A-B579-460E-94D1-54222C63F5DA}</a:tableStyleId>
              </a:tblPr>
              <a:tblGrid>
                <a:gridCol w="1485900">
                  <a:extLst>
                    <a:ext uri="{9D8B030D-6E8A-4147-A177-3AD203B41FA5}">
                      <a16:colId xmlns:a16="http://schemas.microsoft.com/office/drawing/2014/main" val="202754664"/>
                    </a:ext>
                  </a:extLst>
                </a:gridCol>
                <a:gridCol w="2228850">
                  <a:extLst>
                    <a:ext uri="{9D8B030D-6E8A-4147-A177-3AD203B41FA5}">
                      <a16:colId xmlns:a16="http://schemas.microsoft.com/office/drawing/2014/main" val="1630908211"/>
                    </a:ext>
                  </a:extLst>
                </a:gridCol>
              </a:tblGrid>
              <a:tr h="297180">
                <a:tc>
                  <a:txBody>
                    <a:bodyPr/>
                    <a:lstStyle/>
                    <a:p>
                      <a:r>
                        <a:rPr lang="ru-RU" sz="1500" b="1" dirty="0">
                          <a:latin typeface="Arial" panose="020B0604020202020204" pitchFamily="34" charset="0"/>
                          <a:cs typeface="Arial" panose="020B0604020202020204" pitchFamily="34" charset="0"/>
                        </a:rPr>
                        <a:t>Оператор</a:t>
                      </a:r>
                    </a:p>
                  </a:txBody>
                  <a:tcPr marL="68580" marR="68580" marT="34290" marB="34290" anchor="ctr">
                    <a:solidFill>
                      <a:schemeClr val="accent1">
                        <a:lumMod val="40000"/>
                        <a:lumOff val="60000"/>
                      </a:schemeClr>
                    </a:solidFill>
                  </a:tcPr>
                </a:tc>
                <a:tc>
                  <a:txBody>
                    <a:bodyPr/>
                    <a:lstStyle/>
                    <a:p>
                      <a:r>
                        <a:rPr lang="ru-RU" sz="1500" b="1" dirty="0">
                          <a:latin typeface="Arial" panose="020B0604020202020204" pitchFamily="34" charset="0"/>
                          <a:cs typeface="Arial" panose="020B0604020202020204" pitchFamily="34" charset="0"/>
                        </a:rPr>
                        <a:t>Действие </a:t>
                      </a:r>
                    </a:p>
                  </a:txBody>
                  <a:tcPr marL="68580" marR="68580" marT="34290" marB="34290" anchor="ctr">
                    <a:solidFill>
                      <a:schemeClr val="accent1">
                        <a:lumMod val="40000"/>
                        <a:lumOff val="60000"/>
                      </a:schemeClr>
                    </a:solidFill>
                  </a:tcPr>
                </a:tc>
                <a:extLst>
                  <a:ext uri="{0D108BD9-81ED-4DB2-BD59-A6C34878D82A}">
                    <a16:rowId xmlns:a16="http://schemas.microsoft.com/office/drawing/2014/main" val="2589546274"/>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Равно</a:t>
                      </a:r>
                    </a:p>
                  </a:txBody>
                  <a:tcPr marL="57150" marR="57150" marT="71438" marB="71438" anchor="ctr"/>
                </a:tc>
                <a:extLst>
                  <a:ext uri="{0D108BD9-81ED-4DB2-BD59-A6C34878D82A}">
                    <a16:rowId xmlns:a16="http://schemas.microsoft.com/office/drawing/2014/main" val="3202580715"/>
                  </a:ext>
                </a:extLst>
              </a:tr>
              <a:tr h="462915">
                <a:tc>
                  <a:txBody>
                    <a:bodyPr/>
                    <a:lstStyle/>
                    <a:p>
                      <a:pPr fontAlgn="t"/>
                      <a:r>
                        <a:rPr lang="ru-RU" sz="2100" dirty="0">
                          <a:solidFill>
                            <a:srgbClr val="2A2A2A"/>
                          </a:solidFill>
                          <a:effectLst/>
                          <a:latin typeface="Arial" panose="020B0604020202020204" pitchFamily="34" charset="0"/>
                          <a:cs typeface="Arial" panose="020B0604020202020204" pitchFamily="34" charset="0"/>
                        </a:rPr>
                        <a:t>!=</a:t>
                      </a:r>
                      <a:endParaRPr lang="en-US" sz="21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Не равно</a:t>
                      </a:r>
                    </a:p>
                  </a:txBody>
                  <a:tcPr marL="57150" marR="57150" marT="71438" marB="71438" anchor="ctr"/>
                </a:tc>
                <a:extLst>
                  <a:ext uri="{0D108BD9-81ED-4DB2-BD59-A6C34878D82A}">
                    <a16:rowId xmlns:a16="http://schemas.microsoft.com/office/drawing/2014/main" val="3440910570"/>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&gt;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Больше </a:t>
                      </a:r>
                    </a:p>
                  </a:txBody>
                  <a:tcPr marL="57150" marR="57150" marT="71438" marB="71438" anchor="ctr"/>
                </a:tc>
                <a:extLst>
                  <a:ext uri="{0D108BD9-81ED-4DB2-BD59-A6C34878D82A}">
                    <a16:rowId xmlns:a16="http://schemas.microsoft.com/office/drawing/2014/main" val="2132339389"/>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&lt;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Меньше</a:t>
                      </a:r>
                    </a:p>
                  </a:txBody>
                  <a:tcPr marL="57150" marR="57150" marT="71438" marB="71438" anchor="ctr"/>
                </a:tc>
                <a:extLst>
                  <a:ext uri="{0D108BD9-81ED-4DB2-BD59-A6C34878D82A}">
                    <a16:rowId xmlns:a16="http://schemas.microsoft.com/office/drawing/2014/main" val="3994543184"/>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&gt;=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Больше или</a:t>
                      </a:r>
                      <a:r>
                        <a:rPr lang="ru-RU" sz="1500" baseline="0" dirty="0">
                          <a:solidFill>
                            <a:srgbClr val="2A2A2A"/>
                          </a:solidFill>
                          <a:effectLst/>
                          <a:latin typeface="Arial" panose="020B0604020202020204" pitchFamily="34" charset="0"/>
                          <a:cs typeface="Arial" panose="020B0604020202020204" pitchFamily="34" charset="0"/>
                        </a:rPr>
                        <a:t> равно</a:t>
                      </a:r>
                      <a:endParaRPr lang="ru-RU" sz="1500" dirty="0">
                        <a:solidFill>
                          <a:srgbClr val="2A2A2A"/>
                        </a:solidFill>
                        <a:effectLst/>
                        <a:latin typeface="Arial" panose="020B0604020202020204" pitchFamily="34" charset="0"/>
                        <a:cs typeface="Arial" panose="020B0604020202020204" pitchFamily="34" charset="0"/>
                      </a:endParaRPr>
                    </a:p>
                  </a:txBody>
                  <a:tcPr marL="57150" marR="57150" marT="71438" marB="71438" anchor="ctr"/>
                </a:tc>
                <a:extLst>
                  <a:ext uri="{0D108BD9-81ED-4DB2-BD59-A6C34878D82A}">
                    <a16:rowId xmlns:a16="http://schemas.microsoft.com/office/drawing/2014/main" val="2471482915"/>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&lt;=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Меньше или равно</a:t>
                      </a:r>
                    </a:p>
                  </a:txBody>
                  <a:tcPr marL="57150" marR="57150" marT="71438" marB="71438" anchor="ctr"/>
                </a:tc>
                <a:extLst>
                  <a:ext uri="{0D108BD9-81ED-4DB2-BD59-A6C34878D82A}">
                    <a16:rowId xmlns:a16="http://schemas.microsoft.com/office/drawing/2014/main" val="3403970281"/>
                  </a:ext>
                </a:extLst>
              </a:tr>
            </a:tbl>
          </a:graphicData>
        </a:graphic>
      </p:graphicFrame>
      <p:sp>
        <p:nvSpPr>
          <p:cNvPr id="4" name="Номер слайда 3"/>
          <p:cNvSpPr>
            <a:spLocks noGrp="1"/>
          </p:cNvSpPr>
          <p:nvPr>
            <p:ph type="sldNum" sz="quarter" idx="12"/>
          </p:nvPr>
        </p:nvSpPr>
        <p:spPr/>
        <p:txBody>
          <a:bodyPr/>
          <a:lstStyle/>
          <a:p>
            <a:fld id="{E5031BA8-65EE-4E3E-8471-73A1F35E8A91}" type="slidenum">
              <a:rPr lang="ru-RU" smtClean="0"/>
              <a:t>46</a:t>
            </a:fld>
            <a:endParaRPr lang="ru-RU"/>
          </a:p>
        </p:txBody>
      </p:sp>
    </p:spTree>
    <p:extLst>
      <p:ext uri="{BB962C8B-B14F-4D97-AF65-F5344CB8AC3E}">
        <p14:creationId xmlns:p14="http://schemas.microsoft.com/office/powerpoint/2010/main" val="1021682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Логические операторы</a:t>
            </a:r>
          </a:p>
        </p:txBody>
      </p:sp>
      <p:graphicFrame>
        <p:nvGraphicFramePr>
          <p:cNvPr id="5" name="Объект 4"/>
          <p:cNvGraphicFramePr>
            <a:graphicFrameLocks noGrp="1"/>
          </p:cNvGraphicFramePr>
          <p:nvPr>
            <p:ph idx="1"/>
            <p:extLst>
              <p:ext uri="{D42A27DB-BD31-4B8C-83A1-F6EECF244321}">
                <p14:modId xmlns:p14="http://schemas.microsoft.com/office/powerpoint/2010/main" val="1251339532"/>
              </p:ext>
            </p:extLst>
          </p:nvPr>
        </p:nvGraphicFramePr>
        <p:xfrm>
          <a:off x="4238625" y="2023303"/>
          <a:ext cx="3714750" cy="3074676"/>
        </p:xfrm>
        <a:graphic>
          <a:graphicData uri="http://schemas.openxmlformats.org/drawingml/2006/table">
            <a:tbl>
              <a:tblPr firstRow="1" bandRow="1">
                <a:tableStyleId>{5940675A-B579-460E-94D1-54222C63F5DA}</a:tableStyleId>
              </a:tblPr>
              <a:tblGrid>
                <a:gridCol w="1485900">
                  <a:extLst>
                    <a:ext uri="{9D8B030D-6E8A-4147-A177-3AD203B41FA5}">
                      <a16:colId xmlns:a16="http://schemas.microsoft.com/office/drawing/2014/main" val="202754664"/>
                    </a:ext>
                  </a:extLst>
                </a:gridCol>
                <a:gridCol w="2228850">
                  <a:extLst>
                    <a:ext uri="{9D8B030D-6E8A-4147-A177-3AD203B41FA5}">
                      <a16:colId xmlns:a16="http://schemas.microsoft.com/office/drawing/2014/main" val="1630908211"/>
                    </a:ext>
                  </a:extLst>
                </a:gridCol>
              </a:tblGrid>
              <a:tr h="297180">
                <a:tc>
                  <a:txBody>
                    <a:bodyPr/>
                    <a:lstStyle/>
                    <a:p>
                      <a:r>
                        <a:rPr lang="ru-RU" sz="1500" b="1" dirty="0">
                          <a:latin typeface="Arial" panose="020B0604020202020204" pitchFamily="34" charset="0"/>
                          <a:cs typeface="Arial" panose="020B0604020202020204" pitchFamily="34" charset="0"/>
                        </a:rPr>
                        <a:t>Оператор</a:t>
                      </a:r>
                    </a:p>
                  </a:txBody>
                  <a:tcPr marL="68580" marR="68580" marT="34290" marB="34290" anchor="ctr">
                    <a:solidFill>
                      <a:schemeClr val="accent1">
                        <a:lumMod val="40000"/>
                        <a:lumOff val="60000"/>
                      </a:schemeClr>
                    </a:solidFill>
                  </a:tcPr>
                </a:tc>
                <a:tc>
                  <a:txBody>
                    <a:bodyPr/>
                    <a:lstStyle/>
                    <a:p>
                      <a:r>
                        <a:rPr lang="ru-RU" sz="1500" b="1" dirty="0">
                          <a:latin typeface="Arial" panose="020B0604020202020204" pitchFamily="34" charset="0"/>
                          <a:cs typeface="Arial" panose="020B0604020202020204" pitchFamily="34" charset="0"/>
                        </a:rPr>
                        <a:t>Действие </a:t>
                      </a:r>
                    </a:p>
                  </a:txBody>
                  <a:tcPr marL="68580" marR="68580" marT="34290" marB="34290" anchor="ctr">
                    <a:solidFill>
                      <a:schemeClr val="accent1">
                        <a:lumMod val="40000"/>
                        <a:lumOff val="60000"/>
                      </a:schemeClr>
                    </a:solidFill>
                  </a:tcPr>
                </a:tc>
                <a:extLst>
                  <a:ext uri="{0D108BD9-81ED-4DB2-BD59-A6C34878D82A}">
                    <a16:rowId xmlns:a16="http://schemas.microsoft.com/office/drawing/2014/main" val="2589546274"/>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&amp;</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ПОБИТОВОЕ И</a:t>
                      </a:r>
                    </a:p>
                  </a:txBody>
                  <a:tcPr marL="57150" marR="57150" marT="71438" marB="71438" anchor="ctr"/>
                </a:tc>
                <a:extLst>
                  <a:ext uri="{0D108BD9-81ED-4DB2-BD59-A6C34878D82A}">
                    <a16:rowId xmlns:a16="http://schemas.microsoft.com/office/drawing/2014/main" val="3202580715"/>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ПОБИТОВЕ ИЛИ</a:t>
                      </a:r>
                    </a:p>
                  </a:txBody>
                  <a:tcPr marL="57150" marR="57150" marT="71438" marB="71438" anchor="ctr"/>
                </a:tc>
                <a:extLst>
                  <a:ext uri="{0D108BD9-81ED-4DB2-BD59-A6C34878D82A}">
                    <a16:rowId xmlns:a16="http://schemas.microsoft.com/office/drawing/2014/main" val="3440910570"/>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ИСКЛЮЧАЮЩЕЕ ИЛИ</a:t>
                      </a:r>
                    </a:p>
                  </a:txBody>
                  <a:tcPr marL="57150" marR="57150" marT="71438" marB="71438" anchor="ctr"/>
                </a:tc>
                <a:extLst>
                  <a:ext uri="{0D108BD9-81ED-4DB2-BD59-A6C34878D82A}">
                    <a16:rowId xmlns:a16="http://schemas.microsoft.com/office/drawing/2014/main" val="2132339389"/>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&amp;&amp;</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И</a:t>
                      </a:r>
                    </a:p>
                  </a:txBody>
                  <a:tcPr marL="57150" marR="57150" marT="71438" marB="71438" anchor="ctr"/>
                </a:tc>
                <a:extLst>
                  <a:ext uri="{0D108BD9-81ED-4DB2-BD59-A6C34878D82A}">
                    <a16:rowId xmlns:a16="http://schemas.microsoft.com/office/drawing/2014/main" val="3994543184"/>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ИЛИ</a:t>
                      </a:r>
                    </a:p>
                  </a:txBody>
                  <a:tcPr marL="57150" marR="57150" marT="71438" marB="71438" anchor="ctr"/>
                </a:tc>
                <a:extLst>
                  <a:ext uri="{0D108BD9-81ED-4DB2-BD59-A6C34878D82A}">
                    <a16:rowId xmlns:a16="http://schemas.microsoft.com/office/drawing/2014/main" val="2471482915"/>
                  </a:ext>
                </a:extLst>
              </a:tr>
              <a:tr h="462915">
                <a:tc>
                  <a:txBody>
                    <a:bodyPr/>
                    <a:lstStyle/>
                    <a:p>
                      <a:pPr fontAlgn="t"/>
                      <a:r>
                        <a:rPr lang="en-US" sz="2100" dirty="0">
                          <a:solidFill>
                            <a:srgbClr val="2A2A2A"/>
                          </a:solidFill>
                          <a:effectLst/>
                          <a:latin typeface="Arial" panose="020B0604020202020204" pitchFamily="34" charset="0"/>
                          <a:cs typeface="Arial" panose="020B0604020202020204" pitchFamily="34" charset="0"/>
                        </a:rPr>
                        <a:t>!</a:t>
                      </a:r>
                    </a:p>
                  </a:txBody>
                  <a:tcPr marL="57150" marR="57150" marT="71438" marB="71438" anchor="ctr"/>
                </a:tc>
                <a:tc>
                  <a:txBody>
                    <a:bodyPr/>
                    <a:lstStyle/>
                    <a:p>
                      <a:pPr fontAlgn="t"/>
                      <a:r>
                        <a:rPr lang="ru-RU" sz="1500" dirty="0">
                          <a:solidFill>
                            <a:srgbClr val="2A2A2A"/>
                          </a:solidFill>
                          <a:effectLst/>
                          <a:latin typeface="Arial" panose="020B0604020202020204" pitchFamily="34" charset="0"/>
                          <a:cs typeface="Arial" panose="020B0604020202020204" pitchFamily="34" charset="0"/>
                        </a:rPr>
                        <a:t>НЕ</a:t>
                      </a:r>
                    </a:p>
                  </a:txBody>
                  <a:tcPr marL="57150" marR="57150" marT="71438" marB="71438" anchor="ctr"/>
                </a:tc>
                <a:extLst>
                  <a:ext uri="{0D108BD9-81ED-4DB2-BD59-A6C34878D82A}">
                    <a16:rowId xmlns:a16="http://schemas.microsoft.com/office/drawing/2014/main" val="3403970281"/>
                  </a:ext>
                </a:extLst>
              </a:tr>
            </a:tbl>
          </a:graphicData>
        </a:graphic>
      </p:graphicFrame>
      <p:sp>
        <p:nvSpPr>
          <p:cNvPr id="4" name="Номер слайда 3"/>
          <p:cNvSpPr>
            <a:spLocks noGrp="1"/>
          </p:cNvSpPr>
          <p:nvPr>
            <p:ph type="sldNum" sz="quarter" idx="12"/>
          </p:nvPr>
        </p:nvSpPr>
        <p:spPr/>
        <p:txBody>
          <a:bodyPr/>
          <a:lstStyle/>
          <a:p>
            <a:fld id="{E5031BA8-65EE-4E3E-8471-73A1F35E8A91}" type="slidenum">
              <a:rPr lang="ru-RU" smtClean="0"/>
              <a:t>47</a:t>
            </a:fld>
            <a:endParaRPr lang="ru-RU"/>
          </a:p>
        </p:txBody>
      </p:sp>
    </p:spTree>
    <p:extLst>
      <p:ext uri="{BB962C8B-B14F-4D97-AF65-F5344CB8AC3E}">
        <p14:creationId xmlns:p14="http://schemas.microsoft.com/office/powerpoint/2010/main" val="29529924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 </a:t>
            </a:r>
            <a:r>
              <a:rPr lang="ru-RU" dirty="0"/>
              <a:t>массивы</a:t>
            </a:r>
          </a:p>
        </p:txBody>
      </p:sp>
      <p:sp>
        <p:nvSpPr>
          <p:cNvPr id="3" name="Объект 2"/>
          <p:cNvSpPr>
            <a:spLocks noGrp="1"/>
          </p:cNvSpPr>
          <p:nvPr>
            <p:ph idx="1"/>
          </p:nvPr>
        </p:nvSpPr>
        <p:spPr/>
        <p:txBody>
          <a:bodyPr/>
          <a:lstStyle/>
          <a:p>
            <a:r>
              <a:rPr lang="en-US" sz="3600" b="1" dirty="0">
                <a:latin typeface="Arial" panose="020B0604020202020204" pitchFamily="34" charset="0"/>
                <a:cs typeface="Arial" panose="020B0604020202020204" pitchFamily="34" charset="0"/>
              </a:rPr>
              <a:t>&lt;</a:t>
            </a:r>
            <a:r>
              <a:rPr lang="ru-RU" sz="3600" b="1" dirty="0" err="1">
                <a:latin typeface="Arial" panose="020B0604020202020204" pitchFamily="34" charset="0"/>
                <a:cs typeface="Arial" panose="020B0604020202020204" pitchFamily="34" charset="0"/>
              </a:rPr>
              <a:t>тип_данных</a:t>
            </a:r>
            <a:r>
              <a:rPr lang="en-US" sz="3600" b="1" dirty="0">
                <a:latin typeface="Arial" panose="020B0604020202020204" pitchFamily="34" charset="0"/>
                <a:cs typeface="Arial" panose="020B0604020202020204" pitchFamily="34" charset="0"/>
              </a:rPr>
              <a:t>&gt; [] &lt;</a:t>
            </a:r>
            <a:r>
              <a:rPr lang="ru-RU" sz="3600" b="1" dirty="0">
                <a:latin typeface="Arial" panose="020B0604020202020204" pitchFamily="34" charset="0"/>
                <a:cs typeface="Arial" panose="020B0604020202020204" pitchFamily="34" charset="0"/>
              </a:rPr>
              <a:t>имя</a:t>
            </a:r>
            <a:r>
              <a:rPr lang="en-US" sz="3600" b="1" dirty="0">
                <a:latin typeface="Arial" panose="020B0604020202020204" pitchFamily="34" charset="0"/>
                <a:cs typeface="Arial" panose="020B0604020202020204" pitchFamily="34" charset="0"/>
              </a:rPr>
              <a:t>&gt;</a:t>
            </a:r>
            <a:endParaRPr lang="ru-RU" sz="3600" b="1" dirty="0">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Массивы должны обязательно инициализироваться перед тем, как к ним можно будет получить доступ. </a:t>
            </a:r>
            <a:endParaRPr lang="en-US" sz="5400" b="1" dirty="0">
              <a:latin typeface="Arial" panose="020B0604020202020204" pitchFamily="34" charset="0"/>
              <a:cs typeface="Arial" panose="020B0604020202020204" pitchFamily="34" charset="0"/>
            </a:endParaRPr>
          </a:p>
          <a:p>
            <a:endParaRPr lang="ru-RU" dirty="0"/>
          </a:p>
        </p:txBody>
      </p:sp>
      <p:sp>
        <p:nvSpPr>
          <p:cNvPr id="4" name="Номер слайда 3"/>
          <p:cNvSpPr>
            <a:spLocks noGrp="1"/>
          </p:cNvSpPr>
          <p:nvPr>
            <p:ph type="sldNum" sz="quarter" idx="12"/>
          </p:nvPr>
        </p:nvSpPr>
        <p:spPr/>
        <p:txBody>
          <a:bodyPr/>
          <a:lstStyle/>
          <a:p>
            <a:fld id="{E5031BA8-65EE-4E3E-8471-73A1F35E8A91}" type="slidenum">
              <a:rPr lang="ru-RU" smtClean="0"/>
              <a:t>48</a:t>
            </a:fld>
            <a:endParaRPr lang="ru-RU"/>
          </a:p>
        </p:txBody>
      </p:sp>
    </p:spTree>
    <p:extLst>
      <p:ext uri="{BB962C8B-B14F-4D97-AF65-F5344CB8AC3E}">
        <p14:creationId xmlns:p14="http://schemas.microsoft.com/office/powerpoint/2010/main" val="3402389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 </a:t>
            </a:r>
            <a:r>
              <a:rPr lang="ru-RU" dirty="0"/>
              <a:t>массивы</a:t>
            </a:r>
          </a:p>
        </p:txBody>
      </p:sp>
      <p:sp>
        <p:nvSpPr>
          <p:cNvPr id="3" name="Объект 2"/>
          <p:cNvSpPr>
            <a:spLocks noGrp="1"/>
          </p:cNvSpPr>
          <p:nvPr>
            <p:ph idx="1"/>
          </p:nvPr>
        </p:nvSpPr>
        <p:spPr/>
        <p:txBody>
          <a:bodyPr/>
          <a:lstStyle/>
          <a:p>
            <a:r>
              <a:rPr lang="en-US" dirty="0" err="1">
                <a:solidFill>
                  <a:srgbClr val="0070C0"/>
                </a:solidFill>
              </a:rPr>
              <a:t>int</a:t>
            </a:r>
            <a:r>
              <a:rPr lang="en-US" dirty="0"/>
              <a:t>[] </a:t>
            </a:r>
            <a:r>
              <a:rPr lang="en-US" dirty="0" err="1"/>
              <a:t>myArr</a:t>
            </a:r>
            <a:r>
              <a:rPr lang="en-US" dirty="0"/>
              <a:t>;</a:t>
            </a:r>
          </a:p>
          <a:p>
            <a:r>
              <a:rPr lang="en-US" dirty="0" err="1"/>
              <a:t>myArr</a:t>
            </a:r>
            <a:r>
              <a:rPr lang="en-US" dirty="0"/>
              <a:t>[10]=5;</a:t>
            </a:r>
          </a:p>
          <a:p>
            <a:endParaRPr lang="en-US" dirty="0"/>
          </a:p>
          <a:p>
            <a:r>
              <a:rPr lang="en-US" dirty="0" err="1">
                <a:solidFill>
                  <a:srgbClr val="0070C0"/>
                </a:solidFill>
              </a:rPr>
              <a:t>int</a:t>
            </a:r>
            <a:r>
              <a:rPr lang="en-US" dirty="0"/>
              <a:t>[] </a:t>
            </a:r>
            <a:r>
              <a:rPr lang="en-US" dirty="0" err="1"/>
              <a:t>myArr</a:t>
            </a:r>
            <a:r>
              <a:rPr lang="en-US" dirty="0"/>
              <a:t> = {5,9,10,2,99};</a:t>
            </a:r>
          </a:p>
          <a:p>
            <a:r>
              <a:rPr lang="en-US" dirty="0" err="1">
                <a:solidFill>
                  <a:srgbClr val="0070C0"/>
                </a:solidFill>
              </a:rPr>
              <a:t>int</a:t>
            </a:r>
            <a:r>
              <a:rPr lang="en-US" dirty="0"/>
              <a:t>[] </a:t>
            </a:r>
            <a:r>
              <a:rPr lang="en-US" dirty="0" err="1"/>
              <a:t>myArr</a:t>
            </a:r>
            <a:r>
              <a:rPr lang="en-US" dirty="0"/>
              <a:t> = </a:t>
            </a:r>
            <a:r>
              <a:rPr lang="en-US" dirty="0">
                <a:solidFill>
                  <a:srgbClr val="0070C0"/>
                </a:solidFill>
              </a:rPr>
              <a:t>new</a:t>
            </a:r>
            <a:r>
              <a:rPr lang="en-US" dirty="0"/>
              <a:t> </a:t>
            </a:r>
            <a:r>
              <a:rPr lang="en-US" dirty="0" err="1">
                <a:solidFill>
                  <a:srgbClr val="0070C0"/>
                </a:solidFill>
              </a:rPr>
              <a:t>int</a:t>
            </a:r>
            <a:r>
              <a:rPr lang="en-US" dirty="0">
                <a:solidFill>
                  <a:srgbClr val="0070C0"/>
                </a:solidFill>
              </a:rPr>
              <a:t>[</a:t>
            </a:r>
            <a:r>
              <a:rPr lang="ru-RU" dirty="0"/>
              <a:t>10]; </a:t>
            </a:r>
          </a:p>
          <a:p>
            <a:endParaRPr lang="ru-RU" dirty="0"/>
          </a:p>
          <a:p>
            <a:r>
              <a:rPr lang="en-US" dirty="0" err="1">
                <a:solidFill>
                  <a:srgbClr val="0070C0"/>
                </a:solidFill>
              </a:rPr>
              <a:t>ArrayList</a:t>
            </a:r>
            <a:r>
              <a:rPr lang="en-US" dirty="0"/>
              <a:t> list = </a:t>
            </a:r>
            <a:r>
              <a:rPr lang="en-US" dirty="0">
                <a:solidFill>
                  <a:srgbClr val="0070C0"/>
                </a:solidFill>
              </a:rPr>
              <a:t>new</a:t>
            </a:r>
            <a:r>
              <a:rPr lang="en-US" dirty="0"/>
              <a:t> </a:t>
            </a:r>
            <a:r>
              <a:rPr lang="en-US" dirty="0" err="1"/>
              <a:t>ArrayList</a:t>
            </a:r>
            <a:r>
              <a:rPr lang="en-US" dirty="0"/>
              <a:t>();</a:t>
            </a:r>
          </a:p>
          <a:p>
            <a:r>
              <a:rPr lang="en-US" dirty="0">
                <a:solidFill>
                  <a:srgbClr val="0070C0"/>
                </a:solidFill>
              </a:rPr>
              <a:t>List</a:t>
            </a:r>
            <a:r>
              <a:rPr lang="en-US" dirty="0"/>
              <a:t>&lt;</a:t>
            </a:r>
            <a:r>
              <a:rPr lang="en-US" dirty="0">
                <a:solidFill>
                  <a:srgbClr val="0070C0"/>
                </a:solidFill>
              </a:rPr>
              <a:t>Product</a:t>
            </a:r>
            <a:r>
              <a:rPr lang="en-US" dirty="0"/>
              <a:t>&gt; list = </a:t>
            </a:r>
            <a:r>
              <a:rPr lang="en-US" dirty="0">
                <a:solidFill>
                  <a:srgbClr val="0070C0"/>
                </a:solidFill>
              </a:rPr>
              <a:t>new</a:t>
            </a:r>
            <a:r>
              <a:rPr lang="en-US" dirty="0"/>
              <a:t> </a:t>
            </a:r>
            <a:r>
              <a:rPr lang="en-US" dirty="0">
                <a:solidFill>
                  <a:srgbClr val="0070C0"/>
                </a:solidFill>
              </a:rPr>
              <a:t>List</a:t>
            </a:r>
            <a:r>
              <a:rPr lang="en-US" dirty="0"/>
              <a:t>&lt;</a:t>
            </a:r>
            <a:r>
              <a:rPr lang="en-US" dirty="0">
                <a:solidFill>
                  <a:srgbClr val="0070C0"/>
                </a:solidFill>
              </a:rPr>
              <a:t>Product</a:t>
            </a:r>
            <a:r>
              <a:rPr lang="en-US" dirty="0"/>
              <a:t>&gt;();</a:t>
            </a:r>
            <a:endParaRPr lang="ru-RU" dirty="0"/>
          </a:p>
          <a:p>
            <a:endParaRPr lang="ru-RU" dirty="0"/>
          </a:p>
        </p:txBody>
      </p:sp>
      <p:sp>
        <p:nvSpPr>
          <p:cNvPr id="4" name="Номер слайда 3"/>
          <p:cNvSpPr>
            <a:spLocks noGrp="1"/>
          </p:cNvSpPr>
          <p:nvPr>
            <p:ph type="sldNum" sz="quarter" idx="12"/>
          </p:nvPr>
        </p:nvSpPr>
        <p:spPr/>
        <p:txBody>
          <a:bodyPr/>
          <a:lstStyle/>
          <a:p>
            <a:fld id="{E5031BA8-65EE-4E3E-8471-73A1F35E8A91}" type="slidenum">
              <a:rPr lang="ru-RU" smtClean="0"/>
              <a:t>49</a:t>
            </a:fld>
            <a:endParaRPr lang="ru-RU"/>
          </a:p>
        </p:txBody>
      </p:sp>
    </p:spTree>
    <p:extLst>
      <p:ext uri="{BB962C8B-B14F-4D97-AF65-F5344CB8AC3E}">
        <p14:creationId xmlns:p14="http://schemas.microsoft.com/office/powerpoint/2010/main" val="938386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ОБЪЕКТНО-ОРИЕНТИРОВАННОЕ ПРОГРАММИРОВАНИЕ </a:t>
            </a:r>
          </a:p>
        </p:txBody>
      </p:sp>
      <p:sp>
        <p:nvSpPr>
          <p:cNvPr id="3" name="Подзаголовок 2"/>
          <p:cNvSpPr>
            <a:spLocks noGrp="1"/>
          </p:cNvSpPr>
          <p:nvPr>
            <p:ph type="subTitle" idx="1"/>
          </p:nvPr>
        </p:nvSpPr>
        <p:spPr>
          <a:xfrm>
            <a:off x="3523684" y="3545199"/>
            <a:ext cx="5144632" cy="659570"/>
          </a:xfrm>
        </p:spPr>
        <p:txBody>
          <a:bodyPr>
            <a:noAutofit/>
          </a:bodyPr>
          <a:lstStyle/>
          <a:p>
            <a:r>
              <a:rPr lang="ru-RU" sz="1500" i="1" dirty="0"/>
              <a:t>Лекция 1</a:t>
            </a:r>
          </a:p>
          <a:p>
            <a:r>
              <a:rPr lang="ru-RU" sz="1500" i="1" dirty="0"/>
              <a:t>Основные определения ООП.</a:t>
            </a:r>
          </a:p>
          <a:p>
            <a:r>
              <a:rPr lang="en-US" sz="1500" i="1" dirty="0"/>
              <a:t>.NET Framework</a:t>
            </a:r>
            <a:endParaRPr lang="ru-RU" sz="1500" i="1" dirty="0"/>
          </a:p>
          <a:p>
            <a:r>
              <a:rPr lang="ru-RU" sz="1500" i="1" dirty="0"/>
              <a:t>Пространства имен. Типы данных</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477" y="5234062"/>
            <a:ext cx="2858939" cy="437594"/>
          </a:xfrm>
          <a:prstGeom prst="rect">
            <a:avLst/>
          </a:prstGeom>
        </p:spPr>
      </p:pic>
    </p:spTree>
    <p:extLst>
      <p:ext uri="{BB962C8B-B14F-4D97-AF65-F5344CB8AC3E}">
        <p14:creationId xmlns:p14="http://schemas.microsoft.com/office/powerpoint/2010/main" val="459070262"/>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3636</TotalTime>
  <Words>3667</Words>
  <Application>Microsoft Office PowerPoint</Application>
  <PresentationFormat>Широкоэкранный</PresentationFormat>
  <Paragraphs>416</Paragraphs>
  <Slides>50</Slides>
  <Notes>21</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50</vt:i4>
      </vt:variant>
    </vt:vector>
  </HeadingPairs>
  <TitlesOfParts>
    <vt:vector size="57" baseType="lpstr">
      <vt:lpstr>Arial</vt:lpstr>
      <vt:lpstr>Calibri</vt:lpstr>
      <vt:lpstr>Calibri Light</vt:lpstr>
      <vt:lpstr>Consolas</vt:lpstr>
      <vt:lpstr>Helvetica Neue</vt:lpstr>
      <vt:lpstr>Тема Office</vt:lpstr>
      <vt:lpstr>Visio</vt:lpstr>
      <vt:lpstr>ОБЪЕКТНО-ОРИЕНТИРОВАННОЕ ПРОГРАММИРОВАНИЕ </vt:lpstr>
      <vt:lpstr>Список литературы</vt:lpstr>
      <vt:lpstr>ООП</vt:lpstr>
      <vt:lpstr>КЛЮЧЕВЫЕ ПОНЯТИЯ</vt:lpstr>
      <vt:lpstr>КЛЮЧЕВЫЕ ПОНЯТИЯ</vt:lpstr>
      <vt:lpstr>ПАРАДИГМЫ ООП</vt:lpstr>
      <vt:lpstr>ИНКАПСУЛЯЦИЯ</vt:lpstr>
      <vt:lpstr>НАСЛЕДОВАНИЕ</vt:lpstr>
      <vt:lpstr>ПОЛИМОРФИЗМ</vt:lpstr>
      <vt:lpstr>.NET FRAMEWORK </vt:lpstr>
      <vt:lpstr>.NET FRAMEWORK </vt:lpstr>
      <vt:lpstr>CLR</vt:lpstr>
      <vt:lpstr>БИБЛИОТЕКА КЛАССОВ</vt:lpstr>
      <vt:lpstr>КОМПИЛЯЦИЯ</vt:lpstr>
      <vt:lpstr>КОМПИЛЯЦИЯ</vt:lpstr>
      <vt:lpstr>ИСПОЛНЕНИЕ В CLR</vt:lpstr>
      <vt:lpstr>ИСПОЛНЕНИЕ В CLR</vt:lpstr>
      <vt:lpstr>ИСПОЛНЕНИЕ В CLR</vt:lpstr>
      <vt:lpstr>.NET FRAMEWORK </vt:lpstr>
      <vt:lpstr>.NET FRAMEWORK </vt:lpstr>
      <vt:lpstr>C# (C-sharp, си-шарп)</vt:lpstr>
      <vt:lpstr>C#</vt:lpstr>
      <vt:lpstr>Управление памятью</vt:lpstr>
      <vt:lpstr>Управление памятью</vt:lpstr>
      <vt:lpstr>Поддержка платформ</vt:lpstr>
      <vt:lpstr>Отношения между C# и CLR</vt:lpstr>
      <vt:lpstr>Компиляция C#</vt:lpstr>
      <vt:lpstr>ОБЪЕКТНО-ОРИЕНТИРОВАННОЕ ПРОГРАММИРОВАНИЕ </vt:lpstr>
      <vt:lpstr>Унифицированная система типов</vt:lpstr>
      <vt:lpstr>Классы и интерфейсы</vt:lpstr>
      <vt:lpstr>Свойства, методы и события</vt:lpstr>
      <vt:lpstr>Hello, World!</vt:lpstr>
      <vt:lpstr>Рефакторинг</vt:lpstr>
      <vt:lpstr>ПРОСТРАНСТВО ИМЕН</vt:lpstr>
      <vt:lpstr>ПРОСТРАНСТВО ИМЕН</vt:lpstr>
      <vt:lpstr>ПРОСТРАНСТВО ИМЕН</vt:lpstr>
      <vt:lpstr>ПРОСТРАНСТВО ИМЕН</vt:lpstr>
      <vt:lpstr>ПРОСТРАНСТВО ИМЕН</vt:lpstr>
      <vt:lpstr>ПРОСТРАНСТВО ИМЕН</vt:lpstr>
      <vt:lpstr>Идентификаторы</vt:lpstr>
      <vt:lpstr>Ключевые слова</vt:lpstr>
      <vt:lpstr>Литералы, знаки пунктуации, операции</vt:lpstr>
      <vt:lpstr>Основы типов</vt:lpstr>
      <vt:lpstr>Типы данных</vt:lpstr>
      <vt:lpstr>Арифметические операторы</vt:lpstr>
      <vt:lpstr>Операторы сравнения</vt:lpstr>
      <vt:lpstr>Логические операторы</vt:lpstr>
      <vt:lpstr>C# массивы</vt:lpstr>
      <vt:lpstr>C# массивы</vt:lpstr>
      <vt:lpstr>ОБЪЕКТНО-ОРИЕНТИРОВАННОЕ ПРОГРАММИРОВАНИЕ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den qwery</dc:creator>
  <cp:lastModifiedBy>SMike</cp:lastModifiedBy>
  <cp:revision>212</cp:revision>
  <dcterms:created xsi:type="dcterms:W3CDTF">2017-09-03T10:22:03Z</dcterms:created>
  <dcterms:modified xsi:type="dcterms:W3CDTF">2022-02-07T12:54:47Z</dcterms:modified>
</cp:coreProperties>
</file>