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73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1" r:id="rId10"/>
    <p:sldId id="285" r:id="rId11"/>
    <p:sldId id="286" r:id="rId12"/>
    <p:sldId id="287" r:id="rId13"/>
    <p:sldId id="288" r:id="rId14"/>
    <p:sldId id="386" r:id="rId15"/>
    <p:sldId id="289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82" r:id="rId26"/>
    <p:sldId id="383" r:id="rId27"/>
    <p:sldId id="384" r:id="rId28"/>
    <p:sldId id="3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FA6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803" autoAdjust="0"/>
  </p:normalViewPr>
  <p:slideViewPr>
    <p:cSldViewPr>
      <p:cViewPr>
        <p:scale>
          <a:sx n="62" d="100"/>
          <a:sy n="62" d="100"/>
        </p:scale>
        <p:origin x="-1512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355BE-96E9-45C4-9CAD-D721C2F3A86E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57275-1376-46D0-9058-3ACEC2FC80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83CFA-C865-4A4F-92B3-E7E8F9AA5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netology.ru/blog/311-kak-usledit-za-vsemi-i-vsem-shest-udobnykh-task-menedjerov-dlya-komandnoy-raboty" TargetMode="External"/><Relationship Id="rId2" Type="http://schemas.openxmlformats.org/officeDocument/2006/relationships/hyperlink" Target="https://vc.ru/p/task-managem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25" y="1988840"/>
            <a:ext cx="8892480" cy="1802631"/>
          </a:xfrm>
          <a:solidFill>
            <a:srgbClr val="92D050"/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n-US" sz="4000" b="1" dirty="0" smtClean="0"/>
              <a:t>“</a:t>
            </a:r>
            <a:r>
              <a:rPr lang="ru-RU" sz="4000" b="1" dirty="0" smtClean="0"/>
              <a:t>Управление проектами</a:t>
            </a:r>
            <a:r>
              <a:rPr lang="en-US" sz="4000" b="1" dirty="0" smtClean="0"/>
              <a:t> </a:t>
            </a:r>
            <a:r>
              <a:rPr lang="ru-RU" sz="4000" b="1" dirty="0" smtClean="0"/>
              <a:t>и рисками</a:t>
            </a:r>
            <a:r>
              <a:rPr lang="en-US" sz="4000" b="1" dirty="0" smtClean="0"/>
              <a:t>”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91050" y="4581128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Преподаватель: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Ст. преп. </a:t>
            </a:r>
            <a:r>
              <a:rPr lang="ru-RU" sz="2400" dirty="0" smtClean="0">
                <a:solidFill>
                  <a:schemeClr val="tx1"/>
                </a:solidFill>
              </a:rPr>
              <a:t>Ш</a:t>
            </a:r>
            <a:r>
              <a:rPr lang="ru-RU" sz="2400" dirty="0" smtClean="0">
                <a:solidFill>
                  <a:schemeClr val="tx1"/>
                </a:solidFill>
              </a:rPr>
              <a:t>ИП </a:t>
            </a:r>
            <a:r>
              <a:rPr lang="ru-RU" sz="2400" dirty="0" smtClean="0">
                <a:solidFill>
                  <a:schemeClr val="tx1"/>
                </a:solidFill>
              </a:rPr>
              <a:t>ТПУ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Юлия </a:t>
            </a:r>
            <a:r>
              <a:rPr lang="ru-RU" sz="2400" dirty="0" err="1" smtClean="0">
                <a:solidFill>
                  <a:schemeClr val="tx1"/>
                </a:solidFill>
              </a:rPr>
              <a:t>Шамильевна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Коробкина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/>
          </a:p>
        </p:txBody>
      </p:sp>
      <p:pic>
        <p:nvPicPr>
          <p:cNvPr id="40962" name="Picture 2" descr="Национальный исследовательский Томский политехнический университет(ТПУ)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83768" y="548680"/>
            <a:ext cx="4667250" cy="71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08912" cy="1224136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ru-RU" sz="4000" dirty="0" smtClean="0"/>
              <a:t>Лекция </a:t>
            </a:r>
            <a:r>
              <a:rPr lang="en-US" sz="4000" dirty="0" smtClean="0"/>
              <a:t>5</a:t>
            </a:r>
            <a:r>
              <a:rPr lang="ru-RU" sz="4000" dirty="0" smtClean="0"/>
              <a:t>. Организация и контроль выполнения проекта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1783357"/>
            <a:ext cx="4917232" cy="4525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dirty="0" smtClean="0"/>
              <a:t>Задачи </a:t>
            </a:r>
            <a:r>
              <a:rPr lang="ru-RU" sz="2800" dirty="0" err="1" smtClean="0"/>
              <a:t>контроллинга</a:t>
            </a:r>
            <a:endParaRPr lang="ru-RU" sz="2800" dirty="0" smtClean="0"/>
          </a:p>
          <a:p>
            <a:pPr>
              <a:defRPr/>
            </a:pPr>
            <a:r>
              <a:rPr lang="ru-RU" sz="2800" dirty="0" smtClean="0"/>
              <a:t>Контроль над предметной областью проекта и над временем</a:t>
            </a:r>
          </a:p>
          <a:p>
            <a:pPr>
              <a:defRPr/>
            </a:pPr>
            <a:r>
              <a:rPr lang="ru-RU" sz="2800" dirty="0" smtClean="0"/>
              <a:t>Контроль издержек</a:t>
            </a:r>
          </a:p>
          <a:p>
            <a:pPr>
              <a:defRPr/>
            </a:pPr>
            <a:r>
              <a:rPr lang="ru-RU" sz="2800" dirty="0" smtClean="0"/>
              <a:t>Анализ освоенного объема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Содержание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project-management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508104" y="1772816"/>
            <a:ext cx="3323861" cy="24928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1556792"/>
            <a:ext cx="8229600" cy="4525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dirty="0" smtClean="0"/>
              <a:t>Организация и контроль выполнения проекта </a:t>
            </a:r>
            <a:r>
              <a:rPr lang="ru-RU" sz="2800" dirty="0" smtClean="0"/>
              <a:t>– стадия процесса управления проектом, на которой осуществляется:</a:t>
            </a:r>
          </a:p>
          <a:p>
            <a:pPr lvl="1">
              <a:defRPr/>
            </a:pPr>
            <a:r>
              <a:rPr lang="ru-RU" sz="2400" dirty="0" smtClean="0"/>
              <a:t>организация выполнения включенных в план проекта работ </a:t>
            </a:r>
          </a:p>
          <a:p>
            <a:pPr lvl="1">
              <a:defRPr/>
            </a:pPr>
            <a:r>
              <a:rPr lang="ru-RU" sz="2400" dirty="0" smtClean="0"/>
              <a:t>контроль их выполнения с помощью соответствующих </a:t>
            </a:r>
            <a:r>
              <a:rPr lang="ru-RU" sz="2400" b="1" i="1" dirty="0" smtClean="0"/>
              <a:t>систем учета и отчетности</a:t>
            </a:r>
            <a:endParaRPr lang="ru-RU" sz="2400" b="1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Определения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155679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sz="2800" dirty="0" smtClean="0"/>
              <a:t>Распределение функциональных обязанностей и ответственности участников проекта в соответствии с планом управления проектом</a:t>
            </a:r>
          </a:p>
          <a:p>
            <a:pPr>
              <a:defRPr/>
            </a:pPr>
            <a:r>
              <a:rPr lang="ru-RU" sz="2800" dirty="0" smtClean="0"/>
              <a:t>Развертывание и введение в действие системы управления проектом (по всем функциональным областям), включая систему учета фактических показателей хода выполнения работ проекта</a:t>
            </a:r>
          </a:p>
          <a:p>
            <a:pPr>
              <a:defRPr/>
            </a:pPr>
            <a:r>
              <a:rPr lang="ru-RU" sz="2800" dirty="0" smtClean="0"/>
              <a:t>Поиск и отбор кандидатов, заключение контрактов с исполнителями и поставщиками</a:t>
            </a:r>
          </a:p>
          <a:p>
            <a:pPr>
              <a:defRPr/>
            </a:pPr>
            <a:r>
              <a:rPr lang="ru-RU" sz="2800" dirty="0" smtClean="0"/>
              <a:t>Обучение членов команды проекта</a:t>
            </a:r>
          </a:p>
          <a:p>
            <a:pPr>
              <a:defRPr/>
            </a:pPr>
            <a:r>
              <a:rPr lang="ru-RU" sz="2800" dirty="0" smtClean="0"/>
              <a:t>Выдача плановых заданий и организация выполнения запланированных работ</a:t>
            </a:r>
          </a:p>
          <a:p>
            <a:pPr>
              <a:defRPr/>
            </a:pPr>
            <a:r>
              <a:rPr lang="ru-RU" sz="2800" dirty="0" smtClean="0"/>
              <a:t>Организация информационной поддержки выполнения проекта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Организация выполнения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1556792"/>
            <a:ext cx="8229600" cy="4525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dirty="0" smtClean="0"/>
              <a:t>Основывается на:</a:t>
            </a:r>
          </a:p>
          <a:p>
            <a:pPr lvl="1">
              <a:defRPr/>
            </a:pPr>
            <a:r>
              <a:rPr lang="ru-RU" sz="2400" dirty="0" smtClean="0"/>
              <a:t>Результатах стадии инициации (концепция управления проектом)</a:t>
            </a:r>
          </a:p>
          <a:p>
            <a:pPr lvl="1">
              <a:defRPr/>
            </a:pPr>
            <a:r>
              <a:rPr lang="ru-RU" sz="2400" dirty="0" smtClean="0"/>
              <a:t>Результатах стадии планирования (сводный план проекта)</a:t>
            </a:r>
          </a:p>
          <a:p>
            <a:pPr lvl="1">
              <a:defRPr/>
            </a:pPr>
            <a:r>
              <a:rPr lang="ru-RU" sz="2400" dirty="0" smtClean="0"/>
              <a:t>Поведенческой компетентности руководителя проекта</a:t>
            </a:r>
          </a:p>
          <a:p>
            <a:pPr lvl="1">
              <a:defRPr/>
            </a:pPr>
            <a:r>
              <a:rPr lang="ru-RU" sz="2400" dirty="0" smtClean="0"/>
              <a:t>Поведенческой компетентности ключевых членов команды управления проектом</a:t>
            </a:r>
          </a:p>
          <a:p>
            <a:pPr lvl="1">
              <a:defRPr/>
            </a:pPr>
            <a:r>
              <a:rPr lang="ru-RU" sz="2400" dirty="0" smtClean="0"/>
              <a:t>Компетенциях членов команды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Организация выполнения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1556792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800" dirty="0" smtClean="0"/>
              <a:t>Осуществляется по всем функциональным областям проекта</a:t>
            </a:r>
          </a:p>
          <a:p>
            <a:pPr>
              <a:defRPr/>
            </a:pPr>
            <a:r>
              <a:rPr lang="ru-RU" sz="2800" dirty="0" smtClean="0"/>
              <a:t>Включает следующие основные процессы:</a:t>
            </a:r>
          </a:p>
          <a:p>
            <a:pPr lvl="1">
              <a:defRPr/>
            </a:pPr>
            <a:r>
              <a:rPr lang="ru-RU" sz="2000" dirty="0" smtClean="0"/>
              <a:t>Контроль сроков выполнения работ</a:t>
            </a:r>
          </a:p>
          <a:p>
            <a:pPr lvl="1">
              <a:defRPr/>
            </a:pPr>
            <a:r>
              <a:rPr lang="ru-RU" sz="2000" dirty="0" smtClean="0"/>
              <a:t>Учет объемов выполненных работ и расхода ресурсов</a:t>
            </a:r>
          </a:p>
          <a:p>
            <a:pPr lvl="1">
              <a:defRPr/>
            </a:pPr>
            <a:r>
              <a:rPr lang="ru-RU" sz="2000" dirty="0" smtClean="0"/>
              <a:t>Контроль и учет затрат выполнения работ в соответствии с бюджетом проекта</a:t>
            </a:r>
          </a:p>
          <a:p>
            <a:pPr lvl="1">
              <a:defRPr/>
            </a:pPr>
            <a:r>
              <a:rPr lang="ru-RU" sz="2000" dirty="0" smtClean="0"/>
              <a:t>Контроль качества</a:t>
            </a:r>
          </a:p>
          <a:p>
            <a:pPr lvl="1">
              <a:defRPr/>
            </a:pPr>
            <a:r>
              <a:rPr lang="ru-RU" sz="2000" dirty="0" smtClean="0"/>
              <a:t>Контроль выполнения мер по снижению рисков</a:t>
            </a:r>
          </a:p>
          <a:p>
            <a:pPr lvl="1">
              <a:defRPr/>
            </a:pPr>
            <a:r>
              <a:rPr lang="ru-RU" sz="2000" dirty="0" smtClean="0"/>
              <a:t>Контроль функционирования системы коммуникаций</a:t>
            </a:r>
          </a:p>
          <a:p>
            <a:pPr lvl="1">
              <a:defRPr/>
            </a:pPr>
            <a:r>
              <a:rPr lang="ru-RU" sz="2000" dirty="0" smtClean="0"/>
              <a:t>Контроль выполнения контрактов</a:t>
            </a:r>
          </a:p>
          <a:p>
            <a:pPr lvl="1">
              <a:defRPr/>
            </a:pPr>
            <a:r>
              <a:rPr lang="ru-RU" sz="2000" dirty="0" smtClean="0"/>
              <a:t>Контроль изменений в проекте и прочих параметров</a:t>
            </a:r>
          </a:p>
          <a:p>
            <a:pPr lvl="1">
              <a:defRPr/>
            </a:pPr>
            <a:endParaRPr lang="ru-RU" sz="20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Контроль выполнения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1556792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800" dirty="0" smtClean="0"/>
              <a:t>На основании проведения контроля составляется отчетная документация о ходе выполнения проекта</a:t>
            </a:r>
          </a:p>
          <a:p>
            <a:pPr lvl="1">
              <a:defRPr/>
            </a:pPr>
            <a:r>
              <a:rPr lang="ru-RU" sz="2400" dirty="0" smtClean="0"/>
              <a:t>Для заинтересованных сторон в соответствии с их ожиданиями и интересами</a:t>
            </a:r>
          </a:p>
          <a:p>
            <a:pPr lvl="1">
              <a:defRPr/>
            </a:pPr>
            <a:r>
              <a:rPr lang="ru-RU" sz="2400" dirty="0" smtClean="0"/>
              <a:t>Для проведения последующего анализа, прогнозирования и регулирования хода выполнения работ</a:t>
            </a:r>
          </a:p>
          <a:p>
            <a:pPr>
              <a:defRPr/>
            </a:pPr>
            <a:r>
              <a:rPr lang="ru-RU" sz="2800" dirty="0" smtClean="0"/>
              <a:t>Периодичность контроля и составления документации определяется руководителем  учетом потребности заинтересованных сторон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Контроль выполнения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1556792"/>
            <a:ext cx="8229600" cy="4525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dirty="0" smtClean="0"/>
              <a:t>Должна обеспечивать:</a:t>
            </a:r>
          </a:p>
          <a:p>
            <a:pPr lvl="1">
              <a:defRPr/>
            </a:pPr>
            <a:r>
              <a:rPr lang="ru-RU" sz="2400" dirty="0" smtClean="0"/>
              <a:t>Сопоставимость отчетных и плановых данных</a:t>
            </a:r>
          </a:p>
          <a:p>
            <a:pPr lvl="1">
              <a:defRPr/>
            </a:pPr>
            <a:r>
              <a:rPr lang="ru-RU" sz="2400" dirty="0" smtClean="0"/>
              <a:t>Наглядность предоставления фактических данных</a:t>
            </a:r>
          </a:p>
          <a:p>
            <a:pPr lvl="1">
              <a:defRPr/>
            </a:pPr>
            <a:r>
              <a:rPr lang="ru-RU" sz="2400" dirty="0" smtClean="0"/>
              <a:t>Простоту и удобство </a:t>
            </a:r>
            <a:r>
              <a:rPr lang="ru-RU" sz="2400" smtClean="0"/>
              <a:t>составления отчетов</a:t>
            </a:r>
            <a:endParaRPr lang="ru-RU" sz="24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Система отчетности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7042" name="Picture 2" descr="http://www.pri-sma.ru/upload/editor/images/shutterstock_1129056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861048"/>
            <a:ext cx="4032448" cy="2479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Задачи </a:t>
            </a:r>
            <a:r>
              <a:rPr lang="ru-RU" dirty="0" err="1" smtClean="0"/>
              <a:t>контроллинга</a:t>
            </a:r>
            <a:endParaRPr lang="ru-RU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Понятие «</a:t>
            </a:r>
            <a:r>
              <a:rPr lang="ru-RU" dirty="0" err="1" smtClean="0"/>
              <a:t>контроллинг</a:t>
            </a:r>
            <a:r>
              <a:rPr lang="ru-RU" dirty="0" smtClean="0"/>
              <a:t>» происходит от английского «</a:t>
            </a:r>
            <a:r>
              <a:rPr lang="en-US" dirty="0" smtClean="0"/>
              <a:t>to control</a:t>
            </a:r>
            <a:r>
              <a:rPr lang="ru-RU" dirty="0" smtClean="0"/>
              <a:t>», что означает:</a:t>
            </a:r>
          </a:p>
          <a:p>
            <a:pPr lvl="1"/>
            <a:r>
              <a:rPr lang="ru-RU" dirty="0" smtClean="0"/>
              <a:t> управлять, распоряжаться, контролировать, регулировать, проверять, настраивать, обусловливать, нормировать.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err="1" smtClean="0"/>
              <a:t>Контроллинг</a:t>
            </a:r>
            <a:r>
              <a:rPr lang="ru-RU" sz="3600" dirty="0" smtClean="0"/>
              <a:t>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Задачи </a:t>
            </a:r>
            <a:r>
              <a:rPr lang="ru-RU" dirty="0" err="1" smtClean="0"/>
              <a:t>контроллинга</a:t>
            </a:r>
            <a:endParaRPr lang="ru-RU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Помогает руководству проекта контролировать ход выполнения проекта, не является средством контроля над руководством проекта.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Зафиксировать отклонения в сроках, издержках и в предметной области проекта </a:t>
            </a:r>
            <a:r>
              <a:rPr lang="ru-RU" sz="2400" i="1" dirty="0" smtClean="0"/>
              <a:t>путем сравнения планового и фактического состояния дел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Привлечь внимание руководства проекта к необходимости принять необходимые меры по реагированию на отклонения, например откорректировать планы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Задачи </a:t>
            </a:r>
            <a:r>
              <a:rPr lang="ru-RU" sz="3600" dirty="0" err="1" smtClean="0"/>
              <a:t>контроллинга</a:t>
            </a:r>
            <a:r>
              <a:rPr lang="ru-RU" sz="3600" dirty="0" smtClean="0"/>
              <a:t>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4000" dirty="0" smtClean="0"/>
              <a:t>Взаимосвязи планирования и </a:t>
            </a:r>
            <a:r>
              <a:rPr lang="ru-RU" sz="4000" dirty="0" err="1" smtClean="0"/>
              <a:t>контроллинга</a:t>
            </a:r>
            <a:r>
              <a:rPr lang="ru-RU" sz="4000" dirty="0" smtClean="0"/>
              <a:t> проекта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27088" y="1916832"/>
            <a:ext cx="7200900" cy="4248150"/>
            <a:chOff x="1701" y="2164"/>
            <a:chExt cx="8352" cy="5796"/>
          </a:xfrm>
        </p:grpSpPr>
        <p:sp>
          <p:nvSpPr>
            <p:cNvPr id="25604" name="Text Box 5"/>
            <p:cNvSpPr txBox="1">
              <a:spLocks noChangeArrowheads="1"/>
            </p:cNvSpPr>
            <p:nvPr/>
          </p:nvSpPr>
          <p:spPr bwMode="auto">
            <a:xfrm>
              <a:off x="1701" y="2164"/>
              <a:ext cx="8208" cy="7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ts val="1200"/>
                </a:spcBef>
                <a:spcAft>
                  <a:spcPts val="300"/>
                </a:spcAft>
              </a:pPr>
              <a:r>
                <a:rPr lang="ru-RU" sz="3200" baseline="30000"/>
                <a:t>Руководство проекта</a:t>
              </a:r>
              <a:endParaRPr lang="ru-RU" sz="4000"/>
            </a:p>
          </p:txBody>
        </p:sp>
        <p:sp>
          <p:nvSpPr>
            <p:cNvPr id="25605" name="Text Box 6"/>
            <p:cNvSpPr txBox="1">
              <a:spLocks noChangeArrowheads="1"/>
            </p:cNvSpPr>
            <p:nvPr/>
          </p:nvSpPr>
          <p:spPr bwMode="auto">
            <a:xfrm>
              <a:off x="1701" y="4216"/>
              <a:ext cx="6192" cy="27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400" b="1"/>
                <a:t>Планирование проекта</a:t>
              </a:r>
            </a:p>
            <a:p>
              <a:endParaRPr lang="ru-RU" b="1"/>
            </a:p>
          </p:txBody>
        </p:sp>
        <p:sp>
          <p:nvSpPr>
            <p:cNvPr id="25606" name="Text Box 7"/>
            <p:cNvSpPr txBox="1">
              <a:spLocks noChangeArrowheads="1"/>
            </p:cNvSpPr>
            <p:nvPr/>
          </p:nvSpPr>
          <p:spPr bwMode="auto">
            <a:xfrm>
              <a:off x="1845" y="5368"/>
              <a:ext cx="144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/>
                <a:t>План хода работ</a:t>
              </a:r>
              <a:endParaRPr lang="ru-RU"/>
            </a:p>
          </p:txBody>
        </p:sp>
        <p:sp>
          <p:nvSpPr>
            <p:cNvPr id="25607" name="Text Box 8"/>
            <p:cNvSpPr txBox="1">
              <a:spLocks noChangeArrowheads="1"/>
            </p:cNvSpPr>
            <p:nvPr/>
          </p:nvSpPr>
          <p:spPr bwMode="auto">
            <a:xfrm>
              <a:off x="3429" y="5368"/>
              <a:ext cx="144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/>
                <a:t>Ресурсный план</a:t>
              </a:r>
              <a:endParaRPr lang="ru-RU"/>
            </a:p>
          </p:txBody>
        </p:sp>
        <p:sp>
          <p:nvSpPr>
            <p:cNvPr id="25608" name="Text Box 9"/>
            <p:cNvSpPr txBox="1">
              <a:spLocks noChangeArrowheads="1"/>
            </p:cNvSpPr>
            <p:nvPr/>
          </p:nvSpPr>
          <p:spPr bwMode="auto">
            <a:xfrm>
              <a:off x="5013" y="5368"/>
              <a:ext cx="1296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/>
                <a:t>План времени</a:t>
              </a:r>
              <a:endParaRPr lang="ru-RU"/>
            </a:p>
          </p:txBody>
        </p:sp>
        <p:sp>
          <p:nvSpPr>
            <p:cNvPr id="25609" name="Text Box 10"/>
            <p:cNvSpPr txBox="1">
              <a:spLocks noChangeArrowheads="1"/>
            </p:cNvSpPr>
            <p:nvPr/>
          </p:nvSpPr>
          <p:spPr bwMode="auto">
            <a:xfrm>
              <a:off x="6453" y="5368"/>
              <a:ext cx="1296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300" b="1"/>
                <a:t>План издержека</a:t>
              </a:r>
              <a:endParaRPr lang="ru-RU" sz="2000" b="1"/>
            </a:p>
          </p:txBody>
        </p:sp>
        <p:sp>
          <p:nvSpPr>
            <p:cNvPr id="25610" name="Text Box 11"/>
            <p:cNvSpPr txBox="1">
              <a:spLocks noChangeArrowheads="1"/>
            </p:cNvSpPr>
            <p:nvPr/>
          </p:nvSpPr>
          <p:spPr bwMode="auto">
            <a:xfrm>
              <a:off x="1845" y="6124"/>
              <a:ext cx="5904" cy="6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ru-RU" sz="1300" b="1"/>
                <a:t>Ход работ с обратными связями и корректировками</a:t>
              </a:r>
              <a:endParaRPr lang="ru-RU" sz="2000"/>
            </a:p>
          </p:txBody>
        </p:sp>
        <p:sp>
          <p:nvSpPr>
            <p:cNvPr id="25611" name="Line 12"/>
            <p:cNvSpPr>
              <a:spLocks noChangeShapeType="1"/>
            </p:cNvSpPr>
            <p:nvPr/>
          </p:nvSpPr>
          <p:spPr bwMode="auto">
            <a:xfrm>
              <a:off x="2565" y="4804"/>
              <a:ext cx="0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 flipH="1">
              <a:off x="2565" y="5080"/>
              <a:ext cx="129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3" name="Line 14"/>
            <p:cNvSpPr>
              <a:spLocks noChangeShapeType="1"/>
            </p:cNvSpPr>
            <p:nvPr/>
          </p:nvSpPr>
          <p:spPr bwMode="auto">
            <a:xfrm flipV="1">
              <a:off x="7029" y="4804"/>
              <a:ext cx="0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4" name="Line 15"/>
            <p:cNvSpPr>
              <a:spLocks noChangeShapeType="1"/>
            </p:cNvSpPr>
            <p:nvPr/>
          </p:nvSpPr>
          <p:spPr bwMode="auto">
            <a:xfrm flipH="1" flipV="1">
              <a:off x="2565" y="4792"/>
              <a:ext cx="44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>
              <a:off x="5877" y="4804"/>
              <a:ext cx="0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6" name="Line 17"/>
            <p:cNvSpPr>
              <a:spLocks noChangeShapeType="1"/>
            </p:cNvSpPr>
            <p:nvPr/>
          </p:nvSpPr>
          <p:spPr bwMode="auto">
            <a:xfrm flipV="1">
              <a:off x="5445" y="4948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7" name="Line 18"/>
            <p:cNvSpPr>
              <a:spLocks noChangeShapeType="1"/>
            </p:cNvSpPr>
            <p:nvPr/>
          </p:nvSpPr>
          <p:spPr bwMode="auto">
            <a:xfrm>
              <a:off x="4437" y="4804"/>
              <a:ext cx="0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8" name="Line 19"/>
            <p:cNvSpPr>
              <a:spLocks noChangeShapeType="1"/>
            </p:cNvSpPr>
            <p:nvPr/>
          </p:nvSpPr>
          <p:spPr bwMode="auto">
            <a:xfrm flipH="1">
              <a:off x="4437" y="4948"/>
              <a:ext cx="100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9" name="Line 20"/>
            <p:cNvSpPr>
              <a:spLocks noChangeShapeType="1"/>
            </p:cNvSpPr>
            <p:nvPr/>
          </p:nvSpPr>
          <p:spPr bwMode="auto">
            <a:xfrm flipH="1">
              <a:off x="2565" y="4948"/>
              <a:ext cx="18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0" name="Line 21"/>
            <p:cNvSpPr>
              <a:spLocks noChangeShapeType="1"/>
            </p:cNvSpPr>
            <p:nvPr/>
          </p:nvSpPr>
          <p:spPr bwMode="auto">
            <a:xfrm flipV="1">
              <a:off x="3861" y="5080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Text Box 22"/>
            <p:cNvSpPr txBox="1">
              <a:spLocks noChangeArrowheads="1"/>
            </p:cNvSpPr>
            <p:nvPr/>
          </p:nvSpPr>
          <p:spPr bwMode="auto">
            <a:xfrm>
              <a:off x="8469" y="4216"/>
              <a:ext cx="1584" cy="25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1200" b="1"/>
            </a:p>
            <a:p>
              <a:pPr algn="ctr"/>
              <a:endParaRPr lang="en-US" sz="1200" b="1"/>
            </a:p>
            <a:p>
              <a:pPr algn="ctr"/>
              <a:endParaRPr lang="en-US" sz="1200" b="1"/>
            </a:p>
            <a:p>
              <a:pPr algn="ctr"/>
              <a:r>
                <a:rPr lang="ru-RU" sz="1200" b="1"/>
                <a:t>Контроллинг</a:t>
              </a:r>
              <a:endParaRPr lang="ru-RU"/>
            </a:p>
          </p:txBody>
        </p:sp>
        <p:sp>
          <p:nvSpPr>
            <p:cNvPr id="25622" name="Line 23"/>
            <p:cNvSpPr>
              <a:spLocks noChangeShapeType="1"/>
            </p:cNvSpPr>
            <p:nvPr/>
          </p:nvSpPr>
          <p:spPr bwMode="auto">
            <a:xfrm flipH="1">
              <a:off x="7893" y="5512"/>
              <a:ext cx="5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3" name="Line 24"/>
            <p:cNvSpPr>
              <a:spLocks noChangeShapeType="1"/>
            </p:cNvSpPr>
            <p:nvPr/>
          </p:nvSpPr>
          <p:spPr bwMode="auto">
            <a:xfrm flipV="1">
              <a:off x="9333" y="2920"/>
              <a:ext cx="0" cy="12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4" name="Text Box 25"/>
            <p:cNvSpPr txBox="1">
              <a:spLocks noChangeArrowheads="1"/>
            </p:cNvSpPr>
            <p:nvPr/>
          </p:nvSpPr>
          <p:spPr bwMode="auto">
            <a:xfrm>
              <a:off x="8613" y="3352"/>
              <a:ext cx="1152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/>
                <a:t>Доклад</a:t>
              </a:r>
              <a:endParaRPr lang="ru-RU"/>
            </a:p>
          </p:txBody>
        </p:sp>
        <p:sp>
          <p:nvSpPr>
            <p:cNvPr id="25625" name="Line 26"/>
            <p:cNvSpPr>
              <a:spLocks noChangeShapeType="1"/>
            </p:cNvSpPr>
            <p:nvPr/>
          </p:nvSpPr>
          <p:spPr bwMode="auto">
            <a:xfrm>
              <a:off x="4869" y="2920"/>
              <a:ext cx="0" cy="12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6" name="Line 27"/>
            <p:cNvSpPr>
              <a:spLocks noChangeShapeType="1"/>
            </p:cNvSpPr>
            <p:nvPr/>
          </p:nvSpPr>
          <p:spPr bwMode="auto">
            <a:xfrm>
              <a:off x="6741" y="2920"/>
              <a:ext cx="0" cy="12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7" name="Line 28"/>
            <p:cNvSpPr>
              <a:spLocks noChangeShapeType="1"/>
            </p:cNvSpPr>
            <p:nvPr/>
          </p:nvSpPr>
          <p:spPr bwMode="auto">
            <a:xfrm>
              <a:off x="2853" y="2920"/>
              <a:ext cx="0" cy="12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8" name="Text Box 29"/>
            <p:cNvSpPr txBox="1">
              <a:spLocks noChangeArrowheads="1"/>
            </p:cNvSpPr>
            <p:nvPr/>
          </p:nvSpPr>
          <p:spPr bwMode="auto">
            <a:xfrm>
              <a:off x="1989" y="3208"/>
              <a:ext cx="1728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dirty="0"/>
                <a:t>Постановка задач</a:t>
              </a:r>
              <a:endParaRPr lang="ru-RU" dirty="0"/>
            </a:p>
          </p:txBody>
        </p:sp>
        <p:sp>
          <p:nvSpPr>
            <p:cNvPr id="25629" name="Text Box 30"/>
            <p:cNvSpPr txBox="1">
              <a:spLocks noChangeArrowheads="1"/>
            </p:cNvSpPr>
            <p:nvPr/>
          </p:nvSpPr>
          <p:spPr bwMode="auto">
            <a:xfrm>
              <a:off x="3861" y="3352"/>
              <a:ext cx="2016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Коммуникация</a:t>
              </a:r>
              <a:endParaRPr lang="ru-RU"/>
            </a:p>
          </p:txBody>
        </p:sp>
        <p:sp>
          <p:nvSpPr>
            <p:cNvPr id="25630" name="Text Box 31"/>
            <p:cNvSpPr txBox="1">
              <a:spLocks noChangeArrowheads="1"/>
            </p:cNvSpPr>
            <p:nvPr/>
          </p:nvSpPr>
          <p:spPr bwMode="auto">
            <a:xfrm>
              <a:off x="5733" y="3208"/>
              <a:ext cx="216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/>
                <a:t>Указания, решения</a:t>
              </a:r>
              <a:endParaRPr lang="ru-RU"/>
            </a:p>
          </p:txBody>
        </p:sp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1701" y="6808"/>
              <a:ext cx="8352" cy="1152"/>
              <a:chOff x="1728" y="9583"/>
              <a:chExt cx="8352" cy="1152"/>
            </a:xfrm>
          </p:grpSpPr>
          <p:sp>
            <p:nvSpPr>
              <p:cNvPr id="25632" name="Text Box 33"/>
              <p:cNvSpPr txBox="1">
                <a:spLocks noChangeArrowheads="1"/>
              </p:cNvSpPr>
              <p:nvPr/>
            </p:nvSpPr>
            <p:spPr bwMode="auto">
              <a:xfrm>
                <a:off x="1728" y="10159"/>
                <a:ext cx="8352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sz="1400" b="1"/>
                  <a:t>Выполнение проекта</a:t>
                </a:r>
                <a:endParaRPr lang="ru-RU" b="1"/>
              </a:p>
            </p:txBody>
          </p:sp>
          <p:sp>
            <p:nvSpPr>
              <p:cNvPr id="25633" name="Line 34"/>
              <p:cNvSpPr>
                <a:spLocks noChangeShapeType="1"/>
              </p:cNvSpPr>
              <p:nvPr/>
            </p:nvSpPr>
            <p:spPr bwMode="auto">
              <a:xfrm>
                <a:off x="5040" y="9727"/>
                <a:ext cx="0" cy="4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34" name="Line 35"/>
              <p:cNvSpPr>
                <a:spLocks noChangeShapeType="1"/>
              </p:cNvSpPr>
              <p:nvPr/>
            </p:nvSpPr>
            <p:spPr bwMode="auto">
              <a:xfrm flipV="1">
                <a:off x="9216" y="9583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5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Взаимосвязь планирования и </a:t>
            </a:r>
            <a:r>
              <a:rPr lang="ru-RU" sz="3600" dirty="0" err="1" smtClean="0"/>
              <a:t>контроллинга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4000" dirty="0" smtClean="0"/>
              <a:t>Контур регулирования </a:t>
            </a:r>
            <a:r>
              <a:rPr lang="ru-RU" sz="4000" dirty="0" err="1" smtClean="0"/>
              <a:t>контроллинга</a:t>
            </a:r>
            <a:r>
              <a:rPr lang="ru-RU" sz="4000" dirty="0" smtClean="0"/>
              <a:t> проекта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36700" y="1844824"/>
            <a:ext cx="5915025" cy="4265613"/>
            <a:chOff x="2304" y="2736"/>
            <a:chExt cx="7488" cy="6192"/>
          </a:xfrm>
        </p:grpSpPr>
        <p:sp>
          <p:nvSpPr>
            <p:cNvPr id="26628" name="Text Box 5"/>
            <p:cNvSpPr txBox="1">
              <a:spLocks noChangeArrowheads="1"/>
            </p:cNvSpPr>
            <p:nvPr/>
          </p:nvSpPr>
          <p:spPr bwMode="auto">
            <a:xfrm>
              <a:off x="7920" y="4752"/>
              <a:ext cx="1872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ru-RU" sz="1200" b="1"/>
                <a:t>Мероприятия</a:t>
              </a:r>
              <a:endParaRPr lang="ru-RU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304" y="2736"/>
              <a:ext cx="7344" cy="6192"/>
              <a:chOff x="2304" y="2736"/>
              <a:chExt cx="7344" cy="6192"/>
            </a:xfrm>
          </p:grpSpPr>
          <p:sp>
            <p:nvSpPr>
              <p:cNvPr id="26630" name="Text Box 7"/>
              <p:cNvSpPr txBox="1">
                <a:spLocks noChangeArrowheads="1"/>
              </p:cNvSpPr>
              <p:nvPr/>
            </p:nvSpPr>
            <p:spPr bwMode="auto">
              <a:xfrm>
                <a:off x="2304" y="6768"/>
                <a:ext cx="1872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/>
                  <a:t>Фактические значения</a:t>
                </a:r>
                <a:endParaRPr lang="ru-RU"/>
              </a:p>
            </p:txBody>
          </p:sp>
          <p:sp>
            <p:nvSpPr>
              <p:cNvPr id="26631" name="Text Box 8"/>
              <p:cNvSpPr txBox="1">
                <a:spLocks noChangeArrowheads="1"/>
              </p:cNvSpPr>
              <p:nvPr/>
            </p:nvSpPr>
            <p:spPr bwMode="auto">
              <a:xfrm>
                <a:off x="5328" y="2736"/>
                <a:ext cx="2304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400" b="1"/>
                  <a:t>Цели проекта</a:t>
                </a:r>
                <a:endParaRPr lang="ru-RU"/>
              </a:p>
            </p:txBody>
          </p:sp>
          <p:sp>
            <p:nvSpPr>
              <p:cNvPr id="26632" name="Text Box 9"/>
              <p:cNvSpPr txBox="1">
                <a:spLocks noChangeArrowheads="1"/>
              </p:cNvSpPr>
              <p:nvPr/>
            </p:nvSpPr>
            <p:spPr bwMode="auto">
              <a:xfrm>
                <a:off x="5472" y="3600"/>
                <a:ext cx="2016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sz="1200" b="1"/>
                  <a:t>Планирование</a:t>
                </a:r>
                <a:endParaRPr lang="ru-RU"/>
              </a:p>
            </p:txBody>
          </p:sp>
          <p:sp>
            <p:nvSpPr>
              <p:cNvPr id="26633" name="Text Box 10"/>
              <p:cNvSpPr txBox="1">
                <a:spLocks noChangeArrowheads="1"/>
              </p:cNvSpPr>
              <p:nvPr/>
            </p:nvSpPr>
            <p:spPr bwMode="auto">
              <a:xfrm>
                <a:off x="5616" y="6768"/>
                <a:ext cx="2016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sz="1200" b="1"/>
                  <a:t>Выполнение</a:t>
                </a:r>
                <a:endParaRPr lang="ru-RU"/>
              </a:p>
            </p:txBody>
          </p:sp>
          <p:sp>
            <p:nvSpPr>
              <p:cNvPr id="26634" name="AutoShape 11"/>
              <p:cNvSpPr>
                <a:spLocks noChangeArrowheads="1"/>
              </p:cNvSpPr>
              <p:nvPr/>
            </p:nvSpPr>
            <p:spPr bwMode="auto">
              <a:xfrm>
                <a:off x="3744" y="3600"/>
                <a:ext cx="1728" cy="1008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5 w 21600"/>
                  <a:gd name="T13" fmla="*/ 2914 h 21600"/>
                  <a:gd name="T14" fmla="*/ 18225 w 21600"/>
                  <a:gd name="T15" fmla="*/ 923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35" name="AutoShape 12"/>
              <p:cNvSpPr>
                <a:spLocks noChangeArrowheads="1"/>
              </p:cNvSpPr>
              <p:nvPr/>
            </p:nvSpPr>
            <p:spPr bwMode="auto">
              <a:xfrm rot="5563111">
                <a:off x="7848" y="3398"/>
                <a:ext cx="1008" cy="172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1 h 21600"/>
                  <a:gd name="T6" fmla="*/ 0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9 w 21600"/>
                  <a:gd name="T13" fmla="*/ 2916 h 21600"/>
                  <a:gd name="T14" fmla="*/ 18236 w 21600"/>
                  <a:gd name="T15" fmla="*/ 92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36" name="AutoShape 13"/>
              <p:cNvSpPr>
                <a:spLocks noChangeArrowheads="1"/>
              </p:cNvSpPr>
              <p:nvPr/>
            </p:nvSpPr>
            <p:spPr bwMode="auto">
              <a:xfrm rot="-10670732">
                <a:off x="7631" y="5184"/>
                <a:ext cx="1440" cy="25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3 h 21600"/>
                  <a:gd name="T4" fmla="*/ 0 w 21600"/>
                  <a:gd name="T5" fmla="*/ 4 h 21600"/>
                  <a:gd name="T6" fmla="*/ 0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0 w 21600"/>
                  <a:gd name="T13" fmla="*/ 2908 h 21600"/>
                  <a:gd name="T14" fmla="*/ 18225 w 21600"/>
                  <a:gd name="T15" fmla="*/ 925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37" name="AutoShape 14"/>
              <p:cNvSpPr>
                <a:spLocks noChangeArrowheads="1"/>
              </p:cNvSpPr>
              <p:nvPr/>
            </p:nvSpPr>
            <p:spPr bwMode="auto">
              <a:xfrm rot="-5407784">
                <a:off x="3816" y="5256"/>
                <a:ext cx="1296" cy="23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2 h 21600"/>
                  <a:gd name="T4" fmla="*/ 0 w 21600"/>
                  <a:gd name="T5" fmla="*/ 3 h 21600"/>
                  <a:gd name="T6" fmla="*/ 0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3 w 21600"/>
                  <a:gd name="T13" fmla="*/ 2908 h 21600"/>
                  <a:gd name="T14" fmla="*/ 18233 w 21600"/>
                  <a:gd name="T15" fmla="*/ 92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38" name="AutoShape 15"/>
              <p:cNvSpPr>
                <a:spLocks noChangeArrowheads="1"/>
              </p:cNvSpPr>
              <p:nvPr/>
            </p:nvSpPr>
            <p:spPr bwMode="auto">
              <a:xfrm>
                <a:off x="6336" y="4032"/>
                <a:ext cx="432" cy="2690"/>
              </a:xfrm>
              <a:prstGeom prst="downArrow">
                <a:avLst>
                  <a:gd name="adj1" fmla="val 50000"/>
                  <a:gd name="adj2" fmla="val 155671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39" name="Text Box 16"/>
              <p:cNvSpPr txBox="1">
                <a:spLocks noChangeArrowheads="1"/>
              </p:cNvSpPr>
              <p:nvPr/>
            </p:nvSpPr>
            <p:spPr bwMode="auto">
              <a:xfrm>
                <a:off x="8064" y="3168"/>
                <a:ext cx="1584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200" b="1"/>
                  <a:t>Плановые значения</a:t>
                </a:r>
                <a:endParaRPr lang="ru-RU"/>
              </a:p>
            </p:txBody>
          </p:sp>
          <p:sp>
            <p:nvSpPr>
              <p:cNvPr id="26640" name="Text Box 17"/>
              <p:cNvSpPr txBox="1">
                <a:spLocks noChangeArrowheads="1"/>
              </p:cNvSpPr>
              <p:nvPr/>
            </p:nvSpPr>
            <p:spPr bwMode="auto">
              <a:xfrm>
                <a:off x="2592" y="3312"/>
                <a:ext cx="1728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/>
                  <a:t>Обратная связь</a:t>
                </a:r>
                <a:endParaRPr lang="ru-RU"/>
              </a:p>
            </p:txBody>
          </p:sp>
          <p:sp>
            <p:nvSpPr>
              <p:cNvPr id="26641" name="Line 18"/>
              <p:cNvSpPr>
                <a:spLocks noChangeShapeType="1"/>
              </p:cNvSpPr>
              <p:nvPr/>
            </p:nvSpPr>
            <p:spPr bwMode="auto">
              <a:xfrm>
                <a:off x="6192" y="331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42" name="Line 19"/>
              <p:cNvSpPr>
                <a:spLocks noChangeShapeType="1"/>
              </p:cNvSpPr>
              <p:nvPr/>
            </p:nvSpPr>
            <p:spPr bwMode="auto">
              <a:xfrm flipV="1">
                <a:off x="6768" y="331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43" name="Text Box 20"/>
              <p:cNvSpPr txBox="1">
                <a:spLocks noChangeArrowheads="1"/>
              </p:cNvSpPr>
              <p:nvPr/>
            </p:nvSpPr>
            <p:spPr bwMode="auto">
              <a:xfrm>
                <a:off x="5616" y="4320"/>
                <a:ext cx="2304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/>
                  <a:t>Решния о корректировках</a:t>
                </a:r>
                <a:endParaRPr lang="ru-RU"/>
              </a:p>
            </p:txBody>
          </p:sp>
          <p:sp>
            <p:nvSpPr>
              <p:cNvPr id="26644" name="AutoShape 21"/>
              <p:cNvSpPr>
                <a:spLocks noChangeArrowheads="1"/>
              </p:cNvSpPr>
              <p:nvPr/>
            </p:nvSpPr>
            <p:spPr bwMode="auto">
              <a:xfrm rot="-5400000">
                <a:off x="5976" y="7416"/>
                <a:ext cx="1728" cy="1296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5 w 21600"/>
                  <a:gd name="T13" fmla="*/ 2917 h 21600"/>
                  <a:gd name="T14" fmla="*/ 18225 w 21600"/>
                  <a:gd name="T15" fmla="*/ 925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45" name="Text Box 22"/>
              <p:cNvSpPr txBox="1">
                <a:spLocks noChangeArrowheads="1"/>
              </p:cNvSpPr>
              <p:nvPr/>
            </p:nvSpPr>
            <p:spPr bwMode="auto">
              <a:xfrm>
                <a:off x="7056" y="8064"/>
                <a:ext cx="2448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300" b="1"/>
                  <a:t>Внутренние и внешние помехи</a:t>
                </a:r>
                <a:endParaRPr lang="ru-RU" sz="2000" b="1"/>
              </a:p>
            </p:txBody>
          </p:sp>
          <p:sp>
            <p:nvSpPr>
              <p:cNvPr id="26646" name="Text Box 23"/>
              <p:cNvSpPr txBox="1">
                <a:spLocks noChangeArrowheads="1"/>
              </p:cNvSpPr>
              <p:nvPr/>
            </p:nvSpPr>
            <p:spPr bwMode="auto">
              <a:xfrm>
                <a:off x="2304" y="4608"/>
                <a:ext cx="3312" cy="115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400" b="1"/>
                  <a:t>Контроллинг проекта</a:t>
                </a:r>
              </a:p>
              <a:p>
                <a:pPr lvl="1">
                  <a:buFont typeface="Symbol" pitchFamily="18" charset="2"/>
                  <a:buChar char="·"/>
                </a:pPr>
                <a:r>
                  <a:rPr lang="ru-RU" sz="1200"/>
                  <a:t>Сравнение плана и факта</a:t>
                </a:r>
              </a:p>
              <a:p>
                <a:pPr lvl="1">
                  <a:buFont typeface="Symbol" pitchFamily="18" charset="2"/>
                  <a:buChar char="·"/>
                </a:pPr>
                <a:r>
                  <a:rPr lang="en-US" sz="1200"/>
                  <a:t>Анализ отклонений</a:t>
                </a:r>
                <a:endParaRPr lang="ru-RU"/>
              </a:p>
            </p:txBody>
          </p:sp>
        </p:grpSp>
      </p:grpSp>
      <p:sp>
        <p:nvSpPr>
          <p:cNvPr id="23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Контур регулирования </a:t>
            </a:r>
            <a:r>
              <a:rPr lang="ru-RU" sz="3600" dirty="0" err="1" smtClean="0"/>
              <a:t>контроллинга</a:t>
            </a:r>
            <a:r>
              <a:rPr lang="ru-RU" sz="3600" dirty="0" smtClean="0"/>
              <a:t>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9552" y="1629240"/>
            <a:ext cx="8388350" cy="5112128"/>
            <a:chOff x="1521" y="1624"/>
            <a:chExt cx="9567" cy="7722"/>
          </a:xfrm>
        </p:grpSpPr>
        <p:sp>
          <p:nvSpPr>
            <p:cNvPr id="93188" name="Text Box 5"/>
            <p:cNvSpPr txBox="1">
              <a:spLocks noChangeArrowheads="1"/>
            </p:cNvSpPr>
            <p:nvPr/>
          </p:nvSpPr>
          <p:spPr bwMode="auto">
            <a:xfrm>
              <a:off x="1881" y="3964"/>
              <a:ext cx="3024" cy="25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По работам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забыли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ошибочная оценка затрат труда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не проверили сроки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не учли риски</a:t>
              </a:r>
              <a:endParaRPr lang="ru-RU"/>
            </a:p>
          </p:txBody>
        </p:sp>
        <p:sp>
          <p:nvSpPr>
            <p:cNvPr id="93189" name="Text Box 6"/>
            <p:cNvSpPr txBox="1">
              <a:spLocks noChangeArrowheads="1"/>
            </p:cNvSpPr>
            <p:nvPr/>
          </p:nvSpPr>
          <p:spPr bwMode="auto">
            <a:xfrm>
              <a:off x="2061" y="5944"/>
              <a:ext cx="2736" cy="15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ru-RU" sz="1200" b="1" dirty="0"/>
                <a:t>По ресурсам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 dirty="0"/>
                <a:t>Не учтена перегрузка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en-US" sz="1200" dirty="0" err="1"/>
                <a:t>Не</a:t>
              </a:r>
              <a:r>
                <a:rPr lang="en-US" sz="1200" dirty="0"/>
                <a:t> </a:t>
              </a:r>
              <a:r>
                <a:rPr lang="en-US" sz="1200" dirty="0" err="1"/>
                <a:t>согласована</a:t>
              </a:r>
              <a:r>
                <a:rPr lang="en-US" sz="1200" dirty="0"/>
                <a:t> </a:t>
              </a:r>
              <a:r>
                <a:rPr lang="en-US" sz="1200" dirty="0" err="1"/>
                <a:t>доступность</a:t>
              </a:r>
              <a:endParaRPr lang="ru-RU" dirty="0"/>
            </a:p>
          </p:txBody>
        </p:sp>
        <p:sp>
          <p:nvSpPr>
            <p:cNvPr id="93190" name="Text Box 7"/>
            <p:cNvSpPr txBox="1">
              <a:spLocks noChangeArrowheads="1"/>
            </p:cNvSpPr>
            <p:nvPr/>
          </p:nvSpPr>
          <p:spPr bwMode="auto">
            <a:xfrm>
              <a:off x="1701" y="7564"/>
              <a:ext cx="3168" cy="178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de-DE" sz="1200" b="1"/>
                <a:t>По работникам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Не учтено ноу-хау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Не запланировано обучение и освоение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Не учтены отпуска и прочие предвидимые потери времени</a:t>
              </a:r>
              <a:endParaRPr lang="ru-RU"/>
            </a:p>
          </p:txBody>
        </p:sp>
        <p:sp>
          <p:nvSpPr>
            <p:cNvPr id="93191" name="Text Box 8"/>
            <p:cNvSpPr txBox="1">
              <a:spLocks noChangeArrowheads="1"/>
            </p:cNvSpPr>
            <p:nvPr/>
          </p:nvSpPr>
          <p:spPr bwMode="auto">
            <a:xfrm>
              <a:off x="4941" y="4144"/>
              <a:ext cx="3168" cy="44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Руководство работниками</a:t>
              </a:r>
            </a:p>
            <a:p>
              <a:pPr lvl="1" algn="just">
                <a:buFont typeface="Symbol" pitchFamily="18" charset="2"/>
                <a:buChar char="·"/>
              </a:pPr>
              <a:r>
                <a:rPr lang="ru-RU" sz="1200"/>
                <a:t>ошибка в выборе</a:t>
              </a:r>
            </a:p>
            <a:p>
              <a:pPr lvl="1" algn="just">
                <a:buFont typeface="Symbol" pitchFamily="18" charset="2"/>
                <a:buChar char="·"/>
              </a:pPr>
              <a:r>
                <a:rPr lang="ru-RU" sz="1200"/>
                <a:t>плохой инструктаж</a:t>
              </a:r>
            </a:p>
            <a:p>
              <a:pPr lvl="1" algn="just">
                <a:buFont typeface="Symbol" pitchFamily="18" charset="2"/>
                <a:buChar char="·"/>
              </a:pPr>
              <a:r>
                <a:rPr lang="ru-RU" sz="1200"/>
                <a:t>плохой надзор</a:t>
              </a:r>
            </a:p>
            <a:p>
              <a:pPr algn="just"/>
              <a:endParaRPr lang="ru-RU" sz="1200"/>
            </a:p>
            <a:p>
              <a:r>
                <a:rPr lang="de-DE" sz="1200" b="1"/>
                <a:t>Ошибки работников</a:t>
              </a:r>
            </a:p>
            <a:p>
              <a:pPr algn="ctr"/>
              <a:endParaRPr lang="de-DE" sz="1200" b="1"/>
            </a:p>
            <a:p>
              <a:r>
                <a:rPr lang="de-DE" sz="1200" b="1"/>
                <a:t>Плохой входной контроль покупных изделий</a:t>
              </a:r>
            </a:p>
            <a:p>
              <a:pPr algn="ctr"/>
              <a:endParaRPr lang="de-DE" sz="1200" b="1"/>
            </a:p>
            <a:p>
              <a:r>
                <a:rPr lang="de-DE" sz="1200" b="1"/>
                <a:t>Неправильное хранение или транспортировка</a:t>
              </a:r>
              <a:endParaRPr lang="ru-RU" sz="1200" b="1"/>
            </a:p>
            <a:p>
              <a:r>
                <a:rPr lang="de-DE" sz="1200" b="1"/>
                <a:t>Запоздалая диспозиция</a:t>
              </a:r>
              <a:endParaRPr lang="ru-RU"/>
            </a:p>
          </p:txBody>
        </p:sp>
        <p:sp>
          <p:nvSpPr>
            <p:cNvPr id="93192" name="Text Box 9"/>
            <p:cNvSpPr txBox="1">
              <a:spLocks noChangeArrowheads="1"/>
            </p:cNvSpPr>
            <p:nvPr/>
          </p:nvSpPr>
          <p:spPr bwMode="auto">
            <a:xfrm>
              <a:off x="8208" y="4156"/>
              <a:ext cx="2880" cy="50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ru-RU" sz="1200" b="1"/>
                <a:t>Изменение задания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заказчиком</a:t>
              </a:r>
            </a:p>
            <a:p>
              <a:pPr lvl="1">
                <a:buFont typeface="Symbol" pitchFamily="18" charset="2"/>
                <a:buChar char="·"/>
              </a:pPr>
              <a:r>
                <a:rPr lang="ru-RU" sz="1200"/>
                <a:t>по требованиям органов власти и надзора</a:t>
              </a:r>
            </a:p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ru-RU" sz="1200" b="1"/>
                <a:t>Влияние погоды</a:t>
              </a:r>
            </a:p>
            <a:p>
              <a:r>
                <a:rPr lang="ru-RU" sz="1200" b="1"/>
                <a:t>Забастовки и т.п.</a:t>
              </a:r>
            </a:p>
            <a:p>
              <a:endParaRPr lang="ru-RU" sz="1200" b="1"/>
            </a:p>
            <a:p>
              <a:endParaRPr lang="ru-RU" sz="1200" b="1"/>
            </a:p>
            <a:p>
              <a:r>
                <a:rPr lang="ru-RU" sz="1200" b="1"/>
                <a:t>Увольнения, болезни</a:t>
              </a:r>
            </a:p>
            <a:p>
              <a:endParaRPr lang="ru-RU" sz="1200" b="1"/>
            </a:p>
            <a:p>
              <a:endParaRPr lang="ru-RU" sz="1200" b="1"/>
            </a:p>
            <a:p>
              <a:r>
                <a:rPr lang="ru-RU" sz="1200" b="1"/>
                <a:t>Отказы машин</a:t>
              </a:r>
            </a:p>
            <a:p>
              <a:endParaRPr lang="ru-RU" sz="1200" b="1"/>
            </a:p>
            <a:p>
              <a:r>
                <a:rPr lang="ru-RU" sz="1200" b="1"/>
                <a:t>Изменение приоритетов руководством предприятия</a:t>
              </a:r>
              <a:endParaRPr lang="ru-RU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521" y="1624"/>
              <a:ext cx="9072" cy="6660"/>
              <a:chOff x="1521" y="1624"/>
              <a:chExt cx="9072" cy="666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521" y="1624"/>
                <a:ext cx="9072" cy="2304"/>
                <a:chOff x="1728" y="1584"/>
                <a:chExt cx="9072" cy="2304"/>
              </a:xfrm>
            </p:grpSpPr>
            <p:sp>
              <p:nvSpPr>
                <p:cNvPr id="9321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040" y="1584"/>
                  <a:ext cx="2304" cy="4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spcBef>
                      <a:spcPts val="1200"/>
                    </a:spcBef>
                    <a:spcAft>
                      <a:spcPts val="300"/>
                    </a:spcAft>
                  </a:pPr>
                  <a:r>
                    <a:rPr lang="ru-RU" sz="1200" b="1" dirty="0"/>
                    <a:t>Отклонения</a:t>
                  </a:r>
                  <a:endParaRPr lang="ru-RU" dirty="0"/>
                </a:p>
              </p:txBody>
            </p:sp>
            <p:sp>
              <p:nvSpPr>
                <p:cNvPr id="9321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024" y="2448"/>
                  <a:ext cx="6336" cy="4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ru-RU" sz="1200" b="1"/>
                    <a:t>Причины</a:t>
                  </a:r>
                  <a:endParaRPr lang="ru-RU"/>
                </a:p>
              </p:txBody>
            </p:sp>
            <p:sp>
              <p:nvSpPr>
                <p:cNvPr id="93217" name="Line 14"/>
                <p:cNvSpPr>
                  <a:spLocks noChangeShapeType="1"/>
                </p:cNvSpPr>
                <p:nvPr/>
              </p:nvSpPr>
              <p:spPr bwMode="auto">
                <a:xfrm>
                  <a:off x="6192" y="2016"/>
                  <a:ext cx="0" cy="43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18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728" y="3168"/>
                  <a:ext cx="2736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ru-RU" sz="1200" b="1"/>
                    <a:t>Ошибки планирования</a:t>
                  </a:r>
                  <a:endParaRPr lang="ru-RU"/>
                </a:p>
              </p:txBody>
            </p:sp>
            <p:sp>
              <p:nvSpPr>
                <p:cNvPr id="93219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896" y="3168"/>
                  <a:ext cx="2736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ru-RU" sz="1200" b="1"/>
                    <a:t>Ошибки исполнения</a:t>
                  </a:r>
                  <a:endParaRPr lang="ru-RU"/>
                </a:p>
              </p:txBody>
            </p:sp>
            <p:sp>
              <p:nvSpPr>
                <p:cNvPr id="9322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8064" y="3168"/>
                  <a:ext cx="2736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ru-RU" sz="1200" b="1"/>
                    <a:t>Изменение граничных условий</a:t>
                  </a:r>
                  <a:endParaRPr lang="ru-RU"/>
                </a:p>
              </p:txBody>
            </p:sp>
            <p:sp>
              <p:nvSpPr>
                <p:cNvPr id="93221" name="Line 18"/>
                <p:cNvSpPr>
                  <a:spLocks noChangeShapeType="1"/>
                </p:cNvSpPr>
                <p:nvPr/>
              </p:nvSpPr>
              <p:spPr bwMode="auto">
                <a:xfrm>
                  <a:off x="6192" y="288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22" name="Line 19"/>
                <p:cNvSpPr>
                  <a:spLocks noChangeShapeType="1"/>
                </p:cNvSpPr>
                <p:nvPr/>
              </p:nvSpPr>
              <p:spPr bwMode="auto">
                <a:xfrm>
                  <a:off x="3456" y="288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23" name="Line 20"/>
                <p:cNvSpPr>
                  <a:spLocks noChangeShapeType="1"/>
                </p:cNvSpPr>
                <p:nvPr/>
              </p:nvSpPr>
              <p:spPr bwMode="auto">
                <a:xfrm>
                  <a:off x="8928" y="288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" name="Group 21"/>
              <p:cNvGrpSpPr>
                <a:grpSpLocks/>
              </p:cNvGrpSpPr>
              <p:nvPr/>
            </p:nvGrpSpPr>
            <p:grpSpPr bwMode="auto">
              <a:xfrm>
                <a:off x="4761" y="3964"/>
                <a:ext cx="288" cy="4320"/>
                <a:chOff x="4896" y="3888"/>
                <a:chExt cx="288" cy="4320"/>
              </a:xfrm>
            </p:grpSpPr>
            <p:sp>
              <p:nvSpPr>
                <p:cNvPr id="93209" name="Line 22"/>
                <p:cNvSpPr>
                  <a:spLocks noChangeShapeType="1"/>
                </p:cNvSpPr>
                <p:nvPr/>
              </p:nvSpPr>
              <p:spPr bwMode="auto">
                <a:xfrm>
                  <a:off x="4896" y="3888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10" name="Line 23"/>
                <p:cNvSpPr>
                  <a:spLocks noChangeShapeType="1"/>
                </p:cNvSpPr>
                <p:nvPr/>
              </p:nvSpPr>
              <p:spPr bwMode="auto">
                <a:xfrm>
                  <a:off x="4896" y="820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11" name="Line 24"/>
                <p:cNvSpPr>
                  <a:spLocks noChangeShapeType="1"/>
                </p:cNvSpPr>
                <p:nvPr/>
              </p:nvSpPr>
              <p:spPr bwMode="auto">
                <a:xfrm>
                  <a:off x="4896" y="734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12" name="Line 25"/>
                <p:cNvSpPr>
                  <a:spLocks noChangeShapeType="1"/>
                </p:cNvSpPr>
                <p:nvPr/>
              </p:nvSpPr>
              <p:spPr bwMode="auto">
                <a:xfrm>
                  <a:off x="4896" y="633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13" name="Line 26"/>
                <p:cNvSpPr>
                  <a:spLocks noChangeShapeType="1"/>
                </p:cNvSpPr>
                <p:nvPr/>
              </p:nvSpPr>
              <p:spPr bwMode="auto">
                <a:xfrm>
                  <a:off x="4896" y="576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14" name="Line 27"/>
                <p:cNvSpPr>
                  <a:spLocks noChangeShapeType="1"/>
                </p:cNvSpPr>
                <p:nvPr/>
              </p:nvSpPr>
              <p:spPr bwMode="auto">
                <a:xfrm>
                  <a:off x="4896" y="432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" name="Group 28"/>
              <p:cNvGrpSpPr>
                <a:grpSpLocks/>
              </p:cNvGrpSpPr>
              <p:nvPr/>
            </p:nvGrpSpPr>
            <p:grpSpPr bwMode="auto">
              <a:xfrm>
                <a:off x="8001" y="3964"/>
                <a:ext cx="288" cy="4320"/>
                <a:chOff x="8064" y="3888"/>
                <a:chExt cx="288" cy="4320"/>
              </a:xfrm>
            </p:grpSpPr>
            <p:sp>
              <p:nvSpPr>
                <p:cNvPr id="93202" name="Line 29"/>
                <p:cNvSpPr>
                  <a:spLocks noChangeShapeType="1"/>
                </p:cNvSpPr>
                <p:nvPr/>
              </p:nvSpPr>
              <p:spPr bwMode="auto">
                <a:xfrm>
                  <a:off x="8064" y="3888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3" name="Line 30"/>
                <p:cNvSpPr>
                  <a:spLocks noChangeShapeType="1"/>
                </p:cNvSpPr>
                <p:nvPr/>
              </p:nvSpPr>
              <p:spPr bwMode="auto">
                <a:xfrm>
                  <a:off x="8064" y="820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4" name="Line 31"/>
                <p:cNvSpPr>
                  <a:spLocks noChangeShapeType="1"/>
                </p:cNvSpPr>
                <p:nvPr/>
              </p:nvSpPr>
              <p:spPr bwMode="auto">
                <a:xfrm>
                  <a:off x="8064" y="763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5" name="Line 32"/>
                <p:cNvSpPr>
                  <a:spLocks noChangeShapeType="1"/>
                </p:cNvSpPr>
                <p:nvPr/>
              </p:nvSpPr>
              <p:spPr bwMode="auto">
                <a:xfrm>
                  <a:off x="8064" y="676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6" name="Line 33"/>
                <p:cNvSpPr>
                  <a:spLocks noChangeShapeType="1"/>
                </p:cNvSpPr>
                <p:nvPr/>
              </p:nvSpPr>
              <p:spPr bwMode="auto">
                <a:xfrm>
                  <a:off x="8064" y="619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7" name="Line 34"/>
                <p:cNvSpPr>
                  <a:spLocks noChangeShapeType="1"/>
                </p:cNvSpPr>
                <p:nvPr/>
              </p:nvSpPr>
              <p:spPr bwMode="auto">
                <a:xfrm>
                  <a:off x="8064" y="561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8" name="Line 35"/>
                <p:cNvSpPr>
                  <a:spLocks noChangeShapeType="1"/>
                </p:cNvSpPr>
                <p:nvPr/>
              </p:nvSpPr>
              <p:spPr bwMode="auto">
                <a:xfrm>
                  <a:off x="8064" y="417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7" name="Group 36"/>
              <p:cNvGrpSpPr>
                <a:grpSpLocks/>
              </p:cNvGrpSpPr>
              <p:nvPr/>
            </p:nvGrpSpPr>
            <p:grpSpPr bwMode="auto">
              <a:xfrm>
                <a:off x="1521" y="3784"/>
                <a:ext cx="288" cy="3960"/>
                <a:chOff x="1521" y="3784"/>
                <a:chExt cx="288" cy="3960"/>
              </a:xfrm>
            </p:grpSpPr>
            <p:sp>
              <p:nvSpPr>
                <p:cNvPr id="93198" name="Line 37"/>
                <p:cNvSpPr>
                  <a:spLocks noChangeShapeType="1"/>
                </p:cNvSpPr>
                <p:nvPr/>
              </p:nvSpPr>
              <p:spPr bwMode="auto">
                <a:xfrm>
                  <a:off x="1521" y="774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199" name="Line 38"/>
                <p:cNvSpPr>
                  <a:spLocks noChangeShapeType="1"/>
                </p:cNvSpPr>
                <p:nvPr/>
              </p:nvSpPr>
              <p:spPr bwMode="auto">
                <a:xfrm>
                  <a:off x="1521" y="612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0" name="Line 39"/>
                <p:cNvSpPr>
                  <a:spLocks noChangeShapeType="1"/>
                </p:cNvSpPr>
                <p:nvPr/>
              </p:nvSpPr>
              <p:spPr bwMode="auto">
                <a:xfrm>
                  <a:off x="1521" y="414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201" name="Line 40"/>
                <p:cNvSpPr>
                  <a:spLocks noChangeShapeType="1"/>
                </p:cNvSpPr>
                <p:nvPr/>
              </p:nvSpPr>
              <p:spPr bwMode="auto">
                <a:xfrm>
                  <a:off x="1521" y="3784"/>
                  <a:ext cx="0" cy="39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40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Возможные причины отклонений в ходе выполнения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4000" dirty="0" smtClean="0"/>
              <a:t>Контроль над ходом проекта и над временем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«</a:t>
            </a:r>
            <a:r>
              <a:rPr lang="ru-RU" sz="2000" dirty="0" err="1" smtClean="0"/>
              <a:t>You</a:t>
            </a:r>
            <a:r>
              <a:rPr lang="ru-RU" sz="2000" dirty="0" smtClean="0"/>
              <a:t> </a:t>
            </a:r>
            <a:r>
              <a:rPr lang="ru-RU" sz="2000" dirty="0" err="1" smtClean="0"/>
              <a:t>cannot</a:t>
            </a:r>
            <a:r>
              <a:rPr lang="ru-RU" sz="2000" dirty="0" smtClean="0"/>
              <a:t> </a:t>
            </a:r>
            <a:r>
              <a:rPr lang="ru-RU" sz="2000" dirty="0" err="1" smtClean="0"/>
              <a:t>produce</a:t>
            </a:r>
            <a:r>
              <a:rPr lang="ru-RU" sz="2000" dirty="0" smtClean="0"/>
              <a:t> </a:t>
            </a:r>
            <a:r>
              <a:rPr lang="ru-RU" sz="2000" dirty="0" err="1" smtClean="0"/>
              <a:t>a</a:t>
            </a:r>
            <a:r>
              <a:rPr lang="ru-RU" sz="2000" dirty="0" smtClean="0"/>
              <a:t> </a:t>
            </a:r>
            <a:r>
              <a:rPr lang="ru-RU" sz="2000" dirty="0" err="1" smtClean="0"/>
              <a:t>baby</a:t>
            </a:r>
            <a:r>
              <a:rPr lang="ru-RU" sz="2000" dirty="0" smtClean="0"/>
              <a:t> </a:t>
            </a:r>
            <a:r>
              <a:rPr lang="ru-RU" sz="2000" dirty="0" err="1" smtClean="0"/>
              <a:t>in</a:t>
            </a:r>
            <a:r>
              <a:rPr lang="ru-RU" sz="2000" dirty="0" smtClean="0"/>
              <a:t> </a:t>
            </a:r>
            <a:r>
              <a:rPr lang="ru-RU" sz="2000" dirty="0" err="1" smtClean="0"/>
              <a:t>one</a:t>
            </a:r>
            <a:r>
              <a:rPr lang="ru-RU" sz="2000" dirty="0" smtClean="0"/>
              <a:t> </a:t>
            </a:r>
            <a:r>
              <a:rPr lang="ru-RU" sz="2000" dirty="0" err="1" smtClean="0"/>
              <a:t>month</a:t>
            </a:r>
            <a:r>
              <a:rPr lang="ru-RU" sz="2000" dirty="0" smtClean="0"/>
              <a:t> </a:t>
            </a:r>
            <a:r>
              <a:rPr lang="ru-RU" sz="2000" dirty="0" err="1" smtClean="0"/>
              <a:t>by</a:t>
            </a:r>
            <a:r>
              <a:rPr lang="ru-RU" sz="2000" dirty="0" smtClean="0"/>
              <a:t> </a:t>
            </a:r>
            <a:r>
              <a:rPr lang="ru-RU" sz="2000" dirty="0" err="1" smtClean="0"/>
              <a:t>impregnating</a:t>
            </a:r>
            <a:r>
              <a:rPr lang="ru-RU" sz="2000" dirty="0" smtClean="0"/>
              <a:t> </a:t>
            </a:r>
            <a:r>
              <a:rPr lang="ru-RU" sz="2000" dirty="0" err="1" smtClean="0"/>
              <a:t>nine</a:t>
            </a:r>
            <a:r>
              <a:rPr lang="ru-RU" sz="2000" dirty="0" smtClean="0"/>
              <a:t> </a:t>
            </a:r>
            <a:r>
              <a:rPr lang="ru-RU" sz="2000" dirty="0" err="1" smtClean="0"/>
              <a:t>women</a:t>
            </a:r>
            <a:r>
              <a:rPr lang="ru-RU" sz="2000" dirty="0" smtClean="0"/>
              <a:t>.» H. </a:t>
            </a:r>
            <a:r>
              <a:rPr lang="ru-RU" sz="2000" dirty="0" err="1" smtClean="0"/>
              <a:t>Kerzner</a:t>
            </a:r>
            <a:endParaRPr lang="ru-RU" sz="2000" dirty="0" smtClean="0"/>
          </a:p>
          <a:p>
            <a:r>
              <a:rPr lang="ru-RU" sz="2000" dirty="0" smtClean="0"/>
              <a:t>Наиболее ценное и реже всего используемое проектными менеджерами слово – «НЕТ».</a:t>
            </a:r>
          </a:p>
          <a:p>
            <a:r>
              <a:rPr lang="ru-RU" sz="2000" dirty="0" smtClean="0"/>
              <a:t>Чем более нелеп срок выполнения проекта, тем дороже обходится попытка соблюсти его.</a:t>
            </a:r>
          </a:p>
          <a:p>
            <a:r>
              <a:rPr lang="ru-RU" sz="2000" dirty="0" smtClean="0"/>
              <a:t>Ни один большой проект не был выполнен в срок, с соблюдением бюджета и с тем же составом людей, которые его начинали.	</a:t>
            </a:r>
          </a:p>
          <a:p>
            <a:r>
              <a:rPr lang="ru-RU" sz="2000" dirty="0" smtClean="0"/>
              <a:t>Должна быть создана надежная система обратной связи, которая позволяет получать правдивую, полную и оперативную информацию о состоянии дел.</a:t>
            </a:r>
          </a:p>
          <a:p>
            <a:r>
              <a:rPr lang="ru-RU" sz="2000" dirty="0" smtClean="0"/>
              <a:t> Должно постоянно осуществляться сравнение планового и фактического состояния дел.</a:t>
            </a:r>
          </a:p>
          <a:p>
            <a:r>
              <a:rPr lang="ru-RU" sz="2000" dirty="0" smtClean="0"/>
              <a:t> Должен быть проведен анализ отклонений. </a:t>
            </a:r>
          </a:p>
          <a:p>
            <a:endParaRPr lang="ru-RU" sz="2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Контроль над ходом проекта и над временем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001" name="Group 1209"/>
          <p:cNvGraphicFramePr>
            <a:graphicFrameLocks noGrp="1"/>
          </p:cNvGraphicFramePr>
          <p:nvPr/>
        </p:nvGraphicFramePr>
        <p:xfrm>
          <a:off x="611564" y="1628800"/>
          <a:ext cx="8064892" cy="5029200"/>
        </p:xfrm>
        <a:graphic>
          <a:graphicData uri="http://schemas.openxmlformats.org/drawingml/2006/table">
            <a:tbl>
              <a:tblPr/>
              <a:tblGrid>
                <a:gridCol w="1000485"/>
                <a:gridCol w="486978"/>
                <a:gridCol w="488873"/>
                <a:gridCol w="486979"/>
                <a:gridCol w="485083"/>
                <a:gridCol w="486978"/>
                <a:gridCol w="486979"/>
                <a:gridCol w="486978"/>
                <a:gridCol w="486979"/>
                <a:gridCol w="486978"/>
                <a:gridCol w="486979"/>
                <a:gridCol w="486978"/>
                <a:gridCol w="486979"/>
                <a:gridCol w="486978"/>
                <a:gridCol w="485083"/>
                <a:gridCol w="248605"/>
              </a:tblGrid>
              <a:tr h="42446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Работы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904" name="Rectangle 42"/>
          <p:cNvSpPr>
            <a:spLocks noChangeArrowheads="1"/>
          </p:cNvSpPr>
          <p:nvPr/>
        </p:nvSpPr>
        <p:spPr bwMode="auto">
          <a:xfrm>
            <a:off x="2483669" y="5865838"/>
            <a:ext cx="365125" cy="87312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905" name="Rectangle 43"/>
          <p:cNvSpPr>
            <a:spLocks noChangeArrowheads="1"/>
          </p:cNvSpPr>
          <p:nvPr/>
        </p:nvSpPr>
        <p:spPr bwMode="auto">
          <a:xfrm>
            <a:off x="2937694" y="5591200"/>
            <a:ext cx="365125" cy="87313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1907406" y="2409850"/>
            <a:ext cx="4860925" cy="3597275"/>
            <a:chOff x="2781" y="3244"/>
            <a:chExt cx="7656" cy="5664"/>
          </a:xfrm>
        </p:grpSpPr>
        <p:sp>
          <p:nvSpPr>
            <p:cNvPr id="29912" name="Text Box 82"/>
            <p:cNvSpPr txBox="1">
              <a:spLocks noChangeArrowheads="1"/>
            </p:cNvSpPr>
            <p:nvPr/>
          </p:nvSpPr>
          <p:spPr bwMode="auto">
            <a:xfrm>
              <a:off x="4077" y="8494"/>
              <a:ext cx="2448" cy="4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cs typeface="Times New Roman" pitchFamily="18" charset="0"/>
                </a:rPr>
                <a:t>= </a:t>
              </a:r>
              <a:r>
                <a:rPr lang="en-US" sz="1100" b="1">
                  <a:cs typeface="Times New Roman" pitchFamily="18" charset="0"/>
                </a:rPr>
                <a:t>Работа выполнена</a:t>
              </a:r>
              <a:endParaRPr lang="en-US"/>
            </a:p>
          </p:txBody>
        </p:sp>
        <p:grpSp>
          <p:nvGrpSpPr>
            <p:cNvPr id="3" name="Group 46"/>
            <p:cNvGrpSpPr>
              <a:grpSpLocks/>
            </p:cNvGrpSpPr>
            <p:nvPr/>
          </p:nvGrpSpPr>
          <p:grpSpPr bwMode="auto">
            <a:xfrm>
              <a:off x="2781" y="3244"/>
              <a:ext cx="7656" cy="5664"/>
              <a:chOff x="2781" y="3244"/>
              <a:chExt cx="7656" cy="5664"/>
            </a:xfrm>
          </p:grpSpPr>
          <p:grpSp>
            <p:nvGrpSpPr>
              <p:cNvPr id="4" name="Group 48"/>
              <p:cNvGrpSpPr>
                <a:grpSpLocks/>
              </p:cNvGrpSpPr>
              <p:nvPr/>
            </p:nvGrpSpPr>
            <p:grpSpPr bwMode="auto">
              <a:xfrm>
                <a:off x="2781" y="3244"/>
                <a:ext cx="7344" cy="5111"/>
                <a:chOff x="2781" y="3244"/>
                <a:chExt cx="7344" cy="5111"/>
              </a:xfrm>
            </p:grpSpPr>
            <p:grpSp>
              <p:nvGrpSpPr>
                <p:cNvPr id="5" name="Group 50"/>
                <p:cNvGrpSpPr>
                  <a:grpSpLocks/>
                </p:cNvGrpSpPr>
                <p:nvPr/>
              </p:nvGrpSpPr>
              <p:grpSpPr bwMode="auto">
                <a:xfrm>
                  <a:off x="2781" y="3244"/>
                  <a:ext cx="7344" cy="5111"/>
                  <a:chOff x="2781" y="3244"/>
                  <a:chExt cx="7344" cy="5111"/>
                </a:xfrm>
              </p:grpSpPr>
              <p:grpSp>
                <p:nvGrpSpPr>
                  <p:cNvPr id="6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2781" y="3244"/>
                    <a:ext cx="7344" cy="4865"/>
                    <a:chOff x="2781" y="3244"/>
                    <a:chExt cx="7344" cy="4865"/>
                  </a:xfrm>
                </p:grpSpPr>
                <p:sp>
                  <p:nvSpPr>
                    <p:cNvPr id="29920" name="Line 8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123" y="7389"/>
                      <a:ext cx="1008" cy="7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921" name="Line 8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6741" y="7384"/>
                      <a:ext cx="720" cy="7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7" name="Group 5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81" y="3244"/>
                      <a:ext cx="7344" cy="4404"/>
                      <a:chOff x="2736" y="1728"/>
                      <a:chExt cx="7344" cy="5040"/>
                    </a:xfrm>
                  </p:grpSpPr>
                  <p:sp>
                    <p:nvSpPr>
                      <p:cNvPr id="29923" name="Rectangle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36" y="2304"/>
                        <a:ext cx="3888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24" name="Rectangle 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36" y="2304"/>
                        <a:ext cx="3024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25" name="Rectangle 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4" y="2880"/>
                        <a:ext cx="3312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26" name="Rectangle 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36" y="3312"/>
                        <a:ext cx="2736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27" name="Rectangle 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472" y="3312"/>
                        <a:ext cx="2016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28" name="Rectangle 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896" y="3888"/>
                        <a:ext cx="2304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29" name="Rectangle 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896" y="3888"/>
                        <a:ext cx="1296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0" name="Line 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624" y="1728"/>
                        <a:ext cx="0" cy="504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1" name="Rectangle 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912" y="4464"/>
                        <a:ext cx="2880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2" name="Rectangle 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912" y="4464"/>
                        <a:ext cx="576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3" name="Rectangle 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896" y="4896"/>
                        <a:ext cx="5040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4" name="Rectangle 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896" y="4896"/>
                        <a:ext cx="2016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5" name="Rectangle 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0" y="5472"/>
                        <a:ext cx="1728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6" name="Rectangle 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0" y="5472"/>
                        <a:ext cx="576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7" name="Rectangle 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752" y="5904"/>
                        <a:ext cx="3312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8" name="Rectangle 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752" y="5904"/>
                        <a:ext cx="1008" cy="144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39" name="Rectangle 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776" y="6480"/>
                        <a:ext cx="2304" cy="1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0" name="Line 6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760" y="2016"/>
                        <a:ext cx="720" cy="28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1" name="Line 6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760" y="2448"/>
                        <a:ext cx="576" cy="43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2" name="Line 6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472" y="3024"/>
                        <a:ext cx="864" cy="28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3" name="Line 5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472" y="3456"/>
                        <a:ext cx="720" cy="43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4" name="Line 5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192" y="4032"/>
                        <a:ext cx="1296" cy="43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5" name="Line 5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6912" y="4608"/>
                        <a:ext cx="576" cy="28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6" name="Line 5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896" y="5040"/>
                        <a:ext cx="2016" cy="43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7" name="Line 5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896" y="5616"/>
                        <a:ext cx="864" cy="28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48" name="Line 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760" y="6048"/>
                        <a:ext cx="720" cy="72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  <p:sp>
                <p:nvSpPr>
                  <p:cNvPr id="29919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3" y="7941"/>
                    <a:ext cx="3168" cy="41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FFFF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Сосотояние выполнения</a:t>
                    </a:r>
                    <a:endParaRPr lang="en-US" sz="1200" b="1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eaLnBrk="0" hangingPunct="0"/>
                    <a:endParaRPr lang="en-US"/>
                  </a:p>
                </p:txBody>
              </p:sp>
            </p:grpSp>
            <p:sp>
              <p:nvSpPr>
                <p:cNvPr id="29917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6921" y="7924"/>
                  <a:ext cx="2448" cy="41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200" b="1">
                      <a:latin typeface="Times New Roman" pitchFamily="18" charset="0"/>
                      <a:cs typeface="Times New Roman" pitchFamily="18" charset="0"/>
                    </a:rPr>
                    <a:t>Контрольный срок</a:t>
                  </a:r>
                  <a:endParaRPr lang="en-US" sz="1200" b="1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endParaRPr lang="en-US"/>
                </a:p>
              </p:txBody>
            </p:sp>
          </p:grpSp>
          <p:sp>
            <p:nvSpPr>
              <p:cNvPr id="29915" name="Text Box 47"/>
              <p:cNvSpPr txBox="1">
                <a:spLocks noChangeArrowheads="1"/>
              </p:cNvSpPr>
              <p:nvPr/>
            </p:nvSpPr>
            <p:spPr bwMode="auto">
              <a:xfrm>
                <a:off x="7269" y="8494"/>
                <a:ext cx="3168" cy="41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200" b="1">
                    <a:cs typeface="Times New Roman" pitchFamily="18" charset="0"/>
                  </a:rPr>
                  <a:t>= </a:t>
                </a:r>
                <a:r>
                  <a:rPr lang="ru-RU" sz="1100" b="1">
                    <a:cs typeface="Times New Roman" pitchFamily="18" charset="0"/>
                  </a:rPr>
                  <a:t>Работа еще не выполнена</a:t>
                </a:r>
                <a:endParaRPr lang="ru-RU"/>
              </a:p>
            </p:txBody>
          </p:sp>
        </p:grpSp>
      </p:grpSp>
      <p:sp>
        <p:nvSpPr>
          <p:cNvPr id="29907" name="Rectangle 83"/>
          <p:cNvSpPr>
            <a:spLocks noChangeArrowheads="1"/>
          </p:cNvSpPr>
          <p:nvPr/>
        </p:nvSpPr>
        <p:spPr bwMode="auto">
          <a:xfrm>
            <a:off x="0" y="738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908" name="Rectangle 87"/>
          <p:cNvSpPr>
            <a:spLocks noChangeArrowheads="1"/>
          </p:cNvSpPr>
          <p:nvPr/>
        </p:nvSpPr>
        <p:spPr bwMode="auto">
          <a:xfrm>
            <a:off x="0" y="738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9909" name="Rectangle 1197"/>
          <p:cNvSpPr>
            <a:spLocks noChangeArrowheads="1"/>
          </p:cNvSpPr>
          <p:nvPr/>
        </p:nvSpPr>
        <p:spPr bwMode="auto">
          <a:xfrm>
            <a:off x="0" y="574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910" name="Rectangle 1198"/>
          <p:cNvSpPr>
            <a:spLocks noChangeArrowheads="1"/>
          </p:cNvSpPr>
          <p:nvPr/>
        </p:nvSpPr>
        <p:spPr bwMode="auto">
          <a:xfrm>
            <a:off x="0" y="574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911" name="Rectangle 1210"/>
          <p:cNvSpPr>
            <a:spLocks noChangeArrowheads="1"/>
          </p:cNvSpPr>
          <p:nvPr/>
        </p:nvSpPr>
        <p:spPr bwMode="auto">
          <a:xfrm>
            <a:off x="4571231" y="5865838"/>
            <a:ext cx="365125" cy="87312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Сравнение планового и фактического состояния работ на определенный день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0"/>
          <p:cNvGrpSpPr>
            <a:grpSpLocks/>
          </p:cNvGrpSpPr>
          <p:nvPr/>
        </p:nvGrpSpPr>
        <p:grpSpPr bwMode="auto">
          <a:xfrm>
            <a:off x="179500" y="1268760"/>
            <a:ext cx="8785113" cy="5516562"/>
            <a:chOff x="1694" y="1598"/>
            <a:chExt cx="8467" cy="12060"/>
          </a:xfrm>
        </p:grpSpPr>
        <p:sp>
          <p:nvSpPr>
            <p:cNvPr id="30724" name="Line 241"/>
            <p:cNvSpPr>
              <a:spLocks noChangeShapeType="1"/>
            </p:cNvSpPr>
            <p:nvPr/>
          </p:nvSpPr>
          <p:spPr bwMode="auto">
            <a:xfrm>
              <a:off x="3501" y="11678"/>
              <a:ext cx="43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5" name="Text Box 242"/>
            <p:cNvSpPr txBox="1">
              <a:spLocks noChangeArrowheads="1"/>
            </p:cNvSpPr>
            <p:nvPr/>
          </p:nvSpPr>
          <p:spPr bwMode="auto">
            <a:xfrm>
              <a:off x="8181" y="159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de-DE" sz="1300"/>
                <a:t>Непроверенные сроки</a:t>
              </a:r>
              <a:endParaRPr lang="ru-RU" sz="2000"/>
            </a:p>
          </p:txBody>
        </p:sp>
        <p:sp>
          <p:nvSpPr>
            <p:cNvPr id="30726" name="Text Box 243"/>
            <p:cNvSpPr txBox="1">
              <a:spLocks noChangeArrowheads="1"/>
            </p:cNvSpPr>
            <p:nvPr/>
          </p:nvSpPr>
          <p:spPr bwMode="auto">
            <a:xfrm>
              <a:off x="8181" y="249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100"/>
                <a:t>Принцип «лишь бы начать»</a:t>
              </a:r>
              <a:endParaRPr lang="ru-RU"/>
            </a:p>
          </p:txBody>
        </p:sp>
        <p:sp>
          <p:nvSpPr>
            <p:cNvPr id="30727" name="Text Box 244"/>
            <p:cNvSpPr txBox="1">
              <a:spLocks noChangeArrowheads="1"/>
            </p:cNvSpPr>
            <p:nvPr/>
          </p:nvSpPr>
          <p:spPr bwMode="auto">
            <a:xfrm>
              <a:off x="8181" y="3398"/>
              <a:ext cx="198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60000"/>
                </a:lnSpc>
              </a:pPr>
              <a:r>
                <a:rPr lang="en-US" sz="1300"/>
                <a:t>Не проведена система</a:t>
              </a:r>
              <a:r>
                <a:rPr lang="ru-RU" sz="1300"/>
                <a:t>-</a:t>
              </a:r>
              <a:r>
                <a:rPr lang="en-US" sz="1300"/>
                <a:t>тическая оценка</a:t>
              </a:r>
              <a:r>
                <a:rPr lang="ru-RU" sz="1300"/>
                <a:t> </a:t>
              </a:r>
              <a:r>
                <a:rPr lang="en-US" sz="1300"/>
                <a:t>объема</a:t>
              </a:r>
              <a:endParaRPr lang="ru-RU" sz="2000"/>
            </a:p>
          </p:txBody>
        </p:sp>
        <p:sp>
          <p:nvSpPr>
            <p:cNvPr id="30728" name="Text Box 245"/>
            <p:cNvSpPr txBox="1">
              <a:spLocks noChangeArrowheads="1"/>
            </p:cNvSpPr>
            <p:nvPr/>
          </p:nvSpPr>
          <p:spPr bwMode="auto">
            <a:xfrm>
              <a:off x="8181" y="447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de-DE" sz="1300"/>
                <a:t>Проявление риск</a:t>
              </a:r>
              <a:r>
                <a:rPr lang="ru-RU" sz="1300"/>
                <a:t>ов</a:t>
              </a:r>
              <a:endParaRPr lang="ru-RU" sz="2000"/>
            </a:p>
          </p:txBody>
        </p:sp>
        <p:sp>
          <p:nvSpPr>
            <p:cNvPr id="30729" name="Text Box 246"/>
            <p:cNvSpPr txBox="1">
              <a:spLocks noChangeArrowheads="1"/>
            </p:cNvSpPr>
            <p:nvPr/>
          </p:nvSpPr>
          <p:spPr bwMode="auto">
            <a:xfrm>
              <a:off x="8181" y="5378"/>
              <a:ext cx="198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r>
                <a:rPr lang="de-DE" sz="1300"/>
                <a:t>Забытые (пропущенные) работы</a:t>
              </a:r>
              <a:endParaRPr lang="ru-RU" sz="2000"/>
            </a:p>
          </p:txBody>
        </p:sp>
        <p:sp>
          <p:nvSpPr>
            <p:cNvPr id="30730" name="Text Box 247"/>
            <p:cNvSpPr txBox="1">
              <a:spLocks noChangeArrowheads="1"/>
            </p:cNvSpPr>
            <p:nvPr/>
          </p:nvSpPr>
          <p:spPr bwMode="auto">
            <a:xfrm>
              <a:off x="8181" y="645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300"/>
                <a:t>Не привлечено ноу-хау</a:t>
              </a:r>
              <a:endParaRPr lang="ru-RU" sz="2000"/>
            </a:p>
          </p:txBody>
        </p:sp>
        <p:sp>
          <p:nvSpPr>
            <p:cNvPr id="30731" name="Text Box 248"/>
            <p:cNvSpPr txBox="1">
              <a:spLocks noChangeArrowheads="1"/>
            </p:cNvSpPr>
            <p:nvPr/>
          </p:nvSpPr>
          <p:spPr bwMode="auto">
            <a:xfrm>
              <a:off x="8181" y="735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300"/>
                <a:t>Выпадение мощностей</a:t>
              </a:r>
              <a:endParaRPr lang="ru-RU" sz="2000"/>
            </a:p>
          </p:txBody>
        </p:sp>
        <p:sp>
          <p:nvSpPr>
            <p:cNvPr id="30732" name="Text Box 249"/>
            <p:cNvSpPr txBox="1">
              <a:spLocks noChangeArrowheads="1"/>
            </p:cNvSpPr>
            <p:nvPr/>
          </p:nvSpPr>
          <p:spPr bwMode="auto">
            <a:xfrm>
              <a:off x="5841" y="1958"/>
              <a:ext cx="18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r>
                <a:rPr lang="de-DE" sz="1400"/>
                <a:t>Ошибки менеджмента</a:t>
              </a:r>
              <a:endParaRPr lang="ru-RU" sz="2000"/>
            </a:p>
          </p:txBody>
        </p:sp>
        <p:sp>
          <p:nvSpPr>
            <p:cNvPr id="30733" name="Text Box 250"/>
            <p:cNvSpPr txBox="1">
              <a:spLocks noChangeArrowheads="1"/>
            </p:cNvSpPr>
            <p:nvPr/>
          </p:nvSpPr>
          <p:spPr bwMode="auto">
            <a:xfrm>
              <a:off x="5841" y="4298"/>
              <a:ext cx="180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/>
                <a:t>Объем работ больше запланированного</a:t>
              </a:r>
              <a:endParaRPr lang="ru-RU"/>
            </a:p>
          </p:txBody>
        </p:sp>
        <p:sp>
          <p:nvSpPr>
            <p:cNvPr id="30734" name="Text Box 251"/>
            <p:cNvSpPr txBox="1">
              <a:spLocks noChangeArrowheads="1"/>
            </p:cNvSpPr>
            <p:nvPr/>
          </p:nvSpPr>
          <p:spPr bwMode="auto">
            <a:xfrm>
              <a:off x="5841" y="7358"/>
              <a:ext cx="180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70000"/>
                </a:lnSpc>
              </a:pPr>
              <a:r>
                <a:rPr lang="de-DE" sz="1400"/>
                <a:t>Недостаточно мощностей</a:t>
              </a:r>
              <a:endParaRPr lang="ru-RU" sz="2000"/>
            </a:p>
          </p:txBody>
        </p:sp>
        <p:sp>
          <p:nvSpPr>
            <p:cNvPr id="30735" name="Text Box 252"/>
            <p:cNvSpPr txBox="1">
              <a:spLocks noChangeArrowheads="1"/>
            </p:cNvSpPr>
            <p:nvPr/>
          </p:nvSpPr>
          <p:spPr bwMode="auto">
            <a:xfrm>
              <a:off x="8181" y="9338"/>
              <a:ext cx="198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65000"/>
                </a:lnSpc>
              </a:pPr>
              <a:r>
                <a:rPr lang="ru-RU" sz="1300"/>
                <a:t>Заказчик</a:t>
              </a:r>
              <a:endParaRPr lang="ru-RU" sz="2000"/>
            </a:p>
          </p:txBody>
        </p:sp>
        <p:sp>
          <p:nvSpPr>
            <p:cNvPr id="30736" name="Text Box 253"/>
            <p:cNvSpPr txBox="1">
              <a:spLocks noChangeArrowheads="1"/>
            </p:cNvSpPr>
            <p:nvPr/>
          </p:nvSpPr>
          <p:spPr bwMode="auto">
            <a:xfrm>
              <a:off x="8181" y="8258"/>
              <a:ext cx="198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r>
                <a:rPr lang="en-US" sz="1300"/>
                <a:t>Мощности временно перегружены</a:t>
              </a:r>
              <a:endParaRPr lang="ru-RU" sz="2000"/>
            </a:p>
          </p:txBody>
        </p:sp>
        <p:sp>
          <p:nvSpPr>
            <p:cNvPr id="30737" name="Text Box 254"/>
            <p:cNvSpPr txBox="1">
              <a:spLocks noChangeArrowheads="1"/>
            </p:cNvSpPr>
            <p:nvPr/>
          </p:nvSpPr>
          <p:spPr bwMode="auto">
            <a:xfrm>
              <a:off x="1694" y="4658"/>
              <a:ext cx="1627" cy="7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de-DE" sz="1200" b="1" dirty="0" err="1"/>
                <a:t>Отклонения</a:t>
              </a:r>
              <a:r>
                <a:rPr lang="de-DE" sz="1200" b="1" dirty="0"/>
                <a:t> </a:t>
              </a:r>
              <a:r>
                <a:rPr lang="de-DE" sz="1200" b="1" dirty="0" err="1"/>
                <a:t>сроков</a:t>
              </a:r>
              <a:endParaRPr lang="ru-RU" dirty="0"/>
            </a:p>
          </p:txBody>
        </p:sp>
        <p:sp>
          <p:nvSpPr>
            <p:cNvPr id="30738" name="Text Box 255"/>
            <p:cNvSpPr txBox="1">
              <a:spLocks noChangeArrowheads="1"/>
            </p:cNvSpPr>
            <p:nvPr/>
          </p:nvSpPr>
          <p:spPr bwMode="auto">
            <a:xfrm>
              <a:off x="3861" y="2858"/>
              <a:ext cx="1440" cy="1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de-DE" sz="1400"/>
                <a:t>Сроки неверно спланированы</a:t>
              </a:r>
              <a:endParaRPr lang="ru-RU" sz="2000"/>
            </a:p>
          </p:txBody>
        </p:sp>
        <p:sp>
          <p:nvSpPr>
            <p:cNvPr id="30739" name="Text Box 256"/>
            <p:cNvSpPr txBox="1">
              <a:spLocks noChangeArrowheads="1"/>
            </p:cNvSpPr>
            <p:nvPr/>
          </p:nvSpPr>
          <p:spPr bwMode="auto">
            <a:xfrm>
              <a:off x="3861" y="11138"/>
              <a:ext cx="144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70000"/>
                </a:lnSpc>
              </a:pPr>
              <a:r>
                <a:rPr lang="ru-RU" sz="1400"/>
                <a:t>Изменение граничных условий</a:t>
              </a:r>
              <a:endParaRPr lang="ru-RU" sz="2000"/>
            </a:p>
          </p:txBody>
        </p:sp>
        <p:sp>
          <p:nvSpPr>
            <p:cNvPr id="30740" name="Text Box 257"/>
            <p:cNvSpPr txBox="1">
              <a:spLocks noChangeArrowheads="1"/>
            </p:cNvSpPr>
            <p:nvPr/>
          </p:nvSpPr>
          <p:spPr bwMode="auto">
            <a:xfrm>
              <a:off x="5661" y="951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de-DE" sz="1200"/>
                <a:t>Изменение объема работ</a:t>
              </a:r>
              <a:endParaRPr lang="ru-RU"/>
            </a:p>
          </p:txBody>
        </p:sp>
        <p:sp>
          <p:nvSpPr>
            <p:cNvPr id="30741" name="Text Box 258"/>
            <p:cNvSpPr txBox="1">
              <a:spLocks noChangeArrowheads="1"/>
            </p:cNvSpPr>
            <p:nvPr/>
          </p:nvSpPr>
          <p:spPr bwMode="auto">
            <a:xfrm>
              <a:off x="8181" y="9878"/>
              <a:ext cx="198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r>
                <a:rPr lang="en-US" sz="1300"/>
                <a:t>Системно-обуслов</a:t>
              </a:r>
              <a:r>
                <a:rPr lang="ru-RU" sz="1300"/>
                <a:t>-</a:t>
              </a:r>
              <a:r>
                <a:rPr lang="en-US" sz="1300"/>
                <a:t>ленные изменения</a:t>
              </a:r>
              <a:endParaRPr lang="ru-RU" sz="2000"/>
            </a:p>
          </p:txBody>
        </p:sp>
        <p:sp>
          <p:nvSpPr>
            <p:cNvPr id="30742" name="Text Box 259"/>
            <p:cNvSpPr txBox="1">
              <a:spLocks noChangeArrowheads="1"/>
            </p:cNvSpPr>
            <p:nvPr/>
          </p:nvSpPr>
          <p:spPr bwMode="auto">
            <a:xfrm>
              <a:off x="8181" y="1095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300"/>
                <a:t>Не проведено обучение</a:t>
              </a:r>
              <a:endParaRPr lang="ru-RU" sz="2000"/>
            </a:p>
          </p:txBody>
        </p:sp>
        <p:sp>
          <p:nvSpPr>
            <p:cNvPr id="30743" name="Text Box 260"/>
            <p:cNvSpPr txBox="1">
              <a:spLocks noChangeArrowheads="1"/>
            </p:cNvSpPr>
            <p:nvPr/>
          </p:nvSpPr>
          <p:spPr bwMode="auto">
            <a:xfrm>
              <a:off x="8181" y="11858"/>
              <a:ext cx="198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70000"/>
                </a:lnSpc>
              </a:pPr>
              <a:r>
                <a:rPr lang="ru-RU" sz="1300"/>
                <a:t>Увольнение</a:t>
              </a:r>
              <a:endParaRPr lang="ru-RU" sz="2000"/>
            </a:p>
          </p:txBody>
        </p:sp>
        <p:sp>
          <p:nvSpPr>
            <p:cNvPr id="30744" name="Text Box 261"/>
            <p:cNvSpPr txBox="1">
              <a:spLocks noChangeArrowheads="1"/>
            </p:cNvSpPr>
            <p:nvPr/>
          </p:nvSpPr>
          <p:spPr bwMode="auto">
            <a:xfrm>
              <a:off x="5661" y="1257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de-DE" sz="1400"/>
                <a:t>Выпадение ресурсов</a:t>
              </a:r>
              <a:endParaRPr lang="ru-RU" sz="2000"/>
            </a:p>
          </p:txBody>
        </p:sp>
        <p:sp>
          <p:nvSpPr>
            <p:cNvPr id="30745" name="Text Box 262"/>
            <p:cNvSpPr txBox="1">
              <a:spLocks noChangeArrowheads="1"/>
            </p:cNvSpPr>
            <p:nvPr/>
          </p:nvSpPr>
          <p:spPr bwMode="auto">
            <a:xfrm>
              <a:off x="5661" y="1131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r>
                <a:rPr lang="ru-RU" sz="1400"/>
                <a:t>Выпадение ноу-хау</a:t>
              </a:r>
              <a:endParaRPr lang="ru-RU" sz="2000"/>
            </a:p>
          </p:txBody>
        </p:sp>
        <p:sp>
          <p:nvSpPr>
            <p:cNvPr id="30746" name="Text Box 263"/>
            <p:cNvSpPr txBox="1">
              <a:spLocks noChangeArrowheads="1"/>
            </p:cNvSpPr>
            <p:nvPr/>
          </p:nvSpPr>
          <p:spPr bwMode="auto">
            <a:xfrm>
              <a:off x="8181" y="12938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300"/>
                <a:t>Материальные ресурсы</a:t>
              </a:r>
              <a:endParaRPr lang="ru-RU" sz="2000"/>
            </a:p>
          </p:txBody>
        </p:sp>
        <p:sp>
          <p:nvSpPr>
            <p:cNvPr id="30747" name="Text Box 264"/>
            <p:cNvSpPr txBox="1">
              <a:spLocks noChangeArrowheads="1"/>
            </p:cNvSpPr>
            <p:nvPr/>
          </p:nvSpPr>
          <p:spPr bwMode="auto">
            <a:xfrm>
              <a:off x="8181" y="12398"/>
              <a:ext cx="198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70000"/>
                </a:lnSpc>
              </a:pPr>
              <a:r>
                <a:rPr lang="ru-RU" sz="1300"/>
                <a:t>Персонал</a:t>
              </a:r>
              <a:endParaRPr lang="ru-RU" sz="2000"/>
            </a:p>
          </p:txBody>
        </p:sp>
        <p:sp>
          <p:nvSpPr>
            <p:cNvPr id="30748" name="Line 265"/>
            <p:cNvSpPr>
              <a:spLocks noChangeShapeType="1"/>
            </p:cNvSpPr>
            <p:nvPr/>
          </p:nvSpPr>
          <p:spPr bwMode="auto">
            <a:xfrm>
              <a:off x="5661" y="2498"/>
              <a:ext cx="0" cy="52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49" name="Line 266"/>
            <p:cNvSpPr>
              <a:spLocks noChangeShapeType="1"/>
            </p:cNvSpPr>
            <p:nvPr/>
          </p:nvSpPr>
          <p:spPr bwMode="auto">
            <a:xfrm>
              <a:off x="5301" y="357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0" name="Line 267"/>
            <p:cNvSpPr>
              <a:spLocks noChangeShapeType="1"/>
            </p:cNvSpPr>
            <p:nvPr/>
          </p:nvSpPr>
          <p:spPr bwMode="auto">
            <a:xfrm>
              <a:off x="5661" y="249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1" name="Line 268"/>
            <p:cNvSpPr>
              <a:spLocks noChangeShapeType="1"/>
            </p:cNvSpPr>
            <p:nvPr/>
          </p:nvSpPr>
          <p:spPr bwMode="auto">
            <a:xfrm>
              <a:off x="5661" y="483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2" name="Line 269"/>
            <p:cNvSpPr>
              <a:spLocks noChangeShapeType="1"/>
            </p:cNvSpPr>
            <p:nvPr/>
          </p:nvSpPr>
          <p:spPr bwMode="auto">
            <a:xfrm>
              <a:off x="7821" y="3758"/>
              <a:ext cx="0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3" name="Line 270"/>
            <p:cNvSpPr>
              <a:spLocks noChangeShapeType="1"/>
            </p:cNvSpPr>
            <p:nvPr/>
          </p:nvSpPr>
          <p:spPr bwMode="auto">
            <a:xfrm>
              <a:off x="7641" y="4838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4" name="Line 271"/>
            <p:cNvSpPr>
              <a:spLocks noChangeShapeType="1"/>
            </p:cNvSpPr>
            <p:nvPr/>
          </p:nvSpPr>
          <p:spPr bwMode="auto">
            <a:xfrm>
              <a:off x="7821" y="375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5" name="Line 272"/>
            <p:cNvSpPr>
              <a:spLocks noChangeShapeType="1"/>
            </p:cNvSpPr>
            <p:nvPr/>
          </p:nvSpPr>
          <p:spPr bwMode="auto">
            <a:xfrm>
              <a:off x="7821" y="591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6" name="Line 273"/>
            <p:cNvSpPr>
              <a:spLocks noChangeShapeType="1"/>
            </p:cNvSpPr>
            <p:nvPr/>
          </p:nvSpPr>
          <p:spPr bwMode="auto">
            <a:xfrm>
              <a:off x="3501" y="3398"/>
              <a:ext cx="0" cy="82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7" name="Line 274"/>
            <p:cNvSpPr>
              <a:spLocks noChangeShapeType="1"/>
            </p:cNvSpPr>
            <p:nvPr/>
          </p:nvSpPr>
          <p:spPr bwMode="auto">
            <a:xfrm>
              <a:off x="7821" y="11318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8" name="Line 275"/>
            <p:cNvSpPr>
              <a:spLocks noChangeShapeType="1"/>
            </p:cNvSpPr>
            <p:nvPr/>
          </p:nvSpPr>
          <p:spPr bwMode="auto">
            <a:xfrm>
              <a:off x="7821" y="1131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59" name="Line 276"/>
            <p:cNvSpPr>
              <a:spLocks noChangeShapeType="1"/>
            </p:cNvSpPr>
            <p:nvPr/>
          </p:nvSpPr>
          <p:spPr bwMode="auto">
            <a:xfrm>
              <a:off x="7821" y="1203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0" name="Line 277"/>
            <p:cNvSpPr>
              <a:spLocks noChangeShapeType="1"/>
            </p:cNvSpPr>
            <p:nvPr/>
          </p:nvSpPr>
          <p:spPr bwMode="auto">
            <a:xfrm>
              <a:off x="5481" y="9878"/>
              <a:ext cx="0" cy="30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1" name="Line 278"/>
            <p:cNvSpPr>
              <a:spLocks noChangeShapeType="1"/>
            </p:cNvSpPr>
            <p:nvPr/>
          </p:nvSpPr>
          <p:spPr bwMode="auto">
            <a:xfrm>
              <a:off x="5481" y="1293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2" name="Line 279"/>
            <p:cNvSpPr>
              <a:spLocks noChangeShapeType="1"/>
            </p:cNvSpPr>
            <p:nvPr/>
          </p:nvSpPr>
          <p:spPr bwMode="auto">
            <a:xfrm>
              <a:off x="5481" y="987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3" name="Line 280"/>
            <p:cNvSpPr>
              <a:spLocks noChangeShapeType="1"/>
            </p:cNvSpPr>
            <p:nvPr/>
          </p:nvSpPr>
          <p:spPr bwMode="auto">
            <a:xfrm>
              <a:off x="7821" y="9518"/>
              <a:ext cx="0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4" name="Line 281"/>
            <p:cNvSpPr>
              <a:spLocks noChangeShapeType="1"/>
            </p:cNvSpPr>
            <p:nvPr/>
          </p:nvSpPr>
          <p:spPr bwMode="auto">
            <a:xfrm>
              <a:off x="7821" y="951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5" name="Line 282"/>
            <p:cNvSpPr>
              <a:spLocks noChangeShapeType="1"/>
            </p:cNvSpPr>
            <p:nvPr/>
          </p:nvSpPr>
          <p:spPr bwMode="auto">
            <a:xfrm>
              <a:off x="7821" y="1041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6" name="Line 283"/>
            <p:cNvSpPr>
              <a:spLocks noChangeShapeType="1"/>
            </p:cNvSpPr>
            <p:nvPr/>
          </p:nvSpPr>
          <p:spPr bwMode="auto">
            <a:xfrm>
              <a:off x="7641" y="987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7" name="Line 284"/>
            <p:cNvSpPr>
              <a:spLocks noChangeShapeType="1"/>
            </p:cNvSpPr>
            <p:nvPr/>
          </p:nvSpPr>
          <p:spPr bwMode="auto">
            <a:xfrm>
              <a:off x="7821" y="12578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8" name="Line 285"/>
            <p:cNvSpPr>
              <a:spLocks noChangeShapeType="1"/>
            </p:cNvSpPr>
            <p:nvPr/>
          </p:nvSpPr>
          <p:spPr bwMode="auto">
            <a:xfrm>
              <a:off x="7821" y="1257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9" name="Line 286"/>
            <p:cNvSpPr>
              <a:spLocks noChangeShapeType="1"/>
            </p:cNvSpPr>
            <p:nvPr/>
          </p:nvSpPr>
          <p:spPr bwMode="auto">
            <a:xfrm>
              <a:off x="7821" y="1329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0" name="Line 287"/>
            <p:cNvSpPr>
              <a:spLocks noChangeShapeType="1"/>
            </p:cNvSpPr>
            <p:nvPr/>
          </p:nvSpPr>
          <p:spPr bwMode="auto">
            <a:xfrm>
              <a:off x="7641" y="1293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1" name="Line 288"/>
            <p:cNvSpPr>
              <a:spLocks noChangeShapeType="1"/>
            </p:cNvSpPr>
            <p:nvPr/>
          </p:nvSpPr>
          <p:spPr bwMode="auto">
            <a:xfrm>
              <a:off x="7821" y="6818"/>
              <a:ext cx="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2" name="Line 289"/>
            <p:cNvSpPr>
              <a:spLocks noChangeShapeType="1"/>
            </p:cNvSpPr>
            <p:nvPr/>
          </p:nvSpPr>
          <p:spPr bwMode="auto">
            <a:xfrm>
              <a:off x="7821" y="681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3" name="Line 290"/>
            <p:cNvSpPr>
              <a:spLocks noChangeShapeType="1"/>
            </p:cNvSpPr>
            <p:nvPr/>
          </p:nvSpPr>
          <p:spPr bwMode="auto">
            <a:xfrm>
              <a:off x="7641" y="7718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4" name="Line 291"/>
            <p:cNvSpPr>
              <a:spLocks noChangeShapeType="1"/>
            </p:cNvSpPr>
            <p:nvPr/>
          </p:nvSpPr>
          <p:spPr bwMode="auto">
            <a:xfrm>
              <a:off x="7821" y="879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5" name="Line 292"/>
            <p:cNvSpPr>
              <a:spLocks noChangeShapeType="1"/>
            </p:cNvSpPr>
            <p:nvPr/>
          </p:nvSpPr>
          <p:spPr bwMode="auto">
            <a:xfrm>
              <a:off x="5661" y="771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6" name="Line 293"/>
            <p:cNvSpPr>
              <a:spLocks noChangeShapeType="1"/>
            </p:cNvSpPr>
            <p:nvPr/>
          </p:nvSpPr>
          <p:spPr bwMode="auto">
            <a:xfrm>
              <a:off x="7821" y="1958"/>
              <a:ext cx="0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7" name="Line 294"/>
            <p:cNvSpPr>
              <a:spLocks noChangeShapeType="1"/>
            </p:cNvSpPr>
            <p:nvPr/>
          </p:nvSpPr>
          <p:spPr bwMode="auto">
            <a:xfrm>
              <a:off x="7821" y="195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8" name="Line 295"/>
            <p:cNvSpPr>
              <a:spLocks noChangeShapeType="1"/>
            </p:cNvSpPr>
            <p:nvPr/>
          </p:nvSpPr>
          <p:spPr bwMode="auto">
            <a:xfrm>
              <a:off x="7821" y="285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79" name="Line 296"/>
            <p:cNvSpPr>
              <a:spLocks noChangeShapeType="1"/>
            </p:cNvSpPr>
            <p:nvPr/>
          </p:nvSpPr>
          <p:spPr bwMode="auto">
            <a:xfrm flipV="1">
              <a:off x="7641" y="249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80" name="Line 297"/>
            <p:cNvSpPr>
              <a:spLocks noChangeShapeType="1"/>
            </p:cNvSpPr>
            <p:nvPr/>
          </p:nvSpPr>
          <p:spPr bwMode="auto">
            <a:xfrm>
              <a:off x="3501" y="3398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81" name="Line 298"/>
            <p:cNvSpPr>
              <a:spLocks noChangeShapeType="1"/>
            </p:cNvSpPr>
            <p:nvPr/>
          </p:nvSpPr>
          <p:spPr bwMode="auto">
            <a:xfrm>
              <a:off x="3321" y="5018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2" name="Заголовок 1"/>
          <p:cNvSpPr txBox="1">
            <a:spLocks/>
          </p:cNvSpPr>
          <p:nvPr/>
        </p:nvSpPr>
        <p:spPr>
          <a:xfrm>
            <a:off x="611560" y="44624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Основные причины нарушения сроков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Очень часто в начале проекта принимаются обязательства, которые потом не могут быть выдержаны.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Как слишком завышенные, так и заниженные задания приводят к повышению издержек.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Недоверие к реальности планирования приводит к отсутствию дисциплины.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Если опыт показывает, что планы нереальны, то им больше не верят и игнорируют. 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08912" cy="122413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Основные причины нарушения сроков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В начальной фазе проекта неопытные руководители часто легко смиряются с нарушением сроков, рассчитывая нагнать их в последующем.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В результате опоздания и работа с перегрузкой и в ускоренном режиме становятся нормой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Поэтому на начальной стадии проекта ни в коем случае не должно допускаться превышение сроков выполнения работ, находящихся на критическом пути.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Соблюдение сроков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75856" y="1385481"/>
            <a:ext cx="56880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 dirty="0"/>
              <a:t>Одна и та же работа с теми же исходными</a:t>
            </a:r>
          </a:p>
          <a:p>
            <a:r>
              <a:rPr lang="ru-RU" sz="2000" i="1" dirty="0"/>
              <a:t> условиями и ограничениями будет оценена</a:t>
            </a:r>
          </a:p>
          <a:p>
            <a:r>
              <a:rPr lang="ru-RU" sz="2000" i="1" dirty="0"/>
              <a:t>по-разному десятью оценщиками или одним</a:t>
            </a:r>
          </a:p>
          <a:p>
            <a:r>
              <a:rPr lang="ru-RU" sz="2000" i="1" dirty="0"/>
              <a:t>оценщиком в десять разных моментов времени.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9552" y="2780928"/>
            <a:ext cx="4537075" cy="3511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Тремя важнейшими составляющими контроля издержек являются: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i="1" dirty="0"/>
              <a:t> система обратной связи,    </a:t>
            </a:r>
          </a:p>
          <a:p>
            <a:pPr>
              <a:lnSpc>
                <a:spcPct val="80000"/>
              </a:lnSpc>
            </a:pPr>
            <a:r>
              <a:rPr lang="ru-RU" sz="2400" i="1" dirty="0"/>
              <a:t>  позволяющая зафиксировать  </a:t>
            </a:r>
          </a:p>
          <a:p>
            <a:pPr>
              <a:lnSpc>
                <a:spcPct val="75000"/>
              </a:lnSpc>
            </a:pPr>
            <a:r>
              <a:rPr lang="ru-RU" sz="2400" i="1" dirty="0"/>
              <a:t>  фактическое состояние дел,</a:t>
            </a:r>
          </a:p>
          <a:p>
            <a:pPr>
              <a:buFontTx/>
              <a:buChar char="•"/>
            </a:pPr>
            <a:r>
              <a:rPr lang="ru-RU" sz="2400" i="1" dirty="0"/>
              <a:t> сравнение фактического  </a:t>
            </a:r>
          </a:p>
          <a:p>
            <a:pPr>
              <a:lnSpc>
                <a:spcPct val="85000"/>
              </a:lnSpc>
            </a:pPr>
            <a:r>
              <a:rPr lang="ru-RU" sz="2400" i="1" dirty="0"/>
              <a:t>  состояния с плановым</a:t>
            </a:r>
            <a:r>
              <a:rPr lang="ru-RU" sz="2400" i="1" dirty="0" smtClean="0"/>
              <a:t>, </a:t>
            </a:r>
            <a:endParaRPr lang="ru-RU" sz="2400" i="1" dirty="0"/>
          </a:p>
          <a:p>
            <a:pPr>
              <a:lnSpc>
                <a:spcPct val="85000"/>
              </a:lnSpc>
              <a:spcBef>
                <a:spcPct val="50000"/>
              </a:spcBef>
              <a:buFontTx/>
              <a:buChar char="•"/>
            </a:pPr>
            <a:r>
              <a:rPr lang="ru-RU" sz="2400" i="1" dirty="0"/>
              <a:t>  анализ отклонений.</a:t>
            </a:r>
          </a:p>
        </p:txBody>
      </p:sp>
      <p:sp>
        <p:nvSpPr>
          <p:cNvPr id="7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Контроль издержек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8" name="Picture 4" descr="http://mi-group.ca/wp-content/uploads/2013/07/img_Controlling-Cos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284984"/>
            <a:ext cx="4143375" cy="275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ru-RU" sz="2800" dirty="0" smtClean="0"/>
              <a:t>Реалистичный контроль издержек возможен только в том случае, если регистрация фактических издержек осуществляется в соответствии с их плановой классификацией. </a:t>
            </a:r>
          </a:p>
          <a:p>
            <a:pPr eaLnBrk="1" hangingPunct="1"/>
            <a:r>
              <a:rPr lang="ru-RU" sz="2800" dirty="0" smtClean="0"/>
              <a:t>Три метода сопоставления плановых и фактических издержек:</a:t>
            </a:r>
            <a:endParaRPr lang="ru-RU" sz="2800" b="1" i="1" dirty="0" smtClean="0"/>
          </a:p>
          <a:p>
            <a:pPr lvl="1" eaLnBrk="1" hangingPunct="1"/>
            <a:r>
              <a:rPr lang="ru-RU" sz="2400" dirty="0" smtClean="0"/>
              <a:t>Метод абсолютного сравнения,</a:t>
            </a:r>
          </a:p>
          <a:p>
            <a:pPr lvl="1"/>
            <a:r>
              <a:rPr lang="ru-RU" sz="2400" dirty="0" smtClean="0"/>
              <a:t>Метод сравнения плановых и фактических издержек, коррелированный с затратами,</a:t>
            </a:r>
          </a:p>
          <a:p>
            <a:pPr lvl="1"/>
            <a:r>
              <a:rPr lang="ru-RU" sz="2400" dirty="0" smtClean="0"/>
              <a:t>Сравнение плановых и фактических издержек с учетом ожидаемых будущих плановых издержек.</a:t>
            </a:r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Контроль издержек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000" dirty="0" smtClean="0"/>
              <a:t>Метод абсолютного сравнения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2800" dirty="0" smtClean="0"/>
              <a:t>Способ сопоставления плановых и фактических издержек, зафиксированных </a:t>
            </a:r>
            <a:r>
              <a:rPr lang="ru-RU" sz="2800" i="1" dirty="0" smtClean="0"/>
              <a:t>по каждой работе </a:t>
            </a:r>
            <a:r>
              <a:rPr lang="ru-RU" sz="2800" dirty="0" smtClean="0"/>
              <a:t>на контрольный срок фактических издержек с теми, которые были рассчитаны при планировании. </a:t>
            </a:r>
          </a:p>
          <a:p>
            <a:pPr eaLnBrk="1" hangingPunct="1"/>
            <a:r>
              <a:rPr lang="ru-RU" sz="2800" dirty="0" smtClean="0"/>
              <a:t>При этом отложенными издержками и издержками будущих периодов пренебрегают. 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332656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>
                <a:latin typeface="+mj-lt"/>
                <a:ea typeface="+mj-ea"/>
                <a:cs typeface="+mj-cs"/>
              </a:rPr>
              <a:t>Метод абсолютного сравнения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590872" y="1999381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/>
              <a:t>Сравниваются накопленные до этого дня фактические издержки с суммарными плановыми накопленными значениями на этот же день.</a:t>
            </a:r>
          </a:p>
          <a:p>
            <a:pPr eaLnBrk="1" hangingPunct="1"/>
            <a:endParaRPr lang="ru-RU" dirty="0" smtClean="0"/>
          </a:p>
          <a:p>
            <a:pPr algn="ctr">
              <a:buNone/>
            </a:pPr>
            <a:r>
              <a:rPr lang="ru-RU" dirty="0" smtClean="0"/>
              <a:t>∑</a:t>
            </a:r>
            <a:r>
              <a:rPr lang="ru-RU" sz="2800" dirty="0" err="1" smtClean="0"/>
              <a:t>факт.издержки</a:t>
            </a:r>
            <a:r>
              <a:rPr lang="en-US" baseline="-25000" dirty="0" err="1" smtClean="0"/>
              <a:t>i</a:t>
            </a:r>
            <a:r>
              <a:rPr lang="en-US" dirty="0" smtClean="0"/>
              <a:t> vs. </a:t>
            </a:r>
            <a:r>
              <a:rPr lang="ru-RU" dirty="0" smtClean="0"/>
              <a:t>∑</a:t>
            </a:r>
            <a:r>
              <a:rPr lang="ru-RU" sz="2800" dirty="0" err="1" smtClean="0"/>
              <a:t>план.издержки</a:t>
            </a:r>
            <a:r>
              <a:rPr lang="en-US" baseline="-25000" dirty="0" smtClean="0"/>
              <a:t> </a:t>
            </a:r>
            <a:r>
              <a:rPr lang="en-US" baseline="-25000" dirty="0" err="1" smtClean="0"/>
              <a:t>i</a:t>
            </a:r>
            <a:endParaRPr lang="ru-RU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332656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dirty="0" smtClean="0"/>
              <a:t>Метод сравнения плановых и фактических издержек, коррелированный с затратами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50975" y="2362200"/>
            <a:ext cx="7693025" cy="3724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 </a:t>
            </a:r>
            <a:endParaRPr lang="ru-RU" smtClean="0"/>
          </a:p>
        </p:txBody>
      </p:sp>
      <p:graphicFrame>
        <p:nvGraphicFramePr>
          <p:cNvPr id="46381" name="Group 301"/>
          <p:cNvGraphicFramePr>
            <a:graphicFrameLocks noGrp="1"/>
          </p:cNvGraphicFramePr>
          <p:nvPr>
            <p:ph idx="1"/>
          </p:nvPr>
        </p:nvGraphicFramePr>
        <p:xfrm>
          <a:off x="838200" y="2132856"/>
          <a:ext cx="7693025" cy="3516313"/>
        </p:xfrm>
        <a:graphic>
          <a:graphicData uri="http://schemas.openxmlformats.org/drawingml/2006/table">
            <a:tbl>
              <a:tblPr/>
              <a:tblGrid>
                <a:gridCol w="1666875"/>
                <a:gridCol w="1284288"/>
                <a:gridCol w="1303337"/>
                <a:gridCol w="1171575"/>
                <a:gridCol w="984250"/>
                <a:gridCol w="1282700"/>
              </a:tblGrid>
              <a:tr h="400050">
                <a:tc rowSpan="3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издержек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Плановые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издержки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Издержки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Полные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издержки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(2+3+4)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Фактичес-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Отложен-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Ожидае-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Материалы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Песонал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труда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11560" y="332656"/>
            <a:ext cx="8229600" cy="144016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dirty="0" smtClean="0"/>
              <a:t>Сравнение плановых и фактических издержек с учетом ожидаемых будущих плановых издержек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</a:t>
            </a:r>
            <a:r>
              <a:rPr lang="ru-RU" dirty="0" err="1" smtClean="0"/>
              <a:t>амые</a:t>
            </a:r>
            <a:r>
              <a:rPr lang="ru-RU" dirty="0" smtClean="0"/>
              <a:t>  распространенные системы управления задачами </a:t>
            </a:r>
            <a:r>
              <a:rPr lang="en-US" dirty="0" smtClean="0">
                <a:hlinkClick r:id="rId2"/>
              </a:rPr>
              <a:t>https://vc.ru/p/task-management</a:t>
            </a:r>
            <a:r>
              <a:rPr lang="ru-RU" dirty="0" smtClean="0"/>
              <a:t> </a:t>
            </a:r>
          </a:p>
          <a:p>
            <a:pPr lvl="1"/>
            <a:r>
              <a:rPr lang="ru-RU" dirty="0" err="1" smtClean="0"/>
              <a:t>Asana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Basecamp</a:t>
            </a:r>
            <a:r>
              <a:rPr lang="ru-RU" dirty="0" smtClean="0"/>
              <a:t>,</a:t>
            </a:r>
          </a:p>
          <a:p>
            <a:pPr lvl="1"/>
            <a:r>
              <a:rPr lang="ru-RU" dirty="0" smtClean="0"/>
              <a:t>JIRA, </a:t>
            </a:r>
          </a:p>
          <a:p>
            <a:pPr lvl="1"/>
            <a:r>
              <a:rPr lang="ru-RU" dirty="0" err="1" smtClean="0"/>
              <a:t>Redmine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«Битрикс24», </a:t>
            </a:r>
          </a:p>
          <a:p>
            <a:pPr lvl="1"/>
            <a:r>
              <a:rPr lang="ru-RU" dirty="0" err="1" smtClean="0"/>
              <a:t>Trello</a:t>
            </a:r>
            <a:r>
              <a:rPr lang="ru-RU" dirty="0" smtClean="0"/>
              <a:t>,</a:t>
            </a:r>
          </a:p>
          <a:p>
            <a:pPr lvl="1"/>
            <a:r>
              <a:rPr lang="ru-RU" dirty="0" smtClean="0"/>
              <a:t>«</a:t>
            </a:r>
            <a:r>
              <a:rPr lang="ru-RU" dirty="0" err="1" smtClean="0"/>
              <a:t>Мегаплан</a:t>
            </a:r>
            <a:r>
              <a:rPr lang="ru-RU" dirty="0" smtClean="0"/>
              <a:t>».</a:t>
            </a:r>
          </a:p>
          <a:p>
            <a:endParaRPr lang="ru-RU" dirty="0" smtClean="0"/>
          </a:p>
          <a:p>
            <a:r>
              <a:rPr lang="ru-RU" dirty="0" err="1" smtClean="0"/>
              <a:t>Таск-менеджеры</a:t>
            </a:r>
            <a:r>
              <a:rPr lang="ru-RU" dirty="0" smtClean="0"/>
              <a:t> для командной работы </a:t>
            </a:r>
            <a:r>
              <a:rPr lang="en-US" dirty="0" smtClean="0">
                <a:hlinkClick r:id="rId3"/>
              </a:rPr>
              <a:t>http://netology.ru/blog/311-kak-usledit-za-vsemi-i-vsem-shest-udobnykh-task-menedjerov-dlya-komandnoy-raboty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34854" name="Picture 6" descr="A Trello Ca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8763" y="2348880"/>
            <a:ext cx="4075237" cy="2700016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1560" y="188640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Управление задачами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Некоторые функций системы:</a:t>
            </a:r>
          </a:p>
          <a:p>
            <a:pPr lvl="1"/>
            <a:r>
              <a:rPr lang="ru-RU" dirty="0" smtClean="0"/>
              <a:t>удобное разделение нескольких проектов,</a:t>
            </a:r>
          </a:p>
          <a:p>
            <a:pPr lvl="1"/>
            <a:r>
              <a:rPr lang="ru-RU" dirty="0" err="1" smtClean="0"/>
              <a:t>приоритезация</a:t>
            </a:r>
            <a:r>
              <a:rPr lang="ru-RU" dirty="0" smtClean="0"/>
              <a:t> задач, </a:t>
            </a:r>
          </a:p>
          <a:p>
            <a:pPr lvl="1"/>
            <a:r>
              <a:rPr lang="ru-RU" dirty="0" smtClean="0"/>
              <a:t>ролевое разделение прав пользователей,</a:t>
            </a:r>
          </a:p>
          <a:p>
            <a:pPr lvl="1"/>
            <a:r>
              <a:rPr lang="ru-RU" dirty="0" smtClean="0"/>
              <a:t>гибкие и многофункциональные сохраняемые фильтры по задачам,</a:t>
            </a:r>
          </a:p>
          <a:p>
            <a:pPr lvl="1"/>
            <a:r>
              <a:rPr lang="ru-RU" dirty="0" smtClean="0"/>
              <a:t>отдельные форумы, </a:t>
            </a:r>
            <a:r>
              <a:rPr lang="ru-RU" dirty="0" err="1" smtClean="0"/>
              <a:t>wiki</a:t>
            </a:r>
            <a:r>
              <a:rPr lang="ru-RU" dirty="0" smtClean="0"/>
              <a:t> и файловые хранилища под каждый проект,</a:t>
            </a:r>
          </a:p>
          <a:p>
            <a:pPr lvl="1"/>
            <a:r>
              <a:rPr lang="ru-RU" dirty="0" smtClean="0"/>
              <a:t>оповещения об изменении статусов задач,</a:t>
            </a:r>
          </a:p>
          <a:p>
            <a:pPr lvl="1"/>
            <a:r>
              <a:rPr lang="ru-RU" dirty="0" smtClean="0"/>
              <a:t>удобный и понятный интерфейс.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Например, </a:t>
            </a:r>
            <a:r>
              <a:rPr lang="ru-RU" sz="3600" dirty="0" err="1" smtClean="0"/>
              <a:t>Redmine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305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dirty="0" smtClean="0"/>
              <a:t>Упреждающий </a:t>
            </a:r>
            <a:r>
              <a:rPr lang="ru-RU" sz="2400" b="1" dirty="0" err="1" smtClean="0"/>
              <a:t>контроллинг</a:t>
            </a:r>
            <a:r>
              <a:rPr lang="ru-RU" sz="2400" b="1" dirty="0" smtClean="0"/>
              <a:t> </a:t>
            </a:r>
            <a:r>
              <a:rPr lang="ru-RU" sz="2400" dirty="0" smtClean="0"/>
              <a:t>– проверяется проектное задание с точки зрения: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его полноты и непротиворечивости, 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его влияния на другие области деятельности предприятия,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экономические оценки с позиций эффективности и результативности.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dirty="0" smtClean="0"/>
              <a:t>В фазе выполнения проекта </a:t>
            </a:r>
            <a:r>
              <a:rPr lang="ru-RU" sz="2400" dirty="0" smtClean="0"/>
              <a:t>центр тяжести </a:t>
            </a:r>
            <a:r>
              <a:rPr lang="ru-RU" sz="2400" dirty="0" err="1" smtClean="0"/>
              <a:t>контроллинга</a:t>
            </a:r>
            <a:r>
              <a:rPr lang="ru-RU" sz="2400" dirty="0" smtClean="0"/>
              <a:t> перемещается на </a:t>
            </a:r>
            <a:r>
              <a:rPr lang="ru-RU" sz="2400" dirty="0" err="1" smtClean="0"/>
              <a:t>целеориентированную</a:t>
            </a:r>
            <a:r>
              <a:rPr lang="ru-RU" sz="2400" dirty="0" smtClean="0"/>
              <a:t> обработку информации для управления проектом. 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предполагает создание надежной информационной системы с обратной связью.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Фазы </a:t>
            </a:r>
            <a:r>
              <a:rPr lang="ru-RU" sz="3600" dirty="0" err="1" smtClean="0"/>
              <a:t>контроллинга</a:t>
            </a:r>
            <a:r>
              <a:rPr lang="ru-RU" sz="3600" dirty="0" smtClean="0"/>
              <a:t>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Фазы </a:t>
            </a:r>
            <a:r>
              <a:rPr lang="ru-RU" dirty="0" err="1" smtClean="0"/>
              <a:t>контроллинга</a:t>
            </a:r>
            <a:r>
              <a:rPr lang="ru-RU" dirty="0" smtClean="0"/>
              <a:t> проекта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b="1" dirty="0" err="1" smtClean="0"/>
              <a:t>Контроллинг</a:t>
            </a:r>
            <a:r>
              <a:rPr lang="ru-RU" sz="2400" b="1" dirty="0" smtClean="0"/>
              <a:t> после завершения проекта</a:t>
            </a:r>
            <a:r>
              <a:rPr lang="ru-RU" sz="2400" b="1" i="1" dirty="0" smtClean="0"/>
              <a:t>:</a:t>
            </a:r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призван установить степень достижения согласованных задач проекта,</a:t>
            </a:r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должно быть проанализировано  соблюдение сроков и лимита издержек, </a:t>
            </a:r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при внешних проектах требуется проверить, какие дополнительные расчеты с заказчиком необходимы/возможны,</a:t>
            </a:r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обработка опыта выполнения проекта для получения необходимой информации для будущих проектов,</a:t>
            </a:r>
          </a:p>
          <a:p>
            <a:pPr lvl="1">
              <a:lnSpc>
                <a:spcPct val="80000"/>
              </a:lnSpc>
            </a:pPr>
            <a:r>
              <a:rPr lang="ru-RU" sz="2400" dirty="0" err="1" smtClean="0"/>
              <a:t>контроллинг</a:t>
            </a:r>
            <a:r>
              <a:rPr lang="ru-RU" sz="2400" dirty="0" smtClean="0"/>
              <a:t> после завершения проекта становится одновременно упреждающим </a:t>
            </a:r>
            <a:r>
              <a:rPr lang="ru-RU" sz="2400" dirty="0" err="1" smtClean="0"/>
              <a:t>контроллингом</a:t>
            </a:r>
            <a:r>
              <a:rPr lang="ru-RU" sz="2400" dirty="0" smtClean="0"/>
              <a:t> для последующих проектов.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 smtClean="0"/>
              <a:t>Фазы </a:t>
            </a:r>
            <a:r>
              <a:rPr lang="ru-RU" sz="3600" dirty="0" err="1" smtClean="0"/>
              <a:t>контроллинга</a:t>
            </a:r>
            <a:r>
              <a:rPr lang="ru-RU" sz="3600" dirty="0" smtClean="0"/>
              <a:t>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4199</TotalTime>
  <Words>1342</Words>
  <Application>Microsoft Office PowerPoint</Application>
  <PresentationFormat>Экран (4:3)</PresentationFormat>
  <Paragraphs>317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“Управление проектами и рисками” </vt:lpstr>
      <vt:lpstr>Лекция 5. Организация и контроль выполнения проекта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Задачи контроллинга</vt:lpstr>
      <vt:lpstr>Задачи контроллинга</vt:lpstr>
      <vt:lpstr>Взаимосвязи планирования и контроллинга проекта </vt:lpstr>
      <vt:lpstr>Контур регулирования контроллинга проекта </vt:lpstr>
      <vt:lpstr>Слайд 14</vt:lpstr>
      <vt:lpstr>Контроль над ходом проекта и над временем</vt:lpstr>
      <vt:lpstr>Слайд 16</vt:lpstr>
      <vt:lpstr>Слайд 17</vt:lpstr>
      <vt:lpstr>Слайд 18</vt:lpstr>
      <vt:lpstr>Соблюдение сроков </vt:lpstr>
      <vt:lpstr>Контроль издержек</vt:lpstr>
      <vt:lpstr>Контроль издержек</vt:lpstr>
      <vt:lpstr>Метод абсолютного сравнения</vt:lpstr>
      <vt:lpstr>Слайд 23</vt:lpstr>
      <vt:lpstr>Слайд 24</vt:lpstr>
      <vt:lpstr>Слайд 25</vt:lpstr>
      <vt:lpstr>Слайд 26</vt:lpstr>
      <vt:lpstr>Слайд 27</vt:lpstr>
      <vt:lpstr>Фазы контроллинга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  Логистика</dc:title>
  <dc:creator>User</dc:creator>
  <cp:lastModifiedBy>User</cp:lastModifiedBy>
  <cp:revision>127</cp:revision>
  <dcterms:modified xsi:type="dcterms:W3CDTF">2019-12-09T08:48:57Z</dcterms:modified>
</cp:coreProperties>
</file>