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20.wmf"/><Relationship Id="rId1" Type="http://schemas.openxmlformats.org/officeDocument/2006/relationships/image" Target="../media/image15.wmf"/><Relationship Id="rId4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4" Type="http://schemas.openxmlformats.org/officeDocument/2006/relationships/image" Target="../media/image4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5E7B6-6907-44D1-AF06-ECF4873AC3F8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2CE01-B07F-48F6-AB7B-337C20C59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6E56FD-2250-469C-A9A0-97B28F9BF4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5BE8F-992D-476B-A88A-DC68923CC6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314FB-00D0-44A7-AE4E-FD1B2978F1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B5BC2-1D14-4C16-938A-E7F31E504F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B4817-E077-4FD2-8D2E-7847FE69E4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8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16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19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2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1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2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24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26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39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33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43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4.wmf"/><Relationship Id="rId11" Type="http://schemas.openxmlformats.org/officeDocument/2006/relationships/image" Target="../media/image36.wmf"/><Relationship Id="rId5" Type="http://schemas.openxmlformats.org/officeDocument/2006/relationships/oleObject" Target="../embeddings/oleObject45.bin"/><Relationship Id="rId10" Type="http://schemas.openxmlformats.org/officeDocument/2006/relationships/oleObject" Target="../embeddings/oleObject48.bin"/><Relationship Id="rId4" Type="http://schemas.openxmlformats.org/officeDocument/2006/relationships/image" Target="../media/image33.wmf"/><Relationship Id="rId9" Type="http://schemas.openxmlformats.org/officeDocument/2006/relationships/oleObject" Target="../embeddings/oleObject47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image" Target="../media/image39.jpeg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50.bin"/><Relationship Id="rId9" Type="http://schemas.openxmlformats.org/officeDocument/2006/relationships/image" Target="../media/image42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image" Target="../media/image39.jpeg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54.bin"/><Relationship Id="rId11" Type="http://schemas.openxmlformats.org/officeDocument/2006/relationships/image" Target="../media/image46.wmf"/><Relationship Id="rId5" Type="http://schemas.openxmlformats.org/officeDocument/2006/relationships/image" Target="../media/image43.wmf"/><Relationship Id="rId10" Type="http://schemas.openxmlformats.org/officeDocument/2006/relationships/oleObject" Target="../embeddings/oleObject56.bin"/><Relationship Id="rId4" Type="http://schemas.openxmlformats.org/officeDocument/2006/relationships/oleObject" Target="../embeddings/oleObject53.bin"/><Relationship Id="rId9" Type="http://schemas.openxmlformats.org/officeDocument/2006/relationships/image" Target="../media/image45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WordArt 5"/>
          <p:cNvSpPr>
            <a:spLocks noChangeArrowheads="1" noChangeShapeType="1" noTextEdit="1"/>
          </p:cNvSpPr>
          <p:nvPr/>
        </p:nvSpPr>
        <p:spPr bwMode="auto">
          <a:xfrm>
            <a:off x="2411413" y="2349500"/>
            <a:ext cx="4321175" cy="1341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Лекция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00188"/>
            <a:ext cx="7772400" cy="4929187"/>
          </a:xfrm>
          <a:ln>
            <a:solidFill>
              <a:srgbClr val="FF0000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ru-RU" sz="1400" b="1" i="1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b="1"/>
              <a:t>Тарг С.М.</a:t>
            </a:r>
            <a:r>
              <a:rPr lang="ru-RU" sz="2400"/>
              <a:t>  Краткий курс теоретической механики.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/>
              <a:t>2. Яблонский А.А.</a:t>
            </a:r>
            <a:r>
              <a:rPr lang="ru-RU" sz="2400"/>
              <a:t> Курс теоретической механики.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/>
              <a:t>3. </a:t>
            </a:r>
            <a:r>
              <a:rPr lang="ru-RU" sz="2400" b="1"/>
              <a:t>Никитин Н.Н. </a:t>
            </a:r>
            <a:r>
              <a:rPr lang="ru-RU" sz="2400"/>
              <a:t>Курс теоретической механики.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/>
              <a:t>4. Бать М.И.,  Джанелидзе Г.Ю., Кельзон А.С.</a:t>
            </a:r>
            <a:r>
              <a:rPr lang="ru-RU" sz="2400"/>
              <a:t> Теоретическая механика в примерах и задачах. Ч.</a:t>
            </a:r>
            <a:r>
              <a:rPr lang="en-US" sz="2400"/>
              <a:t>I, II. </a:t>
            </a:r>
            <a:endParaRPr lang="ru-RU" sz="24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/>
              <a:t>5.</a:t>
            </a:r>
            <a:r>
              <a:rPr lang="ru-RU" sz="2400"/>
              <a:t> Сборник коротких задач по теоретической механике. Под ред. </a:t>
            </a:r>
            <a:r>
              <a:rPr lang="ru-RU" sz="2400" b="1"/>
              <a:t>Кепе О.Э.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/>
              <a:t>6. </a:t>
            </a:r>
            <a:r>
              <a:rPr lang="ru-RU" sz="2400"/>
              <a:t>Сборник заданий для курсовых работ по теоретической механике. Под ред. А.А. Яблонского.</a:t>
            </a:r>
            <a:endParaRPr lang="ru-RU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/>
              <a:t>7. </a:t>
            </a:r>
            <a:r>
              <a:rPr lang="ru-RU" sz="2400"/>
              <a:t>Мультимедийные лекции по курсу «Теоретическая механика».  Под ред. </a:t>
            </a:r>
            <a:r>
              <a:rPr lang="ru-RU" sz="2400" b="1"/>
              <a:t>Томилина А. К.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568325"/>
            <a:ext cx="7500937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kern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3600" b="1" i="1" kern="0" dirty="0">
                <a:solidFill>
                  <a:srgbClr val="000000"/>
                </a:solidFill>
                <a:latin typeface="Arial" charset="0"/>
              </a:rPr>
              <a:t>Рекомендуемая литература: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pPr algn="ctr" eaLnBrk="1" hangingPunct="1"/>
            <a:r>
              <a:rPr lang="ru-RU" i="1"/>
              <a:t>МЕХАНИКА</a:t>
            </a:r>
            <a:r>
              <a:rPr lang="ru-RU"/>
              <a:t> изучает простейший вид движения материи – механическое движение</a:t>
            </a:r>
          </a:p>
          <a:p>
            <a:pPr algn="ctr" eaLnBrk="1" hangingPunct="1">
              <a:buFontTx/>
              <a:buNone/>
            </a:pPr>
            <a:endParaRPr lang="ru-RU" sz="1600" i="1"/>
          </a:p>
          <a:p>
            <a:pPr algn="ctr" eaLnBrk="1" hangingPunct="1"/>
            <a:r>
              <a:rPr lang="ru-RU" i="1"/>
              <a:t>МЕХАНИЧЕСКОЕ ДВИЖЕНИЕ</a:t>
            </a:r>
            <a:r>
              <a:rPr lang="ru-RU"/>
              <a:t> представляет собой перемещение материальных тел в пространстве и времени</a:t>
            </a: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title"/>
          </p:nvPr>
        </p:nvSpPr>
        <p:spPr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b="1" i="1"/>
              <a:t>ВВЕДЕНИЕ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ru-RU"/>
              <a:t>материя (</a:t>
            </a:r>
            <a:r>
              <a:rPr lang="ru-RU" i="1"/>
              <a:t>инертность и гравитация</a:t>
            </a:r>
            <a:r>
              <a:rPr lang="en-US" i="1"/>
              <a:t>)-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i="1"/>
              <a:t>                       - </a:t>
            </a:r>
            <a:r>
              <a:rPr lang="ru-RU" i="1">
                <a:solidFill>
                  <a:srgbClr val="FF0000"/>
                </a:solidFill>
              </a:rPr>
              <a:t>масса </a:t>
            </a:r>
            <a:r>
              <a:rPr lang="en-US" i="1"/>
              <a:t>  </a:t>
            </a:r>
            <a:r>
              <a:rPr lang="en-US" sz="4000" b="1" i="1"/>
              <a:t>m</a:t>
            </a:r>
            <a:r>
              <a:rPr lang="en-US" b="1" i="1"/>
              <a:t> </a:t>
            </a:r>
            <a:r>
              <a:rPr lang="ru-RU" i="1"/>
              <a:t>(кг)</a:t>
            </a:r>
            <a:endParaRPr lang="ru-RU"/>
          </a:p>
          <a:p>
            <a:pPr algn="ctr" eaLnBrk="1" hangingPunct="1">
              <a:lnSpc>
                <a:spcPct val="90000"/>
              </a:lnSpc>
            </a:pPr>
            <a:r>
              <a:rPr lang="ru-RU"/>
              <a:t>пространство (</a:t>
            </a:r>
            <a:r>
              <a:rPr lang="ru-RU" i="1"/>
              <a:t>протяженность</a:t>
            </a:r>
            <a:r>
              <a:rPr lang="ru-RU"/>
              <a:t>)</a:t>
            </a:r>
            <a:r>
              <a:rPr lang="en-US"/>
              <a:t> –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/>
              <a:t>                       - </a:t>
            </a:r>
            <a:r>
              <a:rPr lang="ru-RU">
                <a:solidFill>
                  <a:srgbClr val="FF0000"/>
                </a:solidFill>
              </a:rPr>
              <a:t>длина </a:t>
            </a:r>
            <a:r>
              <a:rPr lang="en-US"/>
              <a:t>  </a:t>
            </a:r>
            <a:r>
              <a:rPr lang="en-US" sz="4000" b="1" i="1"/>
              <a:t>l</a:t>
            </a:r>
            <a:r>
              <a:rPr lang="ru-RU" sz="4000" b="1" i="1"/>
              <a:t> </a:t>
            </a:r>
            <a:r>
              <a:rPr lang="ru-RU" i="1"/>
              <a:t>(м)</a:t>
            </a:r>
            <a:endParaRPr lang="ru-RU"/>
          </a:p>
          <a:p>
            <a:pPr algn="ctr" eaLnBrk="1" hangingPunct="1">
              <a:lnSpc>
                <a:spcPct val="90000"/>
              </a:lnSpc>
            </a:pPr>
            <a:r>
              <a:rPr lang="ru-RU"/>
              <a:t>время (</a:t>
            </a:r>
            <a:r>
              <a:rPr lang="ru-RU" i="1"/>
              <a:t>однонаправленность и равномерность течения</a:t>
            </a:r>
            <a:r>
              <a:rPr lang="ru-RU"/>
              <a:t>) –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/>
              <a:t>        </a:t>
            </a:r>
            <a:r>
              <a:rPr lang="en-US"/>
              <a:t>- </a:t>
            </a:r>
            <a:r>
              <a:rPr lang="ru-RU">
                <a:solidFill>
                  <a:srgbClr val="FF0000"/>
                </a:solidFill>
              </a:rPr>
              <a:t>независимая переменная</a:t>
            </a:r>
            <a:r>
              <a:rPr lang="ru-RU"/>
              <a:t>  </a:t>
            </a:r>
            <a:r>
              <a:rPr lang="en-US" sz="4000" b="1" i="1"/>
              <a:t>t </a:t>
            </a:r>
            <a:r>
              <a:rPr lang="ru-RU" i="1"/>
              <a:t>(с)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title"/>
          </p:nvPr>
        </p:nvSpPr>
        <p:spPr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i="1">
                <a:latin typeface="Arial" charset="0"/>
              </a:rPr>
              <a:t>Первичные понятия: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/>
              <a:t>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133600"/>
            <a:ext cx="7772400" cy="3960813"/>
          </a:xfrm>
          <a:ln>
            <a:solidFill>
              <a:srgbClr val="FF0000"/>
            </a:solidFill>
          </a:ln>
        </p:spPr>
        <p:txBody>
          <a:bodyPr/>
          <a:lstStyle/>
          <a:p>
            <a:pPr algn="ctr" eaLnBrk="1" hangingPunct="1">
              <a:buFontTx/>
              <a:buChar char="-"/>
            </a:pPr>
            <a:r>
              <a:rPr lang="ru-RU"/>
              <a:t>МАТЕРИАЛЬНАЯ ТОЧКА </a:t>
            </a:r>
            <a:r>
              <a:rPr lang="ru-RU" i="1"/>
              <a:t>(свободная и несвободная)</a:t>
            </a:r>
          </a:p>
          <a:p>
            <a:pPr eaLnBrk="1" hangingPunct="1">
              <a:buFontTx/>
              <a:buChar char="-"/>
            </a:pPr>
            <a:r>
              <a:rPr lang="ru-RU"/>
              <a:t>СИСТЕМА МАТЕРИАЛЬНЫХ ТОЧЕК </a:t>
            </a:r>
          </a:p>
          <a:p>
            <a:pPr eaLnBrk="1" hangingPunct="1">
              <a:buFontTx/>
              <a:buNone/>
            </a:pPr>
            <a:r>
              <a:rPr lang="ru-RU"/>
              <a:t>            </a:t>
            </a:r>
            <a:r>
              <a:rPr lang="ru-RU" i="1"/>
              <a:t>(материальная система)</a:t>
            </a:r>
          </a:p>
          <a:p>
            <a:pPr eaLnBrk="1" hangingPunct="1">
              <a:buFontTx/>
              <a:buNone/>
            </a:pPr>
            <a:endParaRPr lang="ru-RU" sz="1400"/>
          </a:p>
          <a:p>
            <a:pPr eaLnBrk="1" hangingPunct="1">
              <a:buFontTx/>
              <a:buNone/>
            </a:pPr>
            <a:r>
              <a:rPr lang="ru-RU"/>
              <a:t>- АБСОЛЮТНО ТВЕРДОЕ ТЕЛО (АТТ) –</a:t>
            </a:r>
            <a:r>
              <a:rPr lang="ru-RU" i="1"/>
              <a:t>частный случай механической системы</a:t>
            </a:r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1763713" y="641350"/>
            <a:ext cx="5976937" cy="771525"/>
          </a:xfrm>
          <a:prstGeom prst="rect">
            <a:avLst/>
          </a:prstGeom>
          <a:solidFill>
            <a:srgbClr val="FF99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i="1">
                <a:latin typeface="Arial" charset="0"/>
              </a:rPr>
              <a:t>  Объекты механики: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349500"/>
            <a:ext cx="7772400" cy="3459163"/>
          </a:xfrm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/>
              <a:t>Геометрические и кинематические</a:t>
            </a:r>
          </a:p>
          <a:p>
            <a:pPr eaLnBrk="1" hangingPunct="1"/>
            <a:r>
              <a:rPr lang="ru-RU"/>
              <a:t>Стационарные и нестационарные</a:t>
            </a:r>
          </a:p>
          <a:p>
            <a:pPr eaLnBrk="1" hangingPunct="1"/>
            <a:r>
              <a:rPr lang="ru-RU"/>
              <a:t>Освобождающие и неосвобождающие</a:t>
            </a:r>
          </a:p>
          <a:p>
            <a:pPr eaLnBrk="1" hangingPunct="1"/>
            <a:r>
              <a:rPr lang="ru-RU"/>
              <a:t>Внутренние и внешние </a:t>
            </a:r>
            <a:r>
              <a:rPr lang="ru-RU" i="1"/>
              <a:t>(различаются для материальной системы)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title"/>
          </p:nvPr>
        </p:nvSpPr>
        <p:spPr>
          <a:xfrm>
            <a:off x="1187450" y="609600"/>
            <a:ext cx="6334125" cy="1019175"/>
          </a:xfrm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i="1">
                <a:latin typeface="Arial" charset="0"/>
              </a:rPr>
              <a:t>Связи: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019175"/>
          </a:xfrm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i="1">
                <a:latin typeface="Arial" charset="0"/>
              </a:rPr>
              <a:t>Примеры связей:</a:t>
            </a:r>
          </a:p>
        </p:txBody>
      </p:sp>
      <p:grpSp>
        <p:nvGrpSpPr>
          <p:cNvPr id="2" name="Group 81"/>
          <p:cNvGrpSpPr>
            <a:grpSpLocks/>
          </p:cNvGrpSpPr>
          <p:nvPr/>
        </p:nvGrpSpPr>
        <p:grpSpPr bwMode="auto">
          <a:xfrm>
            <a:off x="1619250" y="2997200"/>
            <a:ext cx="2089150" cy="792163"/>
            <a:chOff x="884" y="1752"/>
            <a:chExt cx="1316" cy="499"/>
          </a:xfrm>
        </p:grpSpPr>
        <p:sp>
          <p:nvSpPr>
            <p:cNvPr id="29700" name="Line 82"/>
            <p:cNvSpPr>
              <a:spLocks noChangeShapeType="1"/>
            </p:cNvSpPr>
            <p:nvPr/>
          </p:nvSpPr>
          <p:spPr bwMode="auto">
            <a:xfrm>
              <a:off x="884" y="2069"/>
              <a:ext cx="13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1" name="Rectangle 83"/>
            <p:cNvSpPr>
              <a:spLocks noChangeArrowheads="1"/>
            </p:cNvSpPr>
            <p:nvPr/>
          </p:nvSpPr>
          <p:spPr bwMode="auto">
            <a:xfrm>
              <a:off x="1202" y="1752"/>
              <a:ext cx="499" cy="317"/>
            </a:xfrm>
            <a:prstGeom prst="rect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lin ang="0" scaled="1"/>
            </a:gra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2" name="Line 84"/>
            <p:cNvSpPr>
              <a:spLocks noChangeShapeType="1"/>
            </p:cNvSpPr>
            <p:nvPr/>
          </p:nvSpPr>
          <p:spPr bwMode="auto">
            <a:xfrm flipV="1">
              <a:off x="930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3" name="Line 85"/>
            <p:cNvSpPr>
              <a:spLocks noChangeShapeType="1"/>
            </p:cNvSpPr>
            <p:nvPr/>
          </p:nvSpPr>
          <p:spPr bwMode="auto">
            <a:xfrm flipV="1">
              <a:off x="1066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4" name="Line 86"/>
            <p:cNvSpPr>
              <a:spLocks noChangeShapeType="1"/>
            </p:cNvSpPr>
            <p:nvPr/>
          </p:nvSpPr>
          <p:spPr bwMode="auto">
            <a:xfrm flipV="1">
              <a:off x="1202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5" name="Line 87"/>
            <p:cNvSpPr>
              <a:spLocks noChangeShapeType="1"/>
            </p:cNvSpPr>
            <p:nvPr/>
          </p:nvSpPr>
          <p:spPr bwMode="auto">
            <a:xfrm flipV="1">
              <a:off x="1338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6" name="Line 88"/>
            <p:cNvSpPr>
              <a:spLocks noChangeShapeType="1"/>
            </p:cNvSpPr>
            <p:nvPr/>
          </p:nvSpPr>
          <p:spPr bwMode="auto">
            <a:xfrm flipV="1">
              <a:off x="1474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7" name="Line 89"/>
            <p:cNvSpPr>
              <a:spLocks noChangeShapeType="1"/>
            </p:cNvSpPr>
            <p:nvPr/>
          </p:nvSpPr>
          <p:spPr bwMode="auto">
            <a:xfrm flipV="1">
              <a:off x="1610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8" name="Line 90"/>
            <p:cNvSpPr>
              <a:spLocks noChangeShapeType="1"/>
            </p:cNvSpPr>
            <p:nvPr/>
          </p:nvSpPr>
          <p:spPr bwMode="auto">
            <a:xfrm flipV="1">
              <a:off x="1746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9" name="Line 91"/>
            <p:cNvSpPr>
              <a:spLocks noChangeShapeType="1"/>
            </p:cNvSpPr>
            <p:nvPr/>
          </p:nvSpPr>
          <p:spPr bwMode="auto">
            <a:xfrm flipV="1">
              <a:off x="1928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2"/>
          <p:cNvSpPr>
            <a:spLocks noChangeArrowheads="1"/>
          </p:cNvSpPr>
          <p:nvPr/>
        </p:nvSpPr>
        <p:spPr bwMode="auto">
          <a:xfrm>
            <a:off x="901700" y="825500"/>
            <a:ext cx="7772400" cy="1019175"/>
          </a:xfrm>
          <a:prstGeom prst="rect">
            <a:avLst/>
          </a:prstGeom>
          <a:solidFill>
            <a:srgbClr val="FF99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i="1">
                <a:solidFill>
                  <a:schemeClr val="tx2"/>
                </a:solidFill>
                <a:latin typeface="Arial" charset="0"/>
              </a:rPr>
              <a:t>Примеры связей:</a:t>
            </a:r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1619250" y="2997200"/>
            <a:ext cx="2089150" cy="792163"/>
            <a:chOff x="884" y="1752"/>
            <a:chExt cx="1316" cy="499"/>
          </a:xfrm>
        </p:grpSpPr>
        <p:sp>
          <p:nvSpPr>
            <p:cNvPr id="30732" name="Line 56"/>
            <p:cNvSpPr>
              <a:spLocks noChangeShapeType="1"/>
            </p:cNvSpPr>
            <p:nvPr/>
          </p:nvSpPr>
          <p:spPr bwMode="auto">
            <a:xfrm>
              <a:off x="884" y="2069"/>
              <a:ext cx="13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33" name="Rectangle 57"/>
            <p:cNvSpPr>
              <a:spLocks noChangeArrowheads="1"/>
            </p:cNvSpPr>
            <p:nvPr/>
          </p:nvSpPr>
          <p:spPr bwMode="auto">
            <a:xfrm>
              <a:off x="1202" y="1752"/>
              <a:ext cx="499" cy="317"/>
            </a:xfrm>
            <a:prstGeom prst="rect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lin ang="0" scaled="1"/>
            </a:gra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4" name="Line 58"/>
            <p:cNvSpPr>
              <a:spLocks noChangeShapeType="1"/>
            </p:cNvSpPr>
            <p:nvPr/>
          </p:nvSpPr>
          <p:spPr bwMode="auto">
            <a:xfrm flipV="1">
              <a:off x="930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35" name="Line 59"/>
            <p:cNvSpPr>
              <a:spLocks noChangeShapeType="1"/>
            </p:cNvSpPr>
            <p:nvPr/>
          </p:nvSpPr>
          <p:spPr bwMode="auto">
            <a:xfrm flipV="1">
              <a:off x="1066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36" name="Line 60"/>
            <p:cNvSpPr>
              <a:spLocks noChangeShapeType="1"/>
            </p:cNvSpPr>
            <p:nvPr/>
          </p:nvSpPr>
          <p:spPr bwMode="auto">
            <a:xfrm flipV="1">
              <a:off x="1202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37" name="Line 61"/>
            <p:cNvSpPr>
              <a:spLocks noChangeShapeType="1"/>
            </p:cNvSpPr>
            <p:nvPr/>
          </p:nvSpPr>
          <p:spPr bwMode="auto">
            <a:xfrm flipV="1">
              <a:off x="1338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38" name="Line 62"/>
            <p:cNvSpPr>
              <a:spLocks noChangeShapeType="1"/>
            </p:cNvSpPr>
            <p:nvPr/>
          </p:nvSpPr>
          <p:spPr bwMode="auto">
            <a:xfrm flipV="1">
              <a:off x="1474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39" name="Line 63"/>
            <p:cNvSpPr>
              <a:spLocks noChangeShapeType="1"/>
            </p:cNvSpPr>
            <p:nvPr/>
          </p:nvSpPr>
          <p:spPr bwMode="auto">
            <a:xfrm flipV="1">
              <a:off x="1610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40" name="Line 64"/>
            <p:cNvSpPr>
              <a:spLocks noChangeShapeType="1"/>
            </p:cNvSpPr>
            <p:nvPr/>
          </p:nvSpPr>
          <p:spPr bwMode="auto">
            <a:xfrm flipV="1">
              <a:off x="1746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41" name="Line 65"/>
            <p:cNvSpPr>
              <a:spLocks noChangeShapeType="1"/>
            </p:cNvSpPr>
            <p:nvPr/>
          </p:nvSpPr>
          <p:spPr bwMode="auto">
            <a:xfrm flipV="1">
              <a:off x="1928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787900" y="2565400"/>
            <a:ext cx="792163" cy="2303463"/>
            <a:chOff x="2880" y="1480"/>
            <a:chExt cx="499" cy="1451"/>
          </a:xfrm>
        </p:grpSpPr>
        <p:sp>
          <p:nvSpPr>
            <p:cNvPr id="30725" name="Line 67"/>
            <p:cNvSpPr>
              <a:spLocks noChangeShapeType="1"/>
            </p:cNvSpPr>
            <p:nvPr/>
          </p:nvSpPr>
          <p:spPr bwMode="auto">
            <a:xfrm>
              <a:off x="2880" y="1661"/>
              <a:ext cx="49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26" name="Line 68"/>
            <p:cNvSpPr>
              <a:spLocks noChangeShapeType="1"/>
            </p:cNvSpPr>
            <p:nvPr/>
          </p:nvSpPr>
          <p:spPr bwMode="auto">
            <a:xfrm>
              <a:off x="3152" y="1661"/>
              <a:ext cx="0" cy="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27" name="Oval 69"/>
            <p:cNvSpPr>
              <a:spLocks noChangeArrowheads="1"/>
            </p:cNvSpPr>
            <p:nvPr/>
          </p:nvSpPr>
          <p:spPr bwMode="auto">
            <a:xfrm>
              <a:off x="2925" y="2523"/>
              <a:ext cx="409" cy="408"/>
            </a:xfrm>
            <a:prstGeom prst="ellipse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28" name="Line 70"/>
            <p:cNvSpPr>
              <a:spLocks noChangeShapeType="1"/>
            </p:cNvSpPr>
            <p:nvPr/>
          </p:nvSpPr>
          <p:spPr bwMode="auto">
            <a:xfrm flipH="1">
              <a:off x="2880" y="1480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29" name="Line 71"/>
            <p:cNvSpPr>
              <a:spLocks noChangeShapeType="1"/>
            </p:cNvSpPr>
            <p:nvPr/>
          </p:nvSpPr>
          <p:spPr bwMode="auto">
            <a:xfrm flipH="1">
              <a:off x="3016" y="1480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30" name="Line 72"/>
            <p:cNvSpPr>
              <a:spLocks noChangeShapeType="1"/>
            </p:cNvSpPr>
            <p:nvPr/>
          </p:nvSpPr>
          <p:spPr bwMode="auto">
            <a:xfrm flipH="1">
              <a:off x="3152" y="1480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31" name="Line 73"/>
            <p:cNvSpPr>
              <a:spLocks noChangeShapeType="1"/>
            </p:cNvSpPr>
            <p:nvPr/>
          </p:nvSpPr>
          <p:spPr bwMode="auto">
            <a:xfrm flipH="1">
              <a:off x="3288" y="1480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2"/>
          <p:cNvSpPr>
            <a:spLocks noChangeArrowheads="1"/>
          </p:cNvSpPr>
          <p:nvPr/>
        </p:nvSpPr>
        <p:spPr bwMode="auto">
          <a:xfrm>
            <a:off x="901700" y="825500"/>
            <a:ext cx="7772400" cy="1019175"/>
          </a:xfrm>
          <a:prstGeom prst="rect">
            <a:avLst/>
          </a:prstGeom>
          <a:solidFill>
            <a:srgbClr val="FF99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i="1">
                <a:solidFill>
                  <a:schemeClr val="tx2"/>
                </a:solidFill>
                <a:latin typeface="Arial" charset="0"/>
              </a:rPr>
              <a:t>Примеры связей:</a:t>
            </a:r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1619250" y="2997200"/>
            <a:ext cx="2089150" cy="792163"/>
            <a:chOff x="884" y="1752"/>
            <a:chExt cx="1316" cy="499"/>
          </a:xfrm>
        </p:grpSpPr>
        <p:sp>
          <p:nvSpPr>
            <p:cNvPr id="1058" name="Line 56"/>
            <p:cNvSpPr>
              <a:spLocks noChangeShapeType="1"/>
            </p:cNvSpPr>
            <p:nvPr/>
          </p:nvSpPr>
          <p:spPr bwMode="auto">
            <a:xfrm>
              <a:off x="884" y="2069"/>
              <a:ext cx="13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9" name="Rectangle 57"/>
            <p:cNvSpPr>
              <a:spLocks noChangeArrowheads="1"/>
            </p:cNvSpPr>
            <p:nvPr/>
          </p:nvSpPr>
          <p:spPr bwMode="auto">
            <a:xfrm>
              <a:off x="1202" y="1752"/>
              <a:ext cx="499" cy="317"/>
            </a:xfrm>
            <a:prstGeom prst="rect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lin ang="0" scaled="1"/>
            </a:gra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0" name="Line 58"/>
            <p:cNvSpPr>
              <a:spLocks noChangeShapeType="1"/>
            </p:cNvSpPr>
            <p:nvPr/>
          </p:nvSpPr>
          <p:spPr bwMode="auto">
            <a:xfrm flipV="1">
              <a:off x="930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1" name="Line 59"/>
            <p:cNvSpPr>
              <a:spLocks noChangeShapeType="1"/>
            </p:cNvSpPr>
            <p:nvPr/>
          </p:nvSpPr>
          <p:spPr bwMode="auto">
            <a:xfrm flipV="1">
              <a:off x="1066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2" name="Line 60"/>
            <p:cNvSpPr>
              <a:spLocks noChangeShapeType="1"/>
            </p:cNvSpPr>
            <p:nvPr/>
          </p:nvSpPr>
          <p:spPr bwMode="auto">
            <a:xfrm flipV="1">
              <a:off x="1202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3" name="Line 61"/>
            <p:cNvSpPr>
              <a:spLocks noChangeShapeType="1"/>
            </p:cNvSpPr>
            <p:nvPr/>
          </p:nvSpPr>
          <p:spPr bwMode="auto">
            <a:xfrm flipV="1">
              <a:off x="1338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4" name="Line 62"/>
            <p:cNvSpPr>
              <a:spLocks noChangeShapeType="1"/>
            </p:cNvSpPr>
            <p:nvPr/>
          </p:nvSpPr>
          <p:spPr bwMode="auto">
            <a:xfrm flipV="1">
              <a:off x="1474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5" name="Line 63"/>
            <p:cNvSpPr>
              <a:spLocks noChangeShapeType="1"/>
            </p:cNvSpPr>
            <p:nvPr/>
          </p:nvSpPr>
          <p:spPr bwMode="auto">
            <a:xfrm flipV="1">
              <a:off x="1610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6" name="Line 64"/>
            <p:cNvSpPr>
              <a:spLocks noChangeShapeType="1"/>
            </p:cNvSpPr>
            <p:nvPr/>
          </p:nvSpPr>
          <p:spPr bwMode="auto">
            <a:xfrm flipV="1">
              <a:off x="1746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7" name="Line 65"/>
            <p:cNvSpPr>
              <a:spLocks noChangeShapeType="1"/>
            </p:cNvSpPr>
            <p:nvPr/>
          </p:nvSpPr>
          <p:spPr bwMode="auto">
            <a:xfrm flipV="1">
              <a:off x="1928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6227763" y="3140075"/>
            <a:ext cx="2305050" cy="1728788"/>
            <a:chOff x="3787" y="1842"/>
            <a:chExt cx="1452" cy="1089"/>
          </a:xfrm>
        </p:grpSpPr>
        <p:sp>
          <p:nvSpPr>
            <p:cNvPr id="1047" name="Line 67"/>
            <p:cNvSpPr>
              <a:spLocks noChangeShapeType="1"/>
            </p:cNvSpPr>
            <p:nvPr/>
          </p:nvSpPr>
          <p:spPr bwMode="auto">
            <a:xfrm>
              <a:off x="3787" y="2750"/>
              <a:ext cx="136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Oval 68"/>
            <p:cNvSpPr>
              <a:spLocks noChangeArrowheads="1"/>
            </p:cNvSpPr>
            <p:nvPr/>
          </p:nvSpPr>
          <p:spPr bwMode="auto">
            <a:xfrm>
              <a:off x="4014" y="1842"/>
              <a:ext cx="907" cy="908"/>
            </a:xfrm>
            <a:prstGeom prst="ellipse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1049" name="Line 69"/>
            <p:cNvSpPr>
              <a:spLocks noChangeShapeType="1"/>
            </p:cNvSpPr>
            <p:nvPr/>
          </p:nvSpPr>
          <p:spPr bwMode="auto">
            <a:xfrm>
              <a:off x="4513" y="2296"/>
              <a:ext cx="7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Line 70"/>
            <p:cNvSpPr>
              <a:spLocks noChangeShapeType="1"/>
            </p:cNvSpPr>
            <p:nvPr/>
          </p:nvSpPr>
          <p:spPr bwMode="auto">
            <a:xfrm flipV="1">
              <a:off x="3833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1" name="Line 71"/>
            <p:cNvSpPr>
              <a:spLocks noChangeShapeType="1"/>
            </p:cNvSpPr>
            <p:nvPr/>
          </p:nvSpPr>
          <p:spPr bwMode="auto">
            <a:xfrm flipV="1">
              <a:off x="3969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Line 72"/>
            <p:cNvSpPr>
              <a:spLocks noChangeShapeType="1"/>
            </p:cNvSpPr>
            <p:nvPr/>
          </p:nvSpPr>
          <p:spPr bwMode="auto">
            <a:xfrm flipV="1">
              <a:off x="4105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3" name="Line 73"/>
            <p:cNvSpPr>
              <a:spLocks noChangeShapeType="1"/>
            </p:cNvSpPr>
            <p:nvPr/>
          </p:nvSpPr>
          <p:spPr bwMode="auto">
            <a:xfrm flipV="1">
              <a:off x="4241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4" name="Line 74"/>
            <p:cNvSpPr>
              <a:spLocks noChangeShapeType="1"/>
            </p:cNvSpPr>
            <p:nvPr/>
          </p:nvSpPr>
          <p:spPr bwMode="auto">
            <a:xfrm flipV="1">
              <a:off x="4377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5" name="Line 75"/>
            <p:cNvSpPr>
              <a:spLocks noChangeShapeType="1"/>
            </p:cNvSpPr>
            <p:nvPr/>
          </p:nvSpPr>
          <p:spPr bwMode="auto">
            <a:xfrm flipV="1">
              <a:off x="4513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6" name="Line 76"/>
            <p:cNvSpPr>
              <a:spLocks noChangeShapeType="1"/>
            </p:cNvSpPr>
            <p:nvPr/>
          </p:nvSpPr>
          <p:spPr bwMode="auto">
            <a:xfrm flipV="1">
              <a:off x="4649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7" name="Line 77"/>
            <p:cNvSpPr>
              <a:spLocks noChangeShapeType="1"/>
            </p:cNvSpPr>
            <p:nvPr/>
          </p:nvSpPr>
          <p:spPr bwMode="auto">
            <a:xfrm flipV="1">
              <a:off x="4831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32" name="Text Box 78"/>
          <p:cNvSpPr txBox="1">
            <a:spLocks noChangeArrowheads="1"/>
          </p:cNvSpPr>
          <p:nvPr/>
        </p:nvSpPr>
        <p:spPr bwMode="auto">
          <a:xfrm>
            <a:off x="6927850" y="3475038"/>
            <a:ext cx="4524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/>
              <a:t>С</a:t>
            </a:r>
          </a:p>
        </p:txBody>
      </p:sp>
      <p:sp>
        <p:nvSpPr>
          <p:cNvPr id="1033" name="Text Box 79"/>
          <p:cNvSpPr txBox="1">
            <a:spLocks noChangeArrowheads="1"/>
          </p:cNvSpPr>
          <p:nvPr/>
        </p:nvSpPr>
        <p:spPr bwMode="auto">
          <a:xfrm>
            <a:off x="7072313" y="4046538"/>
            <a:ext cx="4016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/>
              <a:t>А</a:t>
            </a:r>
          </a:p>
        </p:txBody>
      </p:sp>
      <p:sp>
        <p:nvSpPr>
          <p:cNvPr id="1034" name="Text Box 80"/>
          <p:cNvSpPr txBox="1">
            <a:spLocks noChangeArrowheads="1"/>
          </p:cNvSpPr>
          <p:nvPr/>
        </p:nvSpPr>
        <p:spPr bwMode="auto">
          <a:xfrm>
            <a:off x="6496050" y="51768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026" name="Rectangle 81"/>
          <p:cNvGraphicFramePr>
            <a:graphicFrameLocks/>
          </p:cNvGraphicFramePr>
          <p:nvPr/>
        </p:nvGraphicFramePr>
        <p:xfrm>
          <a:off x="6875463" y="4940300"/>
          <a:ext cx="14414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Формула" r:id="rId3" imgW="0" imgH="0" progId="Equation.3">
                  <p:embed/>
                </p:oleObj>
              </mc:Choice>
              <mc:Fallback>
                <p:oleObj name="Формула" r:id="rId3" imgW="0" imgH="0" progId="Equation.3">
                  <p:embed/>
                  <p:pic>
                    <p:nvPicPr>
                      <p:cNvPr id="0" name="Rectangle 8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5463" y="4940300"/>
                        <a:ext cx="144145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Text Box 82"/>
          <p:cNvSpPr txBox="1">
            <a:spLocks noChangeArrowheads="1"/>
          </p:cNvSpPr>
          <p:nvPr/>
        </p:nvSpPr>
        <p:spPr bwMode="auto">
          <a:xfrm>
            <a:off x="7072313" y="51768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036" name="Text Box 83"/>
          <p:cNvSpPr txBox="1">
            <a:spLocks noChangeArrowheads="1"/>
          </p:cNvSpPr>
          <p:nvPr/>
        </p:nvSpPr>
        <p:spPr bwMode="auto">
          <a:xfrm>
            <a:off x="7072313" y="51768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027" name="Object 84"/>
          <p:cNvGraphicFramePr>
            <a:graphicFrameLocks noChangeAspect="1"/>
          </p:cNvGraphicFramePr>
          <p:nvPr/>
        </p:nvGraphicFramePr>
        <p:xfrm>
          <a:off x="8177213" y="2894013"/>
          <a:ext cx="493712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Формула" r:id="rId4" imgW="203040" imgH="215640" progId="Equation.3">
                  <p:embed/>
                </p:oleObj>
              </mc:Choice>
              <mc:Fallback>
                <p:oleObj name="Формула" r:id="rId4" imgW="203040" imgH="215640" progId="Equation.3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7213" y="2894013"/>
                        <a:ext cx="493712" cy="709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85"/>
          <p:cNvGraphicFramePr>
            <a:graphicFrameLocks noChangeAspect="1"/>
          </p:cNvGraphicFramePr>
          <p:nvPr/>
        </p:nvGraphicFramePr>
        <p:xfrm>
          <a:off x="6516688" y="5013325"/>
          <a:ext cx="165576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Формула" r:id="rId6" imgW="444240" imgH="241200" progId="Equation.3">
                  <p:embed/>
                </p:oleObj>
              </mc:Choice>
              <mc:Fallback>
                <p:oleObj name="Формула" r:id="rId6" imgW="444240" imgH="241200" progId="Equation.3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5013325"/>
                        <a:ext cx="1655762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4787900" y="2565400"/>
            <a:ext cx="792163" cy="2303463"/>
            <a:chOff x="2880" y="1480"/>
            <a:chExt cx="499" cy="1451"/>
          </a:xfrm>
        </p:grpSpPr>
        <p:sp>
          <p:nvSpPr>
            <p:cNvPr id="1040" name="Line 87"/>
            <p:cNvSpPr>
              <a:spLocks noChangeShapeType="1"/>
            </p:cNvSpPr>
            <p:nvPr/>
          </p:nvSpPr>
          <p:spPr bwMode="auto">
            <a:xfrm>
              <a:off x="2880" y="1661"/>
              <a:ext cx="49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1" name="Line 88"/>
            <p:cNvSpPr>
              <a:spLocks noChangeShapeType="1"/>
            </p:cNvSpPr>
            <p:nvPr/>
          </p:nvSpPr>
          <p:spPr bwMode="auto">
            <a:xfrm>
              <a:off x="3152" y="1661"/>
              <a:ext cx="0" cy="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2" name="Oval 89"/>
            <p:cNvSpPr>
              <a:spLocks noChangeArrowheads="1"/>
            </p:cNvSpPr>
            <p:nvPr/>
          </p:nvSpPr>
          <p:spPr bwMode="auto">
            <a:xfrm>
              <a:off x="2925" y="2523"/>
              <a:ext cx="409" cy="408"/>
            </a:xfrm>
            <a:prstGeom prst="ellipse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3" name="Line 90"/>
            <p:cNvSpPr>
              <a:spLocks noChangeShapeType="1"/>
            </p:cNvSpPr>
            <p:nvPr/>
          </p:nvSpPr>
          <p:spPr bwMode="auto">
            <a:xfrm flipH="1">
              <a:off x="2880" y="1480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4" name="Line 91"/>
            <p:cNvSpPr>
              <a:spLocks noChangeShapeType="1"/>
            </p:cNvSpPr>
            <p:nvPr/>
          </p:nvSpPr>
          <p:spPr bwMode="auto">
            <a:xfrm flipH="1">
              <a:off x="3016" y="1480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5" name="Line 92"/>
            <p:cNvSpPr>
              <a:spLocks noChangeShapeType="1"/>
            </p:cNvSpPr>
            <p:nvPr/>
          </p:nvSpPr>
          <p:spPr bwMode="auto">
            <a:xfrm flipH="1">
              <a:off x="3152" y="1480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6" name="Line 93"/>
            <p:cNvSpPr>
              <a:spLocks noChangeShapeType="1"/>
            </p:cNvSpPr>
            <p:nvPr/>
          </p:nvSpPr>
          <p:spPr bwMode="auto">
            <a:xfrm flipH="1">
              <a:off x="3288" y="1480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38" name="Oval 94"/>
          <p:cNvSpPr>
            <a:spLocks noChangeArrowheads="1"/>
          </p:cNvSpPr>
          <p:nvPr/>
        </p:nvSpPr>
        <p:spPr bwMode="auto">
          <a:xfrm>
            <a:off x="7308850" y="3789363"/>
            <a:ext cx="144463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9" name="Oval 95"/>
          <p:cNvSpPr>
            <a:spLocks noChangeArrowheads="1"/>
          </p:cNvSpPr>
          <p:nvPr/>
        </p:nvSpPr>
        <p:spPr bwMode="auto">
          <a:xfrm>
            <a:off x="7235825" y="4510088"/>
            <a:ext cx="144463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19250" y="2997200"/>
            <a:ext cx="2089150" cy="792163"/>
            <a:chOff x="884" y="1752"/>
            <a:chExt cx="1316" cy="499"/>
          </a:xfrm>
        </p:grpSpPr>
        <p:sp>
          <p:nvSpPr>
            <p:cNvPr id="2091" name="Line 5"/>
            <p:cNvSpPr>
              <a:spLocks noChangeShapeType="1"/>
            </p:cNvSpPr>
            <p:nvPr/>
          </p:nvSpPr>
          <p:spPr bwMode="auto">
            <a:xfrm>
              <a:off x="884" y="2069"/>
              <a:ext cx="13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2" name="Rectangle 6"/>
            <p:cNvSpPr>
              <a:spLocks noChangeArrowheads="1"/>
            </p:cNvSpPr>
            <p:nvPr/>
          </p:nvSpPr>
          <p:spPr bwMode="auto">
            <a:xfrm>
              <a:off x="1202" y="1752"/>
              <a:ext cx="499" cy="317"/>
            </a:xfrm>
            <a:prstGeom prst="rect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lin ang="0" scaled="1"/>
            </a:gra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93" name="Line 7"/>
            <p:cNvSpPr>
              <a:spLocks noChangeShapeType="1"/>
            </p:cNvSpPr>
            <p:nvPr/>
          </p:nvSpPr>
          <p:spPr bwMode="auto">
            <a:xfrm flipV="1">
              <a:off x="930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4" name="Line 8"/>
            <p:cNvSpPr>
              <a:spLocks noChangeShapeType="1"/>
            </p:cNvSpPr>
            <p:nvPr/>
          </p:nvSpPr>
          <p:spPr bwMode="auto">
            <a:xfrm flipV="1">
              <a:off x="1066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5" name="Line 9"/>
            <p:cNvSpPr>
              <a:spLocks noChangeShapeType="1"/>
            </p:cNvSpPr>
            <p:nvPr/>
          </p:nvSpPr>
          <p:spPr bwMode="auto">
            <a:xfrm flipV="1">
              <a:off x="1202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6" name="Line 10"/>
            <p:cNvSpPr>
              <a:spLocks noChangeShapeType="1"/>
            </p:cNvSpPr>
            <p:nvPr/>
          </p:nvSpPr>
          <p:spPr bwMode="auto">
            <a:xfrm flipV="1">
              <a:off x="1338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7" name="Line 11"/>
            <p:cNvSpPr>
              <a:spLocks noChangeShapeType="1"/>
            </p:cNvSpPr>
            <p:nvPr/>
          </p:nvSpPr>
          <p:spPr bwMode="auto">
            <a:xfrm flipV="1">
              <a:off x="1474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8" name="Line 12"/>
            <p:cNvSpPr>
              <a:spLocks noChangeShapeType="1"/>
            </p:cNvSpPr>
            <p:nvPr/>
          </p:nvSpPr>
          <p:spPr bwMode="auto">
            <a:xfrm flipV="1">
              <a:off x="1610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9" name="Line 13"/>
            <p:cNvSpPr>
              <a:spLocks noChangeShapeType="1"/>
            </p:cNvSpPr>
            <p:nvPr/>
          </p:nvSpPr>
          <p:spPr bwMode="auto">
            <a:xfrm flipV="1">
              <a:off x="1746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00" name="Line 14"/>
            <p:cNvSpPr>
              <a:spLocks noChangeShapeType="1"/>
            </p:cNvSpPr>
            <p:nvPr/>
          </p:nvSpPr>
          <p:spPr bwMode="auto">
            <a:xfrm flipV="1">
              <a:off x="1928" y="2069"/>
              <a:ext cx="1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6227763" y="3140075"/>
            <a:ext cx="2305050" cy="1728788"/>
            <a:chOff x="3787" y="1842"/>
            <a:chExt cx="1452" cy="1089"/>
          </a:xfrm>
        </p:grpSpPr>
        <p:sp>
          <p:nvSpPr>
            <p:cNvPr id="2080" name="Line 16"/>
            <p:cNvSpPr>
              <a:spLocks noChangeShapeType="1"/>
            </p:cNvSpPr>
            <p:nvPr/>
          </p:nvSpPr>
          <p:spPr bwMode="auto">
            <a:xfrm>
              <a:off x="3787" y="2750"/>
              <a:ext cx="136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1" name="Oval 17"/>
            <p:cNvSpPr>
              <a:spLocks noChangeArrowheads="1"/>
            </p:cNvSpPr>
            <p:nvPr/>
          </p:nvSpPr>
          <p:spPr bwMode="auto">
            <a:xfrm>
              <a:off x="4014" y="1842"/>
              <a:ext cx="907" cy="908"/>
            </a:xfrm>
            <a:prstGeom prst="ellipse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2082" name="Line 18"/>
            <p:cNvSpPr>
              <a:spLocks noChangeShapeType="1"/>
            </p:cNvSpPr>
            <p:nvPr/>
          </p:nvSpPr>
          <p:spPr bwMode="auto">
            <a:xfrm>
              <a:off x="4513" y="2296"/>
              <a:ext cx="7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3" name="Line 19"/>
            <p:cNvSpPr>
              <a:spLocks noChangeShapeType="1"/>
            </p:cNvSpPr>
            <p:nvPr/>
          </p:nvSpPr>
          <p:spPr bwMode="auto">
            <a:xfrm flipV="1">
              <a:off x="3833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4" name="Line 20"/>
            <p:cNvSpPr>
              <a:spLocks noChangeShapeType="1"/>
            </p:cNvSpPr>
            <p:nvPr/>
          </p:nvSpPr>
          <p:spPr bwMode="auto">
            <a:xfrm flipV="1">
              <a:off x="3969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5" name="Line 21"/>
            <p:cNvSpPr>
              <a:spLocks noChangeShapeType="1"/>
            </p:cNvSpPr>
            <p:nvPr/>
          </p:nvSpPr>
          <p:spPr bwMode="auto">
            <a:xfrm flipV="1">
              <a:off x="4105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6" name="Line 22"/>
            <p:cNvSpPr>
              <a:spLocks noChangeShapeType="1"/>
            </p:cNvSpPr>
            <p:nvPr/>
          </p:nvSpPr>
          <p:spPr bwMode="auto">
            <a:xfrm flipV="1">
              <a:off x="4241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7" name="Line 23"/>
            <p:cNvSpPr>
              <a:spLocks noChangeShapeType="1"/>
            </p:cNvSpPr>
            <p:nvPr/>
          </p:nvSpPr>
          <p:spPr bwMode="auto">
            <a:xfrm flipV="1">
              <a:off x="4377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8" name="Line 24"/>
            <p:cNvSpPr>
              <a:spLocks noChangeShapeType="1"/>
            </p:cNvSpPr>
            <p:nvPr/>
          </p:nvSpPr>
          <p:spPr bwMode="auto">
            <a:xfrm flipV="1">
              <a:off x="4513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9" name="Line 25"/>
            <p:cNvSpPr>
              <a:spLocks noChangeShapeType="1"/>
            </p:cNvSpPr>
            <p:nvPr/>
          </p:nvSpPr>
          <p:spPr bwMode="auto">
            <a:xfrm flipV="1">
              <a:off x="4649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0" name="Line 26"/>
            <p:cNvSpPr>
              <a:spLocks noChangeShapeType="1"/>
            </p:cNvSpPr>
            <p:nvPr/>
          </p:nvSpPr>
          <p:spPr bwMode="auto">
            <a:xfrm flipV="1">
              <a:off x="4831" y="2750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5" name="Text Box 27"/>
          <p:cNvSpPr txBox="1">
            <a:spLocks noChangeArrowheads="1"/>
          </p:cNvSpPr>
          <p:nvPr/>
        </p:nvSpPr>
        <p:spPr bwMode="auto">
          <a:xfrm>
            <a:off x="6927850" y="3475038"/>
            <a:ext cx="4524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/>
              <a:t>С</a:t>
            </a:r>
          </a:p>
        </p:txBody>
      </p:sp>
      <p:sp>
        <p:nvSpPr>
          <p:cNvPr id="2056" name="Text Box 28"/>
          <p:cNvSpPr txBox="1">
            <a:spLocks noChangeArrowheads="1"/>
          </p:cNvSpPr>
          <p:nvPr/>
        </p:nvSpPr>
        <p:spPr bwMode="auto">
          <a:xfrm>
            <a:off x="7072313" y="4046538"/>
            <a:ext cx="4016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/>
              <a:t>А</a:t>
            </a:r>
          </a:p>
        </p:txBody>
      </p:sp>
      <p:sp>
        <p:nvSpPr>
          <p:cNvPr id="2057" name="Text Box 29"/>
          <p:cNvSpPr txBox="1">
            <a:spLocks noChangeArrowheads="1"/>
          </p:cNvSpPr>
          <p:nvPr/>
        </p:nvSpPr>
        <p:spPr bwMode="auto">
          <a:xfrm>
            <a:off x="6496050" y="51768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2050" name="Rectangle 30"/>
          <p:cNvGraphicFramePr>
            <a:graphicFrameLocks/>
          </p:cNvGraphicFramePr>
          <p:nvPr/>
        </p:nvGraphicFramePr>
        <p:xfrm>
          <a:off x="6875463" y="4940300"/>
          <a:ext cx="14414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Формула" r:id="rId3" imgW="0" imgH="0" progId="Equation.3">
                  <p:embed/>
                </p:oleObj>
              </mc:Choice>
              <mc:Fallback>
                <p:oleObj name="Формула" r:id="rId3" imgW="0" imgH="0" progId="Equation.3">
                  <p:embed/>
                  <p:pic>
                    <p:nvPicPr>
                      <p:cNvPr id="0" name="Rectangle 30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5463" y="4940300"/>
                        <a:ext cx="144145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Text Box 31"/>
          <p:cNvSpPr txBox="1">
            <a:spLocks noChangeArrowheads="1"/>
          </p:cNvSpPr>
          <p:nvPr/>
        </p:nvSpPr>
        <p:spPr bwMode="auto">
          <a:xfrm>
            <a:off x="7072313" y="51768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059" name="Text Box 32"/>
          <p:cNvSpPr txBox="1">
            <a:spLocks noChangeArrowheads="1"/>
          </p:cNvSpPr>
          <p:nvPr/>
        </p:nvSpPr>
        <p:spPr bwMode="auto">
          <a:xfrm>
            <a:off x="7072313" y="51768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2051" name="Object 33"/>
          <p:cNvGraphicFramePr>
            <a:graphicFrameLocks noChangeAspect="1"/>
          </p:cNvGraphicFramePr>
          <p:nvPr/>
        </p:nvGraphicFramePr>
        <p:xfrm>
          <a:off x="8177213" y="2894013"/>
          <a:ext cx="493712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Формула" r:id="rId4" imgW="203040" imgH="215640" progId="Equation.3">
                  <p:embed/>
                </p:oleObj>
              </mc:Choice>
              <mc:Fallback>
                <p:oleObj name="Формула" r:id="rId4" imgW="203040" imgH="21564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7213" y="2894013"/>
                        <a:ext cx="493712" cy="709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34"/>
          <p:cNvGraphicFramePr>
            <a:graphicFrameLocks noChangeAspect="1"/>
          </p:cNvGraphicFramePr>
          <p:nvPr/>
        </p:nvGraphicFramePr>
        <p:xfrm>
          <a:off x="6516688" y="5013325"/>
          <a:ext cx="165576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Формула" r:id="rId6" imgW="444240" imgH="241200" progId="Equation.3">
                  <p:embed/>
                </p:oleObj>
              </mc:Choice>
              <mc:Fallback>
                <p:oleObj name="Формула" r:id="rId6" imgW="444240" imgH="2412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5013325"/>
                        <a:ext cx="1655762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4787900" y="2565400"/>
            <a:ext cx="792163" cy="2303463"/>
            <a:chOff x="2880" y="1480"/>
            <a:chExt cx="499" cy="1451"/>
          </a:xfrm>
        </p:grpSpPr>
        <p:sp>
          <p:nvSpPr>
            <p:cNvPr id="2073" name="Line 36"/>
            <p:cNvSpPr>
              <a:spLocks noChangeShapeType="1"/>
            </p:cNvSpPr>
            <p:nvPr/>
          </p:nvSpPr>
          <p:spPr bwMode="auto">
            <a:xfrm>
              <a:off x="2880" y="1661"/>
              <a:ext cx="49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4" name="Line 37"/>
            <p:cNvSpPr>
              <a:spLocks noChangeShapeType="1"/>
            </p:cNvSpPr>
            <p:nvPr/>
          </p:nvSpPr>
          <p:spPr bwMode="auto">
            <a:xfrm>
              <a:off x="3152" y="1661"/>
              <a:ext cx="0" cy="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5" name="Oval 38"/>
            <p:cNvSpPr>
              <a:spLocks noChangeArrowheads="1"/>
            </p:cNvSpPr>
            <p:nvPr/>
          </p:nvSpPr>
          <p:spPr bwMode="auto">
            <a:xfrm>
              <a:off x="2925" y="2523"/>
              <a:ext cx="409" cy="408"/>
            </a:xfrm>
            <a:prstGeom prst="ellipse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6" name="Line 39"/>
            <p:cNvSpPr>
              <a:spLocks noChangeShapeType="1"/>
            </p:cNvSpPr>
            <p:nvPr/>
          </p:nvSpPr>
          <p:spPr bwMode="auto">
            <a:xfrm flipH="1">
              <a:off x="2880" y="1480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7" name="Line 40"/>
            <p:cNvSpPr>
              <a:spLocks noChangeShapeType="1"/>
            </p:cNvSpPr>
            <p:nvPr/>
          </p:nvSpPr>
          <p:spPr bwMode="auto">
            <a:xfrm flipH="1">
              <a:off x="3016" y="1480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8" name="Line 41"/>
            <p:cNvSpPr>
              <a:spLocks noChangeShapeType="1"/>
            </p:cNvSpPr>
            <p:nvPr/>
          </p:nvSpPr>
          <p:spPr bwMode="auto">
            <a:xfrm flipH="1">
              <a:off x="3152" y="1480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9" name="Line 42"/>
            <p:cNvSpPr>
              <a:spLocks noChangeShapeType="1"/>
            </p:cNvSpPr>
            <p:nvPr/>
          </p:nvSpPr>
          <p:spPr bwMode="auto">
            <a:xfrm flipH="1">
              <a:off x="3288" y="1480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61" name="Rectangle 52"/>
          <p:cNvSpPr>
            <a:spLocks noChangeArrowheads="1"/>
          </p:cNvSpPr>
          <p:nvPr/>
        </p:nvSpPr>
        <p:spPr bwMode="auto">
          <a:xfrm>
            <a:off x="901700" y="825500"/>
            <a:ext cx="7772400" cy="1019175"/>
          </a:xfrm>
          <a:prstGeom prst="rect">
            <a:avLst/>
          </a:prstGeom>
          <a:solidFill>
            <a:srgbClr val="FF99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i="1">
                <a:solidFill>
                  <a:schemeClr val="tx2"/>
                </a:solidFill>
                <a:latin typeface="Arial" charset="0"/>
              </a:rPr>
              <a:t>Примеры связей:</a:t>
            </a:r>
          </a:p>
        </p:txBody>
      </p:sp>
      <p:sp>
        <p:nvSpPr>
          <p:cNvPr id="2062" name="Oval 53"/>
          <p:cNvSpPr>
            <a:spLocks noChangeArrowheads="1"/>
          </p:cNvSpPr>
          <p:nvPr/>
        </p:nvSpPr>
        <p:spPr bwMode="auto">
          <a:xfrm>
            <a:off x="7308850" y="3789363"/>
            <a:ext cx="144463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63" name="Oval 54"/>
          <p:cNvSpPr>
            <a:spLocks noChangeArrowheads="1"/>
          </p:cNvSpPr>
          <p:nvPr/>
        </p:nvSpPr>
        <p:spPr bwMode="auto">
          <a:xfrm>
            <a:off x="7235825" y="4510088"/>
            <a:ext cx="144463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1116013" y="5157788"/>
            <a:ext cx="3527425" cy="792162"/>
            <a:chOff x="567" y="3113"/>
            <a:chExt cx="2222" cy="499"/>
          </a:xfrm>
        </p:grpSpPr>
        <p:sp>
          <p:nvSpPr>
            <p:cNvPr id="2065" name="Freeform 56"/>
            <p:cNvSpPr>
              <a:spLocks/>
            </p:cNvSpPr>
            <p:nvPr/>
          </p:nvSpPr>
          <p:spPr bwMode="auto">
            <a:xfrm>
              <a:off x="567" y="3196"/>
              <a:ext cx="2222" cy="286"/>
            </a:xfrm>
            <a:custGeom>
              <a:avLst/>
              <a:gdLst>
                <a:gd name="T0" fmla="*/ 0 w 2222"/>
                <a:gd name="T1" fmla="*/ 189 h 286"/>
                <a:gd name="T2" fmla="*/ 136 w 2222"/>
                <a:gd name="T3" fmla="*/ 53 h 286"/>
                <a:gd name="T4" fmla="*/ 317 w 2222"/>
                <a:gd name="T5" fmla="*/ 7 h 286"/>
                <a:gd name="T6" fmla="*/ 635 w 2222"/>
                <a:gd name="T7" fmla="*/ 98 h 286"/>
                <a:gd name="T8" fmla="*/ 771 w 2222"/>
                <a:gd name="T9" fmla="*/ 189 h 286"/>
                <a:gd name="T10" fmla="*/ 952 w 2222"/>
                <a:gd name="T11" fmla="*/ 234 h 286"/>
                <a:gd name="T12" fmla="*/ 1179 w 2222"/>
                <a:gd name="T13" fmla="*/ 189 h 286"/>
                <a:gd name="T14" fmla="*/ 1497 w 2222"/>
                <a:gd name="T15" fmla="*/ 53 h 286"/>
                <a:gd name="T16" fmla="*/ 1723 w 2222"/>
                <a:gd name="T17" fmla="*/ 53 h 286"/>
                <a:gd name="T18" fmla="*/ 1950 w 2222"/>
                <a:gd name="T19" fmla="*/ 189 h 286"/>
                <a:gd name="T20" fmla="*/ 2132 w 2222"/>
                <a:gd name="T21" fmla="*/ 279 h 286"/>
                <a:gd name="T22" fmla="*/ 2222 w 2222"/>
                <a:gd name="T23" fmla="*/ 234 h 28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22"/>
                <a:gd name="T37" fmla="*/ 0 h 286"/>
                <a:gd name="T38" fmla="*/ 2222 w 2222"/>
                <a:gd name="T39" fmla="*/ 286 h 28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22" h="286">
                  <a:moveTo>
                    <a:pt x="0" y="189"/>
                  </a:moveTo>
                  <a:cubicBezTo>
                    <a:pt x="41" y="136"/>
                    <a:pt x="83" y="83"/>
                    <a:pt x="136" y="53"/>
                  </a:cubicBezTo>
                  <a:cubicBezTo>
                    <a:pt x="189" y="23"/>
                    <a:pt x="234" y="0"/>
                    <a:pt x="317" y="7"/>
                  </a:cubicBezTo>
                  <a:cubicBezTo>
                    <a:pt x="400" y="14"/>
                    <a:pt x="559" y="68"/>
                    <a:pt x="635" y="98"/>
                  </a:cubicBezTo>
                  <a:cubicBezTo>
                    <a:pt x="711" y="128"/>
                    <a:pt x="718" y="166"/>
                    <a:pt x="771" y="189"/>
                  </a:cubicBezTo>
                  <a:cubicBezTo>
                    <a:pt x="824" y="212"/>
                    <a:pt x="884" y="234"/>
                    <a:pt x="952" y="234"/>
                  </a:cubicBezTo>
                  <a:cubicBezTo>
                    <a:pt x="1020" y="234"/>
                    <a:pt x="1088" y="219"/>
                    <a:pt x="1179" y="189"/>
                  </a:cubicBezTo>
                  <a:cubicBezTo>
                    <a:pt x="1270" y="159"/>
                    <a:pt x="1406" y="76"/>
                    <a:pt x="1497" y="53"/>
                  </a:cubicBezTo>
                  <a:cubicBezTo>
                    <a:pt x="1588" y="30"/>
                    <a:pt x="1648" y="30"/>
                    <a:pt x="1723" y="53"/>
                  </a:cubicBezTo>
                  <a:cubicBezTo>
                    <a:pt x="1798" y="76"/>
                    <a:pt x="1882" y="151"/>
                    <a:pt x="1950" y="189"/>
                  </a:cubicBezTo>
                  <a:cubicBezTo>
                    <a:pt x="2018" y="227"/>
                    <a:pt x="2087" y="272"/>
                    <a:pt x="2132" y="279"/>
                  </a:cubicBezTo>
                  <a:cubicBezTo>
                    <a:pt x="2177" y="286"/>
                    <a:pt x="2199" y="260"/>
                    <a:pt x="2222" y="23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6" name="Rectangle 57"/>
            <p:cNvSpPr>
              <a:spLocks noChangeArrowheads="1"/>
            </p:cNvSpPr>
            <p:nvPr/>
          </p:nvSpPr>
          <p:spPr bwMode="auto">
            <a:xfrm>
              <a:off x="1746" y="3113"/>
              <a:ext cx="408" cy="272"/>
            </a:xfrm>
            <a:prstGeom prst="rect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lin ang="5400000" scaled="1"/>
            </a:gra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7" name="Line 58"/>
            <p:cNvSpPr>
              <a:spLocks noChangeShapeType="1"/>
            </p:cNvSpPr>
            <p:nvPr/>
          </p:nvSpPr>
          <p:spPr bwMode="auto">
            <a:xfrm>
              <a:off x="884" y="3385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8" name="Line 59"/>
            <p:cNvSpPr>
              <a:spLocks noChangeShapeType="1"/>
            </p:cNvSpPr>
            <p:nvPr/>
          </p:nvSpPr>
          <p:spPr bwMode="auto">
            <a:xfrm>
              <a:off x="657" y="3521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9" name="Line 60"/>
            <p:cNvSpPr>
              <a:spLocks noChangeShapeType="1"/>
            </p:cNvSpPr>
            <p:nvPr/>
          </p:nvSpPr>
          <p:spPr bwMode="auto">
            <a:xfrm>
              <a:off x="1292" y="3612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0" name="Line 61"/>
            <p:cNvSpPr>
              <a:spLocks noChangeShapeType="1"/>
            </p:cNvSpPr>
            <p:nvPr/>
          </p:nvSpPr>
          <p:spPr bwMode="auto">
            <a:xfrm>
              <a:off x="1700" y="3521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1" name="Line 62"/>
            <p:cNvSpPr>
              <a:spLocks noChangeShapeType="1"/>
            </p:cNvSpPr>
            <p:nvPr/>
          </p:nvSpPr>
          <p:spPr bwMode="auto">
            <a:xfrm>
              <a:off x="2290" y="3430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2" name="Line 63"/>
            <p:cNvSpPr>
              <a:spLocks noChangeShapeType="1"/>
            </p:cNvSpPr>
            <p:nvPr/>
          </p:nvSpPr>
          <p:spPr bwMode="auto">
            <a:xfrm>
              <a:off x="2018" y="3612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197100"/>
            <a:ext cx="7743852" cy="3824288"/>
          </a:xfrm>
          <a:ln>
            <a:solidFill>
              <a:srgbClr val="FF0000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i="1">
                <a:solidFill>
                  <a:srgbClr val="FF0000"/>
                </a:solidFill>
              </a:rPr>
              <a:t>СИЛА</a:t>
            </a:r>
            <a:r>
              <a:rPr lang="ru-RU" sz="2800" i="1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800"/>
              <a:t>- векторная величина, характеризующая меру взаимодействия  материальных тел</a:t>
            </a:r>
          </a:p>
          <a:p>
            <a:pPr eaLnBrk="1" hangingPunct="1">
              <a:buFontTx/>
              <a:buNone/>
            </a:pPr>
            <a:endParaRPr lang="ru-RU" sz="1400"/>
          </a:p>
          <a:p>
            <a:pPr algn="ctr" eaLnBrk="1" hangingPunct="1">
              <a:buFontTx/>
              <a:buNone/>
            </a:pPr>
            <a:r>
              <a:rPr lang="ru-RU" sz="2800"/>
              <a:t>Единица измерения силы –</a:t>
            </a:r>
            <a:r>
              <a:rPr lang="ru-RU" sz="2400"/>
              <a:t> </a:t>
            </a:r>
            <a:r>
              <a:rPr lang="ru-RU" sz="2800" b="1">
                <a:solidFill>
                  <a:srgbClr val="FF0000"/>
                </a:solidFill>
              </a:rPr>
              <a:t>Ньютон</a:t>
            </a:r>
            <a:r>
              <a:rPr lang="ru-RU" sz="2400" b="1"/>
              <a:t> </a:t>
            </a:r>
            <a:r>
              <a:rPr lang="ru-RU" sz="2400"/>
              <a:t>    </a:t>
            </a:r>
            <a:r>
              <a:rPr lang="ru-RU" sz="4400" i="1"/>
              <a:t>(Н)</a:t>
            </a:r>
          </a:p>
          <a:p>
            <a:pPr algn="ctr" eaLnBrk="1" hangingPunct="1">
              <a:buFontTx/>
              <a:buNone/>
            </a:pPr>
            <a:endParaRPr lang="ru-RU" sz="4400" i="1"/>
          </a:p>
          <a:p>
            <a:pPr algn="ctr" eaLnBrk="1" hangingPunct="1">
              <a:buFontTx/>
              <a:buNone/>
            </a:pPr>
            <a:endParaRPr lang="ru-RU" sz="4400"/>
          </a:p>
        </p:txBody>
      </p:sp>
      <p:sp>
        <p:nvSpPr>
          <p:cNvPr id="307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7" name="Rectangle 11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8" name="Rectangle 17"/>
          <p:cNvSpPr>
            <a:spLocks noGrp="1" noChangeArrowheads="1"/>
          </p:cNvSpPr>
          <p:nvPr>
            <p:ph type="title"/>
          </p:nvPr>
        </p:nvSpPr>
        <p:spPr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i="1" dirty="0">
                <a:latin typeface="Arial" charset="0"/>
              </a:rPr>
              <a:t>Понятие </a:t>
            </a:r>
            <a:r>
              <a:rPr lang="ru-RU" i="1" dirty="0">
                <a:solidFill>
                  <a:schemeClr val="tx1"/>
                </a:solidFill>
                <a:latin typeface="Arial" charset="0"/>
              </a:rPr>
              <a:t>«сила»</a:t>
            </a:r>
          </a:p>
        </p:txBody>
      </p:sp>
      <p:graphicFrame>
        <p:nvGraphicFramePr>
          <p:cNvPr id="3074" name="Object 19"/>
          <p:cNvGraphicFramePr>
            <a:graphicFrameLocks noGrp="1" noChangeAspect="1"/>
          </p:cNvGraphicFramePr>
          <p:nvPr>
            <p:ph sz="half" idx="2"/>
          </p:nvPr>
        </p:nvGraphicFramePr>
        <p:xfrm>
          <a:off x="3132138" y="4508500"/>
          <a:ext cx="2520950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3" imgW="698500" imgH="419100" progId="Equation.3">
                  <p:embed/>
                </p:oleObj>
              </mc:Choice>
              <mc:Fallback>
                <p:oleObj name="Формула" r:id="rId3" imgW="698500" imgH="4191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4508500"/>
                        <a:ext cx="2520950" cy="151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49500"/>
            <a:ext cx="7772400" cy="3384550"/>
          </a:xfrm>
          <a:ln>
            <a:solidFill>
              <a:srgbClr val="FF0000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/>
              <a:t>Сосредоточенные </a:t>
            </a:r>
            <a:r>
              <a:rPr lang="ru-RU" sz="2800" i="1"/>
              <a:t>(приложенные в точке)</a:t>
            </a:r>
            <a:endParaRPr lang="ru-RU" sz="2800"/>
          </a:p>
          <a:p>
            <a:pPr eaLnBrk="1" hangingPunct="1">
              <a:lnSpc>
                <a:spcPct val="90000"/>
              </a:lnSpc>
            </a:pPr>
            <a:r>
              <a:rPr lang="ru-RU" sz="2800"/>
              <a:t>Поверхностные </a:t>
            </a:r>
            <a:r>
              <a:rPr lang="ru-RU" sz="2800" i="1"/>
              <a:t>(распределенные по поверхности)</a:t>
            </a:r>
          </a:p>
          <a:p>
            <a:pPr eaLnBrk="1" hangingPunct="1">
              <a:lnSpc>
                <a:spcPct val="90000"/>
              </a:lnSpc>
            </a:pPr>
            <a:r>
              <a:rPr lang="ru-RU" sz="2800"/>
              <a:t>Массовые или  объемные</a:t>
            </a:r>
          </a:p>
          <a:p>
            <a:pPr eaLnBrk="1" hangingPunct="1">
              <a:lnSpc>
                <a:spcPct val="90000"/>
              </a:lnSpc>
            </a:pPr>
            <a:r>
              <a:rPr lang="ru-RU" sz="2800"/>
              <a:t>Внутренние и внешние </a:t>
            </a:r>
            <a:r>
              <a:rPr lang="ru-RU" sz="2800" i="1"/>
              <a:t>(различаются для механической системы)</a:t>
            </a:r>
          </a:p>
          <a:p>
            <a:pPr eaLnBrk="1" hangingPunct="1">
              <a:lnSpc>
                <a:spcPct val="90000"/>
              </a:lnSpc>
            </a:pPr>
            <a:r>
              <a:rPr lang="ru-RU" sz="2800"/>
              <a:t>Активные и пассивные </a:t>
            </a:r>
            <a:r>
              <a:rPr lang="ru-RU" sz="2800" i="1"/>
              <a:t>(реакции связей)</a:t>
            </a:r>
            <a:r>
              <a:rPr lang="ru-RU" sz="2800"/>
              <a:t> </a:t>
            </a:r>
          </a:p>
        </p:txBody>
      </p:sp>
      <p:sp>
        <p:nvSpPr>
          <p:cNvPr id="31747" name="Rectangle 6"/>
          <p:cNvSpPr>
            <a:spLocks noGrp="1" noChangeArrowheads="1"/>
          </p:cNvSpPr>
          <p:nvPr>
            <p:ph type="title"/>
          </p:nvPr>
        </p:nvSpPr>
        <p:spPr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i="1">
                <a:latin typeface="Arial" charset="0"/>
              </a:rPr>
              <a:t>Виды сил: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68"/>
          <p:cNvSpPr>
            <a:spLocks noGrp="1" noChangeArrowheads="1"/>
          </p:cNvSpPr>
          <p:nvPr>
            <p:ph type="title" sz="quarter"/>
          </p:nvPr>
        </p:nvSpPr>
        <p:spPr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i="1">
                <a:latin typeface="Arial" charset="0"/>
              </a:rPr>
              <a:t>Примеры сил:</a:t>
            </a:r>
          </a:p>
        </p:txBody>
      </p:sp>
      <p:graphicFrame>
        <p:nvGraphicFramePr>
          <p:cNvPr id="4098" name="Object 87"/>
          <p:cNvGraphicFramePr>
            <a:graphicFrameLocks noChangeAspect="1"/>
          </p:cNvGraphicFramePr>
          <p:nvPr/>
        </p:nvGraphicFramePr>
        <p:xfrm>
          <a:off x="2508250" y="2870200"/>
          <a:ext cx="51276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Формула" r:id="rId3" imgW="164880" imgH="203040" progId="Equation.3">
                  <p:embed/>
                </p:oleObj>
              </mc:Choice>
              <mc:Fallback>
                <p:oleObj name="Формула" r:id="rId3" imgW="164880" imgH="203040" progId="Equation.3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0" y="2870200"/>
                        <a:ext cx="512763" cy="630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88"/>
          <p:cNvGraphicFramePr>
            <a:graphicFrameLocks noChangeAspect="1"/>
          </p:cNvGraphicFramePr>
          <p:nvPr/>
        </p:nvGraphicFramePr>
        <p:xfrm>
          <a:off x="1979613" y="4365625"/>
          <a:ext cx="80645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Формула" r:id="rId5" imgW="241200" imgH="203040" progId="Equation.3">
                  <p:embed/>
                </p:oleObj>
              </mc:Choice>
              <mc:Fallback>
                <p:oleObj name="Формула" r:id="rId5" imgW="241200" imgH="203040" progId="Equation.3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365625"/>
                        <a:ext cx="806450" cy="679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Freeform 89"/>
          <p:cNvSpPr>
            <a:spLocks/>
          </p:cNvSpPr>
          <p:nvPr/>
        </p:nvSpPr>
        <p:spPr bwMode="auto">
          <a:xfrm>
            <a:off x="1927225" y="2530475"/>
            <a:ext cx="15875" cy="947738"/>
          </a:xfrm>
          <a:custGeom>
            <a:avLst/>
            <a:gdLst>
              <a:gd name="T0" fmla="*/ 0 w 10"/>
              <a:gd name="T1" fmla="*/ 0 h 597"/>
              <a:gd name="T2" fmla="*/ 25201559 w 10"/>
              <a:gd name="T3" fmla="*/ 1504534650 h 597"/>
              <a:gd name="T4" fmla="*/ 0 60000 65536"/>
              <a:gd name="T5" fmla="*/ 0 60000 65536"/>
              <a:gd name="T6" fmla="*/ 0 w 10"/>
              <a:gd name="T7" fmla="*/ 0 h 597"/>
              <a:gd name="T8" fmla="*/ 10 w 10"/>
              <a:gd name="T9" fmla="*/ 597 h 59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" h="597">
                <a:moveTo>
                  <a:pt x="0" y="0"/>
                </a:moveTo>
                <a:lnTo>
                  <a:pt x="10" y="59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2" name="Line 90"/>
          <p:cNvSpPr>
            <a:spLocks noChangeShapeType="1"/>
          </p:cNvSpPr>
          <p:nvPr/>
        </p:nvSpPr>
        <p:spPr bwMode="auto">
          <a:xfrm>
            <a:off x="1476375" y="2492375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3" name="Line 91"/>
          <p:cNvSpPr>
            <a:spLocks noChangeShapeType="1"/>
          </p:cNvSpPr>
          <p:nvPr/>
        </p:nvSpPr>
        <p:spPr bwMode="auto">
          <a:xfrm flipH="1">
            <a:off x="1476375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4" name="Line 92"/>
          <p:cNvSpPr>
            <a:spLocks noChangeShapeType="1"/>
          </p:cNvSpPr>
          <p:nvPr/>
        </p:nvSpPr>
        <p:spPr bwMode="auto">
          <a:xfrm flipH="1">
            <a:off x="1692275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5" name="Line 93"/>
          <p:cNvSpPr>
            <a:spLocks noChangeShapeType="1"/>
          </p:cNvSpPr>
          <p:nvPr/>
        </p:nvSpPr>
        <p:spPr bwMode="auto">
          <a:xfrm flipH="1">
            <a:off x="1836738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6" name="Line 94"/>
          <p:cNvSpPr>
            <a:spLocks noChangeShapeType="1"/>
          </p:cNvSpPr>
          <p:nvPr/>
        </p:nvSpPr>
        <p:spPr bwMode="auto">
          <a:xfrm flipH="1">
            <a:off x="1981200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7" name="Line 95"/>
          <p:cNvSpPr>
            <a:spLocks noChangeShapeType="1"/>
          </p:cNvSpPr>
          <p:nvPr/>
        </p:nvSpPr>
        <p:spPr bwMode="auto">
          <a:xfrm flipH="1">
            <a:off x="2125663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8" name="Line 96"/>
          <p:cNvSpPr>
            <a:spLocks noChangeShapeType="1"/>
          </p:cNvSpPr>
          <p:nvPr/>
        </p:nvSpPr>
        <p:spPr bwMode="auto">
          <a:xfrm flipH="1">
            <a:off x="2268538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9" name="Oval 97"/>
          <p:cNvSpPr>
            <a:spLocks noChangeArrowheads="1"/>
          </p:cNvSpPr>
          <p:nvPr/>
        </p:nvSpPr>
        <p:spPr bwMode="auto">
          <a:xfrm>
            <a:off x="1692275" y="34290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CC66"/>
              </a:gs>
              <a:gs pos="100000">
                <a:srgbClr val="765E2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10" name="Freeform 98"/>
          <p:cNvSpPr>
            <a:spLocks/>
          </p:cNvSpPr>
          <p:nvPr/>
        </p:nvSpPr>
        <p:spPr bwMode="auto">
          <a:xfrm>
            <a:off x="1927225" y="3706813"/>
            <a:ext cx="15875" cy="581025"/>
          </a:xfrm>
          <a:custGeom>
            <a:avLst/>
            <a:gdLst>
              <a:gd name="T0" fmla="*/ 0 w 10"/>
              <a:gd name="T1" fmla="*/ 0 h 366"/>
              <a:gd name="T2" fmla="*/ 25201559 w 10"/>
              <a:gd name="T3" fmla="*/ 922377277 h 366"/>
              <a:gd name="T4" fmla="*/ 0 60000 65536"/>
              <a:gd name="T5" fmla="*/ 0 60000 65536"/>
              <a:gd name="T6" fmla="*/ 0 w 10"/>
              <a:gd name="T7" fmla="*/ 0 h 366"/>
              <a:gd name="T8" fmla="*/ 10 w 10"/>
              <a:gd name="T9" fmla="*/ 366 h 3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" h="366">
                <a:moveTo>
                  <a:pt x="0" y="0"/>
                </a:moveTo>
                <a:lnTo>
                  <a:pt x="10" y="366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4111" name="Freeform 99"/>
          <p:cNvSpPr>
            <a:spLocks/>
          </p:cNvSpPr>
          <p:nvPr/>
        </p:nvSpPr>
        <p:spPr bwMode="auto">
          <a:xfrm>
            <a:off x="1927225" y="3079750"/>
            <a:ext cx="1588" cy="636588"/>
          </a:xfrm>
          <a:custGeom>
            <a:avLst/>
            <a:gdLst>
              <a:gd name="T0" fmla="*/ 0 w 1"/>
              <a:gd name="T1" fmla="*/ 1010584333 h 401"/>
              <a:gd name="T2" fmla="*/ 0 w 1"/>
              <a:gd name="T3" fmla="*/ 0 h 401"/>
              <a:gd name="T4" fmla="*/ 0 60000 65536"/>
              <a:gd name="T5" fmla="*/ 0 60000 65536"/>
              <a:gd name="T6" fmla="*/ 0 w 1"/>
              <a:gd name="T7" fmla="*/ 0 h 401"/>
              <a:gd name="T8" fmla="*/ 1 w 1"/>
              <a:gd name="T9" fmla="*/ 401 h 4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401">
                <a:moveTo>
                  <a:pt x="0" y="401"/>
                </a:moveTo>
                <a:lnTo>
                  <a:pt x="0" y="0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4112" name="Oval 100"/>
          <p:cNvSpPr>
            <a:spLocks noChangeArrowheads="1"/>
          </p:cNvSpPr>
          <p:nvPr/>
        </p:nvSpPr>
        <p:spPr bwMode="auto">
          <a:xfrm>
            <a:off x="1835150" y="3573463"/>
            <a:ext cx="144463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3763963" y="3716338"/>
            <a:ext cx="1944687" cy="1512887"/>
            <a:chOff x="2371" y="2341"/>
            <a:chExt cx="1225" cy="953"/>
          </a:xfrm>
        </p:grpSpPr>
        <p:sp>
          <p:nvSpPr>
            <p:cNvPr id="5140" name="Text Box 35"/>
            <p:cNvSpPr txBox="1">
              <a:spLocks noChangeArrowheads="1"/>
            </p:cNvSpPr>
            <p:nvPr/>
          </p:nvSpPr>
          <p:spPr bwMode="auto">
            <a:xfrm>
              <a:off x="2867" y="2989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5124" name="Object 36"/>
            <p:cNvGraphicFramePr>
              <a:graphicFrameLocks noChangeAspect="1"/>
            </p:cNvGraphicFramePr>
            <p:nvPr/>
          </p:nvGraphicFramePr>
          <p:xfrm>
            <a:off x="2881" y="2931"/>
            <a:ext cx="453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8" name="Формула" r:id="rId3" imgW="126720" imgH="203040" progId="Equation.3">
                    <p:embed/>
                  </p:oleObj>
                </mc:Choice>
                <mc:Fallback>
                  <p:oleObj name="Формула" r:id="rId3" imgW="126720" imgH="203040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1" y="2931"/>
                          <a:ext cx="453" cy="3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41" name="Line 39"/>
            <p:cNvSpPr>
              <a:spLocks noChangeShapeType="1"/>
            </p:cNvSpPr>
            <p:nvPr/>
          </p:nvSpPr>
          <p:spPr bwMode="auto">
            <a:xfrm>
              <a:off x="2371" y="2659"/>
              <a:ext cx="1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2" name="Rectangle 40"/>
            <p:cNvSpPr>
              <a:spLocks noChangeArrowheads="1"/>
            </p:cNvSpPr>
            <p:nvPr/>
          </p:nvSpPr>
          <p:spPr bwMode="auto">
            <a:xfrm>
              <a:off x="2616" y="2341"/>
              <a:ext cx="726" cy="318"/>
            </a:xfrm>
            <a:prstGeom prst="rect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43" name="Line 41"/>
            <p:cNvSpPr>
              <a:spLocks noChangeShapeType="1"/>
            </p:cNvSpPr>
            <p:nvPr/>
          </p:nvSpPr>
          <p:spPr bwMode="auto">
            <a:xfrm>
              <a:off x="2643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4" name="Line 42"/>
            <p:cNvSpPr>
              <a:spLocks noChangeShapeType="1"/>
            </p:cNvSpPr>
            <p:nvPr/>
          </p:nvSpPr>
          <p:spPr bwMode="auto">
            <a:xfrm>
              <a:off x="2749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5" name="Line 43"/>
            <p:cNvSpPr>
              <a:spLocks noChangeShapeType="1"/>
            </p:cNvSpPr>
            <p:nvPr/>
          </p:nvSpPr>
          <p:spPr bwMode="auto">
            <a:xfrm>
              <a:off x="2850" y="2659"/>
              <a:ext cx="1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6" name="Line 44"/>
            <p:cNvSpPr>
              <a:spLocks noChangeShapeType="1"/>
            </p:cNvSpPr>
            <p:nvPr/>
          </p:nvSpPr>
          <p:spPr bwMode="auto">
            <a:xfrm>
              <a:off x="2961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7" name="Line 45"/>
            <p:cNvSpPr>
              <a:spLocks noChangeShapeType="1"/>
            </p:cNvSpPr>
            <p:nvPr/>
          </p:nvSpPr>
          <p:spPr bwMode="auto">
            <a:xfrm>
              <a:off x="3052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8" name="Line 46"/>
            <p:cNvSpPr>
              <a:spLocks noChangeShapeType="1"/>
            </p:cNvSpPr>
            <p:nvPr/>
          </p:nvSpPr>
          <p:spPr bwMode="auto">
            <a:xfrm>
              <a:off x="3142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9" name="Line 47"/>
            <p:cNvSpPr>
              <a:spLocks noChangeShapeType="1"/>
            </p:cNvSpPr>
            <p:nvPr/>
          </p:nvSpPr>
          <p:spPr bwMode="auto">
            <a:xfrm>
              <a:off x="3233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0" name="Line 48"/>
            <p:cNvSpPr>
              <a:spLocks noChangeShapeType="1"/>
            </p:cNvSpPr>
            <p:nvPr/>
          </p:nvSpPr>
          <p:spPr bwMode="auto">
            <a:xfrm>
              <a:off x="3324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126" name="Text Box 50"/>
          <p:cNvSpPr txBox="1">
            <a:spLocks noChangeArrowheads="1"/>
          </p:cNvSpPr>
          <p:nvPr/>
        </p:nvSpPr>
        <p:spPr bwMode="auto">
          <a:xfrm>
            <a:off x="4840288" y="25130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127" name="Rectangle 5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99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i="1">
                <a:solidFill>
                  <a:schemeClr val="tx2"/>
                </a:solidFill>
                <a:latin typeface="Arial" charset="0"/>
              </a:rPr>
              <a:t>Примеры сил:</a:t>
            </a:r>
          </a:p>
        </p:txBody>
      </p:sp>
      <p:graphicFrame>
        <p:nvGraphicFramePr>
          <p:cNvPr id="5122" name="Object 54"/>
          <p:cNvGraphicFramePr>
            <a:graphicFrameLocks noChangeAspect="1"/>
          </p:cNvGraphicFramePr>
          <p:nvPr/>
        </p:nvGraphicFramePr>
        <p:xfrm>
          <a:off x="2508250" y="2870200"/>
          <a:ext cx="51276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Формула" r:id="rId5" imgW="164880" imgH="203040" progId="Equation.3">
                  <p:embed/>
                </p:oleObj>
              </mc:Choice>
              <mc:Fallback>
                <p:oleObj name="Формула" r:id="rId5" imgW="164880" imgH="203040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0" y="2870200"/>
                        <a:ext cx="512763" cy="630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55"/>
          <p:cNvGraphicFramePr>
            <a:graphicFrameLocks noChangeAspect="1"/>
          </p:cNvGraphicFramePr>
          <p:nvPr/>
        </p:nvGraphicFramePr>
        <p:xfrm>
          <a:off x="1979613" y="4365625"/>
          <a:ext cx="80645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Формула" r:id="rId7" imgW="241200" imgH="203040" progId="Equation.3">
                  <p:embed/>
                </p:oleObj>
              </mc:Choice>
              <mc:Fallback>
                <p:oleObj name="Формула" r:id="rId7" imgW="241200" imgH="203040" progId="Equation.3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365625"/>
                        <a:ext cx="806450" cy="679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Freeform 56"/>
          <p:cNvSpPr>
            <a:spLocks/>
          </p:cNvSpPr>
          <p:nvPr/>
        </p:nvSpPr>
        <p:spPr bwMode="auto">
          <a:xfrm>
            <a:off x="1927225" y="2530475"/>
            <a:ext cx="15875" cy="947738"/>
          </a:xfrm>
          <a:custGeom>
            <a:avLst/>
            <a:gdLst>
              <a:gd name="T0" fmla="*/ 0 w 10"/>
              <a:gd name="T1" fmla="*/ 0 h 597"/>
              <a:gd name="T2" fmla="*/ 25201559 w 10"/>
              <a:gd name="T3" fmla="*/ 1504534650 h 597"/>
              <a:gd name="T4" fmla="*/ 0 60000 65536"/>
              <a:gd name="T5" fmla="*/ 0 60000 65536"/>
              <a:gd name="T6" fmla="*/ 0 w 10"/>
              <a:gd name="T7" fmla="*/ 0 h 597"/>
              <a:gd name="T8" fmla="*/ 10 w 10"/>
              <a:gd name="T9" fmla="*/ 597 h 59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" h="597">
                <a:moveTo>
                  <a:pt x="0" y="0"/>
                </a:moveTo>
                <a:lnTo>
                  <a:pt x="10" y="59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9" name="Line 58"/>
          <p:cNvSpPr>
            <a:spLocks noChangeShapeType="1"/>
          </p:cNvSpPr>
          <p:nvPr/>
        </p:nvSpPr>
        <p:spPr bwMode="auto">
          <a:xfrm>
            <a:off x="1476375" y="2492375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0" name="Line 60"/>
          <p:cNvSpPr>
            <a:spLocks noChangeShapeType="1"/>
          </p:cNvSpPr>
          <p:nvPr/>
        </p:nvSpPr>
        <p:spPr bwMode="auto">
          <a:xfrm flipH="1">
            <a:off x="1476375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1" name="Line 61"/>
          <p:cNvSpPr>
            <a:spLocks noChangeShapeType="1"/>
          </p:cNvSpPr>
          <p:nvPr/>
        </p:nvSpPr>
        <p:spPr bwMode="auto">
          <a:xfrm flipH="1">
            <a:off x="1692275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2" name="Line 62"/>
          <p:cNvSpPr>
            <a:spLocks noChangeShapeType="1"/>
          </p:cNvSpPr>
          <p:nvPr/>
        </p:nvSpPr>
        <p:spPr bwMode="auto">
          <a:xfrm flipH="1">
            <a:off x="1836738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3" name="Line 63"/>
          <p:cNvSpPr>
            <a:spLocks noChangeShapeType="1"/>
          </p:cNvSpPr>
          <p:nvPr/>
        </p:nvSpPr>
        <p:spPr bwMode="auto">
          <a:xfrm flipH="1">
            <a:off x="1981200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4" name="Line 64"/>
          <p:cNvSpPr>
            <a:spLocks noChangeShapeType="1"/>
          </p:cNvSpPr>
          <p:nvPr/>
        </p:nvSpPr>
        <p:spPr bwMode="auto">
          <a:xfrm flipH="1">
            <a:off x="2125663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5" name="Line 65"/>
          <p:cNvSpPr>
            <a:spLocks noChangeShapeType="1"/>
          </p:cNvSpPr>
          <p:nvPr/>
        </p:nvSpPr>
        <p:spPr bwMode="auto">
          <a:xfrm flipH="1">
            <a:off x="2268538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6" name="Oval 68"/>
          <p:cNvSpPr>
            <a:spLocks noChangeArrowheads="1"/>
          </p:cNvSpPr>
          <p:nvPr/>
        </p:nvSpPr>
        <p:spPr bwMode="auto">
          <a:xfrm>
            <a:off x="1692275" y="34290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CC66"/>
              </a:gs>
              <a:gs pos="100000">
                <a:srgbClr val="765E2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37" name="Freeform 69"/>
          <p:cNvSpPr>
            <a:spLocks/>
          </p:cNvSpPr>
          <p:nvPr/>
        </p:nvSpPr>
        <p:spPr bwMode="auto">
          <a:xfrm>
            <a:off x="1927225" y="3706813"/>
            <a:ext cx="15875" cy="581025"/>
          </a:xfrm>
          <a:custGeom>
            <a:avLst/>
            <a:gdLst>
              <a:gd name="T0" fmla="*/ 0 w 10"/>
              <a:gd name="T1" fmla="*/ 0 h 366"/>
              <a:gd name="T2" fmla="*/ 25201559 w 10"/>
              <a:gd name="T3" fmla="*/ 922377277 h 366"/>
              <a:gd name="T4" fmla="*/ 0 60000 65536"/>
              <a:gd name="T5" fmla="*/ 0 60000 65536"/>
              <a:gd name="T6" fmla="*/ 0 w 10"/>
              <a:gd name="T7" fmla="*/ 0 h 366"/>
              <a:gd name="T8" fmla="*/ 10 w 10"/>
              <a:gd name="T9" fmla="*/ 366 h 3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" h="366">
                <a:moveTo>
                  <a:pt x="0" y="0"/>
                </a:moveTo>
                <a:lnTo>
                  <a:pt x="10" y="366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138" name="Freeform 70"/>
          <p:cNvSpPr>
            <a:spLocks/>
          </p:cNvSpPr>
          <p:nvPr/>
        </p:nvSpPr>
        <p:spPr bwMode="auto">
          <a:xfrm>
            <a:off x="1927225" y="3079750"/>
            <a:ext cx="1588" cy="636588"/>
          </a:xfrm>
          <a:custGeom>
            <a:avLst/>
            <a:gdLst>
              <a:gd name="T0" fmla="*/ 0 w 1"/>
              <a:gd name="T1" fmla="*/ 1010584333 h 401"/>
              <a:gd name="T2" fmla="*/ 0 w 1"/>
              <a:gd name="T3" fmla="*/ 0 h 401"/>
              <a:gd name="T4" fmla="*/ 0 60000 65536"/>
              <a:gd name="T5" fmla="*/ 0 60000 65536"/>
              <a:gd name="T6" fmla="*/ 0 w 1"/>
              <a:gd name="T7" fmla="*/ 0 h 401"/>
              <a:gd name="T8" fmla="*/ 1 w 1"/>
              <a:gd name="T9" fmla="*/ 401 h 4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401">
                <a:moveTo>
                  <a:pt x="0" y="401"/>
                </a:moveTo>
                <a:lnTo>
                  <a:pt x="0" y="0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139" name="Oval 71"/>
          <p:cNvSpPr>
            <a:spLocks noChangeArrowheads="1"/>
          </p:cNvSpPr>
          <p:nvPr/>
        </p:nvSpPr>
        <p:spPr bwMode="auto">
          <a:xfrm>
            <a:off x="1835150" y="3573463"/>
            <a:ext cx="144463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7461250" y="1947863"/>
          <a:ext cx="846138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Формула" r:id="rId3" imgW="253800" imgH="266400" progId="Equation.3">
                  <p:embed/>
                </p:oleObj>
              </mc:Choice>
              <mc:Fallback>
                <p:oleObj name="Формула" r:id="rId3" imgW="253800" imgH="266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0" y="1947863"/>
                        <a:ext cx="846138" cy="874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019925" y="2492375"/>
            <a:ext cx="1368425" cy="2016125"/>
            <a:chOff x="4422" y="1570"/>
            <a:chExt cx="862" cy="1270"/>
          </a:xfrm>
        </p:grpSpPr>
        <p:sp>
          <p:nvSpPr>
            <p:cNvPr id="6180" name="Rectangle 9"/>
            <p:cNvSpPr>
              <a:spLocks noChangeArrowheads="1"/>
            </p:cNvSpPr>
            <p:nvPr/>
          </p:nvSpPr>
          <p:spPr bwMode="auto">
            <a:xfrm>
              <a:off x="4422" y="1797"/>
              <a:ext cx="862" cy="1043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5E76"/>
                </a:gs>
              </a:gsLst>
              <a:lin ang="5400000" scaled="1"/>
            </a:gra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6181" name="Line 10"/>
            <p:cNvSpPr>
              <a:spLocks noChangeShapeType="1"/>
            </p:cNvSpPr>
            <p:nvPr/>
          </p:nvSpPr>
          <p:spPr bwMode="auto">
            <a:xfrm flipV="1">
              <a:off x="4422" y="1570"/>
              <a:ext cx="0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82" name="Line 11"/>
            <p:cNvSpPr>
              <a:spLocks noChangeShapeType="1"/>
            </p:cNvSpPr>
            <p:nvPr/>
          </p:nvSpPr>
          <p:spPr bwMode="auto">
            <a:xfrm flipV="1">
              <a:off x="5284" y="1570"/>
              <a:ext cx="0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83" name="Rectangle 12"/>
            <p:cNvSpPr>
              <a:spLocks noChangeArrowheads="1"/>
            </p:cNvSpPr>
            <p:nvPr/>
          </p:nvSpPr>
          <p:spPr bwMode="auto">
            <a:xfrm>
              <a:off x="4713" y="2251"/>
              <a:ext cx="317" cy="272"/>
            </a:xfrm>
            <a:prstGeom prst="rect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84" name="Line 13"/>
            <p:cNvSpPr>
              <a:spLocks noChangeShapeType="1"/>
            </p:cNvSpPr>
            <p:nvPr/>
          </p:nvSpPr>
          <p:spPr bwMode="auto">
            <a:xfrm flipV="1">
              <a:off x="4876" y="1933"/>
              <a:ext cx="0" cy="40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8008938" y="3089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6153" name="Line 43"/>
          <p:cNvSpPr>
            <a:spLocks noChangeShapeType="1"/>
          </p:cNvSpPr>
          <p:nvPr/>
        </p:nvSpPr>
        <p:spPr bwMode="auto">
          <a:xfrm>
            <a:off x="7740650" y="4221163"/>
            <a:ext cx="0" cy="6477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6154" name="Rectangle 4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99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i="1">
                <a:solidFill>
                  <a:schemeClr val="tx2"/>
                </a:solidFill>
                <a:latin typeface="Arial" charset="0"/>
              </a:rPr>
              <a:t>Примеры сил:</a:t>
            </a:r>
          </a:p>
        </p:txBody>
      </p:sp>
      <p:sp>
        <p:nvSpPr>
          <p:cNvPr id="6155" name="Text Box 60"/>
          <p:cNvSpPr txBox="1">
            <a:spLocks noChangeArrowheads="1"/>
          </p:cNvSpPr>
          <p:nvPr/>
        </p:nvSpPr>
        <p:spPr bwMode="auto">
          <a:xfrm>
            <a:off x="4840288" y="25130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6147" name="Object 76"/>
          <p:cNvGraphicFramePr>
            <a:graphicFrameLocks noChangeAspect="1"/>
          </p:cNvGraphicFramePr>
          <p:nvPr/>
        </p:nvGraphicFramePr>
        <p:xfrm>
          <a:off x="7635875" y="4540250"/>
          <a:ext cx="9302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Формула" r:id="rId5" imgW="279360" imgH="266400" progId="Equation.3">
                  <p:embed/>
                </p:oleObj>
              </mc:Choice>
              <mc:Fallback>
                <p:oleObj name="Формула" r:id="rId5" imgW="279360" imgH="266400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75" y="4540250"/>
                        <a:ext cx="930275" cy="874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77"/>
          <p:cNvGraphicFramePr>
            <a:graphicFrameLocks noChangeAspect="1"/>
          </p:cNvGraphicFramePr>
          <p:nvPr/>
        </p:nvGraphicFramePr>
        <p:xfrm>
          <a:off x="2508250" y="2870200"/>
          <a:ext cx="51276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Формула" r:id="rId7" imgW="164880" imgH="203040" progId="Equation.3">
                  <p:embed/>
                </p:oleObj>
              </mc:Choice>
              <mc:Fallback>
                <p:oleObj name="Формула" r:id="rId7" imgW="164880" imgH="203040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0" y="2870200"/>
                        <a:ext cx="512763" cy="630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78"/>
          <p:cNvGraphicFramePr>
            <a:graphicFrameLocks noChangeAspect="1"/>
          </p:cNvGraphicFramePr>
          <p:nvPr/>
        </p:nvGraphicFramePr>
        <p:xfrm>
          <a:off x="1979613" y="4365625"/>
          <a:ext cx="80645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Формула" r:id="rId9" imgW="241200" imgH="203040" progId="Equation.3">
                  <p:embed/>
                </p:oleObj>
              </mc:Choice>
              <mc:Fallback>
                <p:oleObj name="Формула" r:id="rId9" imgW="241200" imgH="203040" progId="Equation.3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365625"/>
                        <a:ext cx="806450" cy="679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6" name="Freeform 79"/>
          <p:cNvSpPr>
            <a:spLocks/>
          </p:cNvSpPr>
          <p:nvPr/>
        </p:nvSpPr>
        <p:spPr bwMode="auto">
          <a:xfrm>
            <a:off x="1927225" y="2530475"/>
            <a:ext cx="15875" cy="947738"/>
          </a:xfrm>
          <a:custGeom>
            <a:avLst/>
            <a:gdLst>
              <a:gd name="T0" fmla="*/ 0 w 10"/>
              <a:gd name="T1" fmla="*/ 0 h 597"/>
              <a:gd name="T2" fmla="*/ 25201559 w 10"/>
              <a:gd name="T3" fmla="*/ 1504534650 h 597"/>
              <a:gd name="T4" fmla="*/ 0 60000 65536"/>
              <a:gd name="T5" fmla="*/ 0 60000 65536"/>
              <a:gd name="T6" fmla="*/ 0 w 10"/>
              <a:gd name="T7" fmla="*/ 0 h 597"/>
              <a:gd name="T8" fmla="*/ 10 w 10"/>
              <a:gd name="T9" fmla="*/ 597 h 59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" h="597">
                <a:moveTo>
                  <a:pt x="0" y="0"/>
                </a:moveTo>
                <a:lnTo>
                  <a:pt x="10" y="59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7" name="Line 80"/>
          <p:cNvSpPr>
            <a:spLocks noChangeShapeType="1"/>
          </p:cNvSpPr>
          <p:nvPr/>
        </p:nvSpPr>
        <p:spPr bwMode="auto">
          <a:xfrm>
            <a:off x="1476375" y="2492375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8" name="Line 81"/>
          <p:cNvSpPr>
            <a:spLocks noChangeShapeType="1"/>
          </p:cNvSpPr>
          <p:nvPr/>
        </p:nvSpPr>
        <p:spPr bwMode="auto">
          <a:xfrm flipH="1">
            <a:off x="1476375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9" name="Line 82"/>
          <p:cNvSpPr>
            <a:spLocks noChangeShapeType="1"/>
          </p:cNvSpPr>
          <p:nvPr/>
        </p:nvSpPr>
        <p:spPr bwMode="auto">
          <a:xfrm flipH="1">
            <a:off x="1692275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0" name="Line 83"/>
          <p:cNvSpPr>
            <a:spLocks noChangeShapeType="1"/>
          </p:cNvSpPr>
          <p:nvPr/>
        </p:nvSpPr>
        <p:spPr bwMode="auto">
          <a:xfrm flipH="1">
            <a:off x="1836738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1" name="Line 84"/>
          <p:cNvSpPr>
            <a:spLocks noChangeShapeType="1"/>
          </p:cNvSpPr>
          <p:nvPr/>
        </p:nvSpPr>
        <p:spPr bwMode="auto">
          <a:xfrm flipH="1">
            <a:off x="1981200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2" name="Line 85"/>
          <p:cNvSpPr>
            <a:spLocks noChangeShapeType="1"/>
          </p:cNvSpPr>
          <p:nvPr/>
        </p:nvSpPr>
        <p:spPr bwMode="auto">
          <a:xfrm flipH="1">
            <a:off x="2125663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3" name="Line 86"/>
          <p:cNvSpPr>
            <a:spLocks noChangeShapeType="1"/>
          </p:cNvSpPr>
          <p:nvPr/>
        </p:nvSpPr>
        <p:spPr bwMode="auto">
          <a:xfrm flipH="1">
            <a:off x="2268538" y="227647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4" name="Oval 87"/>
          <p:cNvSpPr>
            <a:spLocks noChangeArrowheads="1"/>
          </p:cNvSpPr>
          <p:nvPr/>
        </p:nvSpPr>
        <p:spPr bwMode="auto">
          <a:xfrm>
            <a:off x="1692275" y="34290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CC66"/>
              </a:gs>
              <a:gs pos="100000">
                <a:srgbClr val="765E2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65" name="Freeform 88"/>
          <p:cNvSpPr>
            <a:spLocks/>
          </p:cNvSpPr>
          <p:nvPr/>
        </p:nvSpPr>
        <p:spPr bwMode="auto">
          <a:xfrm>
            <a:off x="1927225" y="3706813"/>
            <a:ext cx="15875" cy="581025"/>
          </a:xfrm>
          <a:custGeom>
            <a:avLst/>
            <a:gdLst>
              <a:gd name="T0" fmla="*/ 0 w 10"/>
              <a:gd name="T1" fmla="*/ 0 h 366"/>
              <a:gd name="T2" fmla="*/ 25201559 w 10"/>
              <a:gd name="T3" fmla="*/ 922377277 h 366"/>
              <a:gd name="T4" fmla="*/ 0 60000 65536"/>
              <a:gd name="T5" fmla="*/ 0 60000 65536"/>
              <a:gd name="T6" fmla="*/ 0 w 10"/>
              <a:gd name="T7" fmla="*/ 0 h 366"/>
              <a:gd name="T8" fmla="*/ 10 w 10"/>
              <a:gd name="T9" fmla="*/ 366 h 3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" h="366">
                <a:moveTo>
                  <a:pt x="0" y="0"/>
                </a:moveTo>
                <a:lnTo>
                  <a:pt x="10" y="366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6166" name="Freeform 89"/>
          <p:cNvSpPr>
            <a:spLocks/>
          </p:cNvSpPr>
          <p:nvPr/>
        </p:nvSpPr>
        <p:spPr bwMode="auto">
          <a:xfrm>
            <a:off x="1927225" y="3079750"/>
            <a:ext cx="1588" cy="636588"/>
          </a:xfrm>
          <a:custGeom>
            <a:avLst/>
            <a:gdLst>
              <a:gd name="T0" fmla="*/ 0 w 1"/>
              <a:gd name="T1" fmla="*/ 1010584333 h 401"/>
              <a:gd name="T2" fmla="*/ 0 w 1"/>
              <a:gd name="T3" fmla="*/ 0 h 401"/>
              <a:gd name="T4" fmla="*/ 0 60000 65536"/>
              <a:gd name="T5" fmla="*/ 0 60000 65536"/>
              <a:gd name="T6" fmla="*/ 0 w 1"/>
              <a:gd name="T7" fmla="*/ 0 h 401"/>
              <a:gd name="T8" fmla="*/ 1 w 1"/>
              <a:gd name="T9" fmla="*/ 401 h 4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401">
                <a:moveTo>
                  <a:pt x="0" y="401"/>
                </a:moveTo>
                <a:lnTo>
                  <a:pt x="0" y="0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6167" name="Oval 90"/>
          <p:cNvSpPr>
            <a:spLocks noChangeArrowheads="1"/>
          </p:cNvSpPr>
          <p:nvPr/>
        </p:nvSpPr>
        <p:spPr bwMode="auto">
          <a:xfrm>
            <a:off x="1835150" y="3573463"/>
            <a:ext cx="144463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91"/>
          <p:cNvGrpSpPr>
            <a:grpSpLocks/>
          </p:cNvGrpSpPr>
          <p:nvPr/>
        </p:nvGrpSpPr>
        <p:grpSpPr bwMode="auto">
          <a:xfrm>
            <a:off x="3763963" y="3716338"/>
            <a:ext cx="1944687" cy="1512887"/>
            <a:chOff x="2371" y="2341"/>
            <a:chExt cx="1225" cy="953"/>
          </a:xfrm>
        </p:grpSpPr>
        <p:sp>
          <p:nvSpPr>
            <p:cNvPr id="6169" name="Text Box 92"/>
            <p:cNvSpPr txBox="1">
              <a:spLocks noChangeArrowheads="1"/>
            </p:cNvSpPr>
            <p:nvPr/>
          </p:nvSpPr>
          <p:spPr bwMode="auto">
            <a:xfrm>
              <a:off x="2867" y="2989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6150" name="Object 93"/>
            <p:cNvGraphicFramePr>
              <a:graphicFrameLocks noChangeAspect="1"/>
            </p:cNvGraphicFramePr>
            <p:nvPr/>
          </p:nvGraphicFramePr>
          <p:xfrm>
            <a:off x="2881" y="2931"/>
            <a:ext cx="453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0" name="Формула" r:id="rId11" imgW="126720" imgH="203040" progId="Equation.3">
                    <p:embed/>
                  </p:oleObj>
                </mc:Choice>
                <mc:Fallback>
                  <p:oleObj name="Формула" r:id="rId11" imgW="126720" imgH="203040" progId="Equation.3">
                    <p:embed/>
                    <p:pic>
                      <p:nvPicPr>
                        <p:cNvPr id="0" name="Object 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1" y="2931"/>
                          <a:ext cx="453" cy="3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70" name="Line 94"/>
            <p:cNvSpPr>
              <a:spLocks noChangeShapeType="1"/>
            </p:cNvSpPr>
            <p:nvPr/>
          </p:nvSpPr>
          <p:spPr bwMode="auto">
            <a:xfrm>
              <a:off x="2371" y="2659"/>
              <a:ext cx="1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1" name="Rectangle 95"/>
            <p:cNvSpPr>
              <a:spLocks noChangeArrowheads="1"/>
            </p:cNvSpPr>
            <p:nvPr/>
          </p:nvSpPr>
          <p:spPr bwMode="auto">
            <a:xfrm>
              <a:off x="2625" y="2341"/>
              <a:ext cx="726" cy="318"/>
            </a:xfrm>
            <a:prstGeom prst="rect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765E2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72" name="Line 96"/>
            <p:cNvSpPr>
              <a:spLocks noChangeShapeType="1"/>
            </p:cNvSpPr>
            <p:nvPr/>
          </p:nvSpPr>
          <p:spPr bwMode="auto">
            <a:xfrm>
              <a:off x="2643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3" name="Line 97"/>
            <p:cNvSpPr>
              <a:spLocks noChangeShapeType="1"/>
            </p:cNvSpPr>
            <p:nvPr/>
          </p:nvSpPr>
          <p:spPr bwMode="auto">
            <a:xfrm>
              <a:off x="2749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4" name="Line 98"/>
            <p:cNvSpPr>
              <a:spLocks noChangeShapeType="1"/>
            </p:cNvSpPr>
            <p:nvPr/>
          </p:nvSpPr>
          <p:spPr bwMode="auto">
            <a:xfrm>
              <a:off x="2850" y="2659"/>
              <a:ext cx="1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5" name="Line 99"/>
            <p:cNvSpPr>
              <a:spLocks noChangeShapeType="1"/>
            </p:cNvSpPr>
            <p:nvPr/>
          </p:nvSpPr>
          <p:spPr bwMode="auto">
            <a:xfrm>
              <a:off x="2961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6" name="Line 100"/>
            <p:cNvSpPr>
              <a:spLocks noChangeShapeType="1"/>
            </p:cNvSpPr>
            <p:nvPr/>
          </p:nvSpPr>
          <p:spPr bwMode="auto">
            <a:xfrm>
              <a:off x="3052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7" name="Line 101"/>
            <p:cNvSpPr>
              <a:spLocks noChangeShapeType="1"/>
            </p:cNvSpPr>
            <p:nvPr/>
          </p:nvSpPr>
          <p:spPr bwMode="auto">
            <a:xfrm>
              <a:off x="3142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8" name="Line 102"/>
            <p:cNvSpPr>
              <a:spLocks noChangeShapeType="1"/>
            </p:cNvSpPr>
            <p:nvPr/>
          </p:nvSpPr>
          <p:spPr bwMode="auto">
            <a:xfrm>
              <a:off x="3233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9" name="Line 103"/>
            <p:cNvSpPr>
              <a:spLocks noChangeShapeType="1"/>
            </p:cNvSpPr>
            <p:nvPr/>
          </p:nvSpPr>
          <p:spPr bwMode="auto">
            <a:xfrm>
              <a:off x="3324" y="265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8825" y="2268538"/>
            <a:ext cx="4965700" cy="2455862"/>
          </a:xfrm>
        </p:spPr>
        <p:txBody>
          <a:bodyPr/>
          <a:lstStyle/>
          <a:p>
            <a:pPr eaLnBrk="1" hangingPunct="1"/>
            <a:r>
              <a:rPr lang="ru-RU" sz="2800"/>
              <a:t>Точка приложения</a:t>
            </a:r>
          </a:p>
          <a:p>
            <a:pPr eaLnBrk="1" hangingPunct="1"/>
            <a:r>
              <a:rPr lang="ru-RU" sz="2800"/>
              <a:t>Направление действия</a:t>
            </a:r>
          </a:p>
          <a:p>
            <a:pPr eaLnBrk="1" hangingPunct="1"/>
            <a:r>
              <a:rPr lang="ru-RU" sz="2800"/>
              <a:t>Величина (модуль)</a:t>
            </a: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4037013" y="4668838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i="1"/>
              <a:t>А</a:t>
            </a:r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5487988" y="46021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7170" name="Object 9"/>
          <p:cNvGraphicFramePr>
            <a:graphicFrameLocks noGrp="1" noChangeAspect="1"/>
          </p:cNvGraphicFramePr>
          <p:nvPr>
            <p:ph sz="half" idx="2"/>
          </p:nvPr>
        </p:nvGraphicFramePr>
        <p:xfrm>
          <a:off x="7235825" y="3429000"/>
          <a:ext cx="93662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Формула" r:id="rId3" imgW="164880" imgH="203040" progId="Equation.3">
                  <p:embed/>
                </p:oleObj>
              </mc:Choice>
              <mc:Fallback>
                <p:oleObj name="Формула" r:id="rId3" imgW="16488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5825" y="3429000"/>
                        <a:ext cx="936625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356100" y="4221163"/>
            <a:ext cx="2879725" cy="1295400"/>
            <a:chOff x="1973" y="2659"/>
            <a:chExt cx="1814" cy="816"/>
          </a:xfrm>
        </p:grpSpPr>
        <p:sp>
          <p:nvSpPr>
            <p:cNvPr id="7176" name="Line 6"/>
            <p:cNvSpPr>
              <a:spLocks noChangeShapeType="1"/>
            </p:cNvSpPr>
            <p:nvPr/>
          </p:nvSpPr>
          <p:spPr bwMode="auto">
            <a:xfrm flipV="1">
              <a:off x="2064" y="2659"/>
              <a:ext cx="1723" cy="72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7" name="Oval 12"/>
            <p:cNvSpPr>
              <a:spLocks noChangeArrowheads="1"/>
            </p:cNvSpPr>
            <p:nvPr/>
          </p:nvSpPr>
          <p:spPr bwMode="auto">
            <a:xfrm>
              <a:off x="1973" y="3339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175" name="Rectangle 14"/>
          <p:cNvSpPr>
            <a:spLocks noGrp="1" noChangeArrowheads="1"/>
          </p:cNvSpPr>
          <p:nvPr>
            <p:ph type="title"/>
          </p:nvPr>
        </p:nvSpPr>
        <p:spPr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i="1">
                <a:latin typeface="Arial" charset="0"/>
              </a:rPr>
              <a:t>Характеристики силы: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5038"/>
            <a:ext cx="7772400" cy="3890962"/>
          </a:xfrm>
          <a:ln>
            <a:solidFill>
              <a:srgbClr val="FF0000"/>
            </a:solidFill>
          </a:ln>
        </p:spPr>
        <p:txBody>
          <a:bodyPr/>
          <a:lstStyle/>
          <a:p>
            <a:pPr algn="ctr" eaLnBrk="1" hangingPunct="1"/>
            <a:r>
              <a:rPr lang="ru-RU"/>
              <a:t>СТАТИКА </a:t>
            </a:r>
            <a:r>
              <a:rPr lang="ru-RU" i="1"/>
              <a:t>(элементарная)</a:t>
            </a:r>
          </a:p>
          <a:p>
            <a:pPr eaLnBrk="1" hangingPunct="1">
              <a:buFontTx/>
              <a:buNone/>
            </a:pPr>
            <a:endParaRPr lang="ru-RU" sz="1400" i="1"/>
          </a:p>
          <a:p>
            <a:pPr algn="ctr" eaLnBrk="1" hangingPunct="1"/>
            <a:r>
              <a:rPr lang="ru-RU"/>
              <a:t>КИНЕМАТИКА </a:t>
            </a:r>
            <a:r>
              <a:rPr lang="ru-RU" i="1"/>
              <a:t>(точки и системы)</a:t>
            </a:r>
          </a:p>
          <a:p>
            <a:pPr eaLnBrk="1" hangingPunct="1">
              <a:buFontTx/>
              <a:buNone/>
            </a:pPr>
            <a:endParaRPr lang="ru-RU" sz="1400" i="1"/>
          </a:p>
          <a:p>
            <a:pPr algn="ctr" eaLnBrk="1" hangingPunct="1"/>
            <a:r>
              <a:rPr lang="ru-RU"/>
              <a:t>ДИНАМИКА </a:t>
            </a:r>
            <a:r>
              <a:rPr lang="ru-RU" i="1"/>
              <a:t>(точки и системы)</a:t>
            </a:r>
          </a:p>
          <a:p>
            <a:pPr eaLnBrk="1" hangingPunct="1">
              <a:buFontTx/>
              <a:buNone/>
            </a:pPr>
            <a:endParaRPr lang="ru-RU" sz="1400"/>
          </a:p>
          <a:p>
            <a:pPr algn="ctr" eaLnBrk="1" hangingPunct="1"/>
            <a:r>
              <a:rPr lang="ru-RU"/>
              <a:t>АНАЛИТИЧЕСКАЯ МЕХАНИКА</a:t>
            </a:r>
          </a:p>
        </p:txBody>
      </p:sp>
      <p:sp>
        <p:nvSpPr>
          <p:cNvPr id="32771" name="Rectangle 6"/>
          <p:cNvSpPr>
            <a:spLocks noGrp="1" noChangeArrowheads="1"/>
          </p:cNvSpPr>
          <p:nvPr>
            <p:ph type="title"/>
          </p:nvPr>
        </p:nvSpPr>
        <p:spPr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i="1">
                <a:latin typeface="Arial" charset="0"/>
              </a:rPr>
              <a:t>Разделы механики: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/>
              <a:t>СТАТИКА- раздел механики, изучающий равновесие материальных тел под действием приложенных сил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sz="140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/>
              <a:t>ЭЛЕМЕНТАРНАЯ СТАТИКА изучает равновесие отдельного твердого тела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sz="160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/>
              <a:t>АНАЛИТИЧЕСКАЯ СТАТИКА изучает равновесие материальной системы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b="1" i="1"/>
              <a:t>СТАТИКА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i="1">
                <a:latin typeface="Arial" charset="0"/>
              </a:rPr>
              <a:t>Определения статики: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2800"/>
              <a:t>Система сил </a:t>
            </a:r>
          </a:p>
          <a:p>
            <a:pPr eaLnBrk="1" hangingPunct="1">
              <a:buFontTx/>
              <a:buNone/>
            </a:pPr>
            <a:endParaRPr lang="ru-RU" sz="1400"/>
          </a:p>
          <a:p>
            <a:pPr eaLnBrk="1" hangingPunct="1">
              <a:buFontTx/>
              <a:buNone/>
            </a:pPr>
            <a:endParaRPr lang="ru-RU" sz="280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194" name="Object 30"/>
          <p:cNvGraphicFramePr>
            <a:graphicFrameLocks noGrp="1" noChangeAspect="1"/>
          </p:cNvGraphicFramePr>
          <p:nvPr>
            <p:ph sz="half" idx="2"/>
          </p:nvPr>
        </p:nvGraphicFramePr>
        <p:xfrm>
          <a:off x="4859338" y="2035175"/>
          <a:ext cx="3313112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Формула" r:id="rId3" imgW="1206360" imgH="266400" progId="Equation.3">
                  <p:embed/>
                </p:oleObj>
              </mc:Choice>
              <mc:Fallback>
                <p:oleObj name="Формула" r:id="rId3" imgW="1206360" imgH="2664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2035175"/>
                        <a:ext cx="3313112" cy="731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800"/>
              <a:t>Система сил </a:t>
            </a:r>
          </a:p>
          <a:p>
            <a:pPr marL="342900" indent="-342900">
              <a:spcBef>
                <a:spcPct val="20000"/>
              </a:spcBef>
            </a:pPr>
            <a:endParaRPr lang="ru-RU" sz="14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800"/>
              <a:t>Система сил, эквивалентная нулю</a:t>
            </a:r>
          </a:p>
          <a:p>
            <a:pPr marL="342900" indent="-342900">
              <a:spcBef>
                <a:spcPct val="20000"/>
              </a:spcBef>
            </a:pPr>
            <a:endParaRPr lang="ru-RU" sz="1400"/>
          </a:p>
          <a:p>
            <a:pPr marL="342900" indent="-342900">
              <a:spcBef>
                <a:spcPct val="20000"/>
              </a:spcBef>
            </a:pPr>
            <a:endParaRPr lang="ru-RU" sz="2800"/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3" name="Rectangle 1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99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i="1">
                <a:solidFill>
                  <a:schemeClr val="tx2"/>
                </a:solidFill>
                <a:latin typeface="Arial" charset="0"/>
              </a:rPr>
              <a:t>Определения статики:</a:t>
            </a:r>
          </a:p>
        </p:txBody>
      </p:sp>
      <p:graphicFrame>
        <p:nvGraphicFramePr>
          <p:cNvPr id="9218" name="Object 13"/>
          <p:cNvGraphicFramePr>
            <a:graphicFrameLocks noChangeAspect="1"/>
          </p:cNvGraphicFramePr>
          <p:nvPr/>
        </p:nvGraphicFramePr>
        <p:xfrm>
          <a:off x="5076825" y="1863725"/>
          <a:ext cx="302895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Формула" r:id="rId3" imgW="1206360" imgH="266400" progId="Equation.3">
                  <p:embed/>
                </p:oleObj>
              </mc:Choice>
              <mc:Fallback>
                <p:oleObj name="Формула" r:id="rId3" imgW="1206360" imgH="266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1863725"/>
                        <a:ext cx="3028950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14"/>
          <p:cNvGraphicFramePr>
            <a:graphicFrameLocks noChangeAspect="1"/>
          </p:cNvGraphicFramePr>
          <p:nvPr/>
        </p:nvGraphicFramePr>
        <p:xfrm>
          <a:off x="4919663" y="2997200"/>
          <a:ext cx="354012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Формула" r:id="rId5" imgW="1409400" imgH="266400" progId="Equation.3">
                  <p:embed/>
                </p:oleObj>
              </mc:Choice>
              <mc:Fallback>
                <p:oleObj name="Формула" r:id="rId5" imgW="1409400" imgH="26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9663" y="2997200"/>
                        <a:ext cx="3540125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800"/>
              <a:t>Система сил </a:t>
            </a:r>
          </a:p>
          <a:p>
            <a:pPr marL="342900" indent="-342900">
              <a:spcBef>
                <a:spcPct val="20000"/>
              </a:spcBef>
            </a:pPr>
            <a:endParaRPr lang="ru-RU" sz="14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800"/>
              <a:t>Система сил, эквивалентная нулю</a:t>
            </a:r>
          </a:p>
          <a:p>
            <a:pPr marL="342900" indent="-342900">
              <a:spcBef>
                <a:spcPct val="20000"/>
              </a:spcBef>
            </a:pPr>
            <a:endParaRPr lang="ru-RU" sz="14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800"/>
              <a:t>Эквивалентные системы сил</a:t>
            </a:r>
          </a:p>
          <a:p>
            <a:pPr marL="342900" indent="-342900">
              <a:spcBef>
                <a:spcPct val="20000"/>
              </a:spcBef>
            </a:pPr>
            <a:endParaRPr lang="ru-RU" sz="1400"/>
          </a:p>
          <a:p>
            <a:pPr marL="342900" indent="-342900">
              <a:spcBef>
                <a:spcPct val="20000"/>
              </a:spcBef>
            </a:pPr>
            <a:endParaRPr lang="ru-RU" sz="2800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8" name="Rectangle 1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99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i="1">
                <a:solidFill>
                  <a:schemeClr val="tx2"/>
                </a:solidFill>
                <a:latin typeface="Arial" charset="0"/>
              </a:rPr>
              <a:t>Определения статики:</a:t>
            </a:r>
          </a:p>
        </p:txBody>
      </p:sp>
      <p:graphicFrame>
        <p:nvGraphicFramePr>
          <p:cNvPr id="10242" name="Object 14"/>
          <p:cNvGraphicFramePr>
            <a:graphicFrameLocks noChangeAspect="1"/>
          </p:cNvGraphicFramePr>
          <p:nvPr/>
        </p:nvGraphicFramePr>
        <p:xfrm>
          <a:off x="5076825" y="1863725"/>
          <a:ext cx="302895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Формула" r:id="rId3" imgW="1206360" imgH="266400" progId="Equation.3">
                  <p:embed/>
                </p:oleObj>
              </mc:Choice>
              <mc:Fallback>
                <p:oleObj name="Формула" r:id="rId3" imgW="1206360" imgH="26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1863725"/>
                        <a:ext cx="3028950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15"/>
          <p:cNvGraphicFramePr>
            <a:graphicFrameLocks noChangeAspect="1"/>
          </p:cNvGraphicFramePr>
          <p:nvPr/>
        </p:nvGraphicFramePr>
        <p:xfrm>
          <a:off x="4919663" y="2997200"/>
          <a:ext cx="354012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Формула" r:id="rId5" imgW="1409400" imgH="266400" progId="Equation.3">
                  <p:embed/>
                </p:oleObj>
              </mc:Choice>
              <mc:Fallback>
                <p:oleObj name="Формула" r:id="rId5" imgW="1409400" imgH="266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9663" y="2997200"/>
                        <a:ext cx="3540125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16"/>
          <p:cNvGraphicFramePr>
            <a:graphicFrameLocks noChangeAspect="1"/>
          </p:cNvGraphicFramePr>
          <p:nvPr/>
        </p:nvGraphicFramePr>
        <p:xfrm>
          <a:off x="4802188" y="4127500"/>
          <a:ext cx="373062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Формула" r:id="rId7" imgW="1485720" imgH="266400" progId="Equation.3">
                  <p:embed/>
                </p:oleObj>
              </mc:Choice>
              <mc:Fallback>
                <p:oleObj name="Формула" r:id="rId7" imgW="1485720" imgH="2664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2188" y="4127500"/>
                        <a:ext cx="3730625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4"/>
          <p:cNvSpPr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800"/>
              <a:t>Система сил </a:t>
            </a:r>
          </a:p>
          <a:p>
            <a:pPr marL="342900" indent="-342900">
              <a:spcBef>
                <a:spcPct val="20000"/>
              </a:spcBef>
            </a:pPr>
            <a:endParaRPr lang="ru-RU" sz="14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800"/>
              <a:t>Система сил, эквивалентная нулю</a:t>
            </a:r>
          </a:p>
          <a:p>
            <a:pPr marL="342900" indent="-342900">
              <a:spcBef>
                <a:spcPct val="20000"/>
              </a:spcBef>
            </a:pPr>
            <a:endParaRPr lang="ru-RU" sz="14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800"/>
              <a:t>Эквивалентные системы сил</a:t>
            </a:r>
          </a:p>
          <a:p>
            <a:pPr marL="342900" indent="-342900">
              <a:spcBef>
                <a:spcPct val="20000"/>
              </a:spcBef>
            </a:pPr>
            <a:endParaRPr lang="ru-RU" sz="14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800"/>
              <a:t>Равнодействующая сила</a:t>
            </a:r>
          </a:p>
          <a:p>
            <a:pPr marL="342900" indent="-342900">
              <a:spcBef>
                <a:spcPct val="20000"/>
              </a:spcBef>
            </a:pPr>
            <a:endParaRPr lang="ru-RU" sz="2800"/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5076825" y="1844675"/>
          <a:ext cx="302895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Формула" r:id="rId3" imgW="1206360" imgH="266400" progId="Equation.3">
                  <p:embed/>
                </p:oleObj>
              </mc:Choice>
              <mc:Fallback>
                <p:oleObj name="Формула" r:id="rId3" imgW="1206360" imgH="266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1844675"/>
                        <a:ext cx="3028950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272" name="Rectangle 7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3213100"/>
            <a:ext cx="9144000" cy="8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graphicFrame>
        <p:nvGraphicFramePr>
          <p:cNvPr id="11267" name="Object 10"/>
          <p:cNvGraphicFramePr>
            <a:graphicFrameLocks noChangeAspect="1"/>
          </p:cNvGraphicFramePr>
          <p:nvPr/>
        </p:nvGraphicFramePr>
        <p:xfrm>
          <a:off x="4787900" y="5126038"/>
          <a:ext cx="3744913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Формула" r:id="rId5" imgW="1485720" imgH="253800" progId="Equation.3">
                  <p:embed/>
                </p:oleObj>
              </mc:Choice>
              <mc:Fallback>
                <p:oleObj name="Формула" r:id="rId5" imgW="1485720" imgH="253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5126038"/>
                        <a:ext cx="3744913" cy="750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4" name="Rectangle 1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99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i="1">
                <a:solidFill>
                  <a:schemeClr val="tx2"/>
                </a:solidFill>
                <a:latin typeface="Arial" charset="0"/>
              </a:rPr>
              <a:t>Определения статики:</a:t>
            </a:r>
          </a:p>
        </p:txBody>
      </p:sp>
      <p:graphicFrame>
        <p:nvGraphicFramePr>
          <p:cNvPr id="11268" name="Object 13"/>
          <p:cNvGraphicFramePr>
            <a:graphicFrameLocks noChangeAspect="1"/>
          </p:cNvGraphicFramePr>
          <p:nvPr/>
        </p:nvGraphicFramePr>
        <p:xfrm>
          <a:off x="4919663" y="2997200"/>
          <a:ext cx="354012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Формула" r:id="rId7" imgW="1409400" imgH="266400" progId="Equation.3">
                  <p:embed/>
                </p:oleObj>
              </mc:Choice>
              <mc:Fallback>
                <p:oleObj name="Формула" r:id="rId7" imgW="1409400" imgH="266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9663" y="2997200"/>
                        <a:ext cx="3540125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14"/>
          <p:cNvGraphicFramePr>
            <a:graphicFrameLocks noChangeAspect="1"/>
          </p:cNvGraphicFramePr>
          <p:nvPr/>
        </p:nvGraphicFramePr>
        <p:xfrm>
          <a:off x="4802188" y="4127500"/>
          <a:ext cx="373062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Формула" r:id="rId9" imgW="1485720" imgH="266400" progId="Equation.3">
                  <p:embed/>
                </p:oleObj>
              </mc:Choice>
              <mc:Fallback>
                <p:oleObj name="Формула" r:id="rId9" imgW="1485720" imgH="26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2188" y="4127500"/>
                        <a:ext cx="3730625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795338" y="1109663"/>
            <a:ext cx="7608887" cy="13827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/>
              <a:t>Если все силы, действующие на точку или АТТ, </a:t>
            </a:r>
          </a:p>
          <a:p>
            <a:pPr algn="ctr"/>
            <a:r>
              <a:rPr lang="ru-RU" sz="2800"/>
              <a:t>образуют систему, находящуюся в равновесии, </a:t>
            </a:r>
          </a:p>
          <a:p>
            <a:pPr algn="ctr"/>
            <a:r>
              <a:rPr lang="ru-RU" sz="2800"/>
              <a:t>то и точка (тело) находится в равновесии</a:t>
            </a:r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/>
        </p:nvGraphicFramePr>
        <p:xfrm>
          <a:off x="1979613" y="3346450"/>
          <a:ext cx="547052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Формула" r:id="rId3" imgW="1409400" imgH="266400" progId="Equation.3">
                  <p:embed/>
                </p:oleObj>
              </mc:Choice>
              <mc:Fallback>
                <p:oleObj name="Формула" r:id="rId3" imgW="1409400" imgH="266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3346450"/>
                        <a:ext cx="5470525" cy="7778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49563" y="2060575"/>
            <a:ext cx="3810000" cy="6556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3600">
                <a:solidFill>
                  <a:srgbClr val="FF0000"/>
                </a:solidFill>
              </a:rPr>
              <a:t>Аксиома первая</a:t>
            </a:r>
            <a:r>
              <a:rPr lang="ru-RU" sz="2800"/>
              <a:t> </a:t>
            </a:r>
            <a:r>
              <a:rPr lang="en-US" sz="2800"/>
              <a:t>                </a:t>
            </a:r>
            <a:r>
              <a:rPr lang="ru-RU" sz="2800"/>
              <a:t>    </a:t>
            </a:r>
          </a:p>
        </p:txBody>
      </p:sp>
      <p:sp>
        <p:nvSpPr>
          <p:cNvPr id="34819" name="Rectangle 35"/>
          <p:cNvSpPr>
            <a:spLocks noGrp="1" noChangeArrowheads="1"/>
          </p:cNvSpPr>
          <p:nvPr>
            <p:ph type="title"/>
          </p:nvPr>
        </p:nvSpPr>
        <p:spPr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i="1">
                <a:latin typeface="Arial" charset="0"/>
              </a:rPr>
              <a:t>Аксиомы статики</a:t>
            </a:r>
          </a:p>
        </p:txBody>
      </p:sp>
      <p:sp>
        <p:nvSpPr>
          <p:cNvPr id="34820" name="Text Box 38"/>
          <p:cNvSpPr txBox="1">
            <a:spLocks noChangeArrowheads="1"/>
          </p:cNvSpPr>
          <p:nvPr/>
        </p:nvSpPr>
        <p:spPr bwMode="auto">
          <a:xfrm>
            <a:off x="1042988" y="2852738"/>
            <a:ext cx="7213600" cy="13827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/>
              <a:t>Система двух взаимно противоположных сил,</a:t>
            </a:r>
          </a:p>
          <a:p>
            <a:pPr algn="ctr"/>
            <a:r>
              <a:rPr lang="ru-RU" sz="2800"/>
              <a:t>равных по модулю и приложенных в одной</a:t>
            </a:r>
          </a:p>
          <a:p>
            <a:pPr algn="ctr"/>
            <a:r>
              <a:rPr lang="ru-RU" sz="2800"/>
              <a:t>точке, находится в равновесии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15"/>
          <p:cNvSpPr>
            <a:spLocks noChangeArrowheads="1"/>
          </p:cNvSpPr>
          <p:nvPr/>
        </p:nvSpPr>
        <p:spPr bwMode="auto">
          <a:xfrm>
            <a:off x="2849563" y="2060575"/>
            <a:ext cx="38100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3600">
                <a:solidFill>
                  <a:srgbClr val="FF0000"/>
                </a:solidFill>
              </a:rPr>
              <a:t>Аксиома первая</a:t>
            </a:r>
            <a:r>
              <a:rPr lang="ru-RU" sz="2800"/>
              <a:t> </a:t>
            </a:r>
            <a:r>
              <a:rPr lang="en-US" sz="2800"/>
              <a:t>                </a:t>
            </a:r>
            <a:r>
              <a:rPr lang="ru-RU" sz="2800"/>
              <a:t>    </a:t>
            </a:r>
          </a:p>
        </p:txBody>
      </p:sp>
      <p:sp>
        <p:nvSpPr>
          <p:cNvPr id="13317" name="Rectangle 16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99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i="1">
                <a:solidFill>
                  <a:schemeClr val="tx2"/>
                </a:solidFill>
                <a:latin typeface="Arial" charset="0"/>
              </a:rPr>
              <a:t>Аксиомы статики</a:t>
            </a:r>
          </a:p>
        </p:txBody>
      </p:sp>
      <p:sp>
        <p:nvSpPr>
          <p:cNvPr id="13318" name="Text Box 17"/>
          <p:cNvSpPr txBox="1">
            <a:spLocks noChangeArrowheads="1"/>
          </p:cNvSpPr>
          <p:nvPr/>
        </p:nvSpPr>
        <p:spPr bwMode="auto">
          <a:xfrm>
            <a:off x="1042988" y="2852738"/>
            <a:ext cx="7213600" cy="13827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/>
              <a:t>Система двух взаимно противоположных сил,</a:t>
            </a:r>
          </a:p>
          <a:p>
            <a:pPr algn="ctr"/>
            <a:r>
              <a:rPr lang="ru-RU" sz="2800"/>
              <a:t>равных по модулю и приложенных в одной</a:t>
            </a:r>
          </a:p>
          <a:p>
            <a:pPr algn="ctr"/>
            <a:r>
              <a:rPr lang="ru-RU" sz="2800"/>
              <a:t>точке, находится в равновесии</a:t>
            </a:r>
          </a:p>
        </p:txBody>
      </p:sp>
      <p:graphicFrame>
        <p:nvGraphicFramePr>
          <p:cNvPr id="13314" name="Object 18"/>
          <p:cNvGraphicFramePr>
            <a:graphicFrameLocks noChangeAspect="1"/>
          </p:cNvGraphicFramePr>
          <p:nvPr/>
        </p:nvGraphicFramePr>
        <p:xfrm>
          <a:off x="3995738" y="4581525"/>
          <a:ext cx="69056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Формула" r:id="rId3" imgW="177480" imgH="241200" progId="Equation.3">
                  <p:embed/>
                </p:oleObj>
              </mc:Choice>
              <mc:Fallback>
                <p:oleObj name="Формула" r:id="rId3" imgW="177480" imgH="241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4581525"/>
                        <a:ext cx="690562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Text Box 19"/>
          <p:cNvSpPr txBox="1">
            <a:spLocks noChangeArrowheads="1"/>
          </p:cNvSpPr>
          <p:nvPr/>
        </p:nvSpPr>
        <p:spPr bwMode="auto">
          <a:xfrm>
            <a:off x="2339975" y="4725988"/>
            <a:ext cx="3603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i="1"/>
              <a:t>А</a:t>
            </a:r>
          </a:p>
        </p:txBody>
      </p:sp>
      <p:sp>
        <p:nvSpPr>
          <p:cNvPr id="13320" name="Text Box 20"/>
          <p:cNvSpPr txBox="1">
            <a:spLocks noChangeArrowheads="1"/>
          </p:cNvSpPr>
          <p:nvPr/>
        </p:nvSpPr>
        <p:spPr bwMode="auto">
          <a:xfrm>
            <a:off x="4048125" y="47466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3315" name="Object 22"/>
          <p:cNvGraphicFramePr>
            <a:graphicFrameLocks noChangeAspect="1"/>
          </p:cNvGraphicFramePr>
          <p:nvPr/>
        </p:nvGraphicFramePr>
        <p:xfrm>
          <a:off x="1476375" y="5734050"/>
          <a:ext cx="6826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Формула" r:id="rId5" imgW="190440" imgH="241200" progId="Equation.3">
                  <p:embed/>
                </p:oleObj>
              </mc:Choice>
              <mc:Fallback>
                <p:oleObj name="Формула" r:id="rId5" imgW="190440" imgH="2412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734050"/>
                        <a:ext cx="682625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1" name="Line 24"/>
          <p:cNvSpPr>
            <a:spLocks noChangeShapeType="1"/>
          </p:cNvSpPr>
          <p:nvPr/>
        </p:nvSpPr>
        <p:spPr bwMode="auto">
          <a:xfrm flipV="1">
            <a:off x="2987675" y="4654550"/>
            <a:ext cx="1081088" cy="6477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3322" name="Freeform 25"/>
          <p:cNvSpPr>
            <a:spLocks/>
          </p:cNvSpPr>
          <p:nvPr/>
        </p:nvSpPr>
        <p:spPr bwMode="auto">
          <a:xfrm>
            <a:off x="2024063" y="5302250"/>
            <a:ext cx="963612" cy="592138"/>
          </a:xfrm>
          <a:custGeom>
            <a:avLst/>
            <a:gdLst>
              <a:gd name="T0" fmla="*/ 1529733038 w 607"/>
              <a:gd name="T1" fmla="*/ 0 h 373"/>
              <a:gd name="T2" fmla="*/ 0 w 607"/>
              <a:gd name="T3" fmla="*/ 940019958 h 373"/>
              <a:gd name="T4" fmla="*/ 0 60000 65536"/>
              <a:gd name="T5" fmla="*/ 0 60000 65536"/>
              <a:gd name="T6" fmla="*/ 0 w 607"/>
              <a:gd name="T7" fmla="*/ 0 h 373"/>
              <a:gd name="T8" fmla="*/ 607 w 607"/>
              <a:gd name="T9" fmla="*/ 373 h 37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7" h="373">
                <a:moveTo>
                  <a:pt x="607" y="0"/>
                </a:moveTo>
                <a:lnTo>
                  <a:pt x="0" y="373"/>
                </a:lnTo>
              </a:path>
            </a:pathLst>
          </a:custGeom>
          <a:noFill/>
          <a:ln w="57150">
            <a:solidFill>
              <a:schemeClr val="tx2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3323" name="Oval 26"/>
          <p:cNvSpPr>
            <a:spLocks noChangeArrowheads="1"/>
          </p:cNvSpPr>
          <p:nvPr/>
        </p:nvSpPr>
        <p:spPr bwMode="auto">
          <a:xfrm>
            <a:off x="2917825" y="5229225"/>
            <a:ext cx="142875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4" name="Text Box 27"/>
          <p:cNvSpPr txBox="1">
            <a:spLocks noChangeArrowheads="1"/>
          </p:cNvSpPr>
          <p:nvPr/>
        </p:nvSpPr>
        <p:spPr bwMode="auto">
          <a:xfrm>
            <a:off x="5724525" y="5083175"/>
            <a:ext cx="1800225" cy="650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3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=F</a:t>
            </a:r>
            <a:r>
              <a:rPr lang="en-US" sz="3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9"/>
          <p:cNvSpPr txBox="1">
            <a:spLocks noChangeArrowheads="1"/>
          </p:cNvSpPr>
          <p:nvPr/>
        </p:nvSpPr>
        <p:spPr bwMode="auto">
          <a:xfrm>
            <a:off x="3276600" y="260350"/>
            <a:ext cx="3305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FF0000"/>
                </a:solidFill>
              </a:rPr>
              <a:t>Аксиома вторая</a:t>
            </a:r>
          </a:p>
        </p:txBody>
      </p:sp>
      <p:sp>
        <p:nvSpPr>
          <p:cNvPr id="35843" name="Text Box 32"/>
          <p:cNvSpPr txBox="1">
            <a:spLocks noChangeArrowheads="1"/>
          </p:cNvSpPr>
          <p:nvPr/>
        </p:nvSpPr>
        <p:spPr bwMode="auto">
          <a:xfrm>
            <a:off x="730250" y="908050"/>
            <a:ext cx="8105775" cy="22367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/>
              <a:t>Система двух равных по модулю взаимно</a:t>
            </a:r>
          </a:p>
          <a:p>
            <a:pPr algn="ctr"/>
            <a:r>
              <a:rPr lang="ru-RU" sz="2800"/>
              <a:t> противоположных сил, приложенных в двух </a:t>
            </a:r>
          </a:p>
          <a:p>
            <a:pPr algn="ctr"/>
            <a:r>
              <a:rPr lang="ru-RU" sz="2800"/>
              <a:t>каких-либо точках АТТ и направленных по прямой,</a:t>
            </a:r>
          </a:p>
          <a:p>
            <a:pPr algn="ctr"/>
            <a:r>
              <a:rPr lang="ru-RU" sz="2800"/>
              <a:t>соединяющей их точки приложения, находится </a:t>
            </a:r>
          </a:p>
          <a:p>
            <a:pPr algn="ctr"/>
            <a:r>
              <a:rPr lang="ru-RU" sz="2800"/>
              <a:t>в равновесии.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247900" y="4141788"/>
            <a:ext cx="431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i="1"/>
              <a:t>A</a:t>
            </a:r>
            <a:endParaRPr lang="ru-RU" sz="3200" i="1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111500" y="3781425"/>
            <a:ext cx="431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i="1"/>
              <a:t>B</a:t>
            </a:r>
            <a:endParaRPr lang="ru-RU" sz="3200" i="1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816100" y="53927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4695825" y="3879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4338" name="Object 8"/>
          <p:cNvGraphicFramePr>
            <a:graphicFrameLocks noChangeAspect="1"/>
          </p:cNvGraphicFramePr>
          <p:nvPr/>
        </p:nvGraphicFramePr>
        <p:xfrm>
          <a:off x="4529138" y="3213100"/>
          <a:ext cx="69056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Формула" r:id="rId3" imgW="177480" imgH="241200" progId="Equation.3">
                  <p:embed/>
                </p:oleObj>
              </mc:Choice>
              <mc:Fallback>
                <p:oleObj name="Формула" r:id="rId3" imgW="177480" imgH="24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8" y="3213100"/>
                        <a:ext cx="690562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9"/>
          <p:cNvGraphicFramePr>
            <a:graphicFrameLocks noChangeAspect="1"/>
          </p:cNvGraphicFramePr>
          <p:nvPr/>
        </p:nvGraphicFramePr>
        <p:xfrm>
          <a:off x="1403350" y="5588000"/>
          <a:ext cx="6826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Формула" r:id="rId5" imgW="190440" imgH="241200" progId="Equation.3">
                  <p:embed/>
                </p:oleObj>
              </mc:Choice>
              <mc:Fallback>
                <p:oleObj name="Формула" r:id="rId5" imgW="19044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5588000"/>
                        <a:ext cx="682625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692275" y="3692525"/>
            <a:ext cx="2819400" cy="2171700"/>
            <a:chOff x="3198" y="1873"/>
            <a:chExt cx="1776" cy="1368"/>
          </a:xfrm>
        </p:grpSpPr>
        <p:sp>
          <p:nvSpPr>
            <p:cNvPr id="14349" name="Freeform 11"/>
            <p:cNvSpPr>
              <a:spLocks/>
            </p:cNvSpPr>
            <p:nvPr/>
          </p:nvSpPr>
          <p:spPr bwMode="auto">
            <a:xfrm>
              <a:off x="3213" y="1873"/>
              <a:ext cx="1761" cy="1368"/>
            </a:xfrm>
            <a:custGeom>
              <a:avLst/>
              <a:gdLst>
                <a:gd name="T0" fmla="*/ 30 w 1761"/>
                <a:gd name="T1" fmla="*/ 559 h 1368"/>
                <a:gd name="T2" fmla="*/ 211 w 1761"/>
                <a:gd name="T3" fmla="*/ 242 h 1368"/>
                <a:gd name="T4" fmla="*/ 483 w 1761"/>
                <a:gd name="T5" fmla="*/ 106 h 1368"/>
                <a:gd name="T6" fmla="*/ 982 w 1761"/>
                <a:gd name="T7" fmla="*/ 106 h 1368"/>
                <a:gd name="T8" fmla="*/ 1345 w 1761"/>
                <a:gd name="T9" fmla="*/ 15 h 1368"/>
                <a:gd name="T10" fmla="*/ 1572 w 1761"/>
                <a:gd name="T11" fmla="*/ 196 h 1368"/>
                <a:gd name="T12" fmla="*/ 1754 w 1761"/>
                <a:gd name="T13" fmla="*/ 559 h 1368"/>
                <a:gd name="T14" fmla="*/ 1617 w 1761"/>
                <a:gd name="T15" fmla="*/ 831 h 1368"/>
                <a:gd name="T16" fmla="*/ 1119 w 1761"/>
                <a:gd name="T17" fmla="*/ 1013 h 1368"/>
                <a:gd name="T18" fmla="*/ 846 w 1761"/>
                <a:gd name="T19" fmla="*/ 1330 h 1368"/>
                <a:gd name="T20" fmla="*/ 529 w 1761"/>
                <a:gd name="T21" fmla="*/ 1240 h 1368"/>
                <a:gd name="T22" fmla="*/ 166 w 1761"/>
                <a:gd name="T23" fmla="*/ 1013 h 1368"/>
                <a:gd name="T24" fmla="*/ 30 w 1761"/>
                <a:gd name="T25" fmla="*/ 967 h 1368"/>
                <a:gd name="T26" fmla="*/ 30 w 1761"/>
                <a:gd name="T27" fmla="*/ 695 h 1368"/>
                <a:gd name="T28" fmla="*/ 30 w 1761"/>
                <a:gd name="T29" fmla="*/ 559 h 136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61"/>
                <a:gd name="T46" fmla="*/ 0 h 1368"/>
                <a:gd name="T47" fmla="*/ 1761 w 1761"/>
                <a:gd name="T48" fmla="*/ 1368 h 136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61" h="1368">
                  <a:moveTo>
                    <a:pt x="30" y="559"/>
                  </a:moveTo>
                  <a:cubicBezTo>
                    <a:pt x="60" y="484"/>
                    <a:pt x="136" y="317"/>
                    <a:pt x="211" y="242"/>
                  </a:cubicBezTo>
                  <a:cubicBezTo>
                    <a:pt x="286" y="167"/>
                    <a:pt x="355" y="129"/>
                    <a:pt x="483" y="106"/>
                  </a:cubicBezTo>
                  <a:cubicBezTo>
                    <a:pt x="611" y="83"/>
                    <a:pt x="838" y="121"/>
                    <a:pt x="982" y="106"/>
                  </a:cubicBezTo>
                  <a:cubicBezTo>
                    <a:pt x="1126" y="91"/>
                    <a:pt x="1247" y="0"/>
                    <a:pt x="1345" y="15"/>
                  </a:cubicBezTo>
                  <a:cubicBezTo>
                    <a:pt x="1443" y="30"/>
                    <a:pt x="1504" y="105"/>
                    <a:pt x="1572" y="196"/>
                  </a:cubicBezTo>
                  <a:cubicBezTo>
                    <a:pt x="1640" y="287"/>
                    <a:pt x="1747" y="453"/>
                    <a:pt x="1754" y="559"/>
                  </a:cubicBezTo>
                  <a:cubicBezTo>
                    <a:pt x="1761" y="665"/>
                    <a:pt x="1723" y="755"/>
                    <a:pt x="1617" y="831"/>
                  </a:cubicBezTo>
                  <a:cubicBezTo>
                    <a:pt x="1511" y="907"/>
                    <a:pt x="1247" y="930"/>
                    <a:pt x="1119" y="1013"/>
                  </a:cubicBezTo>
                  <a:cubicBezTo>
                    <a:pt x="991" y="1096"/>
                    <a:pt x="944" y="1292"/>
                    <a:pt x="846" y="1330"/>
                  </a:cubicBezTo>
                  <a:cubicBezTo>
                    <a:pt x="748" y="1368"/>
                    <a:pt x="642" y="1293"/>
                    <a:pt x="529" y="1240"/>
                  </a:cubicBezTo>
                  <a:cubicBezTo>
                    <a:pt x="416" y="1187"/>
                    <a:pt x="249" y="1058"/>
                    <a:pt x="166" y="1013"/>
                  </a:cubicBezTo>
                  <a:cubicBezTo>
                    <a:pt x="83" y="968"/>
                    <a:pt x="53" y="1020"/>
                    <a:pt x="30" y="967"/>
                  </a:cubicBezTo>
                  <a:cubicBezTo>
                    <a:pt x="7" y="914"/>
                    <a:pt x="30" y="763"/>
                    <a:pt x="30" y="695"/>
                  </a:cubicBezTo>
                  <a:cubicBezTo>
                    <a:pt x="30" y="627"/>
                    <a:pt x="0" y="634"/>
                    <a:pt x="30" y="55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0" name="Line 12"/>
            <p:cNvSpPr>
              <a:spLocks noChangeShapeType="1"/>
            </p:cNvSpPr>
            <p:nvPr/>
          </p:nvSpPr>
          <p:spPr bwMode="auto">
            <a:xfrm flipV="1">
              <a:off x="3742" y="2251"/>
              <a:ext cx="680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1" name="Line 13"/>
            <p:cNvSpPr>
              <a:spLocks noChangeShapeType="1"/>
            </p:cNvSpPr>
            <p:nvPr/>
          </p:nvSpPr>
          <p:spPr bwMode="auto">
            <a:xfrm flipH="1">
              <a:off x="3198" y="2659"/>
              <a:ext cx="544" cy="31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2" name="Line 14"/>
            <p:cNvSpPr>
              <a:spLocks noChangeShapeType="1"/>
            </p:cNvSpPr>
            <p:nvPr/>
          </p:nvSpPr>
          <p:spPr bwMode="auto">
            <a:xfrm flipV="1">
              <a:off x="4422" y="1933"/>
              <a:ext cx="545" cy="31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3" name="Oval 15"/>
            <p:cNvSpPr>
              <a:spLocks noChangeArrowheads="1"/>
            </p:cNvSpPr>
            <p:nvPr/>
          </p:nvSpPr>
          <p:spPr bwMode="auto">
            <a:xfrm>
              <a:off x="3743" y="2568"/>
              <a:ext cx="90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345" name="Oval 16"/>
          <p:cNvSpPr>
            <a:spLocks noChangeArrowheads="1"/>
          </p:cNvSpPr>
          <p:nvPr/>
        </p:nvSpPr>
        <p:spPr bwMode="auto">
          <a:xfrm>
            <a:off x="3565525" y="4219575"/>
            <a:ext cx="142875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6" name="Text Box 17"/>
          <p:cNvSpPr txBox="1">
            <a:spLocks noChangeArrowheads="1"/>
          </p:cNvSpPr>
          <p:nvPr/>
        </p:nvSpPr>
        <p:spPr bwMode="auto">
          <a:xfrm>
            <a:off x="3276600" y="260350"/>
            <a:ext cx="3305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FF0000"/>
                </a:solidFill>
              </a:rPr>
              <a:t>Аксиома вторая</a:t>
            </a:r>
          </a:p>
        </p:txBody>
      </p:sp>
      <p:sp>
        <p:nvSpPr>
          <p:cNvPr id="14347" name="Text Box 18"/>
          <p:cNvSpPr txBox="1">
            <a:spLocks noChangeArrowheads="1"/>
          </p:cNvSpPr>
          <p:nvPr/>
        </p:nvSpPr>
        <p:spPr bwMode="auto">
          <a:xfrm>
            <a:off x="5580063" y="4508500"/>
            <a:ext cx="1800225" cy="650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3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=F</a:t>
            </a:r>
            <a:r>
              <a:rPr lang="en-US" sz="3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8" name="Text Box 19"/>
          <p:cNvSpPr txBox="1">
            <a:spLocks noChangeArrowheads="1"/>
          </p:cNvSpPr>
          <p:nvPr/>
        </p:nvSpPr>
        <p:spPr bwMode="auto">
          <a:xfrm>
            <a:off x="730250" y="908050"/>
            <a:ext cx="8105775" cy="22367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/>
              <a:t>Система двух равных по модулю взаимно</a:t>
            </a:r>
          </a:p>
          <a:p>
            <a:pPr algn="ctr"/>
            <a:r>
              <a:rPr lang="ru-RU" sz="2800"/>
              <a:t> противоположных сил, приложенных в двух </a:t>
            </a:r>
          </a:p>
          <a:p>
            <a:pPr algn="ctr"/>
            <a:r>
              <a:rPr lang="ru-RU" sz="2800"/>
              <a:t>каких-либо точках АТТ и направленных по прямой,</a:t>
            </a:r>
          </a:p>
          <a:p>
            <a:pPr algn="ctr"/>
            <a:r>
              <a:rPr lang="ru-RU" sz="2800"/>
              <a:t>соединяющей их точки приложения, находится </a:t>
            </a:r>
          </a:p>
          <a:p>
            <a:pPr algn="ctr"/>
            <a:r>
              <a:rPr lang="ru-RU" sz="2800"/>
              <a:t>в равновесии.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/>
          <p:cNvSpPr txBox="1">
            <a:spLocks noChangeArrowheads="1"/>
          </p:cNvSpPr>
          <p:nvPr/>
        </p:nvSpPr>
        <p:spPr bwMode="auto">
          <a:xfrm>
            <a:off x="3348038" y="419100"/>
            <a:ext cx="23479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FF0000"/>
                </a:solidFill>
              </a:rPr>
              <a:t>Следствие:</a:t>
            </a:r>
          </a:p>
        </p:txBody>
      </p:sp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827088" y="1190625"/>
            <a:ext cx="7826375" cy="20510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Силу, действующую на твердое тело,</a:t>
            </a:r>
          </a:p>
          <a:p>
            <a:pPr algn="ctr"/>
            <a:r>
              <a:rPr lang="ru-RU" sz="3200"/>
              <a:t>можно переносить по линии ее действия.</a:t>
            </a:r>
          </a:p>
          <a:p>
            <a:pPr algn="ctr"/>
            <a:endParaRPr lang="ru-RU" sz="3200"/>
          </a:p>
          <a:p>
            <a:pPr algn="ctr"/>
            <a:r>
              <a:rPr lang="ru-RU" sz="3200">
                <a:solidFill>
                  <a:srgbClr val="FF0000"/>
                </a:solidFill>
              </a:rPr>
              <a:t>СИЛА – СКОЛЬЗЯЩИЙ ВЕКТОР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404813"/>
            <a:ext cx="7488238" cy="7207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3600">
                <a:solidFill>
                  <a:srgbClr val="FF0000"/>
                </a:solidFill>
              </a:rPr>
              <a:t>Аксиома третья</a:t>
            </a:r>
          </a:p>
          <a:p>
            <a:pPr algn="ctr" eaLnBrk="1" hangingPunct="1">
              <a:buFontTx/>
              <a:buNone/>
            </a:pPr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37891" name="Text Box 29"/>
          <p:cNvSpPr txBox="1">
            <a:spLocks noChangeArrowheads="1"/>
          </p:cNvSpPr>
          <p:nvPr/>
        </p:nvSpPr>
        <p:spPr bwMode="auto">
          <a:xfrm>
            <a:off x="676275" y="1309688"/>
            <a:ext cx="8158163" cy="18097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/>
              <a:t>Всякую систему сил, приложенную к АТТ, </a:t>
            </a:r>
          </a:p>
          <a:p>
            <a:pPr algn="ctr"/>
            <a:r>
              <a:rPr lang="ru-RU" sz="2800"/>
              <a:t>можно заменить, не изменяя</a:t>
            </a:r>
          </a:p>
          <a:p>
            <a:pPr algn="ctr"/>
            <a:r>
              <a:rPr lang="ru-RU" sz="2800"/>
              <a:t>оказываемого ее на тело действия, другой системой </a:t>
            </a:r>
          </a:p>
          <a:p>
            <a:pPr algn="ctr"/>
            <a:r>
              <a:rPr lang="ru-RU" sz="2800"/>
              <a:t>сил, эквивалентной данной.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755650" y="404813"/>
            <a:ext cx="74882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3600">
                <a:solidFill>
                  <a:srgbClr val="FF0000"/>
                </a:solidFill>
              </a:rPr>
              <a:t>Аксиома третья</a:t>
            </a:r>
          </a:p>
          <a:p>
            <a:pPr marL="342900" indent="-342900" algn="ctr">
              <a:spcBef>
                <a:spcPct val="20000"/>
              </a:spcBef>
            </a:pPr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15365" name="Freeform 5"/>
          <p:cNvSpPr>
            <a:spLocks/>
          </p:cNvSpPr>
          <p:nvPr/>
        </p:nvSpPr>
        <p:spPr bwMode="auto">
          <a:xfrm>
            <a:off x="1558925" y="3910013"/>
            <a:ext cx="2220913" cy="2208212"/>
          </a:xfrm>
          <a:custGeom>
            <a:avLst/>
            <a:gdLst>
              <a:gd name="T0" fmla="*/ 325101009 w 1399"/>
              <a:gd name="T1" fmla="*/ 1867434703 h 1391"/>
              <a:gd name="T2" fmla="*/ 95765950 w 1399"/>
              <a:gd name="T3" fmla="*/ 1295359961 h 1391"/>
              <a:gd name="T4" fmla="*/ 95765950 w 1399"/>
              <a:gd name="T5" fmla="*/ 952618909 h 1391"/>
              <a:gd name="T6" fmla="*/ 667842316 w 1399"/>
              <a:gd name="T7" fmla="*/ 380542679 h 1391"/>
              <a:gd name="T8" fmla="*/ 1010583722 w 1399"/>
              <a:gd name="T9" fmla="*/ 37801541 h 1391"/>
              <a:gd name="T10" fmla="*/ 2147483647 w 1399"/>
              <a:gd name="T11" fmla="*/ 153728698 h 1391"/>
              <a:gd name="T12" fmla="*/ 2147483647 w 1399"/>
              <a:gd name="T13" fmla="*/ 609877659 h 1391"/>
              <a:gd name="T14" fmla="*/ 2147483647 w 1399"/>
              <a:gd name="T15" fmla="*/ 1524693254 h 1391"/>
              <a:gd name="T16" fmla="*/ 2147483647 w 1399"/>
              <a:gd name="T17" fmla="*/ 2147483647 h 1391"/>
              <a:gd name="T18" fmla="*/ 2147483647 w 1399"/>
              <a:gd name="T19" fmla="*/ 2147483647 h 1391"/>
              <a:gd name="T20" fmla="*/ 2147483647 w 1399"/>
              <a:gd name="T21" fmla="*/ 2147483647 h 1391"/>
              <a:gd name="T22" fmla="*/ 1353324929 w 1399"/>
              <a:gd name="T23" fmla="*/ 2147483647 h 1391"/>
              <a:gd name="T24" fmla="*/ 554434505 w 1399"/>
              <a:gd name="T25" fmla="*/ 2147483647 h 1391"/>
              <a:gd name="T26" fmla="*/ 95765950 w 1399"/>
              <a:gd name="T27" fmla="*/ 2147483647 h 1391"/>
              <a:gd name="T28" fmla="*/ 325101009 w 1399"/>
              <a:gd name="T29" fmla="*/ 1867434703 h 139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399"/>
              <a:gd name="T46" fmla="*/ 0 h 1391"/>
              <a:gd name="T47" fmla="*/ 1399 w 1399"/>
              <a:gd name="T48" fmla="*/ 1391 h 139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399" h="1391">
                <a:moveTo>
                  <a:pt x="129" y="741"/>
                </a:moveTo>
                <a:cubicBezTo>
                  <a:pt x="129" y="673"/>
                  <a:pt x="53" y="574"/>
                  <a:pt x="38" y="514"/>
                </a:cubicBezTo>
                <a:cubicBezTo>
                  <a:pt x="23" y="454"/>
                  <a:pt x="0" y="438"/>
                  <a:pt x="38" y="378"/>
                </a:cubicBezTo>
                <a:cubicBezTo>
                  <a:pt x="76" y="318"/>
                  <a:pt x="205" y="211"/>
                  <a:pt x="265" y="151"/>
                </a:cubicBezTo>
                <a:cubicBezTo>
                  <a:pt x="325" y="91"/>
                  <a:pt x="295" y="30"/>
                  <a:pt x="401" y="15"/>
                </a:cubicBezTo>
                <a:cubicBezTo>
                  <a:pt x="507" y="0"/>
                  <a:pt x="772" y="23"/>
                  <a:pt x="900" y="61"/>
                </a:cubicBezTo>
                <a:cubicBezTo>
                  <a:pt x="1028" y="99"/>
                  <a:pt x="1096" y="151"/>
                  <a:pt x="1172" y="242"/>
                </a:cubicBezTo>
                <a:cubicBezTo>
                  <a:pt x="1248" y="333"/>
                  <a:pt x="1324" y="499"/>
                  <a:pt x="1354" y="605"/>
                </a:cubicBezTo>
                <a:cubicBezTo>
                  <a:pt x="1384" y="711"/>
                  <a:pt x="1399" y="832"/>
                  <a:pt x="1354" y="877"/>
                </a:cubicBezTo>
                <a:cubicBezTo>
                  <a:pt x="1309" y="922"/>
                  <a:pt x="1142" y="801"/>
                  <a:pt x="1082" y="877"/>
                </a:cubicBezTo>
                <a:cubicBezTo>
                  <a:pt x="1022" y="953"/>
                  <a:pt x="1082" y="1271"/>
                  <a:pt x="991" y="1331"/>
                </a:cubicBezTo>
                <a:cubicBezTo>
                  <a:pt x="900" y="1391"/>
                  <a:pt x="665" y="1293"/>
                  <a:pt x="537" y="1240"/>
                </a:cubicBezTo>
                <a:cubicBezTo>
                  <a:pt x="409" y="1187"/>
                  <a:pt x="303" y="1066"/>
                  <a:pt x="220" y="1013"/>
                </a:cubicBezTo>
                <a:cubicBezTo>
                  <a:pt x="137" y="960"/>
                  <a:pt x="53" y="975"/>
                  <a:pt x="38" y="922"/>
                </a:cubicBezTo>
                <a:cubicBezTo>
                  <a:pt x="23" y="869"/>
                  <a:pt x="129" y="809"/>
                  <a:pt x="129" y="74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2771775" y="5230813"/>
            <a:ext cx="151288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V="1">
            <a:off x="2771775" y="4294188"/>
            <a:ext cx="792163" cy="9366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5368" name="Text Box 11"/>
          <p:cNvSpPr txBox="1">
            <a:spLocks noChangeArrowheads="1"/>
          </p:cNvSpPr>
          <p:nvPr/>
        </p:nvSpPr>
        <p:spPr bwMode="auto">
          <a:xfrm>
            <a:off x="2895600" y="3810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5369" name="Text Box 12"/>
          <p:cNvSpPr txBox="1">
            <a:spLocks noChangeArrowheads="1"/>
          </p:cNvSpPr>
          <p:nvPr/>
        </p:nvSpPr>
        <p:spPr bwMode="auto">
          <a:xfrm>
            <a:off x="4048125" y="5394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5370" name="Text Box 13"/>
          <p:cNvSpPr txBox="1">
            <a:spLocks noChangeArrowheads="1"/>
          </p:cNvSpPr>
          <p:nvPr/>
        </p:nvSpPr>
        <p:spPr bwMode="auto">
          <a:xfrm>
            <a:off x="3255963" y="37385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5362" name="Object 14"/>
          <p:cNvGraphicFramePr>
            <a:graphicFrameLocks noChangeAspect="1"/>
          </p:cNvGraphicFramePr>
          <p:nvPr/>
        </p:nvGraphicFramePr>
        <p:xfrm>
          <a:off x="2987675" y="3430588"/>
          <a:ext cx="50482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Формула" r:id="rId3" imgW="177480" imgH="241200" progId="Equation.3">
                  <p:embed/>
                </p:oleObj>
              </mc:Choice>
              <mc:Fallback>
                <p:oleObj name="Формула" r:id="rId3" imgW="177480" imgH="241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3430588"/>
                        <a:ext cx="504825" cy="719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15"/>
          <p:cNvGraphicFramePr>
            <a:graphicFrameLocks noChangeAspect="1"/>
          </p:cNvGraphicFramePr>
          <p:nvPr/>
        </p:nvGraphicFramePr>
        <p:xfrm>
          <a:off x="3708400" y="5446713"/>
          <a:ext cx="719138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Формула" r:id="rId5" imgW="190440" imgH="241200" progId="Equation.3">
                  <p:embed/>
                </p:oleObj>
              </mc:Choice>
              <mc:Fallback>
                <p:oleObj name="Формула" r:id="rId5" imgW="190440" imgH="241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446713"/>
                        <a:ext cx="719138" cy="719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1" name="Text Box 19"/>
          <p:cNvSpPr txBox="1">
            <a:spLocks noChangeArrowheads="1"/>
          </p:cNvSpPr>
          <p:nvPr/>
        </p:nvSpPr>
        <p:spPr bwMode="auto">
          <a:xfrm>
            <a:off x="900113" y="1309688"/>
            <a:ext cx="7708900" cy="13827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/>
              <a:t>Всякую систему сил можно заменить, не изменяя</a:t>
            </a:r>
          </a:p>
          <a:p>
            <a:pPr algn="ctr"/>
            <a:r>
              <a:rPr lang="ru-RU" sz="2800"/>
              <a:t>оказываемого ее действия, другой системой сил,</a:t>
            </a:r>
          </a:p>
          <a:p>
            <a:pPr algn="ctr"/>
            <a:r>
              <a:rPr lang="ru-RU" sz="2800"/>
              <a:t>эквивалентной данной.</a:t>
            </a:r>
          </a:p>
        </p:txBody>
      </p:sp>
      <p:sp>
        <p:nvSpPr>
          <p:cNvPr id="15372" name="Text Box 20"/>
          <p:cNvSpPr txBox="1">
            <a:spLocks noChangeArrowheads="1"/>
          </p:cNvSpPr>
          <p:nvPr/>
        </p:nvSpPr>
        <p:spPr bwMode="auto">
          <a:xfrm>
            <a:off x="808038" y="3038475"/>
            <a:ext cx="19097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/>
              <a:t>Например: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4"/>
          <p:cNvSpPr>
            <a:spLocks noChangeArrowheads="1"/>
          </p:cNvSpPr>
          <p:nvPr/>
        </p:nvSpPr>
        <p:spPr bwMode="auto">
          <a:xfrm>
            <a:off x="755650" y="404813"/>
            <a:ext cx="74882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3600">
                <a:solidFill>
                  <a:srgbClr val="FF0000"/>
                </a:solidFill>
              </a:rPr>
              <a:t>Аксиома третья</a:t>
            </a:r>
          </a:p>
          <a:p>
            <a:pPr marL="342900" indent="-342900" algn="ctr">
              <a:spcBef>
                <a:spcPct val="20000"/>
              </a:spcBef>
            </a:pPr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16391" name="Freeform 5"/>
          <p:cNvSpPr>
            <a:spLocks/>
          </p:cNvSpPr>
          <p:nvPr/>
        </p:nvSpPr>
        <p:spPr bwMode="auto">
          <a:xfrm>
            <a:off x="1558925" y="3910013"/>
            <a:ext cx="2220913" cy="2208212"/>
          </a:xfrm>
          <a:custGeom>
            <a:avLst/>
            <a:gdLst>
              <a:gd name="T0" fmla="*/ 325101009 w 1399"/>
              <a:gd name="T1" fmla="*/ 1867434703 h 1391"/>
              <a:gd name="T2" fmla="*/ 95765950 w 1399"/>
              <a:gd name="T3" fmla="*/ 1295359961 h 1391"/>
              <a:gd name="T4" fmla="*/ 95765950 w 1399"/>
              <a:gd name="T5" fmla="*/ 952618909 h 1391"/>
              <a:gd name="T6" fmla="*/ 667842316 w 1399"/>
              <a:gd name="T7" fmla="*/ 380542679 h 1391"/>
              <a:gd name="T8" fmla="*/ 1010583722 w 1399"/>
              <a:gd name="T9" fmla="*/ 37801541 h 1391"/>
              <a:gd name="T10" fmla="*/ 2147483647 w 1399"/>
              <a:gd name="T11" fmla="*/ 153728698 h 1391"/>
              <a:gd name="T12" fmla="*/ 2147483647 w 1399"/>
              <a:gd name="T13" fmla="*/ 609877659 h 1391"/>
              <a:gd name="T14" fmla="*/ 2147483647 w 1399"/>
              <a:gd name="T15" fmla="*/ 1524693254 h 1391"/>
              <a:gd name="T16" fmla="*/ 2147483647 w 1399"/>
              <a:gd name="T17" fmla="*/ 2147483647 h 1391"/>
              <a:gd name="T18" fmla="*/ 2147483647 w 1399"/>
              <a:gd name="T19" fmla="*/ 2147483647 h 1391"/>
              <a:gd name="T20" fmla="*/ 2147483647 w 1399"/>
              <a:gd name="T21" fmla="*/ 2147483647 h 1391"/>
              <a:gd name="T22" fmla="*/ 1353324929 w 1399"/>
              <a:gd name="T23" fmla="*/ 2147483647 h 1391"/>
              <a:gd name="T24" fmla="*/ 554434505 w 1399"/>
              <a:gd name="T25" fmla="*/ 2147483647 h 1391"/>
              <a:gd name="T26" fmla="*/ 95765950 w 1399"/>
              <a:gd name="T27" fmla="*/ 2147483647 h 1391"/>
              <a:gd name="T28" fmla="*/ 325101009 w 1399"/>
              <a:gd name="T29" fmla="*/ 1867434703 h 139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399"/>
              <a:gd name="T46" fmla="*/ 0 h 1391"/>
              <a:gd name="T47" fmla="*/ 1399 w 1399"/>
              <a:gd name="T48" fmla="*/ 1391 h 139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399" h="1391">
                <a:moveTo>
                  <a:pt x="129" y="741"/>
                </a:moveTo>
                <a:cubicBezTo>
                  <a:pt x="129" y="673"/>
                  <a:pt x="53" y="574"/>
                  <a:pt x="38" y="514"/>
                </a:cubicBezTo>
                <a:cubicBezTo>
                  <a:pt x="23" y="454"/>
                  <a:pt x="0" y="438"/>
                  <a:pt x="38" y="378"/>
                </a:cubicBezTo>
                <a:cubicBezTo>
                  <a:pt x="76" y="318"/>
                  <a:pt x="205" y="211"/>
                  <a:pt x="265" y="151"/>
                </a:cubicBezTo>
                <a:cubicBezTo>
                  <a:pt x="325" y="91"/>
                  <a:pt x="295" y="30"/>
                  <a:pt x="401" y="15"/>
                </a:cubicBezTo>
                <a:cubicBezTo>
                  <a:pt x="507" y="0"/>
                  <a:pt x="772" y="23"/>
                  <a:pt x="900" y="61"/>
                </a:cubicBezTo>
                <a:cubicBezTo>
                  <a:pt x="1028" y="99"/>
                  <a:pt x="1096" y="151"/>
                  <a:pt x="1172" y="242"/>
                </a:cubicBezTo>
                <a:cubicBezTo>
                  <a:pt x="1248" y="333"/>
                  <a:pt x="1324" y="499"/>
                  <a:pt x="1354" y="605"/>
                </a:cubicBezTo>
                <a:cubicBezTo>
                  <a:pt x="1384" y="711"/>
                  <a:pt x="1399" y="832"/>
                  <a:pt x="1354" y="877"/>
                </a:cubicBezTo>
                <a:cubicBezTo>
                  <a:pt x="1309" y="922"/>
                  <a:pt x="1142" y="801"/>
                  <a:pt x="1082" y="877"/>
                </a:cubicBezTo>
                <a:cubicBezTo>
                  <a:pt x="1022" y="953"/>
                  <a:pt x="1082" y="1271"/>
                  <a:pt x="991" y="1331"/>
                </a:cubicBezTo>
                <a:cubicBezTo>
                  <a:pt x="900" y="1391"/>
                  <a:pt x="665" y="1293"/>
                  <a:pt x="537" y="1240"/>
                </a:cubicBezTo>
                <a:cubicBezTo>
                  <a:pt x="409" y="1187"/>
                  <a:pt x="303" y="1066"/>
                  <a:pt x="220" y="1013"/>
                </a:cubicBezTo>
                <a:cubicBezTo>
                  <a:pt x="137" y="960"/>
                  <a:pt x="53" y="975"/>
                  <a:pt x="38" y="922"/>
                </a:cubicBezTo>
                <a:cubicBezTo>
                  <a:pt x="23" y="869"/>
                  <a:pt x="129" y="809"/>
                  <a:pt x="129" y="74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2" name="Line 6"/>
          <p:cNvSpPr>
            <a:spLocks noChangeShapeType="1"/>
          </p:cNvSpPr>
          <p:nvPr/>
        </p:nvSpPr>
        <p:spPr bwMode="auto">
          <a:xfrm>
            <a:off x="2771775" y="5230813"/>
            <a:ext cx="151288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6393" name="Line 7"/>
          <p:cNvSpPr>
            <a:spLocks noChangeShapeType="1"/>
          </p:cNvSpPr>
          <p:nvPr/>
        </p:nvSpPr>
        <p:spPr bwMode="auto">
          <a:xfrm flipV="1">
            <a:off x="2771775" y="4294188"/>
            <a:ext cx="792163" cy="9366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6394" name="Line 8"/>
          <p:cNvSpPr>
            <a:spLocks noChangeShapeType="1"/>
          </p:cNvSpPr>
          <p:nvPr/>
        </p:nvSpPr>
        <p:spPr bwMode="auto">
          <a:xfrm>
            <a:off x="3563938" y="4294188"/>
            <a:ext cx="1223962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5" name="Line 9"/>
          <p:cNvSpPr>
            <a:spLocks noChangeShapeType="1"/>
          </p:cNvSpPr>
          <p:nvPr/>
        </p:nvSpPr>
        <p:spPr bwMode="auto">
          <a:xfrm flipV="1">
            <a:off x="4284663" y="4294188"/>
            <a:ext cx="719137" cy="93662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6" name="Line 10"/>
          <p:cNvSpPr>
            <a:spLocks noChangeShapeType="1"/>
          </p:cNvSpPr>
          <p:nvPr/>
        </p:nvSpPr>
        <p:spPr bwMode="auto">
          <a:xfrm flipV="1">
            <a:off x="2771775" y="4294188"/>
            <a:ext cx="2232025" cy="9366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6397" name="Text Box 11"/>
          <p:cNvSpPr txBox="1">
            <a:spLocks noChangeArrowheads="1"/>
          </p:cNvSpPr>
          <p:nvPr/>
        </p:nvSpPr>
        <p:spPr bwMode="auto">
          <a:xfrm>
            <a:off x="2895600" y="3810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6398" name="Text Box 12"/>
          <p:cNvSpPr txBox="1">
            <a:spLocks noChangeArrowheads="1"/>
          </p:cNvSpPr>
          <p:nvPr/>
        </p:nvSpPr>
        <p:spPr bwMode="auto">
          <a:xfrm>
            <a:off x="4048125" y="5394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6399" name="Text Box 13"/>
          <p:cNvSpPr txBox="1">
            <a:spLocks noChangeArrowheads="1"/>
          </p:cNvSpPr>
          <p:nvPr/>
        </p:nvSpPr>
        <p:spPr bwMode="auto">
          <a:xfrm>
            <a:off x="3255963" y="37385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6386" name="Object 14"/>
          <p:cNvGraphicFramePr>
            <a:graphicFrameLocks noChangeAspect="1"/>
          </p:cNvGraphicFramePr>
          <p:nvPr/>
        </p:nvGraphicFramePr>
        <p:xfrm>
          <a:off x="2987675" y="3430588"/>
          <a:ext cx="50482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" name="Формула" r:id="rId3" imgW="177480" imgH="241200" progId="Equation.3">
                  <p:embed/>
                </p:oleObj>
              </mc:Choice>
              <mc:Fallback>
                <p:oleObj name="Формула" r:id="rId3" imgW="177480" imgH="241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3430588"/>
                        <a:ext cx="504825" cy="719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15"/>
          <p:cNvGraphicFramePr>
            <a:graphicFrameLocks noChangeAspect="1"/>
          </p:cNvGraphicFramePr>
          <p:nvPr/>
        </p:nvGraphicFramePr>
        <p:xfrm>
          <a:off x="3708400" y="5446713"/>
          <a:ext cx="719138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" name="Формула" r:id="rId5" imgW="190440" imgH="241200" progId="Equation.3">
                  <p:embed/>
                </p:oleObj>
              </mc:Choice>
              <mc:Fallback>
                <p:oleObj name="Формула" r:id="rId5" imgW="190440" imgH="241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446713"/>
                        <a:ext cx="719138" cy="719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16"/>
          <p:cNvGraphicFramePr>
            <a:graphicFrameLocks noChangeAspect="1"/>
          </p:cNvGraphicFramePr>
          <p:nvPr/>
        </p:nvGraphicFramePr>
        <p:xfrm>
          <a:off x="4927600" y="3430588"/>
          <a:ext cx="508000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Формула" r:id="rId7" imgW="152280" imgH="203040" progId="Equation.3">
                  <p:embed/>
                </p:oleObj>
              </mc:Choice>
              <mc:Fallback>
                <p:oleObj name="Формула" r:id="rId7" imgW="152280" imgH="2030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7600" y="3430588"/>
                        <a:ext cx="508000" cy="677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17"/>
          <p:cNvGraphicFramePr>
            <a:graphicFrameLocks noChangeAspect="1"/>
          </p:cNvGraphicFramePr>
          <p:nvPr/>
        </p:nvGraphicFramePr>
        <p:xfrm>
          <a:off x="6154738" y="4676775"/>
          <a:ext cx="2017712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name="Формула" r:id="rId9" imgW="723600" imgH="241200" progId="Equation.3">
                  <p:embed/>
                </p:oleObj>
              </mc:Choice>
              <mc:Fallback>
                <p:oleObj name="Формула" r:id="rId9" imgW="723600" imgH="2412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4738" y="4676775"/>
                        <a:ext cx="2017712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0" name="Rectangle 18"/>
          <p:cNvSpPr>
            <a:spLocks noChangeArrowheads="1"/>
          </p:cNvSpPr>
          <p:nvPr/>
        </p:nvSpPr>
        <p:spPr bwMode="auto">
          <a:xfrm>
            <a:off x="6084888" y="4581525"/>
            <a:ext cx="2232025" cy="10080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01" name="Text Box 19"/>
          <p:cNvSpPr txBox="1">
            <a:spLocks noChangeArrowheads="1"/>
          </p:cNvSpPr>
          <p:nvPr/>
        </p:nvSpPr>
        <p:spPr bwMode="auto">
          <a:xfrm>
            <a:off x="900113" y="1309688"/>
            <a:ext cx="7708900" cy="13827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/>
              <a:t>Всякую систему сил можно заменить, не изменяя</a:t>
            </a:r>
          </a:p>
          <a:p>
            <a:pPr algn="ctr"/>
            <a:r>
              <a:rPr lang="ru-RU" sz="2800"/>
              <a:t>оказываемого ее действия, другой системой сил,</a:t>
            </a:r>
          </a:p>
          <a:p>
            <a:pPr algn="ctr"/>
            <a:r>
              <a:rPr lang="ru-RU" sz="2800"/>
              <a:t>эквивалентной данной.</a:t>
            </a:r>
          </a:p>
        </p:txBody>
      </p:sp>
      <p:sp>
        <p:nvSpPr>
          <p:cNvPr id="16402" name="Text Box 20"/>
          <p:cNvSpPr txBox="1">
            <a:spLocks noChangeArrowheads="1"/>
          </p:cNvSpPr>
          <p:nvPr/>
        </p:nvSpPr>
        <p:spPr bwMode="auto">
          <a:xfrm>
            <a:off x="808038" y="3038475"/>
            <a:ext cx="19097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/>
              <a:t>Например: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title"/>
          </p:nvPr>
        </p:nvSpPr>
        <p:spPr>
          <a:solidFill>
            <a:srgbClr val="FF99FF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ru-RU" i="1">
                <a:latin typeface="Arial" charset="0"/>
              </a:rPr>
              <a:t>Реакции связей (примеры)</a:t>
            </a:r>
          </a:p>
        </p:txBody>
      </p:sp>
      <p:graphicFrame>
        <p:nvGraphicFramePr>
          <p:cNvPr id="17410" name="Object 33"/>
          <p:cNvGraphicFramePr>
            <a:graphicFrameLocks noGrp="1" noChangeAspect="1"/>
          </p:cNvGraphicFramePr>
          <p:nvPr>
            <p:ph sz="half" idx="1"/>
          </p:nvPr>
        </p:nvGraphicFramePr>
        <p:xfrm>
          <a:off x="2508250" y="3962400"/>
          <a:ext cx="1651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Формула" r:id="rId3" imgW="164880" imgH="152280" progId="Equation.3">
                  <p:embed/>
                </p:oleObj>
              </mc:Choice>
              <mc:Fallback>
                <p:oleObj name="Формула" r:id="rId3" imgW="164880" imgH="15228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0" y="3962400"/>
                        <a:ext cx="165100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971550" y="2060575"/>
            <a:ext cx="71643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Тело на наклонной плоскости</a:t>
            </a:r>
          </a:p>
        </p:txBody>
      </p:sp>
      <p:sp>
        <p:nvSpPr>
          <p:cNvPr id="17416" name="Rectangle 9"/>
          <p:cNvSpPr>
            <a:spLocks noChangeArrowheads="1"/>
          </p:cNvSpPr>
          <p:nvPr/>
        </p:nvSpPr>
        <p:spPr bwMode="auto">
          <a:xfrm>
            <a:off x="611188" y="2708275"/>
            <a:ext cx="8137525" cy="3744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7417" name="AutoShape 10"/>
          <p:cNvSpPr>
            <a:spLocks noChangeArrowheads="1"/>
          </p:cNvSpPr>
          <p:nvPr/>
        </p:nvSpPr>
        <p:spPr bwMode="auto">
          <a:xfrm>
            <a:off x="1908175" y="3933825"/>
            <a:ext cx="5543550" cy="1943100"/>
          </a:xfrm>
          <a:prstGeom prst="rtTriangle">
            <a:avLst/>
          </a:prstGeom>
          <a:solidFill>
            <a:srgbClr val="CC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7418" name="Rectangle 11"/>
          <p:cNvSpPr>
            <a:spLocks noChangeArrowheads="1"/>
          </p:cNvSpPr>
          <p:nvPr/>
        </p:nvSpPr>
        <p:spPr bwMode="auto">
          <a:xfrm rot="1136900">
            <a:off x="3708400" y="4364038"/>
            <a:ext cx="719138" cy="2889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765E2F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9" name="Freeform 12"/>
          <p:cNvSpPr>
            <a:spLocks/>
          </p:cNvSpPr>
          <p:nvPr/>
        </p:nvSpPr>
        <p:spPr bwMode="auto">
          <a:xfrm>
            <a:off x="4067175" y="4445000"/>
            <a:ext cx="22225" cy="1504950"/>
          </a:xfrm>
          <a:custGeom>
            <a:avLst/>
            <a:gdLst>
              <a:gd name="T0" fmla="*/ 0 w 14"/>
              <a:gd name="T1" fmla="*/ 0 h 948"/>
              <a:gd name="T2" fmla="*/ 35282190 w 14"/>
              <a:gd name="T3" fmla="*/ 2147483647 h 948"/>
              <a:gd name="T4" fmla="*/ 0 60000 65536"/>
              <a:gd name="T5" fmla="*/ 0 60000 65536"/>
              <a:gd name="T6" fmla="*/ 0 w 14"/>
              <a:gd name="T7" fmla="*/ 0 h 948"/>
              <a:gd name="T8" fmla="*/ 14 w 14"/>
              <a:gd name="T9" fmla="*/ 948 h 9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" h="948">
                <a:moveTo>
                  <a:pt x="0" y="0"/>
                </a:moveTo>
                <a:lnTo>
                  <a:pt x="14" y="948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7420" name="Line 13"/>
          <p:cNvSpPr>
            <a:spLocks noChangeShapeType="1"/>
          </p:cNvSpPr>
          <p:nvPr/>
        </p:nvSpPr>
        <p:spPr bwMode="auto">
          <a:xfrm flipV="1">
            <a:off x="4067175" y="3389313"/>
            <a:ext cx="433388" cy="10795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7421" name="Text Box 15"/>
          <p:cNvSpPr txBox="1">
            <a:spLocks noChangeArrowheads="1"/>
          </p:cNvSpPr>
          <p:nvPr/>
        </p:nvSpPr>
        <p:spPr bwMode="auto">
          <a:xfrm>
            <a:off x="4479925" y="3089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7411" name="Object 16"/>
          <p:cNvGraphicFramePr>
            <a:graphicFrameLocks noChangeAspect="1"/>
          </p:cNvGraphicFramePr>
          <p:nvPr/>
        </p:nvGraphicFramePr>
        <p:xfrm>
          <a:off x="4429125" y="2997200"/>
          <a:ext cx="79057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Формула" r:id="rId5" imgW="190440" imgH="228600" progId="Equation.3">
                  <p:embed/>
                </p:oleObj>
              </mc:Choice>
              <mc:Fallback>
                <p:oleObj name="Формула" r:id="rId5" imgW="190440" imgH="228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5" y="2997200"/>
                        <a:ext cx="790575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20"/>
          <p:cNvGraphicFramePr>
            <a:graphicFrameLocks noChangeAspect="1"/>
          </p:cNvGraphicFramePr>
          <p:nvPr/>
        </p:nvGraphicFramePr>
        <p:xfrm>
          <a:off x="4211638" y="5321300"/>
          <a:ext cx="576262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Формула" r:id="rId7" imgW="177480" imgH="241200" progId="Equation.3">
                  <p:embed/>
                </p:oleObj>
              </mc:Choice>
              <mc:Fallback>
                <p:oleObj name="Формула" r:id="rId7" imgW="177480" imgH="2412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5321300"/>
                        <a:ext cx="576262" cy="555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2" name="Freeform 27"/>
          <p:cNvSpPr>
            <a:spLocks/>
          </p:cNvSpPr>
          <p:nvPr/>
        </p:nvSpPr>
        <p:spPr bwMode="auto">
          <a:xfrm>
            <a:off x="6048375" y="5445125"/>
            <a:ext cx="252413" cy="431800"/>
          </a:xfrm>
          <a:custGeom>
            <a:avLst/>
            <a:gdLst>
              <a:gd name="T0" fmla="*/ 400706377 w 159"/>
              <a:gd name="T1" fmla="*/ 0 h 272"/>
              <a:gd name="T2" fmla="*/ 57964505 w 159"/>
              <a:gd name="T3" fmla="*/ 229333421 h 272"/>
              <a:gd name="T4" fmla="*/ 57964505 w 159"/>
              <a:gd name="T5" fmla="*/ 685482391 h 272"/>
              <a:gd name="T6" fmla="*/ 0 60000 65536"/>
              <a:gd name="T7" fmla="*/ 0 60000 65536"/>
              <a:gd name="T8" fmla="*/ 0 60000 65536"/>
              <a:gd name="T9" fmla="*/ 0 w 159"/>
              <a:gd name="T10" fmla="*/ 0 h 272"/>
              <a:gd name="T11" fmla="*/ 159 w 159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272">
                <a:moveTo>
                  <a:pt x="159" y="0"/>
                </a:moveTo>
                <a:cubicBezTo>
                  <a:pt x="102" y="23"/>
                  <a:pt x="46" y="46"/>
                  <a:pt x="23" y="91"/>
                </a:cubicBezTo>
                <a:cubicBezTo>
                  <a:pt x="0" y="136"/>
                  <a:pt x="16" y="242"/>
                  <a:pt x="23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3" name="Text Box 28"/>
          <p:cNvSpPr txBox="1">
            <a:spLocks noChangeArrowheads="1"/>
          </p:cNvSpPr>
          <p:nvPr/>
        </p:nvSpPr>
        <p:spPr bwMode="auto">
          <a:xfrm>
            <a:off x="5343525" y="5321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7413" name="Object 29"/>
          <p:cNvGraphicFramePr>
            <a:graphicFrameLocks noChangeAspect="1"/>
          </p:cNvGraphicFramePr>
          <p:nvPr/>
        </p:nvGraphicFramePr>
        <p:xfrm>
          <a:off x="5651500" y="5445125"/>
          <a:ext cx="50482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Формула" r:id="rId9" imgW="164880" imgH="152280" progId="Equation.3">
                  <p:embed/>
                </p:oleObj>
              </mc:Choice>
              <mc:Fallback>
                <p:oleObj name="Формула" r:id="rId9" imgW="164880" imgH="15228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5445125"/>
                        <a:ext cx="504825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4" name="Text Box 35"/>
          <p:cNvSpPr txBox="1">
            <a:spLocks noChangeArrowheads="1"/>
          </p:cNvSpPr>
          <p:nvPr/>
        </p:nvSpPr>
        <p:spPr bwMode="auto">
          <a:xfrm>
            <a:off x="6135688" y="32337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99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i="1">
                <a:solidFill>
                  <a:schemeClr val="tx2"/>
                </a:solidFill>
                <a:latin typeface="Arial" charset="0"/>
              </a:rPr>
              <a:t>Реакции связей (примеры)</a:t>
            </a:r>
          </a:p>
        </p:txBody>
      </p:sp>
      <p:graphicFrame>
        <p:nvGraphicFramePr>
          <p:cNvPr id="18434" name="Object 5"/>
          <p:cNvGraphicFramePr>
            <a:graphicFrameLocks noChangeAspect="1"/>
          </p:cNvGraphicFramePr>
          <p:nvPr/>
        </p:nvGraphicFramePr>
        <p:xfrm>
          <a:off x="2508250" y="3962400"/>
          <a:ext cx="1651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Формула" r:id="rId3" imgW="164880" imgH="152280" progId="Equation.3">
                  <p:embed/>
                </p:oleObj>
              </mc:Choice>
              <mc:Fallback>
                <p:oleObj name="Формула" r:id="rId3" imgW="164880" imgH="1522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0" y="3962400"/>
                        <a:ext cx="165100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Text Box 6"/>
          <p:cNvSpPr txBox="1">
            <a:spLocks noChangeArrowheads="1"/>
          </p:cNvSpPr>
          <p:nvPr/>
        </p:nvSpPr>
        <p:spPr bwMode="auto">
          <a:xfrm>
            <a:off x="971550" y="2060575"/>
            <a:ext cx="71643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Тело на наклонной плоскости</a:t>
            </a:r>
          </a:p>
        </p:txBody>
      </p:sp>
      <p:sp>
        <p:nvSpPr>
          <p:cNvPr id="18442" name="Rectangle 7"/>
          <p:cNvSpPr>
            <a:spLocks noChangeArrowheads="1"/>
          </p:cNvSpPr>
          <p:nvPr/>
        </p:nvSpPr>
        <p:spPr bwMode="auto">
          <a:xfrm>
            <a:off x="611188" y="2708275"/>
            <a:ext cx="8137525" cy="3744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8443" name="AutoShape 8"/>
          <p:cNvSpPr>
            <a:spLocks noChangeArrowheads="1"/>
          </p:cNvSpPr>
          <p:nvPr/>
        </p:nvSpPr>
        <p:spPr bwMode="auto">
          <a:xfrm>
            <a:off x="1908175" y="3933825"/>
            <a:ext cx="5543550" cy="1943100"/>
          </a:xfrm>
          <a:prstGeom prst="rtTriangle">
            <a:avLst/>
          </a:prstGeom>
          <a:solidFill>
            <a:srgbClr val="CC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8444" name="Rectangle 9"/>
          <p:cNvSpPr>
            <a:spLocks noChangeArrowheads="1"/>
          </p:cNvSpPr>
          <p:nvPr/>
        </p:nvSpPr>
        <p:spPr bwMode="auto">
          <a:xfrm rot="1136900">
            <a:off x="3708400" y="4364038"/>
            <a:ext cx="719138" cy="2889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765E2F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5" name="Freeform 10"/>
          <p:cNvSpPr>
            <a:spLocks/>
          </p:cNvSpPr>
          <p:nvPr/>
        </p:nvSpPr>
        <p:spPr bwMode="auto">
          <a:xfrm>
            <a:off x="4067175" y="4445000"/>
            <a:ext cx="22225" cy="1504950"/>
          </a:xfrm>
          <a:custGeom>
            <a:avLst/>
            <a:gdLst>
              <a:gd name="T0" fmla="*/ 0 w 14"/>
              <a:gd name="T1" fmla="*/ 0 h 948"/>
              <a:gd name="T2" fmla="*/ 35282190 w 14"/>
              <a:gd name="T3" fmla="*/ 2147483647 h 948"/>
              <a:gd name="T4" fmla="*/ 0 60000 65536"/>
              <a:gd name="T5" fmla="*/ 0 60000 65536"/>
              <a:gd name="T6" fmla="*/ 0 w 14"/>
              <a:gd name="T7" fmla="*/ 0 h 948"/>
              <a:gd name="T8" fmla="*/ 14 w 14"/>
              <a:gd name="T9" fmla="*/ 948 h 9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" h="948">
                <a:moveTo>
                  <a:pt x="0" y="0"/>
                </a:moveTo>
                <a:lnTo>
                  <a:pt x="14" y="948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8446" name="Line 11"/>
          <p:cNvSpPr>
            <a:spLocks noChangeShapeType="1"/>
          </p:cNvSpPr>
          <p:nvPr/>
        </p:nvSpPr>
        <p:spPr bwMode="auto">
          <a:xfrm flipV="1">
            <a:off x="4079875" y="3389313"/>
            <a:ext cx="433388" cy="10795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8447" name="Text Box 12"/>
          <p:cNvSpPr txBox="1">
            <a:spLocks noChangeArrowheads="1"/>
          </p:cNvSpPr>
          <p:nvPr/>
        </p:nvSpPr>
        <p:spPr bwMode="auto">
          <a:xfrm>
            <a:off x="4479925" y="3089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8435" name="Object 13"/>
          <p:cNvGraphicFramePr>
            <a:graphicFrameLocks noChangeAspect="1"/>
          </p:cNvGraphicFramePr>
          <p:nvPr/>
        </p:nvGraphicFramePr>
        <p:xfrm>
          <a:off x="4429125" y="2997200"/>
          <a:ext cx="79057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" name="Формула" r:id="rId5" imgW="190440" imgH="228600" progId="Equation.3">
                  <p:embed/>
                </p:oleObj>
              </mc:Choice>
              <mc:Fallback>
                <p:oleObj name="Формула" r:id="rId5" imgW="19044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5" y="2997200"/>
                        <a:ext cx="790575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14"/>
          <p:cNvGraphicFramePr>
            <a:graphicFrameLocks noChangeAspect="1"/>
          </p:cNvGraphicFramePr>
          <p:nvPr/>
        </p:nvGraphicFramePr>
        <p:xfrm>
          <a:off x="4211638" y="5321300"/>
          <a:ext cx="576262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Формула" r:id="rId7" imgW="177480" imgH="241200" progId="Equation.3">
                  <p:embed/>
                </p:oleObj>
              </mc:Choice>
              <mc:Fallback>
                <p:oleObj name="Формула" r:id="rId7" imgW="177480" imgH="241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5321300"/>
                        <a:ext cx="576262" cy="555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8" name="Freeform 15"/>
          <p:cNvSpPr>
            <a:spLocks/>
          </p:cNvSpPr>
          <p:nvPr/>
        </p:nvSpPr>
        <p:spPr bwMode="auto">
          <a:xfrm>
            <a:off x="3484563" y="4508500"/>
            <a:ext cx="569912" cy="1208088"/>
          </a:xfrm>
          <a:custGeom>
            <a:avLst/>
            <a:gdLst>
              <a:gd name="T0" fmla="*/ 904734595 w 359"/>
              <a:gd name="T1" fmla="*/ 0 h 761"/>
              <a:gd name="T2" fmla="*/ 0 w 359"/>
              <a:gd name="T3" fmla="*/ 1917840672 h 761"/>
              <a:gd name="T4" fmla="*/ 0 60000 65536"/>
              <a:gd name="T5" fmla="*/ 0 60000 65536"/>
              <a:gd name="T6" fmla="*/ 0 w 359"/>
              <a:gd name="T7" fmla="*/ 0 h 761"/>
              <a:gd name="T8" fmla="*/ 359 w 359"/>
              <a:gd name="T9" fmla="*/ 761 h 76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59" h="761">
                <a:moveTo>
                  <a:pt x="359" y="0"/>
                </a:moveTo>
                <a:lnTo>
                  <a:pt x="0" y="761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8449" name="Line 16"/>
          <p:cNvSpPr>
            <a:spLocks noChangeShapeType="1"/>
          </p:cNvSpPr>
          <p:nvPr/>
        </p:nvSpPr>
        <p:spPr bwMode="auto">
          <a:xfrm flipH="1" flipV="1">
            <a:off x="3492500" y="5661025"/>
            <a:ext cx="574675" cy="288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0" name="Freeform 17"/>
          <p:cNvSpPr>
            <a:spLocks/>
          </p:cNvSpPr>
          <p:nvPr/>
        </p:nvSpPr>
        <p:spPr bwMode="auto">
          <a:xfrm>
            <a:off x="6048375" y="5445125"/>
            <a:ext cx="252413" cy="431800"/>
          </a:xfrm>
          <a:custGeom>
            <a:avLst/>
            <a:gdLst>
              <a:gd name="T0" fmla="*/ 400706377 w 159"/>
              <a:gd name="T1" fmla="*/ 0 h 272"/>
              <a:gd name="T2" fmla="*/ 57964505 w 159"/>
              <a:gd name="T3" fmla="*/ 229333421 h 272"/>
              <a:gd name="T4" fmla="*/ 57964505 w 159"/>
              <a:gd name="T5" fmla="*/ 685482391 h 272"/>
              <a:gd name="T6" fmla="*/ 0 60000 65536"/>
              <a:gd name="T7" fmla="*/ 0 60000 65536"/>
              <a:gd name="T8" fmla="*/ 0 60000 65536"/>
              <a:gd name="T9" fmla="*/ 0 w 159"/>
              <a:gd name="T10" fmla="*/ 0 h 272"/>
              <a:gd name="T11" fmla="*/ 159 w 159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272">
                <a:moveTo>
                  <a:pt x="159" y="0"/>
                </a:moveTo>
                <a:cubicBezTo>
                  <a:pt x="102" y="23"/>
                  <a:pt x="46" y="46"/>
                  <a:pt x="23" y="91"/>
                </a:cubicBezTo>
                <a:cubicBezTo>
                  <a:pt x="0" y="136"/>
                  <a:pt x="16" y="242"/>
                  <a:pt x="23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1" name="Text Box 18"/>
          <p:cNvSpPr txBox="1">
            <a:spLocks noChangeArrowheads="1"/>
          </p:cNvSpPr>
          <p:nvPr/>
        </p:nvSpPr>
        <p:spPr bwMode="auto">
          <a:xfrm>
            <a:off x="5343525" y="5321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8437" name="Object 19"/>
          <p:cNvGraphicFramePr>
            <a:graphicFrameLocks noChangeAspect="1"/>
          </p:cNvGraphicFramePr>
          <p:nvPr/>
        </p:nvGraphicFramePr>
        <p:xfrm>
          <a:off x="5651500" y="5445125"/>
          <a:ext cx="50482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name="Формула" r:id="rId9" imgW="164880" imgH="152280" progId="Equation.3">
                  <p:embed/>
                </p:oleObj>
              </mc:Choice>
              <mc:Fallback>
                <p:oleObj name="Формула" r:id="rId9" imgW="164880" imgH="15228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5445125"/>
                        <a:ext cx="504825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2" name="Freeform 20"/>
          <p:cNvSpPr>
            <a:spLocks/>
          </p:cNvSpPr>
          <p:nvPr/>
        </p:nvSpPr>
        <p:spPr bwMode="auto">
          <a:xfrm>
            <a:off x="3813175" y="5037138"/>
            <a:ext cx="254000" cy="141287"/>
          </a:xfrm>
          <a:custGeom>
            <a:avLst/>
            <a:gdLst>
              <a:gd name="T0" fmla="*/ 0 w 160"/>
              <a:gd name="T1" fmla="*/ 0 h 89"/>
              <a:gd name="T2" fmla="*/ 176410920 w 160"/>
              <a:gd name="T3" fmla="*/ 191531181 h 89"/>
              <a:gd name="T4" fmla="*/ 403224945 w 160"/>
              <a:gd name="T5" fmla="*/ 191531181 h 89"/>
              <a:gd name="T6" fmla="*/ 0 60000 65536"/>
              <a:gd name="T7" fmla="*/ 0 60000 65536"/>
              <a:gd name="T8" fmla="*/ 0 60000 65536"/>
              <a:gd name="T9" fmla="*/ 0 w 160"/>
              <a:gd name="T10" fmla="*/ 0 h 89"/>
              <a:gd name="T11" fmla="*/ 160 w 160"/>
              <a:gd name="T12" fmla="*/ 89 h 8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" h="89">
                <a:moveTo>
                  <a:pt x="0" y="0"/>
                </a:moveTo>
                <a:cubicBezTo>
                  <a:pt x="10" y="11"/>
                  <a:pt x="43" y="63"/>
                  <a:pt x="70" y="76"/>
                </a:cubicBezTo>
                <a:cubicBezTo>
                  <a:pt x="97" y="89"/>
                  <a:pt x="145" y="76"/>
                  <a:pt x="160" y="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6135688" y="32337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8438" name="Object 22"/>
          <p:cNvGraphicFramePr>
            <a:graphicFrameLocks noChangeAspect="1"/>
          </p:cNvGraphicFramePr>
          <p:nvPr/>
        </p:nvGraphicFramePr>
        <p:xfrm>
          <a:off x="5903913" y="3068638"/>
          <a:ext cx="2667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0" name="Формула" r:id="rId10" imgW="888840" imgH="190440" progId="Equation.3">
                  <p:embed/>
                </p:oleObj>
              </mc:Choice>
              <mc:Fallback>
                <p:oleObj name="Формула" r:id="rId10" imgW="888840" imgH="19044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3913" y="3068638"/>
                        <a:ext cx="2667000" cy="5715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23"/>
          <p:cNvGraphicFramePr>
            <a:graphicFrameLocks noChangeAspect="1"/>
          </p:cNvGraphicFramePr>
          <p:nvPr/>
        </p:nvGraphicFramePr>
        <p:xfrm>
          <a:off x="3708400" y="5229225"/>
          <a:ext cx="43180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1" name="Формула" r:id="rId12" imgW="164880" imgH="152280" progId="Equation.3">
                  <p:embed/>
                </p:oleObj>
              </mc:Choice>
              <mc:Fallback>
                <p:oleObj name="Формула" r:id="rId12" imgW="164880" imgH="15228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229225"/>
                        <a:ext cx="431800" cy="307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" descr="Статика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contrast="30000"/>
          </a:blip>
          <a:srcRect/>
          <a:stretch>
            <a:fillRect/>
          </a:stretch>
        </p:blipFill>
        <p:spPr>
          <a:xfrm>
            <a:off x="1692275" y="1773238"/>
            <a:ext cx="5832475" cy="3887787"/>
          </a:xfrm>
          <a:noFill/>
        </p:spPr>
      </p:pic>
      <p:sp>
        <p:nvSpPr>
          <p:cNvPr id="38915" name="Text Box 6"/>
          <p:cNvSpPr txBox="1">
            <a:spLocks noChangeArrowheads="1"/>
          </p:cNvSpPr>
          <p:nvPr/>
        </p:nvSpPr>
        <p:spPr bwMode="auto">
          <a:xfrm>
            <a:off x="971550" y="1144588"/>
            <a:ext cx="71643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Тело на гладкой поверхности (без трения)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5" descr="Статика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contrast="18000"/>
          </a:blip>
          <a:srcRect/>
          <a:stretch>
            <a:fillRect/>
          </a:stretch>
        </p:blipFill>
        <p:spPr>
          <a:xfrm>
            <a:off x="2268538" y="1196975"/>
            <a:ext cx="5472112" cy="4392613"/>
          </a:xfrm>
          <a:noFill/>
        </p:spPr>
      </p:pic>
      <p:sp>
        <p:nvSpPr>
          <p:cNvPr id="39939" name="Text Box 6"/>
          <p:cNvSpPr txBox="1">
            <a:spLocks noChangeArrowheads="1"/>
          </p:cNvSpPr>
          <p:nvPr/>
        </p:nvSpPr>
        <p:spPr bwMode="auto">
          <a:xfrm>
            <a:off x="3276600" y="712788"/>
            <a:ext cx="29511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Тело на подвесе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4"/>
          <p:cNvSpPr txBox="1">
            <a:spLocks noChangeArrowheads="1"/>
          </p:cNvSpPr>
          <p:nvPr/>
        </p:nvSpPr>
        <p:spPr bwMode="auto">
          <a:xfrm>
            <a:off x="3471863" y="590550"/>
            <a:ext cx="3324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Шарнирные опоры</a:t>
            </a:r>
          </a:p>
        </p:txBody>
      </p:sp>
      <p:sp>
        <p:nvSpPr>
          <p:cNvPr id="40963" name="Rectangle 5" descr="Почтовая бумага"/>
          <p:cNvSpPr>
            <a:spLocks noChangeArrowheads="1"/>
          </p:cNvSpPr>
          <p:nvPr/>
        </p:nvSpPr>
        <p:spPr bwMode="auto">
          <a:xfrm>
            <a:off x="2843213" y="3860800"/>
            <a:ext cx="4249737" cy="2159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4" name="AutoShape 6"/>
          <p:cNvSpPr>
            <a:spLocks noChangeArrowheads="1"/>
          </p:cNvSpPr>
          <p:nvPr/>
        </p:nvSpPr>
        <p:spPr bwMode="auto">
          <a:xfrm>
            <a:off x="2627313" y="4149725"/>
            <a:ext cx="504825" cy="574675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5" name="Oval 7"/>
          <p:cNvSpPr>
            <a:spLocks noChangeArrowheads="1"/>
          </p:cNvSpPr>
          <p:nvPr/>
        </p:nvSpPr>
        <p:spPr bwMode="auto">
          <a:xfrm>
            <a:off x="2771775" y="4076700"/>
            <a:ext cx="215900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6" name="AutoShape 9"/>
          <p:cNvSpPr>
            <a:spLocks noChangeArrowheads="1"/>
          </p:cNvSpPr>
          <p:nvPr/>
        </p:nvSpPr>
        <p:spPr bwMode="auto">
          <a:xfrm rot="-2147696">
            <a:off x="7019925" y="4076700"/>
            <a:ext cx="504825" cy="574675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7" name="Oval 10"/>
          <p:cNvSpPr>
            <a:spLocks noChangeArrowheads="1"/>
          </p:cNvSpPr>
          <p:nvPr/>
        </p:nvSpPr>
        <p:spPr bwMode="auto">
          <a:xfrm>
            <a:off x="7019925" y="4076700"/>
            <a:ext cx="215900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8" name="Rectangle 11" descr="Частый вертикальный"/>
          <p:cNvSpPr>
            <a:spLocks noChangeArrowheads="1"/>
          </p:cNvSpPr>
          <p:nvPr/>
        </p:nvSpPr>
        <p:spPr bwMode="auto">
          <a:xfrm rot="-2270632">
            <a:off x="6443663" y="4725988"/>
            <a:ext cx="1943100" cy="215900"/>
          </a:xfrm>
          <a:prstGeom prst="rect">
            <a:avLst/>
          </a:prstGeom>
          <a:pattFill prst="narVert">
            <a:fgClr>
              <a:schemeClr val="tx1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9" name="Line 12"/>
          <p:cNvSpPr>
            <a:spLocks noChangeShapeType="1"/>
          </p:cNvSpPr>
          <p:nvPr/>
        </p:nvSpPr>
        <p:spPr bwMode="auto">
          <a:xfrm flipV="1">
            <a:off x="6443663" y="4076700"/>
            <a:ext cx="1800225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0" name="Rectangle 13" descr="Темный диагональный 2"/>
          <p:cNvSpPr>
            <a:spLocks noChangeArrowheads="1"/>
          </p:cNvSpPr>
          <p:nvPr/>
        </p:nvSpPr>
        <p:spPr bwMode="auto">
          <a:xfrm>
            <a:off x="2339975" y="4724400"/>
            <a:ext cx="1008063" cy="217488"/>
          </a:xfrm>
          <a:prstGeom prst="rect">
            <a:avLst/>
          </a:prstGeom>
          <a:pattFill prst="dkUpDiag">
            <a:fgClr>
              <a:schemeClr val="tx1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71" name="Line 14"/>
          <p:cNvSpPr>
            <a:spLocks noChangeShapeType="1"/>
          </p:cNvSpPr>
          <p:nvPr/>
        </p:nvSpPr>
        <p:spPr bwMode="auto">
          <a:xfrm>
            <a:off x="2268538" y="4724400"/>
            <a:ext cx="11509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2" name="Text Box 15"/>
          <p:cNvSpPr txBox="1">
            <a:spLocks noChangeArrowheads="1"/>
          </p:cNvSpPr>
          <p:nvPr/>
        </p:nvSpPr>
        <p:spPr bwMode="auto">
          <a:xfrm>
            <a:off x="6496050" y="401955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/>
              <a:t>B</a:t>
            </a:r>
            <a:endParaRPr lang="ru-RU" sz="3600" i="1"/>
          </a:p>
        </p:txBody>
      </p:sp>
      <p:sp>
        <p:nvSpPr>
          <p:cNvPr id="40973" name="Text Box 16"/>
          <p:cNvSpPr txBox="1">
            <a:spLocks noChangeArrowheads="1"/>
          </p:cNvSpPr>
          <p:nvPr/>
        </p:nvSpPr>
        <p:spPr bwMode="auto">
          <a:xfrm>
            <a:off x="2247900" y="358775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/>
              <a:t>A</a:t>
            </a:r>
            <a:endParaRPr lang="ru-RU" sz="3600" i="1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4"/>
          <p:cNvSpPr txBox="1">
            <a:spLocks noChangeArrowheads="1"/>
          </p:cNvSpPr>
          <p:nvPr/>
        </p:nvSpPr>
        <p:spPr bwMode="auto">
          <a:xfrm>
            <a:off x="3471863" y="590550"/>
            <a:ext cx="3324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Шарнирные опоры</a:t>
            </a:r>
          </a:p>
        </p:txBody>
      </p:sp>
      <p:sp>
        <p:nvSpPr>
          <p:cNvPr id="41987" name="Rectangle 5" descr="Почтовая бумага"/>
          <p:cNvSpPr>
            <a:spLocks noChangeArrowheads="1"/>
          </p:cNvSpPr>
          <p:nvPr/>
        </p:nvSpPr>
        <p:spPr bwMode="auto">
          <a:xfrm>
            <a:off x="2843213" y="3860800"/>
            <a:ext cx="4249737" cy="2159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88" name="AutoShape 6"/>
          <p:cNvSpPr>
            <a:spLocks noChangeArrowheads="1"/>
          </p:cNvSpPr>
          <p:nvPr/>
        </p:nvSpPr>
        <p:spPr bwMode="auto">
          <a:xfrm>
            <a:off x="2627313" y="4149725"/>
            <a:ext cx="504825" cy="574675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89" name="Oval 7"/>
          <p:cNvSpPr>
            <a:spLocks noChangeArrowheads="1"/>
          </p:cNvSpPr>
          <p:nvPr/>
        </p:nvSpPr>
        <p:spPr bwMode="auto">
          <a:xfrm>
            <a:off x="2771775" y="4076700"/>
            <a:ext cx="215900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0" name="AutoShape 8"/>
          <p:cNvSpPr>
            <a:spLocks noChangeArrowheads="1"/>
          </p:cNvSpPr>
          <p:nvPr/>
        </p:nvSpPr>
        <p:spPr bwMode="auto">
          <a:xfrm rot="-2147696">
            <a:off x="7019925" y="4076700"/>
            <a:ext cx="504825" cy="574675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1" name="Oval 9"/>
          <p:cNvSpPr>
            <a:spLocks noChangeArrowheads="1"/>
          </p:cNvSpPr>
          <p:nvPr/>
        </p:nvSpPr>
        <p:spPr bwMode="auto">
          <a:xfrm>
            <a:off x="7019925" y="4076700"/>
            <a:ext cx="215900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2" name="Rectangle 10" descr="Частый вертикальный"/>
          <p:cNvSpPr>
            <a:spLocks noChangeArrowheads="1"/>
          </p:cNvSpPr>
          <p:nvPr/>
        </p:nvSpPr>
        <p:spPr bwMode="auto">
          <a:xfrm rot="-2270632">
            <a:off x="6443663" y="4725988"/>
            <a:ext cx="1943100" cy="215900"/>
          </a:xfrm>
          <a:prstGeom prst="rect">
            <a:avLst/>
          </a:prstGeom>
          <a:pattFill prst="narVert">
            <a:fgClr>
              <a:schemeClr val="tx1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3" name="Line 11"/>
          <p:cNvSpPr>
            <a:spLocks noChangeShapeType="1"/>
          </p:cNvSpPr>
          <p:nvPr/>
        </p:nvSpPr>
        <p:spPr bwMode="auto">
          <a:xfrm flipV="1">
            <a:off x="6443663" y="4076700"/>
            <a:ext cx="1800225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4" name="Rectangle 12" descr="Темный диагональный 2"/>
          <p:cNvSpPr>
            <a:spLocks noChangeArrowheads="1"/>
          </p:cNvSpPr>
          <p:nvPr/>
        </p:nvSpPr>
        <p:spPr bwMode="auto">
          <a:xfrm>
            <a:off x="2339975" y="4724400"/>
            <a:ext cx="1008063" cy="217488"/>
          </a:xfrm>
          <a:prstGeom prst="rect">
            <a:avLst/>
          </a:prstGeom>
          <a:pattFill prst="dkUpDiag">
            <a:fgClr>
              <a:schemeClr val="tx1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5" name="Line 13"/>
          <p:cNvSpPr>
            <a:spLocks noChangeShapeType="1"/>
          </p:cNvSpPr>
          <p:nvPr/>
        </p:nvSpPr>
        <p:spPr bwMode="auto">
          <a:xfrm>
            <a:off x="2268538" y="4724400"/>
            <a:ext cx="11509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6" name="Freeform 14"/>
          <p:cNvSpPr>
            <a:spLocks/>
          </p:cNvSpPr>
          <p:nvPr/>
        </p:nvSpPr>
        <p:spPr bwMode="auto">
          <a:xfrm>
            <a:off x="2838450" y="4075113"/>
            <a:ext cx="5181600" cy="1587"/>
          </a:xfrm>
          <a:custGeom>
            <a:avLst/>
            <a:gdLst>
              <a:gd name="T0" fmla="*/ 0 w 3264"/>
              <a:gd name="T1" fmla="*/ 0 h 1"/>
              <a:gd name="T2" fmla="*/ 2147483647 w 3264"/>
              <a:gd name="T3" fmla="*/ 0 h 1"/>
              <a:gd name="T4" fmla="*/ 0 60000 65536"/>
              <a:gd name="T5" fmla="*/ 0 60000 65536"/>
              <a:gd name="T6" fmla="*/ 0 w 3264"/>
              <a:gd name="T7" fmla="*/ 0 h 1"/>
              <a:gd name="T8" fmla="*/ 3264 w 326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264" h="1">
                <a:moveTo>
                  <a:pt x="0" y="0"/>
                </a:moveTo>
                <a:lnTo>
                  <a:pt x="3264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41997" name="Line 15"/>
          <p:cNvSpPr>
            <a:spLocks noChangeShapeType="1"/>
          </p:cNvSpPr>
          <p:nvPr/>
        </p:nvSpPr>
        <p:spPr bwMode="auto">
          <a:xfrm flipV="1">
            <a:off x="2843213" y="1700213"/>
            <a:ext cx="0" cy="22336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41998" name="Text Box 16"/>
          <p:cNvSpPr txBox="1">
            <a:spLocks noChangeArrowheads="1"/>
          </p:cNvSpPr>
          <p:nvPr/>
        </p:nvSpPr>
        <p:spPr bwMode="auto">
          <a:xfrm>
            <a:off x="8151813" y="3325813"/>
            <a:ext cx="381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i="1"/>
              <a:t>x</a:t>
            </a:r>
            <a:endParaRPr lang="ru-RU" sz="2800" b="1" i="1"/>
          </a:p>
        </p:txBody>
      </p:sp>
      <p:sp>
        <p:nvSpPr>
          <p:cNvPr id="41999" name="Text Box 17"/>
          <p:cNvSpPr txBox="1">
            <a:spLocks noChangeArrowheads="1"/>
          </p:cNvSpPr>
          <p:nvPr/>
        </p:nvSpPr>
        <p:spPr bwMode="auto">
          <a:xfrm>
            <a:off x="2319338" y="1382713"/>
            <a:ext cx="4524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i="1"/>
              <a:t>y</a:t>
            </a:r>
            <a:endParaRPr lang="ru-RU" sz="2800" b="1" i="1"/>
          </a:p>
        </p:txBody>
      </p:sp>
      <p:sp>
        <p:nvSpPr>
          <p:cNvPr id="42000" name="Text Box 18"/>
          <p:cNvSpPr txBox="1">
            <a:spLocks noChangeArrowheads="1"/>
          </p:cNvSpPr>
          <p:nvPr/>
        </p:nvSpPr>
        <p:spPr bwMode="auto">
          <a:xfrm>
            <a:off x="2247900" y="358775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/>
              <a:t>A</a:t>
            </a:r>
            <a:endParaRPr lang="ru-RU" sz="3600" i="1"/>
          </a:p>
        </p:txBody>
      </p:sp>
      <p:sp>
        <p:nvSpPr>
          <p:cNvPr id="42001" name="Text Box 19"/>
          <p:cNvSpPr txBox="1">
            <a:spLocks noChangeArrowheads="1"/>
          </p:cNvSpPr>
          <p:nvPr/>
        </p:nvSpPr>
        <p:spPr bwMode="auto">
          <a:xfrm>
            <a:off x="6496050" y="401955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/>
              <a:t>B</a:t>
            </a:r>
            <a:endParaRPr lang="ru-RU" sz="3600" i="1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2916238" y="590550"/>
            <a:ext cx="3324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Шарнирные опоры</a:t>
            </a:r>
          </a:p>
        </p:txBody>
      </p:sp>
      <p:sp>
        <p:nvSpPr>
          <p:cNvPr id="19462" name="Rectangle 5" descr="Почтовая бумага"/>
          <p:cNvSpPr>
            <a:spLocks noChangeArrowheads="1"/>
          </p:cNvSpPr>
          <p:nvPr/>
        </p:nvSpPr>
        <p:spPr bwMode="auto">
          <a:xfrm>
            <a:off x="2843213" y="3860800"/>
            <a:ext cx="4249737" cy="2159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3" name="AutoShape 6"/>
          <p:cNvSpPr>
            <a:spLocks noChangeArrowheads="1"/>
          </p:cNvSpPr>
          <p:nvPr/>
        </p:nvSpPr>
        <p:spPr bwMode="auto">
          <a:xfrm>
            <a:off x="2627313" y="4149725"/>
            <a:ext cx="504825" cy="574675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4" name="Oval 7"/>
          <p:cNvSpPr>
            <a:spLocks noChangeArrowheads="1"/>
          </p:cNvSpPr>
          <p:nvPr/>
        </p:nvSpPr>
        <p:spPr bwMode="auto">
          <a:xfrm>
            <a:off x="2771775" y="4076700"/>
            <a:ext cx="215900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5" name="AutoShape 8"/>
          <p:cNvSpPr>
            <a:spLocks noChangeArrowheads="1"/>
          </p:cNvSpPr>
          <p:nvPr/>
        </p:nvSpPr>
        <p:spPr bwMode="auto">
          <a:xfrm rot="-2147696">
            <a:off x="7019925" y="4076700"/>
            <a:ext cx="504825" cy="574675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6" name="Oval 9"/>
          <p:cNvSpPr>
            <a:spLocks noChangeArrowheads="1"/>
          </p:cNvSpPr>
          <p:nvPr/>
        </p:nvSpPr>
        <p:spPr bwMode="auto">
          <a:xfrm>
            <a:off x="7019925" y="4076700"/>
            <a:ext cx="215900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7" name="Rectangle 10" descr="Частый вертикальный"/>
          <p:cNvSpPr>
            <a:spLocks noChangeArrowheads="1"/>
          </p:cNvSpPr>
          <p:nvPr/>
        </p:nvSpPr>
        <p:spPr bwMode="auto">
          <a:xfrm rot="-2270632">
            <a:off x="6443663" y="4725988"/>
            <a:ext cx="1943100" cy="215900"/>
          </a:xfrm>
          <a:prstGeom prst="rect">
            <a:avLst/>
          </a:prstGeom>
          <a:pattFill prst="narVert">
            <a:fgClr>
              <a:schemeClr val="tx1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8" name="Line 11"/>
          <p:cNvSpPr>
            <a:spLocks noChangeShapeType="1"/>
          </p:cNvSpPr>
          <p:nvPr/>
        </p:nvSpPr>
        <p:spPr bwMode="auto">
          <a:xfrm flipV="1">
            <a:off x="6443663" y="4076700"/>
            <a:ext cx="1800225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9" name="Rectangle 12" descr="Темный диагональный 2"/>
          <p:cNvSpPr>
            <a:spLocks noChangeArrowheads="1"/>
          </p:cNvSpPr>
          <p:nvPr/>
        </p:nvSpPr>
        <p:spPr bwMode="auto">
          <a:xfrm>
            <a:off x="2339975" y="4724400"/>
            <a:ext cx="1008063" cy="217488"/>
          </a:xfrm>
          <a:prstGeom prst="rect">
            <a:avLst/>
          </a:prstGeom>
          <a:pattFill prst="dkUpDiag">
            <a:fgClr>
              <a:schemeClr val="tx1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70" name="Line 13"/>
          <p:cNvSpPr>
            <a:spLocks noChangeShapeType="1"/>
          </p:cNvSpPr>
          <p:nvPr/>
        </p:nvSpPr>
        <p:spPr bwMode="auto">
          <a:xfrm>
            <a:off x="2268538" y="4724400"/>
            <a:ext cx="11509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71" name="Freeform 14"/>
          <p:cNvSpPr>
            <a:spLocks/>
          </p:cNvSpPr>
          <p:nvPr/>
        </p:nvSpPr>
        <p:spPr bwMode="auto">
          <a:xfrm>
            <a:off x="2838450" y="4075113"/>
            <a:ext cx="5181600" cy="1587"/>
          </a:xfrm>
          <a:custGeom>
            <a:avLst/>
            <a:gdLst>
              <a:gd name="T0" fmla="*/ 0 w 3264"/>
              <a:gd name="T1" fmla="*/ 0 h 1"/>
              <a:gd name="T2" fmla="*/ 2147483647 w 3264"/>
              <a:gd name="T3" fmla="*/ 0 h 1"/>
              <a:gd name="T4" fmla="*/ 0 60000 65536"/>
              <a:gd name="T5" fmla="*/ 0 60000 65536"/>
              <a:gd name="T6" fmla="*/ 0 w 3264"/>
              <a:gd name="T7" fmla="*/ 0 h 1"/>
              <a:gd name="T8" fmla="*/ 3264 w 326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264" h="1">
                <a:moveTo>
                  <a:pt x="0" y="0"/>
                </a:moveTo>
                <a:lnTo>
                  <a:pt x="3264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9472" name="Line 15"/>
          <p:cNvSpPr>
            <a:spLocks noChangeShapeType="1"/>
          </p:cNvSpPr>
          <p:nvPr/>
        </p:nvSpPr>
        <p:spPr bwMode="auto">
          <a:xfrm flipV="1">
            <a:off x="2843213" y="1700213"/>
            <a:ext cx="0" cy="22336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9473" name="Text Box 16"/>
          <p:cNvSpPr txBox="1">
            <a:spLocks noChangeArrowheads="1"/>
          </p:cNvSpPr>
          <p:nvPr/>
        </p:nvSpPr>
        <p:spPr bwMode="auto">
          <a:xfrm>
            <a:off x="8151813" y="348615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i="1"/>
              <a:t>x</a:t>
            </a:r>
            <a:endParaRPr lang="ru-RU" sz="2800" b="1" i="1"/>
          </a:p>
        </p:txBody>
      </p:sp>
      <p:sp>
        <p:nvSpPr>
          <p:cNvPr id="19474" name="Text Box 17"/>
          <p:cNvSpPr txBox="1">
            <a:spLocks noChangeArrowheads="1"/>
          </p:cNvSpPr>
          <p:nvPr/>
        </p:nvSpPr>
        <p:spPr bwMode="auto">
          <a:xfrm>
            <a:off x="2319338" y="1382713"/>
            <a:ext cx="4524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i="1"/>
              <a:t>y</a:t>
            </a:r>
            <a:endParaRPr lang="ru-RU" sz="2800" b="1" i="1"/>
          </a:p>
        </p:txBody>
      </p:sp>
      <p:sp>
        <p:nvSpPr>
          <p:cNvPr id="19475" name="Freeform 18"/>
          <p:cNvSpPr>
            <a:spLocks/>
          </p:cNvSpPr>
          <p:nvPr/>
        </p:nvSpPr>
        <p:spPr bwMode="auto">
          <a:xfrm>
            <a:off x="2857500" y="4057650"/>
            <a:ext cx="1409700" cy="19050"/>
          </a:xfrm>
          <a:custGeom>
            <a:avLst/>
            <a:gdLst>
              <a:gd name="T0" fmla="*/ 0 w 888"/>
              <a:gd name="T1" fmla="*/ 0 h 12"/>
              <a:gd name="T2" fmla="*/ 2147483647 w 888"/>
              <a:gd name="T3" fmla="*/ 30241878 h 12"/>
              <a:gd name="T4" fmla="*/ 0 60000 65536"/>
              <a:gd name="T5" fmla="*/ 0 60000 65536"/>
              <a:gd name="T6" fmla="*/ 0 w 888"/>
              <a:gd name="T7" fmla="*/ 0 h 12"/>
              <a:gd name="T8" fmla="*/ 888 w 888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88" h="12">
                <a:moveTo>
                  <a:pt x="0" y="0"/>
                </a:moveTo>
                <a:lnTo>
                  <a:pt x="888" y="12"/>
                </a:ln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9476" name="Line 19"/>
          <p:cNvSpPr>
            <a:spLocks noChangeShapeType="1"/>
          </p:cNvSpPr>
          <p:nvPr/>
        </p:nvSpPr>
        <p:spPr bwMode="auto">
          <a:xfrm flipV="1">
            <a:off x="2843213" y="2708275"/>
            <a:ext cx="0" cy="13684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9477" name="Line 22"/>
          <p:cNvSpPr>
            <a:spLocks noChangeShapeType="1"/>
          </p:cNvSpPr>
          <p:nvPr/>
        </p:nvSpPr>
        <p:spPr bwMode="auto">
          <a:xfrm flipH="1" flipV="1">
            <a:off x="6084888" y="2708275"/>
            <a:ext cx="1008062" cy="13684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9478" name="Text Box 23"/>
          <p:cNvSpPr txBox="1">
            <a:spLocks noChangeArrowheads="1"/>
          </p:cNvSpPr>
          <p:nvPr/>
        </p:nvSpPr>
        <p:spPr bwMode="auto">
          <a:xfrm>
            <a:off x="2247900" y="358775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/>
              <a:t>A</a:t>
            </a:r>
            <a:endParaRPr lang="ru-RU" sz="3600" i="1"/>
          </a:p>
        </p:txBody>
      </p:sp>
      <p:sp>
        <p:nvSpPr>
          <p:cNvPr id="19479" name="Text Box 24"/>
          <p:cNvSpPr txBox="1">
            <a:spLocks noChangeArrowheads="1"/>
          </p:cNvSpPr>
          <p:nvPr/>
        </p:nvSpPr>
        <p:spPr bwMode="auto">
          <a:xfrm>
            <a:off x="6496050" y="401955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/>
              <a:t>B</a:t>
            </a:r>
            <a:endParaRPr lang="ru-RU" sz="3600" i="1"/>
          </a:p>
        </p:txBody>
      </p:sp>
      <p:sp>
        <p:nvSpPr>
          <p:cNvPr id="19480" name="Text Box 25"/>
          <p:cNvSpPr txBox="1">
            <a:spLocks noChangeArrowheads="1"/>
          </p:cNvSpPr>
          <p:nvPr/>
        </p:nvSpPr>
        <p:spPr bwMode="auto">
          <a:xfrm>
            <a:off x="3975100" y="4092575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3600" i="1"/>
          </a:p>
        </p:txBody>
      </p:sp>
      <p:graphicFrame>
        <p:nvGraphicFramePr>
          <p:cNvPr id="19458" name="Object 26"/>
          <p:cNvGraphicFramePr>
            <a:graphicFrameLocks noChangeAspect="1"/>
          </p:cNvGraphicFramePr>
          <p:nvPr/>
        </p:nvGraphicFramePr>
        <p:xfrm>
          <a:off x="3924300" y="4232275"/>
          <a:ext cx="78105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Формула" r:id="rId4" imgW="266400" imgH="266400" progId="Equation.3">
                  <p:embed/>
                </p:oleObj>
              </mc:Choice>
              <mc:Fallback>
                <p:oleObj name="Формула" r:id="rId4" imgW="266400" imgH="2664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4232275"/>
                        <a:ext cx="781050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81" name="Text Box 27"/>
          <p:cNvSpPr txBox="1">
            <a:spLocks noChangeArrowheads="1"/>
          </p:cNvSpPr>
          <p:nvPr/>
        </p:nvSpPr>
        <p:spPr bwMode="auto">
          <a:xfrm>
            <a:off x="1958975" y="21526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9459" name="Object 28"/>
          <p:cNvGraphicFramePr>
            <a:graphicFrameLocks noChangeAspect="1"/>
          </p:cNvGraphicFramePr>
          <p:nvPr/>
        </p:nvGraphicFramePr>
        <p:xfrm>
          <a:off x="2051050" y="2276475"/>
          <a:ext cx="595313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Формула" r:id="rId6" imgW="203040" imgH="266400" progId="Equation.3">
                  <p:embed/>
                </p:oleObj>
              </mc:Choice>
              <mc:Fallback>
                <p:oleObj name="Формула" r:id="rId6" imgW="203040" imgH="2664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2276475"/>
                        <a:ext cx="595313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82" name="Text Box 30"/>
          <p:cNvSpPr txBox="1">
            <a:spLocks noChangeArrowheads="1"/>
          </p:cNvSpPr>
          <p:nvPr/>
        </p:nvSpPr>
        <p:spPr bwMode="auto">
          <a:xfrm>
            <a:off x="4479925" y="21526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9483" name="Text Box 32"/>
          <p:cNvSpPr txBox="1">
            <a:spLocks noChangeArrowheads="1"/>
          </p:cNvSpPr>
          <p:nvPr/>
        </p:nvSpPr>
        <p:spPr bwMode="auto">
          <a:xfrm>
            <a:off x="5992813" y="20812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9460" name="Object 33"/>
          <p:cNvGraphicFramePr>
            <a:graphicFrameLocks noChangeAspect="1"/>
          </p:cNvGraphicFramePr>
          <p:nvPr/>
        </p:nvGraphicFramePr>
        <p:xfrm>
          <a:off x="5783263" y="1927225"/>
          <a:ext cx="7334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6" name="Формула" r:id="rId8" imgW="228600" imgH="266400" progId="Equation.3">
                  <p:embed/>
                </p:oleObj>
              </mc:Choice>
              <mc:Fallback>
                <p:oleObj name="Формула" r:id="rId8" imgW="228600" imgH="2664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3263" y="1927225"/>
                        <a:ext cx="733425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Text Box 4"/>
          <p:cNvSpPr txBox="1">
            <a:spLocks noChangeArrowheads="1"/>
          </p:cNvSpPr>
          <p:nvPr/>
        </p:nvSpPr>
        <p:spPr bwMode="auto">
          <a:xfrm>
            <a:off x="2916238" y="590550"/>
            <a:ext cx="3324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Шарнирные опоры</a:t>
            </a:r>
          </a:p>
        </p:txBody>
      </p:sp>
      <p:sp>
        <p:nvSpPr>
          <p:cNvPr id="20487" name="Rectangle 5" descr="Почтовая бумага"/>
          <p:cNvSpPr>
            <a:spLocks noChangeArrowheads="1"/>
          </p:cNvSpPr>
          <p:nvPr/>
        </p:nvSpPr>
        <p:spPr bwMode="auto">
          <a:xfrm>
            <a:off x="2843213" y="3860800"/>
            <a:ext cx="4249737" cy="2159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8" name="AutoShape 6"/>
          <p:cNvSpPr>
            <a:spLocks noChangeArrowheads="1"/>
          </p:cNvSpPr>
          <p:nvPr/>
        </p:nvSpPr>
        <p:spPr bwMode="auto">
          <a:xfrm>
            <a:off x="2627313" y="4149725"/>
            <a:ext cx="504825" cy="574675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9" name="Oval 7"/>
          <p:cNvSpPr>
            <a:spLocks noChangeArrowheads="1"/>
          </p:cNvSpPr>
          <p:nvPr/>
        </p:nvSpPr>
        <p:spPr bwMode="auto">
          <a:xfrm>
            <a:off x="2771775" y="4076700"/>
            <a:ext cx="215900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0" name="AutoShape 8"/>
          <p:cNvSpPr>
            <a:spLocks noChangeArrowheads="1"/>
          </p:cNvSpPr>
          <p:nvPr/>
        </p:nvSpPr>
        <p:spPr bwMode="auto">
          <a:xfrm rot="-2147696">
            <a:off x="7019925" y="4076700"/>
            <a:ext cx="504825" cy="574675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1" name="Oval 9"/>
          <p:cNvSpPr>
            <a:spLocks noChangeArrowheads="1"/>
          </p:cNvSpPr>
          <p:nvPr/>
        </p:nvSpPr>
        <p:spPr bwMode="auto">
          <a:xfrm>
            <a:off x="7019925" y="4076700"/>
            <a:ext cx="215900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2" name="Rectangle 10" descr="Частый вертикальный"/>
          <p:cNvSpPr>
            <a:spLocks noChangeArrowheads="1"/>
          </p:cNvSpPr>
          <p:nvPr/>
        </p:nvSpPr>
        <p:spPr bwMode="auto">
          <a:xfrm rot="-2270632">
            <a:off x="6443663" y="4725988"/>
            <a:ext cx="1943100" cy="215900"/>
          </a:xfrm>
          <a:prstGeom prst="rect">
            <a:avLst/>
          </a:prstGeom>
          <a:pattFill prst="narVert">
            <a:fgClr>
              <a:schemeClr val="tx1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3" name="Line 11"/>
          <p:cNvSpPr>
            <a:spLocks noChangeShapeType="1"/>
          </p:cNvSpPr>
          <p:nvPr/>
        </p:nvSpPr>
        <p:spPr bwMode="auto">
          <a:xfrm flipV="1">
            <a:off x="6443663" y="4076700"/>
            <a:ext cx="1800225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4" name="Rectangle 12" descr="Темный диагональный 2"/>
          <p:cNvSpPr>
            <a:spLocks noChangeArrowheads="1"/>
          </p:cNvSpPr>
          <p:nvPr/>
        </p:nvSpPr>
        <p:spPr bwMode="auto">
          <a:xfrm>
            <a:off x="2339975" y="4724400"/>
            <a:ext cx="1008063" cy="217488"/>
          </a:xfrm>
          <a:prstGeom prst="rect">
            <a:avLst/>
          </a:prstGeom>
          <a:pattFill prst="dkUpDiag">
            <a:fgClr>
              <a:schemeClr val="tx1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5" name="Line 13"/>
          <p:cNvSpPr>
            <a:spLocks noChangeShapeType="1"/>
          </p:cNvSpPr>
          <p:nvPr/>
        </p:nvSpPr>
        <p:spPr bwMode="auto">
          <a:xfrm>
            <a:off x="2268538" y="4724400"/>
            <a:ext cx="11509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6" name="Freeform 14"/>
          <p:cNvSpPr>
            <a:spLocks/>
          </p:cNvSpPr>
          <p:nvPr/>
        </p:nvSpPr>
        <p:spPr bwMode="auto">
          <a:xfrm>
            <a:off x="2838450" y="4075113"/>
            <a:ext cx="5181600" cy="1587"/>
          </a:xfrm>
          <a:custGeom>
            <a:avLst/>
            <a:gdLst>
              <a:gd name="T0" fmla="*/ 0 w 3264"/>
              <a:gd name="T1" fmla="*/ 0 h 1"/>
              <a:gd name="T2" fmla="*/ 2147483647 w 3264"/>
              <a:gd name="T3" fmla="*/ 0 h 1"/>
              <a:gd name="T4" fmla="*/ 0 60000 65536"/>
              <a:gd name="T5" fmla="*/ 0 60000 65536"/>
              <a:gd name="T6" fmla="*/ 0 w 3264"/>
              <a:gd name="T7" fmla="*/ 0 h 1"/>
              <a:gd name="T8" fmla="*/ 3264 w 326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264" h="1">
                <a:moveTo>
                  <a:pt x="0" y="0"/>
                </a:moveTo>
                <a:lnTo>
                  <a:pt x="3264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20497" name="Line 15"/>
          <p:cNvSpPr>
            <a:spLocks noChangeShapeType="1"/>
          </p:cNvSpPr>
          <p:nvPr/>
        </p:nvSpPr>
        <p:spPr bwMode="auto">
          <a:xfrm flipV="1">
            <a:off x="2843213" y="1700213"/>
            <a:ext cx="0" cy="22336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20498" name="Text Box 16"/>
          <p:cNvSpPr txBox="1">
            <a:spLocks noChangeArrowheads="1"/>
          </p:cNvSpPr>
          <p:nvPr/>
        </p:nvSpPr>
        <p:spPr bwMode="auto">
          <a:xfrm>
            <a:off x="8151813" y="348615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i="1"/>
              <a:t>x</a:t>
            </a:r>
            <a:endParaRPr lang="ru-RU" sz="2800" b="1" i="1"/>
          </a:p>
        </p:txBody>
      </p:sp>
      <p:sp>
        <p:nvSpPr>
          <p:cNvPr id="20499" name="Text Box 17"/>
          <p:cNvSpPr txBox="1">
            <a:spLocks noChangeArrowheads="1"/>
          </p:cNvSpPr>
          <p:nvPr/>
        </p:nvSpPr>
        <p:spPr bwMode="auto">
          <a:xfrm>
            <a:off x="2319338" y="1382713"/>
            <a:ext cx="4524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i="1"/>
              <a:t>y</a:t>
            </a:r>
            <a:endParaRPr lang="ru-RU" sz="2800" b="1" i="1"/>
          </a:p>
        </p:txBody>
      </p:sp>
      <p:sp>
        <p:nvSpPr>
          <p:cNvPr id="20500" name="Freeform 18"/>
          <p:cNvSpPr>
            <a:spLocks/>
          </p:cNvSpPr>
          <p:nvPr/>
        </p:nvSpPr>
        <p:spPr bwMode="auto">
          <a:xfrm>
            <a:off x="2857500" y="4057650"/>
            <a:ext cx="1409700" cy="19050"/>
          </a:xfrm>
          <a:custGeom>
            <a:avLst/>
            <a:gdLst>
              <a:gd name="T0" fmla="*/ 0 w 888"/>
              <a:gd name="T1" fmla="*/ 0 h 12"/>
              <a:gd name="T2" fmla="*/ 2147483647 w 888"/>
              <a:gd name="T3" fmla="*/ 30241878 h 12"/>
              <a:gd name="T4" fmla="*/ 0 60000 65536"/>
              <a:gd name="T5" fmla="*/ 0 60000 65536"/>
              <a:gd name="T6" fmla="*/ 0 w 888"/>
              <a:gd name="T7" fmla="*/ 0 h 12"/>
              <a:gd name="T8" fmla="*/ 888 w 888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88" h="12">
                <a:moveTo>
                  <a:pt x="0" y="0"/>
                </a:moveTo>
                <a:lnTo>
                  <a:pt x="888" y="12"/>
                </a:lnTo>
              </a:path>
            </a:pathLst>
          </a:custGeom>
          <a:noFill/>
          <a:ln w="57150">
            <a:solidFill>
              <a:srgbClr val="FF0000"/>
            </a:solidFill>
            <a:prstDash val="dash"/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20501" name="Line 19"/>
          <p:cNvSpPr>
            <a:spLocks noChangeShapeType="1"/>
          </p:cNvSpPr>
          <p:nvPr/>
        </p:nvSpPr>
        <p:spPr bwMode="auto">
          <a:xfrm flipV="1">
            <a:off x="2843213" y="2708275"/>
            <a:ext cx="0" cy="1368425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20502" name="Line 20"/>
          <p:cNvSpPr>
            <a:spLocks noChangeShapeType="1"/>
          </p:cNvSpPr>
          <p:nvPr/>
        </p:nvSpPr>
        <p:spPr bwMode="auto">
          <a:xfrm>
            <a:off x="2843213" y="2708275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03" name="Line 21"/>
          <p:cNvSpPr>
            <a:spLocks noChangeShapeType="1"/>
          </p:cNvSpPr>
          <p:nvPr/>
        </p:nvSpPr>
        <p:spPr bwMode="auto">
          <a:xfrm flipV="1">
            <a:off x="4284663" y="2636838"/>
            <a:ext cx="0" cy="1368425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04" name="Line 22"/>
          <p:cNvSpPr>
            <a:spLocks noChangeShapeType="1"/>
          </p:cNvSpPr>
          <p:nvPr/>
        </p:nvSpPr>
        <p:spPr bwMode="auto">
          <a:xfrm flipH="1" flipV="1">
            <a:off x="6084888" y="2708275"/>
            <a:ext cx="1008062" cy="13684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20505" name="Text Box 23"/>
          <p:cNvSpPr txBox="1">
            <a:spLocks noChangeArrowheads="1"/>
          </p:cNvSpPr>
          <p:nvPr/>
        </p:nvSpPr>
        <p:spPr bwMode="auto">
          <a:xfrm>
            <a:off x="2247900" y="358775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/>
              <a:t>A</a:t>
            </a:r>
            <a:endParaRPr lang="ru-RU" sz="3600" i="1"/>
          </a:p>
        </p:txBody>
      </p:sp>
      <p:sp>
        <p:nvSpPr>
          <p:cNvPr id="20506" name="Text Box 24"/>
          <p:cNvSpPr txBox="1">
            <a:spLocks noChangeArrowheads="1"/>
          </p:cNvSpPr>
          <p:nvPr/>
        </p:nvSpPr>
        <p:spPr bwMode="auto">
          <a:xfrm>
            <a:off x="6496050" y="401955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/>
              <a:t>B</a:t>
            </a:r>
            <a:endParaRPr lang="ru-RU" sz="3600" i="1"/>
          </a:p>
        </p:txBody>
      </p:sp>
      <p:sp>
        <p:nvSpPr>
          <p:cNvPr id="20507" name="Text Box 25"/>
          <p:cNvSpPr txBox="1">
            <a:spLocks noChangeArrowheads="1"/>
          </p:cNvSpPr>
          <p:nvPr/>
        </p:nvSpPr>
        <p:spPr bwMode="auto">
          <a:xfrm>
            <a:off x="3975100" y="4092575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3600" i="1"/>
          </a:p>
        </p:txBody>
      </p:sp>
      <p:graphicFrame>
        <p:nvGraphicFramePr>
          <p:cNvPr id="20482" name="Object 26"/>
          <p:cNvGraphicFramePr>
            <a:graphicFrameLocks noChangeAspect="1"/>
          </p:cNvGraphicFramePr>
          <p:nvPr/>
        </p:nvGraphicFramePr>
        <p:xfrm>
          <a:off x="3924300" y="4232275"/>
          <a:ext cx="78105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Формула" r:id="rId4" imgW="266400" imgH="266400" progId="Equation.3">
                  <p:embed/>
                </p:oleObj>
              </mc:Choice>
              <mc:Fallback>
                <p:oleObj name="Формула" r:id="rId4" imgW="266400" imgH="2664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4232275"/>
                        <a:ext cx="781050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8" name="Text Box 27"/>
          <p:cNvSpPr txBox="1">
            <a:spLocks noChangeArrowheads="1"/>
          </p:cNvSpPr>
          <p:nvPr/>
        </p:nvSpPr>
        <p:spPr bwMode="auto">
          <a:xfrm>
            <a:off x="1958975" y="21526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20483" name="Object 28"/>
          <p:cNvGraphicFramePr>
            <a:graphicFrameLocks noChangeAspect="1"/>
          </p:cNvGraphicFramePr>
          <p:nvPr/>
        </p:nvGraphicFramePr>
        <p:xfrm>
          <a:off x="2051050" y="2276475"/>
          <a:ext cx="595313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Формула" r:id="rId6" imgW="203040" imgH="266400" progId="Equation.3">
                  <p:embed/>
                </p:oleObj>
              </mc:Choice>
              <mc:Fallback>
                <p:oleObj name="Формула" r:id="rId6" imgW="203040" imgH="2664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2276475"/>
                        <a:ext cx="595313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9" name="Line 29"/>
          <p:cNvSpPr>
            <a:spLocks noChangeShapeType="1"/>
          </p:cNvSpPr>
          <p:nvPr/>
        </p:nvSpPr>
        <p:spPr bwMode="auto">
          <a:xfrm flipV="1">
            <a:off x="2843213" y="2708275"/>
            <a:ext cx="1368425" cy="13684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20510" name="Text Box 30"/>
          <p:cNvSpPr txBox="1">
            <a:spLocks noChangeArrowheads="1"/>
          </p:cNvSpPr>
          <p:nvPr/>
        </p:nvSpPr>
        <p:spPr bwMode="auto">
          <a:xfrm>
            <a:off x="4479925" y="21526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20484" name="Object 31"/>
          <p:cNvGraphicFramePr>
            <a:graphicFrameLocks noChangeAspect="1"/>
          </p:cNvGraphicFramePr>
          <p:nvPr/>
        </p:nvGraphicFramePr>
        <p:xfrm>
          <a:off x="4284663" y="1916113"/>
          <a:ext cx="66992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name="Формула" r:id="rId8" imgW="228600" imgH="266400" progId="Equation.3">
                  <p:embed/>
                </p:oleObj>
              </mc:Choice>
              <mc:Fallback>
                <p:oleObj name="Формула" r:id="rId8" imgW="228600" imgH="2664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916113"/>
                        <a:ext cx="669925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1" name="Text Box 32"/>
          <p:cNvSpPr txBox="1">
            <a:spLocks noChangeArrowheads="1"/>
          </p:cNvSpPr>
          <p:nvPr/>
        </p:nvSpPr>
        <p:spPr bwMode="auto">
          <a:xfrm>
            <a:off x="5992813" y="20812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20485" name="Object 33"/>
          <p:cNvGraphicFramePr>
            <a:graphicFrameLocks noChangeAspect="1"/>
          </p:cNvGraphicFramePr>
          <p:nvPr/>
        </p:nvGraphicFramePr>
        <p:xfrm>
          <a:off x="5783263" y="1927225"/>
          <a:ext cx="7334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" name="Формула" r:id="rId10" imgW="228600" imgH="266400" progId="Equation.3">
                  <p:embed/>
                </p:oleObj>
              </mc:Choice>
              <mc:Fallback>
                <p:oleObj name="Формула" r:id="rId10" imgW="228600" imgH="2664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3263" y="1927225"/>
                        <a:ext cx="733425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Статика4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contrast="30000"/>
          </a:blip>
          <a:srcRect/>
          <a:stretch>
            <a:fillRect/>
          </a:stretch>
        </p:blipFill>
        <p:spPr>
          <a:xfrm>
            <a:off x="1042988" y="1125538"/>
            <a:ext cx="7129462" cy="4535487"/>
          </a:xfrm>
          <a:noFill/>
        </p:spPr>
      </p:pic>
      <p:sp>
        <p:nvSpPr>
          <p:cNvPr id="43011" name="Text Box 6"/>
          <p:cNvSpPr txBox="1">
            <a:spLocks noChangeArrowheads="1"/>
          </p:cNvSpPr>
          <p:nvPr/>
        </p:nvSpPr>
        <p:spPr bwMode="auto">
          <a:xfrm>
            <a:off x="1908175" y="568325"/>
            <a:ext cx="5127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Консольная заделка стержня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4"/>
          <p:cNvSpPr txBox="1">
            <a:spLocks noChangeArrowheads="1"/>
          </p:cNvSpPr>
          <p:nvPr/>
        </p:nvSpPr>
        <p:spPr bwMode="auto">
          <a:xfrm>
            <a:off x="1908175" y="765175"/>
            <a:ext cx="5689600" cy="588963"/>
          </a:xfrm>
          <a:prstGeom prst="rect">
            <a:avLst/>
          </a:prstGeom>
          <a:solidFill>
            <a:srgbClr val="FF99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Контрольные вопросы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468313" y="1885950"/>
            <a:ext cx="8428037" cy="448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/>
            <a:r>
              <a:rPr lang="ru-RU" sz="2800"/>
              <a:t>1. При какой постановке задачи поезд можно </a:t>
            </a:r>
          </a:p>
          <a:p>
            <a:pPr marL="457200" indent="-457200" algn="ctr"/>
            <a:r>
              <a:rPr lang="ru-RU" sz="2800"/>
              <a:t>считать материальной точкой, а при какой – нет?</a:t>
            </a:r>
          </a:p>
          <a:p>
            <a:pPr marL="457200" indent="-457200" algn="ctr"/>
            <a:endParaRPr lang="ru-RU" sz="1400"/>
          </a:p>
          <a:p>
            <a:pPr marL="457200" indent="-457200" algn="ctr"/>
            <a:r>
              <a:rPr lang="ru-RU" sz="2800"/>
              <a:t>2. Существуют ли в действительности абсолютно </a:t>
            </a:r>
          </a:p>
          <a:p>
            <a:pPr marL="457200" indent="-457200" algn="ctr"/>
            <a:r>
              <a:rPr lang="ru-RU" sz="2800"/>
              <a:t>твердые тела?</a:t>
            </a:r>
            <a:r>
              <a:rPr lang="ru-RU" sz="3200"/>
              <a:t> </a:t>
            </a:r>
          </a:p>
          <a:p>
            <a:pPr marL="457200" indent="-457200" algn="ctr"/>
            <a:endParaRPr lang="ru-RU" sz="1400"/>
          </a:p>
          <a:p>
            <a:pPr marL="457200" indent="-457200" algn="ctr"/>
            <a:r>
              <a:rPr lang="ru-RU" sz="2800"/>
              <a:t>3. Приведите примеры</a:t>
            </a:r>
            <a:r>
              <a:rPr lang="ru-RU" sz="3200"/>
              <a:t> </a:t>
            </a:r>
            <a:r>
              <a:rPr lang="ru-RU" sz="2800"/>
              <a:t>освобождающей и неосвобождающей связей.</a:t>
            </a:r>
          </a:p>
          <a:p>
            <a:pPr marL="457200" indent="-457200" algn="ctr"/>
            <a:endParaRPr lang="ru-RU" sz="2800"/>
          </a:p>
          <a:p>
            <a:pPr marL="457200" indent="-457200" algn="ctr"/>
            <a:r>
              <a:rPr lang="ru-RU" sz="2800"/>
              <a:t>4. Приведите пример, подтверждающий вторую</a:t>
            </a:r>
          </a:p>
          <a:p>
            <a:pPr marL="457200" indent="-457200" algn="ctr"/>
            <a:r>
              <a:rPr lang="ru-RU" sz="2800"/>
              <a:t>аксиому статики.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764</Words>
  <Application>Microsoft Office PowerPoint</Application>
  <PresentationFormat>Экран (4:3)</PresentationFormat>
  <Paragraphs>185</Paragraphs>
  <Slides>41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6" baseType="lpstr">
      <vt:lpstr>Arial</vt:lpstr>
      <vt:lpstr>Calibri</vt:lpstr>
      <vt:lpstr>Times New Roman</vt:lpstr>
      <vt:lpstr>Тема Office</vt:lpstr>
      <vt:lpstr>Формула</vt:lpstr>
      <vt:lpstr>Презентация PowerPoint</vt:lpstr>
      <vt:lpstr>Презентация PowerPoint</vt:lpstr>
      <vt:lpstr>ВВЕДЕНИЕ</vt:lpstr>
      <vt:lpstr>Первичные понятия:</vt:lpstr>
      <vt:lpstr> </vt:lpstr>
      <vt:lpstr>Связи:</vt:lpstr>
      <vt:lpstr>Примеры связей:</vt:lpstr>
      <vt:lpstr>Презентация PowerPoint</vt:lpstr>
      <vt:lpstr>Презентация PowerPoint</vt:lpstr>
      <vt:lpstr>Презентация PowerPoint</vt:lpstr>
      <vt:lpstr>Понятие «сила»</vt:lpstr>
      <vt:lpstr>Виды сил:</vt:lpstr>
      <vt:lpstr>Примеры сил:</vt:lpstr>
      <vt:lpstr>Презентация PowerPoint</vt:lpstr>
      <vt:lpstr>Презентация PowerPoint</vt:lpstr>
      <vt:lpstr>Характеристики силы:</vt:lpstr>
      <vt:lpstr>Разделы механики:</vt:lpstr>
      <vt:lpstr>СТАТИКА</vt:lpstr>
      <vt:lpstr>Определения статики:</vt:lpstr>
      <vt:lpstr>Презентация PowerPoint</vt:lpstr>
      <vt:lpstr>Презентация PowerPoint</vt:lpstr>
      <vt:lpstr>Презентация PowerPoint</vt:lpstr>
      <vt:lpstr>Презентация PowerPoint</vt:lpstr>
      <vt:lpstr>Аксиомы статики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Реакции связей (примеры)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Томилин</dc:creator>
  <cp:lastModifiedBy>Fedor Simankin</cp:lastModifiedBy>
  <cp:revision>5</cp:revision>
  <dcterms:created xsi:type="dcterms:W3CDTF">2012-08-26T10:21:57Z</dcterms:created>
  <dcterms:modified xsi:type="dcterms:W3CDTF">2021-10-18T05:17:17Z</dcterms:modified>
</cp:coreProperties>
</file>