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27" r:id="rId2"/>
    <p:sldId id="339" r:id="rId3"/>
    <p:sldId id="340" r:id="rId4"/>
    <p:sldId id="342" r:id="rId5"/>
    <p:sldId id="341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0" r:id="rId1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New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New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New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New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New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New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New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New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New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9B2525"/>
    <a:srgbClr val="66FFCC"/>
    <a:srgbClr val="00FFFF"/>
    <a:srgbClr val="00CCFF"/>
    <a:srgbClr val="000099"/>
    <a:srgbClr val="00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87470" autoAdjust="0"/>
  </p:normalViewPr>
  <p:slideViewPr>
    <p:cSldViewPr>
      <p:cViewPr varScale="1">
        <p:scale>
          <a:sx n="103" d="100"/>
          <a:sy n="103" d="100"/>
        </p:scale>
        <p:origin x="-17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4A44F64-983B-4C4B-A518-98E59D44DBF0}" type="slidenum">
              <a:rPr lang="de-DE" altLang="ru-RU"/>
              <a:pPr>
                <a:defRPr/>
              </a:pPr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val="3641425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C864B74-FEE6-48AD-95B5-6339DB9A19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6080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dirty="0" smtClean="0"/>
              <a:t>первые ЭС MYCIN (система решает задачи постановки диагноза и определения методов лечения инфекционных заболеваний крови, 1976, </a:t>
            </a:r>
            <a:r>
              <a:rPr lang="ru-RU" altLang="ru-RU" dirty="0" err="1" smtClean="0"/>
              <a:t>Shortliffe</a:t>
            </a:r>
            <a:r>
              <a:rPr lang="ru-RU" altLang="ru-RU" dirty="0" smtClean="0"/>
              <a:t>) и DENDRAL (задача системы состоит в том, чтобы на основе химической формулы и масс спектрограммы вывести возможные структуры молекулы, 1978, </a:t>
            </a:r>
            <a:r>
              <a:rPr lang="ru-RU" altLang="ru-RU" dirty="0" err="1" smtClean="0"/>
              <a:t>Buchanan</a:t>
            </a:r>
            <a:r>
              <a:rPr lang="ru-RU" altLang="ru-RU" dirty="0" smtClean="0"/>
              <a:t>, </a:t>
            </a:r>
            <a:r>
              <a:rPr lang="ru-RU" altLang="ru-RU" dirty="0" err="1" smtClean="0"/>
              <a:t>Feigenbaum</a:t>
            </a:r>
            <a:r>
              <a:rPr lang="ru-RU" altLang="ru-RU" dirty="0" smtClean="0"/>
              <a:t>) появились в США в середине 70-х годов.</a:t>
            </a:r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NewRoman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NewRoman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NewRoman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NewRoman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New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9pPr>
          </a:lstStyle>
          <a:p>
            <a:fld id="{F85CEE3C-823F-4405-AEFC-D699458AFDC3}" type="slidenum">
              <a:rPr lang="ru-RU" altLang="ru-RU" sz="1200" smtClean="0">
                <a:latin typeface="Times New Roman" pitchFamily="18" charset="0"/>
              </a:rPr>
              <a:pPr/>
              <a:t>2</a:t>
            </a:fld>
            <a:endParaRPr lang="ru-RU" altLang="ru-RU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NewRoman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NewRoman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NewRoman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NewRoman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New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9pPr>
          </a:lstStyle>
          <a:p>
            <a:fld id="{F85CEE3C-823F-4405-AEFC-D699458AFDC3}" type="slidenum">
              <a:rPr lang="ru-RU" altLang="ru-RU" sz="1200" smtClean="0">
                <a:latin typeface="Times New Roman" pitchFamily="18" charset="0"/>
              </a:rPr>
              <a:pPr/>
              <a:t>11</a:t>
            </a:fld>
            <a:endParaRPr lang="ru-RU" altLang="ru-RU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NewRoman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NewRoman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NewRoman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NewRoman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New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9pPr>
          </a:lstStyle>
          <a:p>
            <a:fld id="{F85CEE3C-823F-4405-AEFC-D699458AFDC3}" type="slidenum">
              <a:rPr lang="ru-RU" altLang="ru-RU" sz="1200" smtClean="0">
                <a:latin typeface="Times New Roman" pitchFamily="18" charset="0"/>
              </a:rPr>
              <a:pPr/>
              <a:t>12</a:t>
            </a:fld>
            <a:endParaRPr lang="ru-RU" altLang="ru-RU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NewRoman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NewRoman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NewRoman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NewRoman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New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9pPr>
          </a:lstStyle>
          <a:p>
            <a:fld id="{F85CEE3C-823F-4405-AEFC-D699458AFDC3}" type="slidenum">
              <a:rPr lang="ru-RU" altLang="ru-RU" sz="1200" smtClean="0">
                <a:latin typeface="Times New Roman" pitchFamily="18" charset="0"/>
              </a:rPr>
              <a:pPr/>
              <a:t>13</a:t>
            </a:fld>
            <a:endParaRPr lang="ru-RU" altLang="ru-RU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NewRoman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NewRoman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NewRoman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NewRoman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New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9pPr>
          </a:lstStyle>
          <a:p>
            <a:fld id="{F85CEE3C-823F-4405-AEFC-D699458AFDC3}" type="slidenum">
              <a:rPr lang="ru-RU" altLang="ru-RU" sz="1200" smtClean="0">
                <a:latin typeface="Times New Roman" pitchFamily="18" charset="0"/>
              </a:rPr>
              <a:pPr/>
              <a:t>3</a:t>
            </a:fld>
            <a:endParaRPr lang="ru-RU" altLang="ru-RU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NewRoman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NewRoman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NewRoman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NewRoman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New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9pPr>
          </a:lstStyle>
          <a:p>
            <a:fld id="{F85CEE3C-823F-4405-AEFC-D699458AFDC3}" type="slidenum">
              <a:rPr lang="ru-RU" altLang="ru-RU" sz="1200" smtClean="0">
                <a:latin typeface="Times New Roman" pitchFamily="18" charset="0"/>
              </a:rPr>
              <a:pPr/>
              <a:t>4</a:t>
            </a:fld>
            <a:endParaRPr lang="ru-RU" altLang="ru-RU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NewRoman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NewRoman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NewRoman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NewRoman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New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9pPr>
          </a:lstStyle>
          <a:p>
            <a:fld id="{F85CEE3C-823F-4405-AEFC-D699458AFDC3}" type="slidenum">
              <a:rPr lang="ru-RU" altLang="ru-RU" sz="1200" smtClean="0">
                <a:latin typeface="Times New Roman" pitchFamily="18" charset="0"/>
              </a:rPr>
              <a:pPr/>
              <a:t>5</a:t>
            </a:fld>
            <a:endParaRPr lang="ru-RU" altLang="ru-RU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Когнитивная психология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(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лат.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cognitio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«знание») - ориентированная на эксперимент и математическое моделирование мышления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пси­хо­ло­гия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, зани­маю­щее­ся ис­сле­до­ва­ни­ем по­зна­вательных про­цес­сов -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памяти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,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внимания,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чувств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,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представления информации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,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логического мышления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,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воображения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, способности к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принятию решений</a:t>
            </a:r>
            <a:endParaRPr lang="ru-RU" altLang="ru-RU" dirty="0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NewRoman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NewRoman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NewRoman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NewRoman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New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9pPr>
          </a:lstStyle>
          <a:p>
            <a:fld id="{F85CEE3C-823F-4405-AEFC-D699458AFDC3}" type="slidenum">
              <a:rPr lang="ru-RU" altLang="ru-RU" sz="1200" smtClean="0">
                <a:latin typeface="Times New Roman" pitchFamily="18" charset="0"/>
              </a:rPr>
              <a:pPr/>
              <a:t>6</a:t>
            </a:fld>
            <a:endParaRPr lang="ru-RU" altLang="ru-RU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NewRoman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NewRoman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NewRoman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NewRoman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New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9pPr>
          </a:lstStyle>
          <a:p>
            <a:fld id="{F85CEE3C-823F-4405-AEFC-D699458AFDC3}" type="slidenum">
              <a:rPr lang="ru-RU" altLang="ru-RU" sz="1200" smtClean="0">
                <a:latin typeface="Times New Roman" pitchFamily="18" charset="0"/>
              </a:rPr>
              <a:pPr/>
              <a:t>7</a:t>
            </a:fld>
            <a:endParaRPr lang="ru-RU" altLang="ru-RU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NewRoman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NewRoman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NewRoman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NewRoman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New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9pPr>
          </a:lstStyle>
          <a:p>
            <a:fld id="{F85CEE3C-823F-4405-AEFC-D699458AFDC3}" type="slidenum">
              <a:rPr lang="ru-RU" altLang="ru-RU" sz="1200" smtClean="0">
                <a:latin typeface="Times New Roman" pitchFamily="18" charset="0"/>
              </a:rPr>
              <a:pPr/>
              <a:t>8</a:t>
            </a:fld>
            <a:endParaRPr lang="ru-RU" altLang="ru-RU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NewRoman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NewRoman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NewRoman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NewRoman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New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9pPr>
          </a:lstStyle>
          <a:p>
            <a:fld id="{F85CEE3C-823F-4405-AEFC-D699458AFDC3}" type="slidenum">
              <a:rPr lang="ru-RU" altLang="ru-RU" sz="1200" smtClean="0">
                <a:latin typeface="Times New Roman" pitchFamily="18" charset="0"/>
              </a:rPr>
              <a:pPr/>
              <a:t>9</a:t>
            </a:fld>
            <a:endParaRPr lang="ru-RU" altLang="ru-RU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NewRoman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NewRoman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NewRoman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NewRoman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New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NewRoman"/>
              </a:defRPr>
            </a:lvl9pPr>
          </a:lstStyle>
          <a:p>
            <a:fld id="{F85CEE3C-823F-4405-AEFC-D699458AFDC3}" type="slidenum">
              <a:rPr lang="ru-RU" altLang="ru-RU" sz="1200" smtClean="0">
                <a:latin typeface="Times New Roman" pitchFamily="18" charset="0"/>
              </a:rPr>
              <a:pPr/>
              <a:t>10</a:t>
            </a:fld>
            <a:endParaRPr lang="ru-RU" altLang="ru-RU" sz="12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E3F61-F948-4B32-81A9-088079A8AF6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5393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843F6-4FBF-4C33-88BF-2E49A675303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2370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382B4-601E-4D13-A751-EF9ABB19EA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3884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9456E-B912-4630-A6C1-0389C8757FA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661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66563-A206-4244-824D-6FAA98D992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5225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09345-E75D-4D85-AEBE-72FDC94D57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4038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B6F5E-5167-4E8E-9C2C-45E3317E68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291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11EE1-0CB6-4161-B1A3-98D4240CA1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349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668E9-8910-4E0A-8380-1C022CE520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668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B1FE3-AA73-4C05-B74D-50935F4BF50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711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B0193-F32B-4F0E-AA5D-526D0B4E177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758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AF2B6-9149-4D12-A37B-B5E3619174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8808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A63B60F0-E616-4DC9-A9D1-051C874F35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685800" y="188913"/>
            <a:ext cx="7772400" cy="936625"/>
          </a:xfrm>
        </p:spPr>
        <p:txBody>
          <a:bodyPr/>
          <a:lstStyle/>
          <a:p>
            <a:pPr algn="l"/>
            <a:r>
              <a:rPr lang="ru-RU" altLang="ru-RU" sz="2400" b="1" dirty="0" smtClean="0"/>
              <a:t>Раздел </a:t>
            </a:r>
            <a:r>
              <a:rPr lang="en-US" altLang="ru-RU" sz="2400" b="1" dirty="0" smtClean="0"/>
              <a:t>3</a:t>
            </a:r>
            <a:r>
              <a:rPr lang="ru-RU" altLang="ru-RU" sz="2400" b="1" dirty="0" smtClean="0"/>
              <a:t>. </a:t>
            </a:r>
            <a:r>
              <a:rPr lang="ru-RU" altLang="ru-RU" sz="2400" b="1" dirty="0"/>
              <a:t>Экспертные системы</a:t>
            </a:r>
            <a:endParaRPr lang="ru-RU" altLang="ru-RU" sz="24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052736"/>
            <a:ext cx="7772400" cy="511291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ru-RU" sz="2000" b="1" dirty="0" smtClean="0"/>
              <a:t>В разделе рассматриваются:</a:t>
            </a:r>
          </a:p>
          <a:p>
            <a:pPr marL="723900" indent="-3683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/>
              <a:t>Базовые понятия. Назначение экспертных систем. Структуры экспертных систем.</a:t>
            </a:r>
          </a:p>
          <a:p>
            <a:pPr marL="723900" indent="-3683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/>
              <a:t>Предпочтительное использование экспертных систем. Этапы разработки экспертных систем. </a:t>
            </a:r>
          </a:p>
          <a:p>
            <a:pPr marL="723900" indent="-3683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/>
              <a:t>Методология построения экспертных систем. Представление знаний в экспертных системах. </a:t>
            </a:r>
          </a:p>
          <a:p>
            <a:pPr marL="723900" indent="-3683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/>
              <a:t>Уровни представления и уровни детальности знаний. Организация знаний в рабочей системе. </a:t>
            </a:r>
          </a:p>
          <a:p>
            <a:pPr marL="723900" indent="-3683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/>
              <a:t>Методы поиска решений в экспертных системах.</a:t>
            </a:r>
          </a:p>
          <a:p>
            <a:pPr marL="723900" indent="-3683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/>
              <a:t>Инструментальные средства для экспертных систем.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pPr algn="l"/>
            <a:r>
              <a:rPr lang="ru-RU" altLang="ru-RU" sz="2000" b="1" dirty="0" smtClean="0"/>
              <a:t>Экспертные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692696"/>
            <a:ext cx="8642350" cy="5904656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/>
              <a:t>РАЗЪЯСНЕНИЕ ПРИНЯТОГО </a:t>
            </a:r>
            <a:r>
              <a:rPr lang="ru-RU" sz="1600" b="1" dirty="0" smtClean="0"/>
              <a:t>РЕШЕНИЯ</a:t>
            </a:r>
          </a:p>
          <a:p>
            <a:pPr marL="0" indent="0">
              <a:buNone/>
            </a:pPr>
            <a:r>
              <a:rPr lang="ru-RU" sz="1600" dirty="0"/>
              <a:t>Пользователи, работающие с системой, нуждаются в подтверждении того, что в </a:t>
            </a:r>
            <a:r>
              <a:rPr lang="ru-RU" sz="1600" dirty="0" smtClean="0"/>
              <a:t>каждом конкретном </a:t>
            </a:r>
            <a:r>
              <a:rPr lang="ru-RU" sz="1600" dirty="0"/>
              <a:t>случае заключение, к которому пришла программа, в основном корректно</a:t>
            </a:r>
            <a:r>
              <a:rPr lang="ru-RU" sz="1600" dirty="0" smtClean="0"/>
              <a:t>.</a:t>
            </a:r>
          </a:p>
          <a:p>
            <a:pPr marL="715963">
              <a:buFont typeface="+mj-lt"/>
              <a:buAutoNum type="arabicPeriod"/>
            </a:pPr>
            <a:r>
              <a:rPr lang="ru-RU" sz="1600" dirty="0" smtClean="0"/>
              <a:t>Инженеры</a:t>
            </a:r>
            <a:r>
              <a:rPr lang="ru-RU" sz="1600" dirty="0"/>
              <a:t>,   имеющие   дело   с   формированием   базы   знаний,   должны   убедиться,   </a:t>
            </a:r>
            <a:r>
              <a:rPr lang="ru-RU" sz="1600" dirty="0" smtClean="0"/>
              <a:t>что сформулированные </a:t>
            </a:r>
            <a:r>
              <a:rPr lang="ru-RU" sz="1600" dirty="0"/>
              <a:t>ими знания применены правильно, в том числе и в случае, </a:t>
            </a:r>
            <a:r>
              <a:rPr lang="ru-RU" sz="1600" dirty="0" smtClean="0"/>
              <a:t>когда существует </a:t>
            </a:r>
            <a:r>
              <a:rPr lang="ru-RU" sz="1600" dirty="0"/>
              <a:t>прототип</a:t>
            </a:r>
            <a:r>
              <a:rPr lang="ru-RU" sz="1600" dirty="0" smtClean="0"/>
              <a:t>.</a:t>
            </a:r>
          </a:p>
          <a:p>
            <a:pPr marL="715963">
              <a:buFont typeface="+mj-lt"/>
              <a:buAutoNum type="arabicPeriod"/>
            </a:pPr>
            <a:r>
              <a:rPr lang="ru-RU" sz="1600" dirty="0" smtClean="0"/>
              <a:t>Экспертам </a:t>
            </a:r>
            <a:r>
              <a:rPr lang="ru-RU" sz="1600" dirty="0"/>
              <a:t>в предметной области желательно проследить ход рассуждений и </a:t>
            </a:r>
            <a:r>
              <a:rPr lang="ru-RU" sz="1600" dirty="0" smtClean="0"/>
              <a:t>способ использования </a:t>
            </a:r>
            <a:r>
              <a:rPr lang="ru-RU" sz="1600" dirty="0"/>
              <a:t>тех сведений, которые с их слов были введены в базу знаний. </a:t>
            </a:r>
            <a:r>
              <a:rPr lang="ru-RU" sz="1600" dirty="0" smtClean="0"/>
              <a:t>Это позволит </a:t>
            </a:r>
            <a:r>
              <a:rPr lang="ru-RU" sz="1600" dirty="0"/>
              <a:t>судить, насколько корректно они применяются в данной ситуации</a:t>
            </a:r>
            <a:r>
              <a:rPr lang="ru-RU" sz="1600" dirty="0" smtClean="0"/>
              <a:t>.</a:t>
            </a:r>
          </a:p>
          <a:p>
            <a:pPr marL="715963">
              <a:buFont typeface="+mj-lt"/>
              <a:buAutoNum type="arabicPeriod"/>
            </a:pPr>
            <a:r>
              <a:rPr lang="ru-RU" sz="1600" dirty="0" smtClean="0"/>
              <a:t>Программистам</a:t>
            </a:r>
            <a:r>
              <a:rPr lang="ru-RU" sz="1600" dirty="0"/>
              <a:t>, которые сопровождают, отлаживают и модернизируют систему, </a:t>
            </a:r>
            <a:r>
              <a:rPr lang="ru-RU" sz="1600" dirty="0" smtClean="0"/>
              <a:t>нужно иметь  </a:t>
            </a:r>
            <a:r>
              <a:rPr lang="ru-RU" sz="1600" dirty="0"/>
              <a:t>в своем распоряжении  инструмент,  позволяющий  заглянуть  в "ее нутро" </a:t>
            </a:r>
            <a:r>
              <a:rPr lang="ru-RU" sz="1600" dirty="0" smtClean="0"/>
              <a:t>на уровне </a:t>
            </a:r>
            <a:r>
              <a:rPr lang="ru-RU" sz="1600" dirty="0"/>
              <a:t>более высоком, чем вызов отдельных языковых процедур</a:t>
            </a:r>
            <a:r>
              <a:rPr lang="ru-RU" sz="1600" dirty="0" smtClean="0"/>
              <a:t>.</a:t>
            </a:r>
          </a:p>
          <a:p>
            <a:pPr marL="715963">
              <a:buFont typeface="+mj-lt"/>
              <a:buAutoNum type="arabicPeriod"/>
            </a:pPr>
            <a:r>
              <a:rPr lang="ru-RU" sz="1600" dirty="0" smtClean="0"/>
              <a:t>Менеджер </a:t>
            </a:r>
            <a:r>
              <a:rPr lang="ru-RU" sz="1600" dirty="0"/>
              <a:t>системы, использующей экспертную технологию, который в конце </a:t>
            </a:r>
            <a:r>
              <a:rPr lang="ru-RU" sz="1600" dirty="0" smtClean="0"/>
              <a:t>концов несет   </a:t>
            </a:r>
            <a:r>
              <a:rPr lang="ru-RU" sz="1600" dirty="0"/>
              <a:t>ответственность   за   последствия   решения,   принятого   программой,   </a:t>
            </a:r>
            <a:r>
              <a:rPr lang="ru-RU" sz="1600" dirty="0" smtClean="0"/>
              <a:t>также нуждается </a:t>
            </a:r>
            <a:r>
              <a:rPr lang="ru-RU" sz="1600" dirty="0"/>
              <a:t>в подтверждении, что эти решения достаточно обоснованы.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372786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pPr algn="l"/>
            <a:r>
              <a:rPr lang="ru-RU" altLang="ru-RU" sz="2000" b="1" dirty="0" smtClean="0"/>
              <a:t>Экспертные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692696"/>
            <a:ext cx="8642350" cy="5904656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/>
              <a:t>СТРУКТУРА ЭКСПЕРТНОЙ </a:t>
            </a:r>
            <a:r>
              <a:rPr lang="ru-RU" sz="1600" b="1" dirty="0" smtClean="0"/>
              <a:t>СИСТЕМЫ</a:t>
            </a:r>
          </a:p>
          <a:p>
            <a:pPr marL="0" indent="0">
              <a:buNone/>
            </a:pPr>
            <a:r>
              <a:rPr lang="ru-RU" sz="1600" dirty="0"/>
              <a:t>Типичная статическая ЭС состоит из следующих основных </a:t>
            </a:r>
            <a:r>
              <a:rPr lang="ru-RU" sz="1600" dirty="0" smtClean="0"/>
              <a:t>компонентов:</a:t>
            </a:r>
          </a:p>
          <a:p>
            <a:pPr marL="715963">
              <a:buFont typeface="+mj-lt"/>
              <a:buAutoNum type="arabicPeriod"/>
            </a:pPr>
            <a:r>
              <a:rPr lang="ru-RU" sz="1600" dirty="0" smtClean="0"/>
              <a:t>Решатель </a:t>
            </a:r>
            <a:r>
              <a:rPr lang="ru-RU" sz="1600" dirty="0"/>
              <a:t>(</a:t>
            </a:r>
            <a:r>
              <a:rPr lang="ru-RU" sz="1600" dirty="0" smtClean="0"/>
              <a:t>интерпретатор) –  используя </a:t>
            </a:r>
            <a:r>
              <a:rPr lang="ru-RU" sz="1600" dirty="0"/>
              <a:t>исходные данные из рабочей памяти и знания из БЗ, </a:t>
            </a:r>
            <a:r>
              <a:rPr lang="ru-RU" sz="1600" dirty="0" smtClean="0"/>
              <a:t>формирует такую </a:t>
            </a:r>
            <a:r>
              <a:rPr lang="ru-RU" sz="1600" dirty="0"/>
              <a:t>последовательность правил, которые, будучи примененными к исходным данным, </a:t>
            </a:r>
            <a:r>
              <a:rPr lang="ru-RU" sz="1600" dirty="0" smtClean="0"/>
              <a:t>приводят к </a:t>
            </a:r>
            <a:r>
              <a:rPr lang="ru-RU" sz="1600" dirty="0"/>
              <a:t>решению задачи;</a:t>
            </a:r>
            <a:endParaRPr lang="ru-RU" sz="1600" dirty="0" smtClean="0"/>
          </a:p>
          <a:p>
            <a:pPr marL="715963">
              <a:buFont typeface="+mj-lt"/>
              <a:buAutoNum type="arabicPeriod"/>
            </a:pPr>
            <a:r>
              <a:rPr lang="ru-RU" sz="1600" dirty="0" smtClean="0"/>
              <a:t>Рабочая память </a:t>
            </a:r>
            <a:r>
              <a:rPr lang="ru-RU" sz="1600" dirty="0"/>
              <a:t>(РП), </a:t>
            </a:r>
            <a:r>
              <a:rPr lang="ru-RU" sz="1600" dirty="0" smtClean="0"/>
              <a:t>называемую </a:t>
            </a:r>
            <a:r>
              <a:rPr lang="ru-RU" sz="1600" dirty="0"/>
              <a:t>также базой данных (БД) </a:t>
            </a:r>
            <a:r>
              <a:rPr lang="ru-RU" sz="1600" dirty="0" smtClean="0"/>
              <a:t>– хранение </a:t>
            </a:r>
            <a:r>
              <a:rPr lang="ru-RU" sz="1600" dirty="0"/>
              <a:t>исходных и </a:t>
            </a:r>
            <a:r>
              <a:rPr lang="ru-RU" sz="1600" dirty="0" smtClean="0"/>
              <a:t>промежуточных данных </a:t>
            </a:r>
            <a:r>
              <a:rPr lang="ru-RU" sz="1600" dirty="0"/>
              <a:t>решаемой в текущий момент задачи. Этот термин совпадает по названию, но не по </a:t>
            </a:r>
            <a:r>
              <a:rPr lang="ru-RU" sz="1600" dirty="0" smtClean="0"/>
              <a:t>смыслу с </a:t>
            </a:r>
            <a:r>
              <a:rPr lang="ru-RU" sz="1600" dirty="0"/>
              <a:t>термином, используемым в информационно-поисковых системах (ИПС) и системах </a:t>
            </a:r>
            <a:r>
              <a:rPr lang="ru-RU" sz="1600" dirty="0" smtClean="0"/>
              <a:t>управления базами </a:t>
            </a:r>
            <a:r>
              <a:rPr lang="ru-RU" sz="1600" dirty="0"/>
              <a:t>данных (СУБД) для обозначения всех данных (в первую очередь долгосрочных</a:t>
            </a:r>
            <a:r>
              <a:rPr lang="ru-RU" sz="1600" dirty="0" smtClean="0"/>
              <a:t>), хранимых в системе;</a:t>
            </a:r>
          </a:p>
          <a:p>
            <a:pPr marL="715963">
              <a:buFont typeface="+mj-lt"/>
              <a:buAutoNum type="arabicPeriod"/>
            </a:pPr>
            <a:r>
              <a:rPr lang="ru-RU" sz="1600" dirty="0" smtClean="0"/>
              <a:t>Базы </a:t>
            </a:r>
            <a:r>
              <a:rPr lang="ru-RU" sz="1600" dirty="0"/>
              <a:t>знаний (БЗ) </a:t>
            </a:r>
            <a:r>
              <a:rPr lang="ru-RU" sz="1600" dirty="0" smtClean="0"/>
              <a:t>– предназначены </a:t>
            </a:r>
            <a:r>
              <a:rPr lang="ru-RU" sz="1600" dirty="0"/>
              <a:t>для хранения долгосрочных данных, </a:t>
            </a:r>
            <a:r>
              <a:rPr lang="ru-RU" sz="1600" dirty="0" smtClean="0"/>
              <a:t>описывающих рассматриваемую   </a:t>
            </a:r>
            <a:r>
              <a:rPr lang="ru-RU" sz="1600" dirty="0"/>
              <a:t>область   (а   не   текущих   данных),   и   правил,   описывающих   </a:t>
            </a:r>
            <a:r>
              <a:rPr lang="ru-RU" sz="1600" dirty="0" smtClean="0"/>
              <a:t>целесообразные преобразования </a:t>
            </a:r>
            <a:r>
              <a:rPr lang="ru-RU" sz="1600" dirty="0"/>
              <a:t>данных этой области;</a:t>
            </a:r>
            <a:endParaRPr lang="ru-RU" sz="1600" dirty="0" smtClean="0"/>
          </a:p>
          <a:p>
            <a:pPr marL="715963">
              <a:buFont typeface="+mj-lt"/>
              <a:buAutoNum type="arabicPeriod"/>
            </a:pPr>
            <a:r>
              <a:rPr lang="ru-RU" sz="1600" dirty="0" smtClean="0"/>
              <a:t>Компоненты </a:t>
            </a:r>
            <a:r>
              <a:rPr lang="ru-RU" sz="1600" dirty="0"/>
              <a:t>приобретения знаний </a:t>
            </a:r>
            <a:r>
              <a:rPr lang="ru-RU" sz="1600" dirty="0" smtClean="0"/>
              <a:t>– </a:t>
            </a:r>
            <a:r>
              <a:rPr lang="ru-RU" sz="1600" dirty="0"/>
              <a:t>автоматизирует   процесс   наполнения   ЭС   </a:t>
            </a:r>
            <a:r>
              <a:rPr lang="ru-RU" sz="1600" dirty="0" smtClean="0"/>
              <a:t>знаниями, осуществляемый </a:t>
            </a:r>
            <a:r>
              <a:rPr lang="ru-RU" sz="1600" dirty="0"/>
              <a:t>пользователем-экспертом;</a:t>
            </a:r>
            <a:endParaRPr lang="ru-RU" sz="1600" dirty="0" smtClean="0"/>
          </a:p>
          <a:p>
            <a:pPr marL="715963">
              <a:buFont typeface="+mj-lt"/>
              <a:buAutoNum type="arabicPeriod"/>
            </a:pPr>
            <a:r>
              <a:rPr lang="ru-RU" sz="1600" dirty="0" smtClean="0"/>
              <a:t>Объяснительный компонент –  объясняет</a:t>
            </a:r>
            <a:r>
              <a:rPr lang="ru-RU" sz="1600" dirty="0"/>
              <a:t>,   как   система   получила   решение   задачи   (</a:t>
            </a:r>
            <a:r>
              <a:rPr lang="ru-RU" sz="1600" dirty="0" smtClean="0"/>
              <a:t>или почему </a:t>
            </a:r>
            <a:r>
              <a:rPr lang="ru-RU" sz="1600" dirty="0"/>
              <a:t>она не получила решение) и какие знания она при этом использовала, что </a:t>
            </a:r>
            <a:r>
              <a:rPr lang="ru-RU" sz="1600" dirty="0" smtClean="0"/>
              <a:t>облегчает эксперту </a:t>
            </a:r>
            <a:r>
              <a:rPr lang="ru-RU" sz="1600" dirty="0"/>
              <a:t>тестирование системы и повышает доверие пользователя к полученному </a:t>
            </a:r>
            <a:r>
              <a:rPr lang="ru-RU" sz="1600" smtClean="0"/>
              <a:t>результату;</a:t>
            </a:r>
            <a:endParaRPr lang="ru-RU" sz="1600" dirty="0"/>
          </a:p>
          <a:p>
            <a:pPr marL="715963">
              <a:buFont typeface="+mj-lt"/>
              <a:buAutoNum type="arabicPeriod"/>
            </a:pPr>
            <a:r>
              <a:rPr lang="ru-RU" sz="1600" smtClean="0"/>
              <a:t>Диалоговый </a:t>
            </a:r>
            <a:r>
              <a:rPr lang="ru-RU" sz="1600" dirty="0" smtClean="0"/>
              <a:t>компонент – ориентирован </a:t>
            </a:r>
            <a:r>
              <a:rPr lang="ru-RU" sz="1600" dirty="0"/>
              <a:t>на организацию дружественного общения </a:t>
            </a:r>
            <a:r>
              <a:rPr lang="ru-RU" sz="1600" dirty="0" smtClean="0"/>
              <a:t>с пользователем </a:t>
            </a:r>
            <a:r>
              <a:rPr lang="ru-RU" sz="1600" dirty="0"/>
              <a:t>как в ходе решения задач, так и в процессе приобретения знаний и </a:t>
            </a:r>
            <a:r>
              <a:rPr lang="ru-RU" sz="1600" dirty="0" smtClean="0"/>
              <a:t>объяснения результатов работы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99580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pPr algn="l"/>
            <a:r>
              <a:rPr lang="ru-RU" altLang="ru-RU" sz="2000" b="1" dirty="0" smtClean="0"/>
              <a:t>Экспертные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692696"/>
            <a:ext cx="8642350" cy="5904656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/>
              <a:t>СТРУКТУРА ЭКСПЕРТНОЙ </a:t>
            </a:r>
            <a:r>
              <a:rPr lang="ru-RU" sz="1600" b="1" dirty="0" smtClean="0"/>
              <a:t>СИСТЕМЫ</a:t>
            </a:r>
          </a:p>
          <a:p>
            <a:pPr marL="0" indent="0">
              <a:buNone/>
            </a:pPr>
            <a:r>
              <a:rPr lang="ru-RU" sz="1600" dirty="0" smtClean="0"/>
              <a:t>Для разработки </a:t>
            </a:r>
            <a:r>
              <a:rPr lang="ru-RU" sz="1600" dirty="0"/>
              <a:t>ЭС </a:t>
            </a:r>
            <a:r>
              <a:rPr lang="ru-RU" sz="1600" dirty="0" smtClean="0"/>
              <a:t>привлекают представителей </a:t>
            </a:r>
            <a:r>
              <a:rPr lang="ru-RU" sz="1600" dirty="0"/>
              <a:t>следующих специальностей</a:t>
            </a:r>
            <a:r>
              <a:rPr lang="ru-RU" sz="1600" dirty="0" smtClean="0"/>
              <a:t>:</a:t>
            </a:r>
          </a:p>
          <a:p>
            <a:pPr>
              <a:buFont typeface="+mj-lt"/>
              <a:buAutoNum type="arabicPeriod"/>
            </a:pPr>
            <a:r>
              <a:rPr lang="ru-RU" sz="1600" i="1" dirty="0" smtClean="0"/>
              <a:t>Эксперт </a:t>
            </a:r>
            <a:r>
              <a:rPr lang="ru-RU" sz="1600" i="1" dirty="0"/>
              <a:t>в проблемной области</a:t>
            </a:r>
            <a:r>
              <a:rPr lang="ru-RU" sz="1600" dirty="0"/>
              <a:t>, задачи которой будет решать ЭС - определяет знания (данные и правила), характеризующие проблемную область</a:t>
            </a:r>
            <a:r>
              <a:rPr lang="ru-RU" sz="1600" dirty="0" smtClean="0"/>
              <a:t>, обеспечивает </a:t>
            </a:r>
            <a:r>
              <a:rPr lang="ru-RU" sz="1600" dirty="0"/>
              <a:t>полноту и правильность введенных в ЭС знаний</a:t>
            </a:r>
            <a:r>
              <a:rPr lang="ru-RU" sz="16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sz="1600" i="1" dirty="0" smtClean="0"/>
              <a:t>Инженер </a:t>
            </a:r>
            <a:r>
              <a:rPr lang="ru-RU" sz="1600" i="1" dirty="0"/>
              <a:t>по знаниям</a:t>
            </a:r>
            <a:r>
              <a:rPr lang="ru-RU" sz="1600" dirty="0"/>
              <a:t> - специалист по разработке ЭС (используемые им </a:t>
            </a:r>
            <a:r>
              <a:rPr lang="ru-RU" sz="1600" dirty="0" smtClean="0"/>
              <a:t>технологию, методы </a:t>
            </a:r>
            <a:r>
              <a:rPr lang="ru-RU" sz="1600" dirty="0"/>
              <a:t>называют технологией (методами) инженерии знаний) - помогает эксперту выявить и структурировать знания, </a:t>
            </a:r>
            <a:r>
              <a:rPr lang="ru-RU" sz="1600" dirty="0" smtClean="0"/>
              <a:t>необходимые для </a:t>
            </a:r>
            <a:r>
              <a:rPr lang="ru-RU" sz="1600" dirty="0"/>
              <a:t>работы </a:t>
            </a:r>
            <a:r>
              <a:rPr lang="ru-RU" sz="1600" dirty="0" smtClean="0"/>
              <a:t>ЭС; </a:t>
            </a:r>
            <a:r>
              <a:rPr lang="ru-RU" sz="1600" dirty="0"/>
              <a:t>осуществляет выбор того ИС, которое наиболее подходит для данной проблемной области,   и   определяет   способ   представления   знаний   в   этом   ИС;   выделяет   и   программирует(традиционными средствами) стандартные функции (типичные для данной проблемной области),которые будут использоваться в правилах, вводимых экспертом</a:t>
            </a:r>
            <a:r>
              <a:rPr lang="ru-RU" sz="16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sz="1600" i="1" dirty="0" smtClean="0"/>
              <a:t>Программист</a:t>
            </a:r>
            <a:r>
              <a:rPr lang="ru-RU" sz="1600" dirty="0" smtClean="0"/>
              <a:t>  </a:t>
            </a:r>
            <a:r>
              <a:rPr lang="ru-RU" sz="1600" dirty="0"/>
              <a:t>по разработке инструментальных средств (ИС), предназначенных </a:t>
            </a:r>
            <a:r>
              <a:rPr lang="ru-RU" sz="1600" dirty="0" smtClean="0"/>
              <a:t>для ускорения </a:t>
            </a:r>
            <a:r>
              <a:rPr lang="ru-RU" sz="1600" dirty="0"/>
              <a:t>разработки </a:t>
            </a:r>
            <a:r>
              <a:rPr lang="ru-RU" sz="1600" dirty="0" smtClean="0"/>
              <a:t>ЭС </a:t>
            </a:r>
            <a:r>
              <a:rPr lang="ru-RU" sz="1600" dirty="0"/>
              <a:t>- разрабатывает ИС (если ИС разрабатывается заново), содержащее в </a:t>
            </a:r>
            <a:r>
              <a:rPr lang="ru-RU" sz="1600" dirty="0" smtClean="0"/>
              <a:t>пределе все </a:t>
            </a:r>
            <a:r>
              <a:rPr lang="ru-RU" sz="1600" dirty="0"/>
              <a:t>основные компоненты ЭС, и осуществляет его сопряжение с той средой, в которой оно </a:t>
            </a:r>
            <a:r>
              <a:rPr lang="ru-RU" sz="1600" dirty="0" smtClean="0"/>
              <a:t>будет использовано.</a:t>
            </a:r>
          </a:p>
        </p:txBody>
      </p:sp>
    </p:spTree>
    <p:extLst>
      <p:ext uri="{BB962C8B-B14F-4D97-AF65-F5344CB8AC3E}">
        <p14:creationId xmlns:p14="http://schemas.microsoft.com/office/powerpoint/2010/main" val="377148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pPr algn="l"/>
            <a:r>
              <a:rPr lang="ru-RU" altLang="ru-RU" sz="2000" b="1" dirty="0" smtClean="0"/>
              <a:t>Экспертные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620688"/>
            <a:ext cx="8642350" cy="5904656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/>
              <a:t>СТРУКТУРА ЭКСПЕРТНОЙ </a:t>
            </a:r>
            <a:r>
              <a:rPr lang="ru-RU" sz="1600" b="1" dirty="0" smtClean="0"/>
              <a:t>СИСТЕМЫ</a:t>
            </a:r>
          </a:p>
          <a:p>
            <a:pPr marL="0" indent="0">
              <a:buNone/>
            </a:pPr>
            <a:r>
              <a:rPr lang="ru-RU" sz="1600" dirty="0"/>
              <a:t>Экспертная система работает в двух режимах: </a:t>
            </a:r>
            <a:endParaRPr lang="ru-RU" sz="1600" dirty="0" smtClean="0"/>
          </a:p>
          <a:p>
            <a:pPr>
              <a:buFont typeface="+mj-lt"/>
              <a:buAutoNum type="arabicPeriod"/>
            </a:pPr>
            <a:r>
              <a:rPr lang="ru-RU" sz="1600" dirty="0" smtClean="0"/>
              <a:t>Режим </a:t>
            </a:r>
            <a:r>
              <a:rPr lang="ru-RU" sz="1600" dirty="0"/>
              <a:t>приобретения </a:t>
            </a:r>
            <a:r>
              <a:rPr lang="ru-RU" sz="1600" dirty="0" smtClean="0"/>
              <a:t>знаний </a:t>
            </a:r>
            <a:r>
              <a:rPr lang="ru-RU" sz="1600" dirty="0"/>
              <a:t>– общение   с   ЭС   осуществляет   (через   </a:t>
            </a:r>
            <a:r>
              <a:rPr lang="ru-RU" sz="1600" dirty="0" smtClean="0"/>
              <a:t>посредничество инженера   </a:t>
            </a:r>
            <a:r>
              <a:rPr lang="ru-RU" sz="1600" dirty="0"/>
              <a:t>по   знаниям)   эксперт.   В  этом   режиме   эксперт,   используя   компонент   </a:t>
            </a:r>
            <a:r>
              <a:rPr lang="ru-RU" sz="1600" dirty="0" smtClean="0"/>
              <a:t>приобретения знаний</a:t>
            </a:r>
            <a:r>
              <a:rPr lang="ru-RU" sz="1600" dirty="0"/>
              <a:t>, наполняет систему знаниями, которые позволяют ЭС в режиме решения </a:t>
            </a:r>
            <a:r>
              <a:rPr lang="ru-RU" sz="1600" dirty="0" smtClean="0"/>
              <a:t>самостоятельно (</a:t>
            </a:r>
            <a:r>
              <a:rPr lang="ru-RU" sz="1600" dirty="0"/>
              <a:t>без эксперта) решать задачи из проблемной области. Эксперт описывает проблемную область </a:t>
            </a:r>
            <a:r>
              <a:rPr lang="ru-RU" sz="1600" dirty="0" smtClean="0"/>
              <a:t>в виде </a:t>
            </a:r>
            <a:r>
              <a:rPr lang="ru-RU" sz="1600" dirty="0"/>
              <a:t>совокупности данных и правил. Данные определяют объекты, их характеристики и значения</a:t>
            </a:r>
            <a:r>
              <a:rPr lang="ru-RU" sz="1600" dirty="0" smtClean="0"/>
              <a:t>, существующие </a:t>
            </a:r>
            <a:r>
              <a:rPr lang="ru-RU" sz="1600" dirty="0"/>
              <a:t>в области экспертизы. Правила определяют способы манипулирования с данными</a:t>
            </a:r>
            <a:r>
              <a:rPr lang="ru-RU" sz="1600" dirty="0" smtClean="0"/>
              <a:t>, характерные </a:t>
            </a:r>
            <a:r>
              <a:rPr lang="ru-RU" sz="1600" dirty="0"/>
              <a:t>для рассматриваемой области</a:t>
            </a:r>
            <a:r>
              <a:rPr lang="ru-RU" sz="1600" dirty="0" smtClean="0"/>
              <a:t>.</a:t>
            </a:r>
          </a:p>
          <a:p>
            <a:pPr marL="0" indent="0">
              <a:buNone/>
            </a:pPr>
            <a:r>
              <a:rPr lang="ru-RU" sz="1600" dirty="0"/>
              <a:t>Режиму   приобретения   знаний   в   традиционном   подходе   к   разработке   </a:t>
            </a:r>
            <a:r>
              <a:rPr lang="ru-RU" sz="1600" dirty="0" smtClean="0"/>
              <a:t>программ соответствуют   </a:t>
            </a:r>
            <a:r>
              <a:rPr lang="ru-RU" sz="1600" dirty="0"/>
              <a:t>этапы   алгоритмизации,   программирования   и   отладки,   </a:t>
            </a:r>
            <a:r>
              <a:rPr lang="ru-RU" sz="1600" dirty="0" smtClean="0"/>
              <a:t>выполняемые программистом</a:t>
            </a:r>
            <a:r>
              <a:rPr lang="ru-RU" sz="1600" dirty="0"/>
              <a:t>. Таким образом, в отличие от традиционного подхода в случае ЭС </a:t>
            </a:r>
            <a:r>
              <a:rPr lang="ru-RU" sz="1600" dirty="0" smtClean="0"/>
              <a:t>разработку программ   </a:t>
            </a:r>
            <a:r>
              <a:rPr lang="ru-RU" sz="1600" dirty="0"/>
              <a:t>осуществляет   не   программист,   а   эксперт   (с   помощью   ЭС),   не   </a:t>
            </a:r>
            <a:r>
              <a:rPr lang="ru-RU" sz="1600" dirty="0" smtClean="0"/>
              <a:t>владеющий программированием.</a:t>
            </a:r>
            <a:endParaRPr lang="ru-RU" sz="1600" dirty="0"/>
          </a:p>
          <a:p>
            <a:pPr marL="361950" indent="-361950">
              <a:buAutoNum type="arabicPeriod" startAt="2"/>
            </a:pPr>
            <a:r>
              <a:rPr lang="ru-RU" sz="1600" dirty="0" smtClean="0"/>
              <a:t>Режим решения </a:t>
            </a:r>
            <a:r>
              <a:rPr lang="ru-RU" sz="1600" dirty="0"/>
              <a:t>задачи </a:t>
            </a:r>
            <a:r>
              <a:rPr lang="ru-RU" sz="1600" dirty="0" smtClean="0"/>
              <a:t>(режим </a:t>
            </a:r>
            <a:r>
              <a:rPr lang="ru-RU" sz="1600" dirty="0"/>
              <a:t>консультации или </a:t>
            </a:r>
            <a:r>
              <a:rPr lang="ru-RU" sz="1600" dirty="0" smtClean="0"/>
              <a:t>режим </a:t>
            </a:r>
            <a:r>
              <a:rPr lang="ru-RU" sz="1600" dirty="0"/>
              <a:t>использования ЭС</a:t>
            </a:r>
            <a:r>
              <a:rPr lang="ru-RU" sz="1600" dirty="0" smtClean="0"/>
              <a:t>) </a:t>
            </a:r>
            <a:r>
              <a:rPr lang="ru-RU" sz="1600" dirty="0"/>
              <a:t>– </a:t>
            </a:r>
            <a:r>
              <a:rPr lang="ru-RU" sz="1600" dirty="0" smtClean="0"/>
              <a:t>общение </a:t>
            </a:r>
            <a:r>
              <a:rPr lang="ru-RU" sz="1600" dirty="0"/>
              <a:t>с ЭС осуществляет конечный пользователь, </a:t>
            </a:r>
            <a:r>
              <a:rPr lang="ru-RU" sz="1600" dirty="0" smtClean="0"/>
              <a:t>которого интересует </a:t>
            </a:r>
            <a:r>
              <a:rPr lang="ru-RU" sz="1600" dirty="0"/>
              <a:t>результат и (или) способ его </a:t>
            </a:r>
            <a:r>
              <a:rPr lang="ru-RU" sz="1600" dirty="0" smtClean="0"/>
              <a:t>получения</a:t>
            </a:r>
          </a:p>
          <a:p>
            <a:pPr marL="0" indent="0">
              <a:buNone/>
            </a:pPr>
            <a:r>
              <a:rPr lang="ru-RU" sz="1600" dirty="0"/>
              <a:t>Необходимо отметить, что в зависимости </a:t>
            </a:r>
            <a:r>
              <a:rPr lang="ru-RU" sz="1600" dirty="0" smtClean="0"/>
              <a:t>от назначения </a:t>
            </a:r>
            <a:r>
              <a:rPr lang="ru-RU" sz="1600" dirty="0"/>
              <a:t>ЭС пользователь может не быть специалистом в данной проблемной области (в </a:t>
            </a:r>
            <a:r>
              <a:rPr lang="ru-RU" sz="1600" dirty="0" smtClean="0"/>
              <a:t>этом случае </a:t>
            </a:r>
            <a:r>
              <a:rPr lang="ru-RU" sz="1600" dirty="0"/>
              <a:t>он обращается к ЭС за результатом, не умея получить его сам), или быть специалистом (</a:t>
            </a:r>
            <a:r>
              <a:rPr lang="ru-RU" sz="1600" dirty="0" smtClean="0"/>
              <a:t>в этом </a:t>
            </a:r>
            <a:r>
              <a:rPr lang="ru-RU" sz="1600" dirty="0"/>
              <a:t>случае пользователь может сам получить результат, но он обращается к ЭС с целью </a:t>
            </a:r>
            <a:r>
              <a:rPr lang="ru-RU" sz="1600" dirty="0" smtClean="0"/>
              <a:t>либо ускорить </a:t>
            </a:r>
            <a:r>
              <a:rPr lang="ru-RU" sz="1600" dirty="0"/>
              <a:t>процесс получения результата, либо возложить на ЭС рутинную работу).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41306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pPr algn="l"/>
            <a:r>
              <a:rPr lang="ru-RU" altLang="ru-RU" sz="2000" b="1" dirty="0" smtClean="0"/>
              <a:t>Экспертные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765175"/>
            <a:ext cx="8642350" cy="3527921"/>
          </a:xfrm>
        </p:spPr>
        <p:txBody>
          <a:bodyPr/>
          <a:lstStyle/>
          <a:p>
            <a:r>
              <a:rPr lang="ru-RU" sz="1600" b="1" dirty="0"/>
              <a:t>Экспертные </a:t>
            </a:r>
            <a:r>
              <a:rPr lang="ru-RU" sz="1600" b="1" dirty="0" smtClean="0"/>
              <a:t>системы (ЭС) </a:t>
            </a:r>
            <a:r>
              <a:rPr lang="ru-RU" sz="1600" dirty="0"/>
              <a:t>– это сложные программные комплексы, </a:t>
            </a:r>
            <a:r>
              <a:rPr lang="ru-RU" sz="1600" dirty="0" smtClean="0"/>
              <a:t>аккумулирующие </a:t>
            </a:r>
            <a:r>
              <a:rPr lang="ru-RU" sz="1600" dirty="0"/>
              <a:t>знания специалистов в конкретных предметных областях и </a:t>
            </a:r>
            <a:r>
              <a:rPr lang="ru-RU" sz="1600" dirty="0" smtClean="0"/>
              <a:t>тиражирующие </a:t>
            </a:r>
            <a:r>
              <a:rPr lang="ru-RU" sz="1600" dirty="0"/>
              <a:t>этот эмпирический опыт для консультаций менее </a:t>
            </a:r>
            <a:r>
              <a:rPr lang="ru-RU" sz="1600" dirty="0" smtClean="0"/>
              <a:t>квалифицированных </a:t>
            </a:r>
            <a:r>
              <a:rPr lang="ru-RU" sz="1600" dirty="0"/>
              <a:t>пользователей</a:t>
            </a:r>
            <a:r>
              <a:rPr lang="ru-RU" sz="1600" dirty="0" smtClean="0"/>
              <a:t>.</a:t>
            </a:r>
            <a:endParaRPr lang="en-US" sz="1600" dirty="0" smtClean="0"/>
          </a:p>
          <a:p>
            <a:r>
              <a:rPr lang="ru-RU" sz="1600" dirty="0"/>
              <a:t>Главное отличие интеллектуальных систем и экспертных систем </a:t>
            </a:r>
            <a:r>
              <a:rPr lang="ru-RU" sz="1600" dirty="0" smtClean="0"/>
              <a:t>от</a:t>
            </a:r>
            <a:r>
              <a:rPr lang="en-US" sz="1600" dirty="0" smtClean="0"/>
              <a:t> </a:t>
            </a:r>
            <a:r>
              <a:rPr lang="ru-RU" sz="1600" dirty="0" smtClean="0"/>
              <a:t>других </a:t>
            </a:r>
            <a:r>
              <a:rPr lang="ru-RU" sz="1600" dirty="0"/>
              <a:t>программных средств – это наличие </a:t>
            </a:r>
            <a:r>
              <a:rPr lang="ru-RU" sz="1600" i="1" dirty="0"/>
              <a:t>базы знаний</a:t>
            </a:r>
            <a:r>
              <a:rPr lang="ru-RU" sz="1600" dirty="0"/>
              <a:t>, в которой </a:t>
            </a:r>
            <a:r>
              <a:rPr lang="ru-RU" sz="1600" dirty="0" smtClean="0"/>
              <a:t>знания</a:t>
            </a:r>
            <a:r>
              <a:rPr lang="en-US" sz="1600" dirty="0" smtClean="0"/>
              <a:t> </a:t>
            </a:r>
            <a:r>
              <a:rPr lang="ru-RU" sz="1600" dirty="0" smtClean="0"/>
              <a:t>хранятся </a:t>
            </a:r>
            <a:r>
              <a:rPr lang="ru-RU" sz="1600" dirty="0"/>
              <a:t>в форме, понятной специалистам предметной области, и могут </a:t>
            </a:r>
            <a:r>
              <a:rPr lang="ru-RU" sz="1600" dirty="0" smtClean="0"/>
              <a:t>быть</a:t>
            </a:r>
            <a:r>
              <a:rPr lang="en-US" sz="1600" dirty="0" smtClean="0"/>
              <a:t> </a:t>
            </a:r>
            <a:r>
              <a:rPr lang="ru-RU" sz="1600" dirty="0" smtClean="0"/>
              <a:t>изменены </a:t>
            </a:r>
            <a:r>
              <a:rPr lang="ru-RU" sz="1600" dirty="0"/>
              <a:t>и дополнены также в понятной форме</a:t>
            </a:r>
            <a:r>
              <a:rPr lang="ru-RU" sz="1600" dirty="0" smtClean="0"/>
              <a:t>.</a:t>
            </a:r>
            <a:endParaRPr lang="en-US" sz="1600" dirty="0" smtClean="0"/>
          </a:p>
          <a:p>
            <a:endParaRPr lang="en-US" sz="1600" dirty="0" smtClean="0"/>
          </a:p>
          <a:p>
            <a:pPr marL="373063" indent="0">
              <a:buNone/>
            </a:pPr>
            <a:r>
              <a:rPr lang="ru-RU" sz="1600" b="1" dirty="0"/>
              <a:t>Ключевые атрибуты программы-эксперта</a:t>
            </a:r>
            <a:r>
              <a:rPr lang="ru-RU" sz="1600" dirty="0"/>
              <a:t>:</a:t>
            </a:r>
          </a:p>
          <a:p>
            <a:pPr marL="715963">
              <a:buFont typeface="+mj-lt"/>
              <a:buAutoNum type="arabicPeriod"/>
            </a:pPr>
            <a:r>
              <a:rPr lang="ru-RU" sz="1600" dirty="0" smtClean="0"/>
              <a:t>Обладание </a:t>
            </a:r>
            <a:r>
              <a:rPr lang="ru-RU" sz="1600" dirty="0"/>
              <a:t>знаниями.</a:t>
            </a:r>
            <a:endParaRPr lang="ru-RU" sz="1600" b="1" dirty="0"/>
          </a:p>
          <a:p>
            <a:pPr marL="715963">
              <a:buFont typeface="+mj-lt"/>
              <a:buAutoNum type="arabicPeriod"/>
            </a:pPr>
            <a:r>
              <a:rPr lang="ru-RU" sz="1600" dirty="0" smtClean="0"/>
              <a:t>Знания</a:t>
            </a:r>
            <a:r>
              <a:rPr lang="ru-RU" sz="1600" dirty="0"/>
              <a:t>, которыми сконцентрированы на определенную предметную область.</a:t>
            </a:r>
          </a:p>
          <a:p>
            <a:pPr marL="715963">
              <a:buFont typeface="+mj-lt"/>
              <a:buAutoNum type="arabicPeriod"/>
            </a:pPr>
            <a:r>
              <a:rPr lang="ru-RU" sz="1600" dirty="0" smtClean="0"/>
              <a:t>Из </a:t>
            </a:r>
            <a:r>
              <a:rPr lang="ru-RU" sz="1600" dirty="0"/>
              <a:t>знаний непосредственно вытекает решение проблем.</a:t>
            </a:r>
          </a:p>
          <a:p>
            <a:endParaRPr 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pPr algn="l"/>
            <a:r>
              <a:rPr lang="ru-RU" altLang="ru-RU" sz="2000" b="1" dirty="0" smtClean="0"/>
              <a:t>Экспертные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692696"/>
            <a:ext cx="8642350" cy="5904656"/>
          </a:xfrm>
        </p:spPr>
        <p:txBody>
          <a:bodyPr/>
          <a:lstStyle/>
          <a:p>
            <a:r>
              <a:rPr lang="ru-RU" sz="1600" b="1" dirty="0" smtClean="0"/>
              <a:t>Экспертная   </a:t>
            </a:r>
            <a:r>
              <a:rPr lang="ru-RU" sz="1600" b="1" dirty="0"/>
              <a:t>система  (</a:t>
            </a:r>
            <a:r>
              <a:rPr lang="ru-RU" sz="1600" b="1" dirty="0" smtClean="0"/>
              <a:t>ЭС)</a:t>
            </a:r>
            <a:r>
              <a:rPr lang="en-US" sz="1600" b="1" dirty="0" smtClean="0"/>
              <a:t> - </a:t>
            </a:r>
            <a:r>
              <a:rPr lang="ru-RU" sz="1600" dirty="0" smtClean="0"/>
              <a:t>это   </a:t>
            </a:r>
            <a:r>
              <a:rPr lang="ru-RU" sz="1600" dirty="0"/>
              <a:t>программа   для   компьютера,   которая   оперирует   </a:t>
            </a:r>
            <a:r>
              <a:rPr lang="ru-RU" sz="1600" dirty="0" smtClean="0"/>
              <a:t>со</a:t>
            </a:r>
            <a:r>
              <a:rPr lang="en-US" sz="1600" dirty="0" smtClean="0"/>
              <a:t> </a:t>
            </a:r>
            <a:r>
              <a:rPr lang="ru-RU" sz="1600" dirty="0" smtClean="0"/>
              <a:t>знаниями </a:t>
            </a:r>
            <a:r>
              <a:rPr lang="ru-RU" sz="1600" dirty="0"/>
              <a:t>в определенной предметной области с целью выработки рекомендаций или </a:t>
            </a:r>
            <a:r>
              <a:rPr lang="ru-RU" sz="1600" dirty="0" smtClean="0"/>
              <a:t>решения</a:t>
            </a:r>
            <a:r>
              <a:rPr lang="en-US" sz="1600" dirty="0" smtClean="0"/>
              <a:t> </a:t>
            </a:r>
            <a:r>
              <a:rPr lang="ru-RU" sz="1600" dirty="0" smtClean="0"/>
              <a:t>проблем.</a:t>
            </a:r>
            <a:endParaRPr lang="en-US" sz="1600" dirty="0" smtClean="0"/>
          </a:p>
          <a:p>
            <a:r>
              <a:rPr lang="ru-RU" sz="1600" dirty="0" smtClean="0"/>
              <a:t>Перечень </a:t>
            </a:r>
            <a:r>
              <a:rPr lang="ru-RU" sz="1600" dirty="0"/>
              <a:t>типовых задач, решаемых экспертными </a:t>
            </a:r>
            <a:r>
              <a:rPr lang="ru-RU" sz="1600" dirty="0" smtClean="0"/>
              <a:t>системами:</a:t>
            </a:r>
          </a:p>
          <a:p>
            <a:pPr marL="715963">
              <a:buFont typeface="Wingdings" panose="05000000000000000000" pitchFamily="2" charset="2"/>
              <a:buChar char="ü"/>
            </a:pPr>
            <a:r>
              <a:rPr lang="ru-RU" sz="1600" dirty="0" smtClean="0"/>
              <a:t>извлечение </a:t>
            </a:r>
            <a:r>
              <a:rPr lang="ru-RU" sz="1600" dirty="0"/>
              <a:t>информации из первичных данных (таких как сигналы, поступающие </a:t>
            </a:r>
            <a:r>
              <a:rPr lang="ru-RU" sz="1600" dirty="0" smtClean="0"/>
              <a:t>от гидролокатора);</a:t>
            </a:r>
            <a:endParaRPr lang="ru-RU" sz="1600" dirty="0"/>
          </a:p>
          <a:p>
            <a:pPr marL="715963">
              <a:buFont typeface="Wingdings" panose="05000000000000000000" pitchFamily="2" charset="2"/>
              <a:buChar char="ü"/>
            </a:pPr>
            <a:r>
              <a:rPr lang="ru-RU" sz="1600" dirty="0" smtClean="0"/>
              <a:t>диагностика   </a:t>
            </a:r>
            <a:r>
              <a:rPr lang="ru-RU" sz="1600" dirty="0"/>
              <a:t>неисправностей   (как   в   технических   системах,   так   и   в   </a:t>
            </a:r>
            <a:r>
              <a:rPr lang="ru-RU" sz="1600" dirty="0" smtClean="0"/>
              <a:t>человеческом организме);</a:t>
            </a:r>
            <a:endParaRPr lang="ru-RU" sz="1600" dirty="0"/>
          </a:p>
          <a:p>
            <a:pPr marL="715963">
              <a:buFont typeface="Wingdings" panose="05000000000000000000" pitchFamily="2" charset="2"/>
              <a:buChar char="ü"/>
            </a:pPr>
            <a:r>
              <a:rPr lang="ru-RU" sz="1600" dirty="0" smtClean="0"/>
              <a:t>структурный </a:t>
            </a:r>
            <a:r>
              <a:rPr lang="ru-RU" sz="1600" dirty="0"/>
              <a:t>анализ сложных объектов (например, химических соединений</a:t>
            </a:r>
            <a:r>
              <a:rPr lang="ru-RU" sz="1600" dirty="0" smtClean="0"/>
              <a:t>);</a:t>
            </a:r>
            <a:endParaRPr lang="ru-RU" sz="1600" dirty="0"/>
          </a:p>
          <a:p>
            <a:pPr marL="715963">
              <a:buFont typeface="Wingdings" panose="05000000000000000000" pitchFamily="2" charset="2"/>
              <a:buChar char="ü"/>
            </a:pPr>
            <a:r>
              <a:rPr lang="ru-RU" sz="1600" dirty="0" smtClean="0"/>
              <a:t>выбор </a:t>
            </a:r>
            <a:r>
              <a:rPr lang="ru-RU" sz="1600" dirty="0"/>
              <a:t>конфигурации сложных многокомпонентных систем (например, </a:t>
            </a:r>
            <a:r>
              <a:rPr lang="ru-RU" sz="1600" dirty="0" smtClean="0"/>
              <a:t>распределенных компьютерных </a:t>
            </a:r>
            <a:r>
              <a:rPr lang="ru-RU" sz="1600" dirty="0"/>
              <a:t>систем</a:t>
            </a:r>
            <a:r>
              <a:rPr lang="ru-RU" sz="1600" dirty="0" smtClean="0"/>
              <a:t>);</a:t>
            </a:r>
            <a:endParaRPr lang="ru-RU" sz="1600" dirty="0"/>
          </a:p>
          <a:p>
            <a:pPr marL="715963">
              <a:buFont typeface="Wingdings" panose="05000000000000000000" pitchFamily="2" charset="2"/>
              <a:buChar char="ü"/>
            </a:pPr>
            <a:r>
              <a:rPr lang="ru-RU" sz="1600" dirty="0" smtClean="0"/>
              <a:t>планирование </a:t>
            </a:r>
            <a:r>
              <a:rPr lang="ru-RU" sz="1600" dirty="0"/>
              <a:t>последовательности выполнения операций, приводящих к заданной цели(например, выполняемых промышленными роботами</a:t>
            </a:r>
            <a:r>
              <a:rPr lang="ru-RU" sz="16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603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pPr algn="l"/>
            <a:r>
              <a:rPr lang="ru-RU" altLang="ru-RU" sz="2000" b="1" dirty="0" smtClean="0"/>
              <a:t>Экспертные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692696"/>
            <a:ext cx="8642350" cy="5904656"/>
          </a:xfrm>
        </p:spPr>
        <p:txBody>
          <a:bodyPr/>
          <a:lstStyle/>
          <a:p>
            <a:r>
              <a:rPr lang="ru-RU" sz="1600" b="1" dirty="0"/>
              <a:t>ЭС</a:t>
            </a:r>
            <a:r>
              <a:rPr lang="ru-RU" sz="1600" dirty="0"/>
              <a:t> предназначены для так называемых неформализованных задач, т.е. ЭС не отвергают </a:t>
            </a:r>
            <a:r>
              <a:rPr lang="ru-RU" sz="1600" dirty="0" smtClean="0"/>
              <a:t>и</a:t>
            </a:r>
            <a:r>
              <a:rPr lang="en-US" sz="1600" dirty="0" smtClean="0"/>
              <a:t> </a:t>
            </a:r>
            <a:r>
              <a:rPr lang="ru-RU" sz="1600" dirty="0" smtClean="0"/>
              <a:t>не   </a:t>
            </a:r>
            <a:r>
              <a:rPr lang="ru-RU" sz="1600" dirty="0"/>
              <a:t>заменяют   традиционного   подхода   к   разработке   программ,   ориентированного   на   </a:t>
            </a:r>
            <a:r>
              <a:rPr lang="ru-RU" sz="1600" dirty="0" smtClean="0"/>
              <a:t>решение</a:t>
            </a:r>
            <a:r>
              <a:rPr lang="en-US" sz="1600" dirty="0" smtClean="0"/>
              <a:t> </a:t>
            </a:r>
            <a:r>
              <a:rPr lang="ru-RU" sz="1600" dirty="0" smtClean="0"/>
              <a:t>формализованных </a:t>
            </a:r>
            <a:r>
              <a:rPr lang="ru-RU" sz="1600" dirty="0"/>
              <a:t>задач</a:t>
            </a:r>
            <a:r>
              <a:rPr lang="ru-RU" sz="1600" dirty="0" smtClean="0"/>
              <a:t>.</a:t>
            </a:r>
            <a:endParaRPr lang="en-US" sz="1600" dirty="0" smtClean="0"/>
          </a:p>
          <a:p>
            <a:r>
              <a:rPr lang="ru-RU" sz="1600" dirty="0"/>
              <a:t>Неформализованные задачи обычно обладают следующими особенностями</a:t>
            </a:r>
            <a:r>
              <a:rPr lang="ru-RU" sz="1600" dirty="0" smtClean="0"/>
              <a:t>:</a:t>
            </a:r>
            <a:endParaRPr lang="en-US" sz="1600" dirty="0" smtClean="0"/>
          </a:p>
          <a:p>
            <a:pPr marL="715963">
              <a:buFont typeface="Wingdings" panose="05000000000000000000" pitchFamily="2" charset="2"/>
              <a:buChar char="ü"/>
            </a:pPr>
            <a:r>
              <a:rPr lang="ru-RU" sz="1600" dirty="0" smtClean="0"/>
              <a:t>ошибочностью</a:t>
            </a:r>
            <a:r>
              <a:rPr lang="ru-RU" sz="1600" dirty="0"/>
              <a:t>,   неоднозначностью,   неполнотой   и   противоречивостью   </a:t>
            </a:r>
            <a:r>
              <a:rPr lang="ru-RU" sz="1600" dirty="0" smtClean="0"/>
              <a:t>исходных</a:t>
            </a:r>
            <a:r>
              <a:rPr lang="en-US" sz="1600" dirty="0" smtClean="0"/>
              <a:t> </a:t>
            </a:r>
            <a:r>
              <a:rPr lang="ru-RU" sz="1600" dirty="0" smtClean="0"/>
              <a:t>данных;</a:t>
            </a:r>
          </a:p>
          <a:p>
            <a:pPr marL="715963">
              <a:buFont typeface="Wingdings" panose="05000000000000000000" pitchFamily="2" charset="2"/>
              <a:buChar char="ü"/>
            </a:pPr>
            <a:r>
              <a:rPr lang="ru-RU" sz="1600" dirty="0"/>
              <a:t>о</a:t>
            </a:r>
            <a:r>
              <a:rPr lang="ru-RU" sz="1600" dirty="0" smtClean="0"/>
              <a:t>шибочностью</a:t>
            </a:r>
            <a:r>
              <a:rPr lang="ru-RU" sz="1600" dirty="0"/>
              <a:t>, неоднозначностью, неполнотой и противоречивостью знаний </a:t>
            </a:r>
            <a:r>
              <a:rPr lang="ru-RU" sz="1600" dirty="0" smtClean="0"/>
              <a:t>о проблемной </a:t>
            </a:r>
            <a:r>
              <a:rPr lang="ru-RU" sz="1600" dirty="0"/>
              <a:t>области и решаемой задаче;</a:t>
            </a:r>
          </a:p>
          <a:p>
            <a:pPr marL="715963">
              <a:buFont typeface="Wingdings" panose="05000000000000000000" pitchFamily="2" charset="2"/>
              <a:buChar char="ü"/>
            </a:pPr>
            <a:r>
              <a:rPr lang="ru-RU" sz="1600" dirty="0" smtClean="0"/>
              <a:t>большой </a:t>
            </a:r>
            <a:r>
              <a:rPr lang="ru-RU" sz="1600" dirty="0"/>
              <a:t>размерностью пространства решения, т.е. перебор при поиске решения </a:t>
            </a:r>
            <a:r>
              <a:rPr lang="ru-RU" sz="1600" dirty="0" smtClean="0"/>
              <a:t>весьма велик</a:t>
            </a:r>
            <a:r>
              <a:rPr lang="ru-RU" sz="1600" dirty="0"/>
              <a:t>;</a:t>
            </a:r>
          </a:p>
          <a:p>
            <a:pPr marL="715963">
              <a:buFont typeface="Wingdings" panose="05000000000000000000" pitchFamily="2" charset="2"/>
              <a:buChar char="ü"/>
            </a:pPr>
            <a:r>
              <a:rPr lang="ru-RU" sz="1600" dirty="0" smtClean="0"/>
              <a:t>динамически </a:t>
            </a:r>
            <a:r>
              <a:rPr lang="ru-RU" sz="1600" dirty="0"/>
              <a:t>изменяющимися данными и знаниями.</a:t>
            </a:r>
          </a:p>
          <a:p>
            <a:pPr marL="0" indent="0">
              <a:buNone/>
            </a:pP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15848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pPr algn="l"/>
            <a:r>
              <a:rPr lang="ru-RU" altLang="ru-RU" sz="2000" b="1" dirty="0" smtClean="0"/>
              <a:t>Экспертные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692696"/>
            <a:ext cx="8642350" cy="5904656"/>
          </a:xfrm>
        </p:spPr>
        <p:txBody>
          <a:bodyPr/>
          <a:lstStyle/>
          <a:p>
            <a:r>
              <a:rPr lang="ru-RU" sz="1600" b="1" dirty="0" smtClean="0"/>
              <a:t>Особенности </a:t>
            </a:r>
            <a:r>
              <a:rPr lang="ru-RU" sz="1600" b="1" dirty="0"/>
              <a:t>экспертных систем</a:t>
            </a:r>
          </a:p>
          <a:p>
            <a:pPr marL="715963">
              <a:buFont typeface="Wingdings" panose="05000000000000000000" pitchFamily="2" charset="2"/>
              <a:buChar char="Ø"/>
            </a:pPr>
            <a:r>
              <a:rPr lang="ru-RU" sz="1600" dirty="0" smtClean="0"/>
              <a:t>Перерабатывают </a:t>
            </a:r>
            <a:r>
              <a:rPr lang="ru-RU" sz="1600" dirty="0"/>
              <a:t>большое количество знаний.</a:t>
            </a:r>
          </a:p>
          <a:p>
            <a:pPr marL="715963">
              <a:buFont typeface="Wingdings" panose="05000000000000000000" pitchFamily="2" charset="2"/>
              <a:buChar char="Ø"/>
            </a:pPr>
            <a:r>
              <a:rPr lang="ru-RU" sz="1600" dirty="0" smtClean="0"/>
              <a:t>Представляют </a:t>
            </a:r>
            <a:r>
              <a:rPr lang="ru-RU" sz="1600" dirty="0"/>
              <a:t>знания в простой унифицированной форме.</a:t>
            </a:r>
          </a:p>
          <a:p>
            <a:pPr marL="715963">
              <a:buFont typeface="Wingdings" panose="05000000000000000000" pitchFamily="2" charset="2"/>
              <a:buChar char="Ø"/>
            </a:pPr>
            <a:r>
              <a:rPr lang="ru-RU" sz="1600" dirty="0" smtClean="0"/>
              <a:t>Обладают </a:t>
            </a:r>
            <a:r>
              <a:rPr lang="ru-RU" sz="1600" dirty="0"/>
              <a:t>независимым механизмом логических выводов.</a:t>
            </a:r>
          </a:p>
          <a:p>
            <a:pPr marL="715963">
              <a:buFont typeface="Wingdings" panose="05000000000000000000" pitchFamily="2" charset="2"/>
              <a:buChar char="Ø"/>
            </a:pPr>
            <a:r>
              <a:rPr lang="ru-RU" sz="1600" dirty="0" smtClean="0"/>
              <a:t>Могут </a:t>
            </a:r>
            <a:r>
              <a:rPr lang="ru-RU" sz="1600" dirty="0"/>
              <a:t>объяснить результаты, полученные в процессе обработки </a:t>
            </a:r>
            <a:r>
              <a:rPr lang="ru-RU" sz="1600" dirty="0" smtClean="0"/>
              <a:t>знаний.</a:t>
            </a:r>
          </a:p>
          <a:p>
            <a:pPr marL="715963">
              <a:buFont typeface="Wingdings" panose="05000000000000000000" pitchFamily="2" charset="2"/>
              <a:buChar char="Ø"/>
            </a:pPr>
            <a:endParaRPr lang="ru-RU" sz="1600" dirty="0"/>
          </a:p>
          <a:p>
            <a:r>
              <a:rPr lang="ru-RU" sz="1600" dirty="0"/>
              <a:t>Наибольшие трудности в разработке ЭС вызывает не процесс </a:t>
            </a:r>
            <a:r>
              <a:rPr lang="ru-RU" sz="1600" dirty="0" smtClean="0"/>
              <a:t>машинной </a:t>
            </a:r>
            <a:r>
              <a:rPr lang="ru-RU" sz="1600" dirty="0"/>
              <a:t>реализации систем, а </a:t>
            </a:r>
            <a:r>
              <a:rPr lang="ru-RU" sz="1600" b="1" i="1" dirty="0" err="1" smtClean="0"/>
              <a:t>домашинный</a:t>
            </a:r>
            <a:r>
              <a:rPr lang="ru-RU" sz="1600" b="1" i="1" dirty="0" smtClean="0"/>
              <a:t> </a:t>
            </a:r>
            <a:r>
              <a:rPr lang="ru-RU" sz="1600" b="1" i="1" dirty="0"/>
              <a:t>этап анализа знаний и </a:t>
            </a:r>
            <a:r>
              <a:rPr lang="ru-RU" sz="1600" b="1" i="1" dirty="0" smtClean="0"/>
              <a:t>проектирования </a:t>
            </a:r>
            <a:r>
              <a:rPr lang="ru-RU" sz="1600" b="1" i="1" dirty="0"/>
              <a:t>базы знаний</a:t>
            </a:r>
            <a:r>
              <a:rPr lang="ru-RU" sz="1600" dirty="0"/>
              <a:t>. Этим занимается специальная наука – </a:t>
            </a:r>
            <a:r>
              <a:rPr lang="ru-RU" sz="1600" i="1" dirty="0"/>
              <a:t>инженерия знаний</a:t>
            </a:r>
            <a:r>
              <a:rPr lang="ru-RU" sz="1600" dirty="0" smtClean="0"/>
              <a:t>.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Экспертная   </a:t>
            </a:r>
            <a:r>
              <a:rPr lang="ru-RU" sz="1600" dirty="0"/>
              <a:t>система   содержит   знания   </a:t>
            </a:r>
            <a:r>
              <a:rPr lang="ru-RU" sz="1600" dirty="0" smtClean="0"/>
              <a:t>в определенной   </a:t>
            </a:r>
            <a:r>
              <a:rPr lang="ru-RU" sz="1600" dirty="0"/>
              <a:t>предметной   области,   накопленные   в   результате   практической   </a:t>
            </a:r>
            <a:r>
              <a:rPr lang="ru-RU" sz="1600" dirty="0" smtClean="0"/>
              <a:t>деятельности человека, </a:t>
            </a:r>
            <a:r>
              <a:rPr lang="ru-RU" sz="1600" dirty="0"/>
              <a:t>и  использует  их  для решения  проблем, специфичных  для </a:t>
            </a:r>
            <a:r>
              <a:rPr lang="ru-RU" sz="1600" dirty="0" smtClean="0"/>
              <a:t>этой области</a:t>
            </a:r>
            <a:r>
              <a:rPr lang="ru-RU" sz="1600" dirty="0"/>
              <a:t>. Этим экспертные системы отличаются от </a:t>
            </a:r>
            <a:r>
              <a:rPr lang="ru-RU" sz="1600" dirty="0" smtClean="0"/>
              <a:t> </a:t>
            </a:r>
            <a:r>
              <a:rPr lang="ru-RU" sz="1600" dirty="0"/>
              <a:t>"традиционных" систем, в </a:t>
            </a:r>
            <a:r>
              <a:rPr lang="ru-RU" sz="1600" dirty="0" smtClean="0"/>
              <a:t>которых предпочтение </a:t>
            </a:r>
            <a:r>
              <a:rPr lang="ru-RU" sz="1600" dirty="0"/>
              <a:t>отдается более общим и менее связанным с предметной областью </a:t>
            </a:r>
            <a:r>
              <a:rPr lang="ru-RU" sz="1600" dirty="0" smtClean="0"/>
              <a:t>теоретическим методам</a:t>
            </a:r>
            <a:r>
              <a:rPr lang="ru-RU" sz="1600" dirty="0"/>
              <a:t>, чаще всего математическим</a:t>
            </a:r>
            <a:r>
              <a:rPr lang="ru-RU" sz="1600" dirty="0" smtClean="0"/>
              <a:t>. </a:t>
            </a:r>
          </a:p>
          <a:p>
            <a:r>
              <a:rPr lang="ru-RU" sz="1600" dirty="0" smtClean="0"/>
              <a:t>Процесс </a:t>
            </a:r>
            <a:r>
              <a:rPr lang="ru-RU" sz="1600" dirty="0"/>
              <a:t>создания экспертной системы часто называют  </a:t>
            </a:r>
            <a:r>
              <a:rPr lang="ru-RU" sz="1600" b="1" dirty="0"/>
              <a:t>инженерией   знаний</a:t>
            </a:r>
            <a:r>
              <a:rPr lang="ru-RU" sz="1600" dirty="0"/>
              <a:t>  (</a:t>
            </a:r>
            <a:r>
              <a:rPr lang="ru-RU" sz="1600" dirty="0" err="1" smtClean="0"/>
              <a:t>knowledge</a:t>
            </a:r>
            <a:r>
              <a:rPr lang="ru-RU" sz="1600" dirty="0" smtClean="0"/>
              <a:t> </a:t>
            </a:r>
            <a:r>
              <a:rPr lang="ru-RU" sz="1600" dirty="0" err="1" smtClean="0"/>
              <a:t>engineering</a:t>
            </a:r>
            <a:r>
              <a:rPr lang="ru-RU" sz="1600" dirty="0"/>
              <a:t>) и он рассматривается в качестве "применения методов искусственного интеллекта"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33733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pPr algn="l"/>
            <a:r>
              <a:rPr lang="ru-RU" altLang="ru-RU" sz="2000" b="1" dirty="0" smtClean="0"/>
              <a:t>Экспертные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692696"/>
            <a:ext cx="8642350" cy="5904656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/>
              <a:t>БАЗОВЫЕ ФУНКЦИИ ЭКСПЕРТНЫХ </a:t>
            </a:r>
            <a:r>
              <a:rPr lang="ru-RU" sz="1600" b="1" dirty="0" smtClean="0"/>
              <a:t>СИСТЕМ</a:t>
            </a:r>
          </a:p>
          <a:p>
            <a:r>
              <a:rPr lang="ru-RU" sz="1600" dirty="0"/>
              <a:t>ПРИОБРЕТЕНИЕ ЗНАНИЙ</a:t>
            </a:r>
          </a:p>
          <a:p>
            <a:pPr marL="0" indent="0">
              <a:buNone/>
            </a:pPr>
            <a:r>
              <a:rPr lang="ru-RU" sz="1600" i="1" dirty="0"/>
              <a:t>Приобретение знаний</a:t>
            </a:r>
            <a:r>
              <a:rPr lang="ru-RU" sz="1600" dirty="0"/>
              <a:t> - это передача потенциального опыта решения проблемы </a:t>
            </a:r>
            <a:r>
              <a:rPr lang="ru-RU" sz="1600" dirty="0" smtClean="0"/>
              <a:t>от некоторого </a:t>
            </a:r>
            <a:r>
              <a:rPr lang="ru-RU" sz="1600" dirty="0"/>
              <a:t>источника знаний и преобразование его в вид, который позволяет использовать </a:t>
            </a:r>
            <a:r>
              <a:rPr lang="ru-RU" sz="1600" dirty="0" smtClean="0"/>
              <a:t>эти знания </a:t>
            </a:r>
            <a:r>
              <a:rPr lang="ru-RU" sz="1600" dirty="0"/>
              <a:t>в программе.</a:t>
            </a:r>
          </a:p>
          <a:p>
            <a:pPr marL="0" indent="0">
              <a:buNone/>
            </a:pPr>
            <a:r>
              <a:rPr lang="ru-RU" sz="1600" dirty="0"/>
              <a:t>Передача знаний выполняется в процессе достаточно длительных и </a:t>
            </a:r>
            <a:r>
              <a:rPr lang="ru-RU" sz="1600" dirty="0" smtClean="0"/>
              <a:t>пространных собеседований </a:t>
            </a:r>
            <a:r>
              <a:rPr lang="ru-RU" sz="1600" dirty="0"/>
              <a:t>между специалистом по проектированию экспертной системы </a:t>
            </a:r>
            <a:r>
              <a:rPr lang="ru-RU" sz="1600" dirty="0" smtClean="0"/>
              <a:t>(инженер </a:t>
            </a:r>
            <a:r>
              <a:rPr lang="ru-RU" sz="1600" dirty="0"/>
              <a:t>по </a:t>
            </a:r>
            <a:r>
              <a:rPr lang="ru-RU" sz="1600" dirty="0" smtClean="0"/>
              <a:t>знаниям) и экспертом в </a:t>
            </a:r>
            <a:r>
              <a:rPr lang="ru-RU" sz="1600" dirty="0"/>
              <a:t>определенной предметной области, </a:t>
            </a:r>
            <a:r>
              <a:rPr lang="ru-RU" sz="1600" dirty="0" smtClean="0"/>
              <a:t>способным достаточно </a:t>
            </a:r>
            <a:r>
              <a:rPr lang="ru-RU" sz="1600" dirty="0"/>
              <a:t>четко сформулировать имеющийся у него опыт.</a:t>
            </a:r>
          </a:p>
          <a:p>
            <a:r>
              <a:rPr lang="ru-RU" sz="1600" dirty="0"/>
              <a:t>ПРЕДСТАВЛЕНИЕ ЗНАНИЙ</a:t>
            </a:r>
          </a:p>
          <a:p>
            <a:pPr marL="0" indent="0">
              <a:buNone/>
            </a:pPr>
            <a:r>
              <a:rPr lang="ru-RU" sz="1600" dirty="0"/>
              <a:t>Теория представления знаний — это отдельная область исследований, тесно связанная </a:t>
            </a:r>
            <a:r>
              <a:rPr lang="ru-RU" sz="1600" dirty="0" smtClean="0"/>
              <a:t>с философией </a:t>
            </a:r>
            <a:r>
              <a:rPr lang="ru-RU" sz="1600" dirty="0"/>
              <a:t>формализма и когнитивной психологией.</a:t>
            </a:r>
          </a:p>
          <a:p>
            <a:pPr marL="0" indent="0">
              <a:buNone/>
            </a:pPr>
            <a:r>
              <a:rPr lang="ru-RU" sz="1600" dirty="0"/>
              <a:t>Предмет исследования в этой области — методы ассоциативного хранения </a:t>
            </a:r>
            <a:r>
              <a:rPr lang="ru-RU" sz="1600" dirty="0" smtClean="0"/>
              <a:t>информации, подобные </a:t>
            </a:r>
            <a:r>
              <a:rPr lang="ru-RU" sz="1600" dirty="0"/>
              <a:t>тем, которые существуют в мозгу человека. При этом основное внимание, </a:t>
            </a:r>
            <a:r>
              <a:rPr lang="ru-RU" sz="1600" dirty="0" smtClean="0"/>
              <a:t>естественно, уделяется </a:t>
            </a:r>
            <a:r>
              <a:rPr lang="ru-RU" sz="1600" dirty="0"/>
              <a:t>логической, а не биологической стороне процесса, опуская подробности </a:t>
            </a:r>
            <a:r>
              <a:rPr lang="ru-RU" sz="1600" dirty="0" smtClean="0"/>
              <a:t>физических преобразований.</a:t>
            </a:r>
          </a:p>
          <a:p>
            <a:pPr marL="0" indent="0">
              <a:buNone/>
            </a:pPr>
            <a:r>
              <a:rPr lang="ru-RU" sz="1600" dirty="0"/>
              <a:t>В   области   </a:t>
            </a:r>
            <a:r>
              <a:rPr lang="ru-RU" sz="1600" dirty="0" smtClean="0"/>
              <a:t>ЭС представление знаний интересует, в основном, как средство </a:t>
            </a:r>
            <a:r>
              <a:rPr lang="ru-RU" sz="1600" dirty="0"/>
              <a:t>отыскания методов формального описания больших массивов полезной информации </a:t>
            </a:r>
            <a:r>
              <a:rPr lang="ru-RU" sz="1600" dirty="0" smtClean="0"/>
              <a:t>с целью </a:t>
            </a:r>
            <a:r>
              <a:rPr lang="ru-RU" sz="1600" dirty="0"/>
              <a:t>их последующей обработки с помощью </a:t>
            </a:r>
            <a:r>
              <a:rPr lang="ru-RU" sz="1600" i="1" dirty="0"/>
              <a:t>символических вычислений</a:t>
            </a:r>
            <a:r>
              <a:rPr lang="ru-RU" sz="1600" dirty="0" smtClean="0"/>
              <a:t>.</a:t>
            </a:r>
          </a:p>
          <a:p>
            <a:pPr marL="0" indent="0">
              <a:buNone/>
            </a:pPr>
            <a:r>
              <a:rPr lang="ru-RU" sz="1600" dirty="0"/>
              <a:t>Формальное </a:t>
            </a:r>
            <a:r>
              <a:rPr lang="ru-RU" sz="1600" dirty="0" smtClean="0"/>
              <a:t>описание – упорядочение в рамках какого-либо языка</a:t>
            </a:r>
            <a:r>
              <a:rPr lang="ru-RU" sz="1600" dirty="0"/>
              <a:t>, </a:t>
            </a:r>
            <a:r>
              <a:rPr lang="ru-RU" sz="1600" dirty="0" smtClean="0"/>
              <a:t>обладающего достаточно  четко формализованным синтаксисом построения выражений и такого же уровня семантикой, увязывающей </a:t>
            </a:r>
            <a:r>
              <a:rPr lang="ru-RU" sz="1600" dirty="0"/>
              <a:t>смысл выражения с его формой.</a:t>
            </a:r>
            <a:endParaRPr lang="ru-RU" sz="1600" dirty="0" smtClean="0"/>
          </a:p>
          <a:p>
            <a:pPr marL="0" indent="0">
              <a:buNone/>
            </a:pPr>
            <a:endParaRPr lang="ru-RU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198640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pPr algn="l"/>
            <a:r>
              <a:rPr lang="ru-RU" altLang="ru-RU" sz="2000" b="1" dirty="0" smtClean="0"/>
              <a:t>Экспертные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692696"/>
            <a:ext cx="8642350" cy="5904656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/>
              <a:t>БАЗОВЫЕ ФУНКЦИИ ЭКСПЕРТНЫХ </a:t>
            </a:r>
            <a:r>
              <a:rPr lang="ru-RU" sz="1600" b="1" dirty="0" smtClean="0"/>
              <a:t>СИСТЕМ</a:t>
            </a:r>
          </a:p>
          <a:p>
            <a:pPr marL="0" indent="0">
              <a:buNone/>
            </a:pPr>
            <a:r>
              <a:rPr lang="ru-RU" sz="1600" i="1" dirty="0" smtClean="0"/>
              <a:t>Символические   </a:t>
            </a:r>
            <a:r>
              <a:rPr lang="ru-RU" sz="1600" i="1" dirty="0"/>
              <a:t>вычисления  </a:t>
            </a:r>
            <a:r>
              <a:rPr lang="ru-RU" sz="1600" dirty="0"/>
              <a:t>означают   выполнение   нечисловых   операций,   в   </a:t>
            </a:r>
            <a:r>
              <a:rPr lang="ru-RU" sz="1600" dirty="0" smtClean="0"/>
              <a:t>которых могут </a:t>
            </a:r>
            <a:r>
              <a:rPr lang="ru-RU" sz="1600" dirty="0"/>
              <a:t>быть сконструированы символы и символьные структуры для представления </a:t>
            </a:r>
            <a:r>
              <a:rPr lang="ru-RU" sz="1600" dirty="0" smtClean="0"/>
              <a:t>различных концептов </a:t>
            </a:r>
            <a:r>
              <a:rPr lang="ru-RU" sz="1600" dirty="0"/>
              <a:t>и отношений между ними</a:t>
            </a:r>
            <a:r>
              <a:rPr lang="ru-RU" sz="1600" dirty="0" smtClean="0"/>
              <a:t>.</a:t>
            </a:r>
          </a:p>
          <a:p>
            <a:pPr marL="0" indent="0">
              <a:buNone/>
            </a:pPr>
            <a:r>
              <a:rPr lang="ru-RU" sz="1600" dirty="0" smtClean="0"/>
              <a:t>В </a:t>
            </a:r>
            <a:r>
              <a:rPr lang="ru-RU" sz="1600" dirty="0"/>
              <a:t>области искусственного интеллекта ведется интенсивная работа по созданию  </a:t>
            </a:r>
            <a:r>
              <a:rPr lang="ru-RU" sz="1600" dirty="0" smtClean="0"/>
              <a:t>языков представления </a:t>
            </a:r>
            <a:r>
              <a:rPr lang="ru-RU" sz="1600" dirty="0"/>
              <a:t>(</a:t>
            </a:r>
            <a:r>
              <a:rPr lang="ru-RU" sz="1600" dirty="0" err="1"/>
              <a:t>representation</a:t>
            </a:r>
            <a:r>
              <a:rPr lang="ru-RU" sz="1600" dirty="0"/>
              <a:t> </a:t>
            </a:r>
            <a:r>
              <a:rPr lang="ru-RU" sz="1600" dirty="0" err="1"/>
              <a:t>languages</a:t>
            </a:r>
            <a:r>
              <a:rPr lang="ru-RU" sz="1600" dirty="0"/>
              <a:t>). Под этим термином понимаются компьютерные языки</a:t>
            </a:r>
            <a:r>
              <a:rPr lang="ru-RU" sz="1600" dirty="0" smtClean="0"/>
              <a:t>, ориентированные   </a:t>
            </a:r>
            <a:r>
              <a:rPr lang="ru-RU" sz="1600" dirty="0"/>
              <a:t>на   организацию   описаний   объектов   и   идей,   в   противовес   </a:t>
            </a:r>
            <a:r>
              <a:rPr lang="ru-RU" sz="1600" dirty="0" smtClean="0"/>
              <a:t>статическим последовательностям   </a:t>
            </a:r>
            <a:r>
              <a:rPr lang="ru-RU" sz="1600" dirty="0"/>
              <a:t>инструкций   или   хранению   простых   элементов   данных.   </a:t>
            </a:r>
            <a:r>
              <a:rPr lang="ru-RU" sz="1600" dirty="0" smtClean="0"/>
              <a:t>Основными критериями </a:t>
            </a:r>
            <a:r>
              <a:rPr lang="ru-RU" sz="1600" dirty="0"/>
              <a:t>доступа к представлению знаний </a:t>
            </a:r>
            <a:r>
              <a:rPr lang="ru-RU" sz="1600" dirty="0" smtClean="0"/>
              <a:t>являются:</a:t>
            </a:r>
          </a:p>
          <a:p>
            <a:pPr marL="715963">
              <a:buFont typeface="Wingdings" panose="05000000000000000000" pitchFamily="2" charset="2"/>
              <a:buChar char="Ø"/>
            </a:pPr>
            <a:r>
              <a:rPr lang="ru-RU" sz="1600" i="1" dirty="0" smtClean="0"/>
              <a:t>Логическая   </a:t>
            </a:r>
            <a:r>
              <a:rPr lang="ru-RU" sz="1600" i="1" dirty="0"/>
              <a:t>адекватность </a:t>
            </a:r>
            <a:r>
              <a:rPr lang="ru-RU" sz="1600" dirty="0" smtClean="0"/>
              <a:t>-  </a:t>
            </a:r>
            <a:r>
              <a:rPr lang="ru-RU" sz="1600" dirty="0"/>
              <a:t>представление должно обладать </a:t>
            </a:r>
            <a:r>
              <a:rPr lang="ru-RU" sz="1600" dirty="0" smtClean="0"/>
              <a:t>способностью распознавать </a:t>
            </a:r>
            <a:r>
              <a:rPr lang="ru-RU" sz="1600" dirty="0"/>
              <a:t>все отличия, которые вы закладываете в исходную сущность</a:t>
            </a:r>
            <a:r>
              <a:rPr lang="ru-RU" sz="1600" dirty="0" smtClean="0"/>
              <a:t>.</a:t>
            </a:r>
          </a:p>
          <a:p>
            <a:pPr marL="715963">
              <a:buFont typeface="Wingdings" panose="05000000000000000000" pitchFamily="2" charset="2"/>
              <a:buChar char="Ø"/>
            </a:pPr>
            <a:r>
              <a:rPr lang="ru-RU" sz="1600" i="1" dirty="0" smtClean="0"/>
              <a:t>Эвристическая   </a:t>
            </a:r>
            <a:r>
              <a:rPr lang="ru-RU" sz="1600" i="1" dirty="0"/>
              <a:t>мощность  </a:t>
            </a:r>
            <a:r>
              <a:rPr lang="ru-RU" sz="1600" dirty="0"/>
              <a:t>означает,   что   наряду   с   наличием   выразительного   </a:t>
            </a:r>
            <a:r>
              <a:rPr lang="ru-RU" sz="1600" dirty="0" smtClean="0"/>
              <a:t>языка представления   </a:t>
            </a:r>
            <a:r>
              <a:rPr lang="ru-RU" sz="1600" dirty="0"/>
              <a:t>должно   существовать   некоторое   средство   использования   представлений</a:t>
            </a:r>
            <a:r>
              <a:rPr lang="ru-RU" sz="1600" dirty="0" smtClean="0"/>
              <a:t>, сконструированных   </a:t>
            </a:r>
            <a:r>
              <a:rPr lang="ru-RU" sz="1600" dirty="0"/>
              <a:t>и   интерпретируемых   таким   образом,   чтобы   с   их   помощью   можно   </a:t>
            </a:r>
            <a:r>
              <a:rPr lang="ru-RU" sz="1600" dirty="0" smtClean="0"/>
              <a:t>было решить </a:t>
            </a:r>
            <a:r>
              <a:rPr lang="ru-RU" sz="1600" dirty="0"/>
              <a:t>проблему</a:t>
            </a:r>
            <a:r>
              <a:rPr lang="ru-RU" sz="1600" dirty="0" smtClean="0"/>
              <a:t>.</a:t>
            </a:r>
          </a:p>
          <a:p>
            <a:pPr marL="715963">
              <a:buFont typeface="Wingdings" panose="05000000000000000000" pitchFamily="2" charset="2"/>
              <a:buChar char="Ø"/>
            </a:pPr>
            <a:r>
              <a:rPr lang="ru-RU" sz="1600" i="1" dirty="0" smtClean="0"/>
              <a:t>Естественность   </a:t>
            </a:r>
            <a:r>
              <a:rPr lang="ru-RU" sz="1600" i="1" dirty="0"/>
              <a:t>нотации</a:t>
            </a:r>
            <a:r>
              <a:rPr lang="ru-RU" sz="1600" dirty="0"/>
              <a:t>  </a:t>
            </a:r>
            <a:r>
              <a:rPr lang="ru-RU" sz="1600" dirty="0" smtClean="0"/>
              <a:t>-  рассматривают   </a:t>
            </a:r>
            <a:r>
              <a:rPr lang="ru-RU" sz="1600" dirty="0"/>
              <a:t>как   некую   добродетель   системы</a:t>
            </a:r>
            <a:r>
              <a:rPr lang="ru-RU" sz="1600" dirty="0" smtClean="0"/>
              <a:t>, поскольку   </a:t>
            </a:r>
            <a:r>
              <a:rPr lang="ru-RU" sz="1600" dirty="0"/>
              <a:t>большинство   приложений,   построенных   на   базе   экспертных   систем,   нуждается   </a:t>
            </a:r>
            <a:r>
              <a:rPr lang="ru-RU" sz="1600" dirty="0" smtClean="0"/>
              <a:t>в накоплении </a:t>
            </a:r>
            <a:r>
              <a:rPr lang="ru-RU" sz="1600" dirty="0"/>
              <a:t>большого объема знаний, а решить такую задачу довольно трудно, если соглашения </a:t>
            </a:r>
            <a:r>
              <a:rPr lang="ru-RU" sz="1600" dirty="0" smtClean="0"/>
              <a:t>в языке </a:t>
            </a:r>
            <a:r>
              <a:rPr lang="ru-RU" sz="1600" dirty="0"/>
              <a:t>представления слишком сложны.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276382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pPr algn="l"/>
            <a:r>
              <a:rPr lang="ru-RU" altLang="ru-RU" sz="2000" b="1" dirty="0" smtClean="0"/>
              <a:t>Экспертные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692696"/>
            <a:ext cx="8642350" cy="5904656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/>
              <a:t>УПРАВЛЕНИЕ ПРОЦЕССОМ ПОИСКА </a:t>
            </a:r>
            <a:r>
              <a:rPr lang="ru-RU" sz="1600" b="1" dirty="0" smtClean="0"/>
              <a:t>РЕШЕНИЯ</a:t>
            </a:r>
          </a:p>
          <a:p>
            <a:pPr marL="0" indent="361950">
              <a:buNone/>
            </a:pPr>
            <a:r>
              <a:rPr lang="ru-RU" sz="1600" dirty="0"/>
              <a:t>При проектировании экспертной системы серьезное внимание должно быть уделено и тому</a:t>
            </a:r>
            <a:r>
              <a:rPr lang="ru-RU" sz="1600" dirty="0" smtClean="0"/>
              <a:t>, как </a:t>
            </a:r>
            <a:r>
              <a:rPr lang="ru-RU" sz="1600" dirty="0"/>
              <a:t>осуществляется доступ к знаниям и как они используются при поиске решения. Знание о </a:t>
            </a:r>
            <a:r>
              <a:rPr lang="ru-RU" sz="1600" dirty="0" smtClean="0"/>
              <a:t>том, какие </a:t>
            </a:r>
            <a:r>
              <a:rPr lang="ru-RU" sz="1600" dirty="0"/>
              <a:t>знания нужны в той или иной конкретной ситуации, и умение ими распорядиться </a:t>
            </a:r>
            <a:r>
              <a:rPr lang="ru-RU" sz="1600" dirty="0" smtClean="0"/>
              <a:t>- важная часть </a:t>
            </a:r>
            <a:r>
              <a:rPr lang="ru-RU" sz="1600" dirty="0"/>
              <a:t>процесса функционирования экспертной системы. Такие знания получили </a:t>
            </a:r>
            <a:r>
              <a:rPr lang="ru-RU" sz="1600" dirty="0" smtClean="0"/>
              <a:t>наименование метазнаний - т.е</a:t>
            </a:r>
            <a:r>
              <a:rPr lang="ru-RU" sz="1600" dirty="0"/>
              <a:t>. знаний о знаниях. Решение нетривиальных проблем требует и </a:t>
            </a:r>
            <a:r>
              <a:rPr lang="ru-RU" sz="1600" dirty="0" smtClean="0"/>
              <a:t>определенного уровня   </a:t>
            </a:r>
            <a:r>
              <a:rPr lang="ru-RU" sz="1600" dirty="0"/>
              <a:t>планирования   и   управления   при   выборе,   какой   вопрос   нужно   задать,   какой   </a:t>
            </a:r>
            <a:r>
              <a:rPr lang="ru-RU" sz="1600" dirty="0" smtClean="0"/>
              <a:t>тест выполнить</a:t>
            </a:r>
            <a:r>
              <a:rPr lang="ru-RU" sz="1600" dirty="0"/>
              <a:t>, и т.д</a:t>
            </a:r>
            <a:r>
              <a:rPr lang="ru-RU" sz="1600" dirty="0" smtClean="0"/>
              <a:t>. </a:t>
            </a:r>
          </a:p>
          <a:p>
            <a:pPr marL="0" indent="361950">
              <a:buNone/>
            </a:pPr>
            <a:r>
              <a:rPr lang="ru-RU" sz="1600" dirty="0" smtClean="0"/>
              <a:t>Использование </a:t>
            </a:r>
            <a:r>
              <a:rPr lang="ru-RU" sz="1600" dirty="0"/>
              <a:t>разных стратегий перебора имеющихся знаний, как правило, </a:t>
            </a:r>
            <a:r>
              <a:rPr lang="ru-RU" sz="1600" dirty="0" smtClean="0"/>
              <a:t>оказывает довольно </a:t>
            </a:r>
            <a:r>
              <a:rPr lang="ru-RU" sz="1600" dirty="0"/>
              <a:t>существенное влияние на характеристики эффективности программы. Эти </a:t>
            </a:r>
            <a:r>
              <a:rPr lang="ru-RU" sz="1600" dirty="0" smtClean="0"/>
              <a:t>стратегии определяют</a:t>
            </a:r>
            <a:r>
              <a:rPr lang="ru-RU" sz="1600" dirty="0"/>
              <a:t>, каким способом программа отыскивает решение проблемы в некотором </a:t>
            </a:r>
            <a:r>
              <a:rPr lang="ru-RU" sz="1600" dirty="0" smtClean="0"/>
              <a:t>пространстве альтернатив</a:t>
            </a:r>
            <a:r>
              <a:rPr lang="ru-RU" sz="1600" dirty="0"/>
              <a:t>. Как правило, не бывает так, чтобы данные, которыми располагает программа </a:t>
            </a:r>
            <a:r>
              <a:rPr lang="ru-RU" sz="1600" dirty="0" smtClean="0"/>
              <a:t>работы с </a:t>
            </a:r>
            <a:r>
              <a:rPr lang="ru-RU" sz="1600" dirty="0"/>
              <a:t>базой знаний, позволяли точно "выйти" на ту область в этом пространстве, где имеет </a:t>
            </a:r>
            <a:r>
              <a:rPr lang="ru-RU" sz="1600" dirty="0" smtClean="0"/>
              <a:t>смысл искать </a:t>
            </a:r>
            <a:r>
              <a:rPr lang="ru-RU" sz="1600" dirty="0"/>
              <a:t>ответ</a:t>
            </a:r>
            <a:r>
              <a:rPr lang="ru-RU" sz="1600" dirty="0" smtClean="0"/>
              <a:t>. </a:t>
            </a:r>
          </a:p>
          <a:p>
            <a:pPr marL="0" indent="361950">
              <a:buNone/>
            </a:pPr>
            <a:r>
              <a:rPr lang="ru-RU" sz="1600" dirty="0" smtClean="0"/>
              <a:t>Большинство   </a:t>
            </a:r>
            <a:r>
              <a:rPr lang="ru-RU" sz="1600" dirty="0"/>
              <a:t>формализмов   представления   знаний   может   быть   использовано   в   </a:t>
            </a:r>
            <a:r>
              <a:rPr lang="ru-RU" sz="1600" dirty="0" smtClean="0"/>
              <a:t>разных режимах </a:t>
            </a:r>
            <a:r>
              <a:rPr lang="ru-RU" sz="1600" dirty="0"/>
              <a:t>управления, и разработчики экспертных систем </a:t>
            </a:r>
            <a:r>
              <a:rPr lang="ru-RU" sz="1600" dirty="0" smtClean="0"/>
              <a:t>продолжают экспериментировать </a:t>
            </a:r>
            <a:r>
              <a:rPr lang="ru-RU" sz="1600" dirty="0"/>
              <a:t>в </a:t>
            </a:r>
            <a:r>
              <a:rPr lang="ru-RU" sz="1600" dirty="0" smtClean="0"/>
              <a:t>этой области</a:t>
            </a:r>
            <a:r>
              <a:rPr lang="ru-RU" sz="1600" dirty="0"/>
              <a:t>.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307988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720725"/>
          </a:xfrm>
        </p:spPr>
        <p:txBody>
          <a:bodyPr/>
          <a:lstStyle/>
          <a:p>
            <a:pPr algn="l"/>
            <a:r>
              <a:rPr lang="ru-RU" altLang="ru-RU" sz="2000" b="1" dirty="0" smtClean="0"/>
              <a:t>Экспертные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692696"/>
            <a:ext cx="8642350" cy="5904656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/>
              <a:t>РАЗЪЯСНЕНИЕ ПРИНЯТОГО РЕШЕНИЯ</a:t>
            </a:r>
            <a:endParaRPr lang="ru-RU" sz="1600" b="1" dirty="0" smtClean="0"/>
          </a:p>
          <a:p>
            <a:pPr marL="0" indent="361950">
              <a:buNone/>
            </a:pPr>
            <a:r>
              <a:rPr lang="ru-RU" sz="1600" dirty="0"/>
              <a:t>Вопрос о том, как помочь пользователю понять структуру и функции некоторого </a:t>
            </a:r>
            <a:r>
              <a:rPr lang="ru-RU" sz="1600" dirty="0" smtClean="0"/>
              <a:t>сложного компонента   </a:t>
            </a:r>
            <a:r>
              <a:rPr lang="ru-RU" sz="1600" dirty="0"/>
              <a:t>программы,   связан   со   сравнительно   новой   областью   взаимодействия   человека   </a:t>
            </a:r>
            <a:r>
              <a:rPr lang="ru-RU" sz="1600" dirty="0" smtClean="0"/>
              <a:t>и машины</a:t>
            </a:r>
            <a:r>
              <a:rPr lang="ru-RU" sz="1600" dirty="0"/>
              <a:t>,   которая   появилась   на   пересечении   таких   областей,   как   искусственный   интеллект</a:t>
            </a:r>
            <a:r>
              <a:rPr lang="ru-RU" sz="1600" dirty="0" smtClean="0"/>
              <a:t>, промышленная </a:t>
            </a:r>
            <a:r>
              <a:rPr lang="ru-RU" sz="1600" dirty="0"/>
              <a:t>технология, физиология и эргономика</a:t>
            </a:r>
            <a:r>
              <a:rPr lang="ru-RU" sz="1600" dirty="0" smtClean="0"/>
              <a:t>.</a:t>
            </a:r>
          </a:p>
          <a:p>
            <a:pPr marL="0" indent="361950">
              <a:buNone/>
            </a:pPr>
            <a:r>
              <a:rPr lang="ru-RU" sz="1600" dirty="0" smtClean="0"/>
              <a:t>На </a:t>
            </a:r>
            <a:r>
              <a:rPr lang="ru-RU" sz="1600" dirty="0"/>
              <a:t>сегодня вклад в эту область исследователей, занимающихся экспертными </a:t>
            </a:r>
            <a:r>
              <a:rPr lang="ru-RU" sz="1600" dirty="0" smtClean="0"/>
              <a:t>системами</a:t>
            </a:r>
            <a:r>
              <a:rPr lang="ru-RU" sz="1600" dirty="0"/>
              <a:t>,</a:t>
            </a:r>
            <a:r>
              <a:rPr lang="ru-RU" sz="1600" dirty="0" smtClean="0"/>
              <a:t> состоит </a:t>
            </a:r>
            <a:r>
              <a:rPr lang="ru-RU" sz="1600" dirty="0"/>
              <a:t>в разработке методов представления информации о поведении программы в </a:t>
            </a:r>
            <a:r>
              <a:rPr lang="ru-RU" sz="1600" dirty="0" smtClean="0"/>
              <a:t>процессе формирования </a:t>
            </a:r>
            <a:r>
              <a:rPr lang="ru-RU" sz="1600" dirty="0"/>
              <a:t>цепочки логических заключений при </a:t>
            </a:r>
            <a:r>
              <a:rPr lang="ru-RU" sz="1600" dirty="0" smtClean="0"/>
              <a:t>поиске </a:t>
            </a:r>
            <a:r>
              <a:rPr lang="ru-RU" sz="1600" dirty="0"/>
              <a:t>решения</a:t>
            </a:r>
            <a:r>
              <a:rPr lang="ru-RU" sz="1600" dirty="0" smtClean="0"/>
              <a:t>.</a:t>
            </a:r>
          </a:p>
          <a:p>
            <a:pPr marL="0" indent="361950">
              <a:buNone/>
            </a:pPr>
            <a:r>
              <a:rPr lang="ru-RU" sz="1600" dirty="0" smtClean="0"/>
              <a:t>Способность   системы   объяснить   методику   принятия   решения называют </a:t>
            </a:r>
            <a:r>
              <a:rPr lang="ru-RU" sz="1600" i="1" dirty="0" smtClean="0"/>
              <a:t>прозрачностью   системы</a:t>
            </a:r>
            <a:r>
              <a:rPr lang="ru-RU" sz="1600" dirty="0" smtClean="0"/>
              <a:t>.   Под   этим   понимается,   насколько   просто   персоналу  выяснить,   что делает программа и почему. Эту характеристику системы следует рассматривать в совокупности </a:t>
            </a:r>
            <a:r>
              <a:rPr lang="ru-RU" sz="1600" dirty="0"/>
              <a:t>с режимом </a:t>
            </a:r>
            <a:r>
              <a:rPr lang="ru-RU" sz="1600" dirty="0" smtClean="0"/>
              <a:t>управления, </a:t>
            </a:r>
            <a:r>
              <a:rPr lang="ru-RU" sz="1600" dirty="0"/>
              <a:t>поскольку </a:t>
            </a:r>
            <a:r>
              <a:rPr lang="ru-RU" sz="1600" dirty="0" smtClean="0"/>
              <a:t>последовательность этапов </a:t>
            </a:r>
            <a:r>
              <a:rPr lang="ru-RU" sz="1600" dirty="0"/>
              <a:t>принятия решения тесно связана с заданной стратегией поведения.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76681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New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NewRoman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4926</TotalTime>
  <Words>2034</Words>
  <Application>Microsoft Office PowerPoint</Application>
  <PresentationFormat>Экран (4:3)</PresentationFormat>
  <Paragraphs>111</Paragraphs>
  <Slides>13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Раздел 3. Экспертные системы</vt:lpstr>
      <vt:lpstr>Экспертные системы</vt:lpstr>
      <vt:lpstr>Экспертные системы</vt:lpstr>
      <vt:lpstr>Экспертные системы</vt:lpstr>
      <vt:lpstr>Экспертные системы</vt:lpstr>
      <vt:lpstr>Экспертные системы</vt:lpstr>
      <vt:lpstr>Экспертные системы</vt:lpstr>
      <vt:lpstr>Экспертные системы</vt:lpstr>
      <vt:lpstr>Экспертные системы</vt:lpstr>
      <vt:lpstr>Экспертные системы</vt:lpstr>
      <vt:lpstr>Экспертные системы</vt:lpstr>
      <vt:lpstr>Экспертные системы</vt:lpstr>
      <vt:lpstr>Экспертные системы</vt:lpstr>
    </vt:vector>
  </TitlesOfParts>
  <Company>CMSM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TPU</dc:creator>
  <cp:lastModifiedBy>Stanislav V. Silushkin</cp:lastModifiedBy>
  <cp:revision>476</cp:revision>
  <dcterms:created xsi:type="dcterms:W3CDTF">2002-12-23T06:21:53Z</dcterms:created>
  <dcterms:modified xsi:type="dcterms:W3CDTF">2019-04-17T09:02:28Z</dcterms:modified>
</cp:coreProperties>
</file>