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8" r:id="rId2"/>
    <p:sldId id="299" r:id="rId3"/>
    <p:sldId id="365" r:id="rId4"/>
    <p:sldId id="374" r:id="rId5"/>
    <p:sldId id="375" r:id="rId6"/>
    <p:sldId id="376" r:id="rId7"/>
    <p:sldId id="366" r:id="rId8"/>
    <p:sldId id="371" r:id="rId9"/>
    <p:sldId id="369" r:id="rId10"/>
    <p:sldId id="370" r:id="rId11"/>
    <p:sldId id="373" r:id="rId12"/>
    <p:sldId id="377" r:id="rId13"/>
    <p:sldId id="378" r:id="rId14"/>
    <p:sldId id="368" r:id="rId15"/>
    <p:sldId id="379" r:id="rId16"/>
    <p:sldId id="372" r:id="rId17"/>
    <p:sldId id="380" r:id="rId18"/>
    <p:sldId id="381" r:id="rId19"/>
    <p:sldId id="383" r:id="rId20"/>
  </p:sldIdLst>
  <p:sldSz cx="9144000" cy="5143500" type="screen16x9"/>
  <p:notesSz cx="9144000" cy="5143500"/>
  <p:defaultTextStyle>
    <a:defPPr>
      <a:defRPr lang="ru-RU"/>
    </a:defPPr>
    <a:lvl1pPr marL="0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 autoAdjust="0"/>
    <p:restoredTop sz="97257" autoAdjust="0"/>
  </p:normalViewPr>
  <p:slideViewPr>
    <p:cSldViewPr>
      <p:cViewPr>
        <p:scale>
          <a:sx n="100" d="100"/>
          <a:sy n="100" d="100"/>
        </p:scale>
        <p:origin x="-2244" y="-84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BD02E-DBAE-456A-8A5A-6F99E75A519F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0DA62-8A42-4210-9CB4-A646A5276A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8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288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0DA62-8A42-4210-9CB4-A646A5276A1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717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00275" y="149607"/>
            <a:ext cx="2743453" cy="3745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1" y="2880361"/>
            <a:ext cx="64008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09385"/>
          </a:xfr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3" y="1227075"/>
            <a:ext cx="8072119" cy="488502"/>
          </a:xfrm>
        </p:spPr>
        <p:txBody>
          <a:bodyPr lIns="0" tIns="0" rIns="0" bIns="0"/>
          <a:lstStyle>
            <a:lvl1pPr>
              <a:defRPr sz="3200" b="0" i="0">
                <a:solidFill>
                  <a:srgbClr val="7792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09385"/>
          </a:xfr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7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7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09385"/>
          </a:xfr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0"/>
            <a:ext cx="9144000" cy="5143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3" y="1227075"/>
            <a:ext cx="807211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7792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7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7"/>
            <a:ext cx="21031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4783457"/>
            <a:ext cx="21031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798">
        <a:defRPr>
          <a:latin typeface="+mn-lt"/>
          <a:ea typeface="+mn-ea"/>
          <a:cs typeface="+mn-cs"/>
        </a:defRPr>
      </a:lvl5pPr>
      <a:lvl6pPr marL="2285998">
        <a:defRPr>
          <a:latin typeface="+mn-lt"/>
          <a:ea typeface="+mn-ea"/>
          <a:cs typeface="+mn-cs"/>
        </a:defRPr>
      </a:lvl6pPr>
      <a:lvl7pPr marL="2743197">
        <a:defRPr>
          <a:latin typeface="+mn-lt"/>
          <a:ea typeface="+mn-ea"/>
          <a:cs typeface="+mn-cs"/>
        </a:defRPr>
      </a:lvl7pPr>
      <a:lvl8pPr marL="3200397">
        <a:defRPr>
          <a:latin typeface="+mn-lt"/>
          <a:ea typeface="+mn-ea"/>
          <a:cs typeface="+mn-cs"/>
        </a:defRPr>
      </a:lvl8pPr>
      <a:lvl9pPr marL="36575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798">
        <a:defRPr>
          <a:latin typeface="+mn-lt"/>
          <a:ea typeface="+mn-ea"/>
          <a:cs typeface="+mn-cs"/>
        </a:defRPr>
      </a:lvl5pPr>
      <a:lvl6pPr marL="2285998">
        <a:defRPr>
          <a:latin typeface="+mn-lt"/>
          <a:ea typeface="+mn-ea"/>
          <a:cs typeface="+mn-cs"/>
        </a:defRPr>
      </a:lvl6pPr>
      <a:lvl7pPr marL="2743197">
        <a:defRPr>
          <a:latin typeface="+mn-lt"/>
          <a:ea typeface="+mn-ea"/>
          <a:cs typeface="+mn-cs"/>
        </a:defRPr>
      </a:lvl7pPr>
      <a:lvl8pPr marL="3200397">
        <a:defRPr>
          <a:latin typeface="+mn-lt"/>
          <a:ea typeface="+mn-ea"/>
          <a:cs typeface="+mn-cs"/>
        </a:defRPr>
      </a:lvl8pPr>
      <a:lvl9pPr marL="36575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lko_gy@mail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.tpu.ru/" TargetMode="External"/><Relationship Id="rId2" Type="http://schemas.openxmlformats.org/officeDocument/2006/relationships/hyperlink" Target="https://help.tpu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edtpu" TargetMode="External"/><Relationship Id="rId2" Type="http://schemas.openxmlformats.org/officeDocument/2006/relationships/hyperlink" Target="https://ed.tpu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edtp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rasp.tpu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ilko_gy@mail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3" y="57150"/>
            <a:ext cx="2743453" cy="553998"/>
          </a:xfrm>
        </p:spPr>
        <p:txBody>
          <a:bodyPr/>
          <a:lstStyle/>
          <a:p>
            <a:r>
              <a:rPr lang="ru-RU" sz="1200" b="1" dirty="0">
                <a:solidFill>
                  <a:schemeClr val="tx1"/>
                </a:solidFill>
              </a:rPr>
              <a:t>ТОМСКИЙ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ПОЛИТЕХНИЧЕСКИЙ 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УНИВЕРСИТЕТ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50341" y="1713302"/>
            <a:ext cx="8839200" cy="129497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</a:rPr>
              <a:t>ЧАС КУРАТОРА </a:t>
            </a:r>
            <a:r>
              <a:rPr lang="ru-RU" altLang="ru-RU" sz="2400" b="1" dirty="0" smtClean="0">
                <a:solidFill>
                  <a:schemeClr val="bg1"/>
                </a:solidFill>
              </a:rPr>
              <a:t>ГРУППА 2Д02 </a:t>
            </a:r>
            <a:endParaRPr lang="ru-RU" altLang="ru-RU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6096001" y="666752"/>
            <a:ext cx="2743200" cy="104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581400" y="3131763"/>
            <a:ext cx="5408141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598" tIns="28799" rIns="57598" bIns="28799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283" eaLnBrk="1" hangingPunct="1">
              <a:defRPr/>
            </a:pP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Куратор: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defTabSz="914283" eaLnBrk="1" hangingPunct="1">
              <a:defRPr/>
            </a:pPr>
            <a:r>
              <a:rPr lang="ru-RU" sz="1800" b="1" dirty="0">
                <a:solidFill>
                  <a:srgbClr val="339933"/>
                </a:solidFill>
              </a:rPr>
              <a:t>Назарова Галина Юрьевна</a:t>
            </a:r>
            <a:endParaRPr lang="en-US" sz="1800" b="1" dirty="0">
              <a:solidFill>
                <a:srgbClr val="339933"/>
              </a:solidFill>
            </a:endParaRPr>
          </a:p>
          <a:p>
            <a:pPr algn="ctr" defTabSz="914283" eaLnBrk="1" hangingPunct="1">
              <a:defRPr/>
            </a:pP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ассистент ОХИ ИШПР НИ ТПУ</a:t>
            </a:r>
          </a:p>
          <a:p>
            <a:pPr algn="ctr" defTabSz="914283" eaLnBrk="1" hangingPunct="1">
              <a:defRPr/>
            </a:pPr>
            <a:r>
              <a:rPr lang="en-GB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silko_gy</a:t>
            </a: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@mail.ru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defTabSz="914283" eaLnBrk="1" hangingPunct="1">
              <a:defRPr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silko@tpu.ru</a:t>
            </a:r>
          </a:p>
          <a:p>
            <a:pPr algn="ctr" defTabSz="914283" eaLnBrk="1" hangingPunct="1">
              <a:defRPr/>
            </a:pP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8-952-181-87-88</a:t>
            </a:r>
            <a:endParaRPr lang="ru-RU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defTabSz="914283" eaLnBrk="1" hangingPunct="1">
              <a:defRPr/>
            </a:pPr>
            <a:endParaRPr lang="ru-RU" sz="1800" b="1" dirty="0">
              <a:solidFill>
                <a:srgbClr val="339933"/>
              </a:solidFill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923507" y="4476752"/>
            <a:ext cx="1296988" cy="50482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9" tIns="34135" rIns="68269" bIns="34135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</a:rPr>
              <a:t>Томск</a:t>
            </a:r>
          </a:p>
        </p:txBody>
      </p:sp>
      <p:sp>
        <p:nvSpPr>
          <p:cNvPr id="3" name="AutoShape 2" descr="Картинки по запросу студенческая групп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студенческая групп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053807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74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3" y="57150"/>
            <a:ext cx="2743453" cy="553998"/>
          </a:xfrm>
        </p:spPr>
        <p:txBody>
          <a:bodyPr/>
          <a:lstStyle/>
          <a:p>
            <a:r>
              <a:rPr lang="ru-RU" sz="1200" b="1" dirty="0">
                <a:solidFill>
                  <a:schemeClr val="tx1"/>
                </a:solidFill>
              </a:rPr>
              <a:t>ТОМСКИЙ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ПОЛИТЕХНИЧЕСКИЙ 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УНИВЕРСИТЕТ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571722" y="4563345"/>
            <a:ext cx="43180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9" tIns="34135" rIns="68269" bIns="34135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000"/>
              <a:t>2</a:t>
            </a:r>
            <a:endParaRPr lang="ru-RU" altLang="ru-RU" sz="100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038600" y="133352"/>
            <a:ext cx="4788864" cy="2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598" tIns="28799" rIns="57598" bIns="28799"/>
          <a:lstStyle>
            <a:lvl1pPr marL="215900" indent="-215900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313" indent="-1809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719138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008063" indent="-144463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00">
                <a:solidFill>
                  <a:schemeClr val="tx1"/>
                </a:solidFill>
                <a:latin typeface="+mn-lt"/>
              </a:defRPr>
            </a:lvl4pPr>
            <a:lvl5pPr marL="1295400" indent="-142875" algn="l" defTabSz="576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5pPr>
            <a:lvl6pPr marL="17526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6pPr>
            <a:lvl7pPr marL="22098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7pPr>
            <a:lvl8pPr marL="26670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8pPr>
            <a:lvl9pPr marL="3124200" indent="-142875" algn="l" defTabSz="576263" rtl="0" fontAlgn="base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</a:defRPr>
            </a:lvl9pPr>
          </a:lstStyle>
          <a:p>
            <a:pPr algn="r" eaLnBrk="1" hangingPunct="1">
              <a:buFontTx/>
              <a:buNone/>
              <a:defRPr/>
            </a:pPr>
            <a:r>
              <a:rPr lang="ru-RU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ПРОГРАММЫ АДАПТАЦИИ СТУДЕНТОВ ПЕРВОГО КУРСА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6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Картинки по запросу реконструкция установки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артинки по запросу реконструкция установки"/>
          <p:cNvSpPr>
            <a:spLocks noChangeAspect="1" noChangeArrowheads="1"/>
          </p:cNvSpPr>
          <p:nvPr/>
        </p:nvSpPr>
        <p:spPr bwMode="auto">
          <a:xfrm>
            <a:off x="307976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Картинки по запросу реконструкция установки"/>
          <p:cNvSpPr>
            <a:spLocks noChangeAspect="1" noChangeArrowheads="1"/>
          </p:cNvSpPr>
          <p:nvPr/>
        </p:nvSpPr>
        <p:spPr bwMode="auto">
          <a:xfrm>
            <a:off x="460376" y="160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Картинки по запросу реконструкция установки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Картинки по запросу реконструкция установки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611" y="592505"/>
            <a:ext cx="864259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-для быстрой и успешной адаптации в университетской среде,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-для развития их профессиональной  духовно-нравственного и культурного развития, граждан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кого становления, обогащения личностного и профессионального опыта созидательного решения общественных и личных проблем, 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 также условий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содействия социальной и творческой самореализации студентов,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приобщения к здоровому образу жизни,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формирования чувства гордости за то, что они являются политехниками.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психологическую адаптацию студентов;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академическую адаптацию студентов, включая учебную и внеучебную деятельность. 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29FBCD0B-7FBF-48F1-A5B6-154003E9EC44}"/>
              </a:ext>
            </a:extLst>
          </p:cNvPr>
          <p:cNvSpPr/>
          <p:nvPr/>
        </p:nvSpPr>
        <p:spPr>
          <a:xfrm>
            <a:off x="260832" y="3867150"/>
            <a:ext cx="492076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План содержит занятия, направленные на: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E200EE3-1462-4697-B8E7-BCD2AA039C97}"/>
              </a:ext>
            </a:extLst>
          </p:cNvPr>
          <p:cNvSpPr/>
          <p:nvPr/>
        </p:nvSpPr>
        <p:spPr>
          <a:xfrm>
            <a:off x="174332" y="865039"/>
            <a:ext cx="226406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условий:</a:t>
            </a:r>
          </a:p>
        </p:txBody>
      </p:sp>
    </p:spTree>
    <p:extLst>
      <p:ext uri="{BB962C8B-B14F-4D97-AF65-F5344CB8AC3E}">
        <p14:creationId xmlns:p14="http://schemas.microsoft.com/office/powerpoint/2010/main" val="828893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C3F8CD-FD69-4556-B955-96D6448BA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38554"/>
          </a:xfrm>
        </p:spPr>
        <p:txBody>
          <a:bodyPr/>
          <a:lstStyle/>
          <a:p>
            <a:pPr algn="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ГИБРИДНЫЙ ФОРМАТ ОБУЧЕНИЯ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A6A424E-24FF-43C8-822D-F5F614BF3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895350"/>
            <a:ext cx="8072119" cy="553998"/>
          </a:xfrm>
        </p:spPr>
        <p:txBody>
          <a:bodyPr/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часть дисциплин по классической модели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часть по дистанционной модели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418EB6-81F4-4C9C-AD77-6E8083D4F570}"/>
              </a:ext>
            </a:extLst>
          </p:cNvPr>
          <p:cNvSpPr txBox="1"/>
          <p:nvPr/>
        </p:nvSpPr>
        <p:spPr>
          <a:xfrm>
            <a:off x="1607184" y="1697576"/>
            <a:ext cx="2667000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нас всех это новое!</a:t>
            </a:r>
          </a:p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Будьте готовы, возможны сбои в работе, несовершенство системы и трудности коммуникации!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="" xmlns:a16="http://schemas.microsoft.com/office/drawing/2014/main" id="{F8DB381B-4619-421B-A2FF-168746C4A817}"/>
              </a:ext>
            </a:extLst>
          </p:cNvPr>
          <p:cNvSpPr txBox="1">
            <a:spLocks/>
          </p:cNvSpPr>
          <p:nvPr/>
        </p:nvSpPr>
        <p:spPr>
          <a:xfrm>
            <a:off x="304800" y="4061300"/>
            <a:ext cx="53679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3200" b="0" i="0">
                <a:solidFill>
                  <a:srgbClr val="77923B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399">
              <a:defRPr>
                <a:latin typeface="+mn-lt"/>
                <a:ea typeface="+mn-ea"/>
                <a:cs typeface="+mn-cs"/>
              </a:defRPr>
            </a:lvl3pPr>
            <a:lvl4pPr marL="1371599">
              <a:defRPr>
                <a:latin typeface="+mn-lt"/>
                <a:ea typeface="+mn-ea"/>
                <a:cs typeface="+mn-cs"/>
              </a:defRPr>
            </a:lvl4pPr>
            <a:lvl5pPr marL="1828798">
              <a:defRPr>
                <a:latin typeface="+mn-lt"/>
                <a:ea typeface="+mn-ea"/>
                <a:cs typeface="+mn-cs"/>
              </a:defRPr>
            </a:lvl5pPr>
            <a:lvl6pPr marL="2285998">
              <a:defRPr>
                <a:latin typeface="+mn-lt"/>
                <a:ea typeface="+mn-ea"/>
                <a:cs typeface="+mn-cs"/>
              </a:defRPr>
            </a:lvl6pPr>
            <a:lvl7pPr marL="2743197">
              <a:defRPr>
                <a:latin typeface="+mn-lt"/>
                <a:ea typeface="+mn-ea"/>
                <a:cs typeface="+mn-cs"/>
              </a:defRPr>
            </a:lvl7pPr>
            <a:lvl8pPr marL="3200397">
              <a:defRPr>
                <a:latin typeface="+mn-lt"/>
                <a:ea typeface="+mn-ea"/>
                <a:cs typeface="+mn-cs"/>
              </a:defRPr>
            </a:lvl8pPr>
            <a:lvl9pPr marL="3657596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ru-RU" sz="1800" kern="0" dirty="0">
                <a:latin typeface="Arial" panose="020B0604020202020204" pitchFamily="34" charset="0"/>
                <a:cs typeface="Arial" panose="020B0604020202020204" pitchFamily="34" charset="0"/>
              </a:rPr>
              <a:t>Важно!</a:t>
            </a:r>
          </a:p>
          <a:p>
            <a:pPr defTabSz="914400"/>
            <a:r>
              <a:rPr lang="ru-RU" sz="1800" kern="0" dirty="0">
                <a:latin typeface="Arial" panose="020B0604020202020204" pitchFamily="34" charset="0"/>
                <a:cs typeface="Arial" panose="020B0604020202020204" pitchFamily="34" charset="0"/>
              </a:rPr>
              <a:t>соблюдать профилактические меры</a:t>
            </a:r>
          </a:p>
        </p:txBody>
      </p:sp>
      <p:pic>
        <p:nvPicPr>
          <p:cNvPr id="1026" name="Picture 2" descr="C:\Users\silko\Downloads\20200901_1012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r="16941" b="6432"/>
          <a:stretch/>
        </p:blipFill>
        <p:spPr bwMode="auto">
          <a:xfrm rot="5400000">
            <a:off x="5062407" y="1513901"/>
            <a:ext cx="3896451" cy="267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718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0F3AB-E04A-42D6-BD34-B6DE34B81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38554"/>
          </a:xfrm>
        </p:spPr>
        <p:txBody>
          <a:bodyPr/>
          <a:lstStyle/>
          <a:p>
            <a:pPr algn="r"/>
            <a:r>
              <a:rPr lang="ru-RU" sz="2200" b="1" dirty="0"/>
              <a:t>ЛИЧНЫЙ КАБИНЕТ, ЛОГИНЫ, ПАРОЛИ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1855377-7CE5-4AB8-80D7-7BC1FCAFF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499" y="819150"/>
            <a:ext cx="8762999" cy="4431983"/>
          </a:xfrm>
        </p:spPr>
        <p:txBody>
          <a:bodyPr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— это персонализированное рабочее пространство студента или сотрудника в закрытом доступе, в котором сервисы предоставляются согласно статусу и полномочиям пользователя.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Возможность: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следить за актуальностью информации в личном деле, хранящемся в отделе кадров;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получать доступ к приложениям, необходимым в учебной, научной, административной работе;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задавать вопрос или отправлять предложения администрации вуза, куратору, академическому консультанту и многое другое.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Сервисы: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Личное дело студента (с дополнительными вкладками);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«Аттестация» — приложение для просмотра оценок по контрольным точкам и сессии;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«Успеваемость» — приложение для просмотра сведений по текущей успеваемости и посещаемости, проставляемой в электронных журналах преподавателей;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«Учебный план» — приложение для просмотра учебного плана группы: сведения о дисциплинах, объеме и порядке их изучения в рамках образовательной программы.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0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159DCE5-0D64-4819-91F5-0F7433F7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677108"/>
          </a:xfrm>
        </p:spPr>
        <p:txBody>
          <a:bodyPr/>
          <a:lstStyle/>
          <a:p>
            <a:pPr algn="r"/>
            <a:r>
              <a:rPr lang="ru-RU" sz="2200" b="1" dirty="0" smtClean="0"/>
              <a:t>У ВСЕХ ЛИ ЕСТЬ УЧЕТНАЯ ЗАПИСЬ В ДОМЕНЕ ТПУ?</a:t>
            </a:r>
            <a:br>
              <a:rPr lang="ru-RU" sz="2200" b="1" dirty="0" smtClean="0"/>
            </a:br>
            <a:endParaRPr lang="ru-RU" sz="220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D71A5FEF-139D-4B01-B7C1-1763D5FB8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685003"/>
              </p:ext>
            </p:extLst>
          </p:nvPr>
        </p:nvGraphicFramePr>
        <p:xfrm>
          <a:off x="1600200" y="742950"/>
          <a:ext cx="6096000" cy="1127093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3551805021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187274190"/>
                    </a:ext>
                  </a:extLst>
                </a:gridCol>
              </a:tblGrid>
              <a:tr h="229553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</a:rPr>
                        <a:t>Студентам 1 курса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892" marR="21892" marT="21892" marB="21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Студентам старших курсов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892" marR="21892" marT="21892" marB="21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6415297"/>
                  </a:ext>
                </a:extLst>
              </a:tr>
              <a:tr h="897540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На указанную при подаче документов в apply.tpu.ru  </a:t>
                      </a:r>
                      <a:r>
                        <a:rPr lang="ru-RU" sz="1000" dirty="0"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</a:rPr>
                        <a:t>электронную почту выслано письмо с логином и паролем для корпоративной почты ТПУ.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892" marR="21892" marT="21892" marB="21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в НТБ ТПУ в бюро регистрации читателей (к. 123). При себе иметь читательский и студенческий билеты. Здесь можно зарегистрироваться только студентам старших курсов, если они по какой-то причине до сих пор не зарегистрированы.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892" marR="21892" marT="21892" marB="21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950076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18A32FF6-FD77-492C-8B4F-FE7B12C5C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962150"/>
            <a:ext cx="8610600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После получения письма студент самостоятельно меняет пароль (никому не сообщает). В случае н</a:t>
            </a:r>
            <a:r>
              <a:rPr kumimoji="0" lang="ru-RU" altLang="ru-RU" sz="15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еполучения письма с логином и паролем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 (утери пароля, взлома или невозможности войти в корпоративную почту или портал), можно обратиться по тел. 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highlight>
                  <a:srgbClr val="FFFF00"/>
                </a:highlight>
                <a:cs typeface="Arial" panose="020B0604020202020204" pitchFamily="34" charset="0"/>
              </a:rPr>
              <a:t>(3822)701616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, </a:t>
            </a:r>
            <a:endParaRPr kumimoji="0" lang="en-GB" altLang="ru-RU" sz="1500" b="0" i="0" u="none" strike="noStrike" cap="none" normalizeH="0" baseline="0" dirty="0">
              <a:ln>
                <a:noFill/>
              </a:ln>
              <a:solidFill>
                <a:srgbClr val="1C1C1C"/>
              </a:solidFill>
              <a:effectLst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GB" altLang="ru-RU" sz="1500" b="1" i="0" u="none" strike="noStrike" cap="none" normalizeH="0" baseline="0" dirty="0">
              <a:ln>
                <a:noFill/>
              </a:ln>
              <a:solidFill>
                <a:srgbClr val="1C1C1C"/>
              </a:solidFill>
              <a:effectLst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15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в случае иных технических проблем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 с почтой, личным кабинетом или электронными сервисами - подается заявка через сервис 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highlight>
                  <a:srgbClr val="FFFF00"/>
                </a:highlight>
                <a:cs typeface="Arial" panose="020B0604020202020204" pitchFamily="34" charset="0"/>
                <a:hlinkClick r:id="rId2"/>
              </a:rPr>
              <a:t>https://help.tpu.ru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highlight>
                  <a:srgbClr val="FFFF00"/>
                </a:highlight>
                <a:cs typeface="Arial" panose="020B0604020202020204" pitchFamily="34" charset="0"/>
              </a:rPr>
              <a:t> 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с авторизацией через корпоративный логин и пароль.</a:t>
            </a:r>
            <a:endParaRPr kumimoji="0" lang="ru-RU" alt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GB" altLang="ru-RU" sz="1500" b="0" i="0" u="none" strike="noStrike" cap="none" normalizeH="0" baseline="0" dirty="0">
              <a:ln>
                <a:noFill/>
              </a:ln>
              <a:solidFill>
                <a:srgbClr val="1C1C1C"/>
              </a:solidFill>
              <a:effectLst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Логин и пароль используются </a:t>
            </a:r>
            <a:r>
              <a:rPr kumimoji="0" lang="ru-RU" altLang="ru-RU" sz="15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highlight>
                  <a:srgbClr val="FFFF00"/>
                </a:highlight>
                <a:cs typeface="Arial" panose="020B0604020202020204" pitchFamily="34" charset="0"/>
              </a:rPr>
              <a:t>ежедневно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 для входа в корпоративную электронную почту в домене </a:t>
            </a:r>
            <a:r>
              <a:rPr kumimoji="0" lang="ru-RU" altLang="ru-RU" sz="1500" b="0" i="0" u="none" strike="noStrike" cap="none" normalizeH="0" baseline="0" dirty="0" err="1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tpu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, просмотр информации на корпоративном портале университета, Личном кабинете, получении услуг на сайте 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  <a:hlinkClick r:id="rId3"/>
              </a:rPr>
              <a:t>https://ed.tpu.ru/</a:t>
            </a:r>
            <a:r>
              <a:rPr kumimoji="0" lang="ru-RU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 (перечень услуг обновляется и расширяется) и т.д. </a:t>
            </a:r>
            <a:r>
              <a:rPr kumimoji="0" lang="en-GB" altLang="ru-RU" sz="1500" b="0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5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Пароль не передается другим лицам!</a:t>
            </a:r>
            <a:endParaRPr kumimoji="0" lang="ru-RU" altLang="ru-RU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58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5790E8-D41E-4869-B5D3-CCC98BD0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133350"/>
            <a:ext cx="7708900" cy="615553"/>
          </a:xfrm>
        </p:spPr>
        <p:txBody>
          <a:bodyPr/>
          <a:lstStyle/>
          <a:p>
            <a:pPr algn="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ДИСТАНЦИОННЫЙ ФОРМАТ ОБУЧЕНИЯ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7810581-F87E-453D-9E81-99CA23374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971550"/>
            <a:ext cx="8072119" cy="3600986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желающих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не может присутствовать на очных занятиях (по уважительной причине), то необходимо подать электронное уведомление (получить электронную услугу). 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“Уведомление об обучении в дистанционном формате” будет доступно с 10 сентября по ссылке (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https://ed.tpu.ru/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авторизация через корпоративный логин и пароль), выполнять действия по шагам. 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Подробнее информация появится в группе 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https://vk.com/edtpu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81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66E275-4AC2-4C08-82BE-AB21A41D1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69332"/>
          </a:xfrm>
        </p:spPr>
        <p:txBody>
          <a:bodyPr/>
          <a:lstStyle/>
          <a:p>
            <a:pPr algn="r"/>
            <a:r>
              <a:rPr lang="ru-RU" sz="2400" b="1" dirty="0"/>
              <a:t>РЕКОМЕНДАЦИИ ПО ПРОФИЛАКТИКЕ </a:t>
            </a:r>
            <a:r>
              <a:rPr lang="en-GB" sz="2400" b="1" dirty="0"/>
              <a:t>COVID-19</a:t>
            </a:r>
            <a:endParaRPr lang="ru-RU" sz="2400" b="1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DB62CA3-11D0-4C76-A782-445381A7A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047750"/>
            <a:ext cx="8072119" cy="332398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прикасаться руками к лицу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Мыть руки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40-60 сек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 антисептики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20-30 сек.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Кашлять и чихать в салфетку или сгиб локтя, а не в ладони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Избегать близких контактов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людных мест и пр., использовать приветственный жест вместо объятий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Проветривать помещение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каждые 2 часа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 средства личной гигиены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Вызвать врача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температуре, кашле, затрудненном дыхании, следовать рекомендациям врача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 маску в местах массового скопления людей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 должно быть зазоров, плотно прилегать к лицу.</a:t>
            </a:r>
          </a:p>
        </p:txBody>
      </p:sp>
    </p:spTree>
    <p:extLst>
      <p:ext uri="{BB962C8B-B14F-4D97-AF65-F5344CB8AC3E}">
        <p14:creationId xmlns:p14="http://schemas.microsoft.com/office/powerpoint/2010/main" val="250600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FE9E09-B335-4601-9837-A387C307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9525"/>
            <a:ext cx="7708900" cy="923330"/>
          </a:xfrm>
        </p:spPr>
        <p:txBody>
          <a:bodyPr/>
          <a:lstStyle/>
          <a:p>
            <a:pPr algn="r"/>
            <a:r>
              <a:rPr lang="ru-RU" b="1" dirty="0" smtClean="0"/>
              <a:t>ОБЩИЕ ПРАВИЛА ДЛЯ МАСОК ОДНОРАЗОВОГО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И МНОГОРАЗОВОГО ИСПОЛЬЗОВАНИЯ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EF788B4-F79E-41B4-A744-E6E4A3DC0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3" y="1227075"/>
            <a:ext cx="8072119" cy="3077766"/>
          </a:xfrm>
        </p:spPr>
        <p:txBody>
          <a:bodyPr/>
          <a:lstStyle/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Правило 1. Использовать маску </a:t>
            </a:r>
            <a:r>
              <a:rPr lang="ru-RU" sz="2000" b="1" dirty="0">
                <a:solidFill>
                  <a:srgbClr val="0070C0"/>
                </a:solidFill>
              </a:rPr>
              <a:t>не более двух часов.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Правило 2. Немедленно заменить маску в случае ее намокания (увлажнения), даже если прошло менее двух часов с момента использования.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Правило 3. Не касаться руками закрепленной маски.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Правило 4. Тщательно вымыть руки с мылом или обработать спиртосодержащим средством после прикосновения к используемой или использованной маске.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2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C5281B-1CB6-4C91-BED9-1EFD68C4F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" y="-9525"/>
            <a:ext cx="9144000" cy="677108"/>
          </a:xfrm>
        </p:spPr>
        <p:txBody>
          <a:bodyPr/>
          <a:lstStyle/>
          <a:p>
            <a:pPr algn="r"/>
            <a:r>
              <a:rPr lang="ru-RU" sz="2200" b="1" dirty="0" smtClean="0"/>
              <a:t>АЛГОРИТМ ИСПОЛЬЗОВАНИЯ МАСКИ 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sz="2200" b="1" dirty="0" smtClean="0"/>
              <a:t>ОДНОРАЗОВОГО ИСПОЛЬЗОВАНИЯ.</a:t>
            </a:r>
            <a:endParaRPr lang="ru-RU" sz="22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4C782E9-B716-4BA5-9332-985C78CB9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474230"/>
            <a:ext cx="8072119" cy="4431983"/>
          </a:xfrm>
        </p:spPr>
        <p:txBody>
          <a:bodyPr/>
          <a:lstStyle/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Обработать руки спиртосодержащим средством или вымыть с мылом.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Удерживая маску за завязки или резинки вплотную поднести к лицу белой стороной внутрь и фиксировать завязками (резинками) в положении, когда полностью прикрыта нижняя часть лица – и рот, и нос.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конце придать нужную форму гибкой полоске (носовому зажиму), обеспечивая плотное прилегание маски к лицу.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Снять изделие, удерживая за завязки (резинку) сзади, не прикасаясь к передней части маски.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Поместить снятую маску в пакет, герметично закрыть, выбросить в контейнер для отходов (мусорное ведро).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Вымыть руки с мылом или обработать спиртосодержащим средством. При необходимости надеть новую маску, соблюдая предыдущие этапы.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: вниз 3">
            <a:extLst>
              <a:ext uri="{FF2B5EF4-FFF2-40B4-BE49-F238E27FC236}">
                <a16:creationId xmlns="" xmlns:a16="http://schemas.microsoft.com/office/drawing/2014/main" id="{49B3075B-5A65-4228-A81F-A398935EA843}"/>
              </a:ext>
            </a:extLst>
          </p:cNvPr>
          <p:cNvSpPr/>
          <p:nvPr/>
        </p:nvSpPr>
        <p:spPr>
          <a:xfrm>
            <a:off x="4003427" y="972720"/>
            <a:ext cx="502919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низ 4">
            <a:extLst>
              <a:ext uri="{FF2B5EF4-FFF2-40B4-BE49-F238E27FC236}">
                <a16:creationId xmlns="" xmlns:a16="http://schemas.microsoft.com/office/drawing/2014/main" id="{8788F5A1-89C0-4151-81D4-CDBC5F09894B}"/>
              </a:ext>
            </a:extLst>
          </p:cNvPr>
          <p:cNvSpPr/>
          <p:nvPr/>
        </p:nvSpPr>
        <p:spPr>
          <a:xfrm>
            <a:off x="4003427" y="1970063"/>
            <a:ext cx="502919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="" xmlns:a16="http://schemas.microsoft.com/office/drawing/2014/main" id="{9A5484D6-70CB-4CBB-9737-322578C052E6}"/>
              </a:ext>
            </a:extLst>
          </p:cNvPr>
          <p:cNvSpPr/>
          <p:nvPr/>
        </p:nvSpPr>
        <p:spPr>
          <a:xfrm>
            <a:off x="4022178" y="2650296"/>
            <a:ext cx="502919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="" xmlns:a16="http://schemas.microsoft.com/office/drawing/2014/main" id="{D40BEBC1-0F16-4696-9EB6-AF10714CBC3E}"/>
              </a:ext>
            </a:extLst>
          </p:cNvPr>
          <p:cNvSpPr/>
          <p:nvPr/>
        </p:nvSpPr>
        <p:spPr>
          <a:xfrm>
            <a:off x="4047964" y="3381268"/>
            <a:ext cx="502919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05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4595DE-34CD-42F6-99B2-96768128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33350"/>
            <a:ext cx="7708900" cy="309385"/>
          </a:xfrm>
        </p:spPr>
        <p:txBody>
          <a:bodyPr/>
          <a:lstStyle/>
          <a:p>
            <a:r>
              <a:rPr lang="ru-RU" b="1" dirty="0"/>
              <a:t>Алгоритм использования маски многоразового использования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ECD7700-791C-4676-98D2-67635CB31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727948"/>
            <a:ext cx="8763000" cy="4431983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Обработать руки спиртосодержащим средством или вымыть с мылом.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Удерживая маску за завязки или резинки вплотную поднести к лицу и фиксировать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завязками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положении, когда полностью прикрыта нижняя часть лица – и рот, и нос.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Проверить, чтобы маска плотно прилегала к лицу.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Снять изделие, удерживая за завязки (резинку) сзади, не прикасаясь к передней части маски.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Поместить снятую маску в пакет, герметично закрыть, хранить до стирки.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*В домашних условиях маску необходимо стирать, используя мыло (моющее средство), отдельно от других вещей.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стирки маску можно обработать паром с помощью утюга с функцией подачи пара или парогенератора. Затем прогладить горячим утюгом (без пара) для удаления влаги. Маска должна быть полностью сухая! Вымыть руки с мылом или обработать спиртосодержащим средством. При необходимости надеть чистую обработанную маску.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="" xmlns:a16="http://schemas.microsoft.com/office/drawing/2014/main" id="{1FE72952-EE55-4609-8048-E8391B670F43}"/>
              </a:ext>
            </a:extLst>
          </p:cNvPr>
          <p:cNvSpPr/>
          <p:nvPr/>
        </p:nvSpPr>
        <p:spPr>
          <a:xfrm>
            <a:off x="4358640" y="971550"/>
            <a:ext cx="502919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="" xmlns:a16="http://schemas.microsoft.com/office/drawing/2014/main" id="{2A3346D0-5B6F-4531-A235-B67CC8659FCB}"/>
              </a:ext>
            </a:extLst>
          </p:cNvPr>
          <p:cNvSpPr/>
          <p:nvPr/>
        </p:nvSpPr>
        <p:spPr>
          <a:xfrm>
            <a:off x="4327716" y="1733091"/>
            <a:ext cx="502919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="" xmlns:a16="http://schemas.microsoft.com/office/drawing/2014/main" id="{F343BFDB-11A4-4340-A533-3809B67B1C9F}"/>
              </a:ext>
            </a:extLst>
          </p:cNvPr>
          <p:cNvSpPr/>
          <p:nvPr/>
        </p:nvSpPr>
        <p:spPr>
          <a:xfrm>
            <a:off x="4327716" y="2229563"/>
            <a:ext cx="502919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="" xmlns:a16="http://schemas.microsoft.com/office/drawing/2014/main" id="{D1419F08-CBC7-461D-B5F1-02867917072D}"/>
              </a:ext>
            </a:extLst>
          </p:cNvPr>
          <p:cNvSpPr/>
          <p:nvPr/>
        </p:nvSpPr>
        <p:spPr>
          <a:xfrm>
            <a:off x="4327715" y="2876550"/>
            <a:ext cx="502919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="" xmlns:a16="http://schemas.microsoft.com/office/drawing/2014/main" id="{85F7E159-6AA5-4AB2-ACBB-9F8111FD85A7}"/>
              </a:ext>
            </a:extLst>
          </p:cNvPr>
          <p:cNvSpPr/>
          <p:nvPr/>
        </p:nvSpPr>
        <p:spPr>
          <a:xfrm>
            <a:off x="4327714" y="3381375"/>
            <a:ext cx="502919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952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4CCD47-A9DE-4A4B-B11A-32156FCAD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975" y="47625"/>
            <a:ext cx="5505450" cy="923330"/>
          </a:xfrm>
        </p:spPr>
        <p:txBody>
          <a:bodyPr/>
          <a:lstStyle/>
          <a:p>
            <a:pPr algn="r"/>
            <a:r>
              <a:rPr lang="ru-RU" b="1" dirty="0" smtClean="0"/>
              <a:t>ДОПУСК В КОРПУС И В ОБЩЕЖИТИЕ (ВЫДАЧА ПРОПУСКОВ)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C672F4-98CA-436F-B09C-F082E0E94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3800" y="819150"/>
            <a:ext cx="5302887" cy="392415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корпус ТПУ оборудован системой контроля управления доступом (турникетом), при входе необходимо предъявить пропуск. </a:t>
            </a:r>
            <a:endParaRPr lang="ru-RU" sz="17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пропуск отсутствует, его необходимо получить в Бюро пропусков (пр. Ленина 30а, с 08.00 до 20.00). </a:t>
            </a:r>
            <a:endParaRPr lang="ru-RU" sz="17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 пропуска можно использовать банковскую карту Газпромбанка (</a:t>
            </a:r>
            <a:r>
              <a:rPr lang="ru-RU" sz="17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кампусную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карту). </a:t>
            </a:r>
            <a:endParaRPr lang="ru-RU" sz="17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чужому пропуску или несколькими студентами по одному пропуску запрещен.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3B98DB2-F4C3-478D-B252-F5C3108676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33" t="20370" r="51667" b="5556"/>
          <a:stretch/>
        </p:blipFill>
        <p:spPr>
          <a:xfrm>
            <a:off x="57150" y="47625"/>
            <a:ext cx="3581400" cy="497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75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133350"/>
            <a:ext cx="7708900" cy="369332"/>
          </a:xfrm>
        </p:spPr>
        <p:txBody>
          <a:bodyPr/>
          <a:lstStyle/>
          <a:p>
            <a:pPr algn="r"/>
            <a:r>
              <a:rPr lang="ru-RU" sz="2400" b="1" dirty="0" smtClean="0"/>
              <a:t>ВЫДАЧА ДОКУМЕНТОВ ПЕРВОКУРСНИКАМ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742950"/>
            <a:ext cx="8686800" cy="4678204"/>
          </a:xfrm>
        </p:spPr>
        <p:txBody>
          <a:bodyPr/>
          <a:lstStyle/>
          <a:p>
            <a:r>
              <a:rPr lang="ru-RU" sz="1600" b="1" dirty="0">
                <a:solidFill>
                  <a:srgbClr val="0070C0"/>
                </a:solidFill>
              </a:rPr>
              <a:t>Для подготовки учебных документов первокурсникам необходимо: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В Бюро пропусков (пр. Ленина, 30А, вход с правого торца здания) </a:t>
            </a:r>
            <a:r>
              <a:rPr lang="ru-RU" sz="1600" b="1" dirty="0">
                <a:solidFill>
                  <a:srgbClr val="0070C0"/>
                </a:solidFill>
              </a:rPr>
              <a:t>получить пропуск </a:t>
            </a:r>
            <a:r>
              <a:rPr lang="ru-RU" sz="1600" dirty="0">
                <a:solidFill>
                  <a:schemeClr val="tx1"/>
                </a:solidFill>
              </a:rPr>
              <a:t>(при себе иметь паспорт и маску</a:t>
            </a:r>
            <a:r>
              <a:rPr lang="ru-RU" sz="1600" dirty="0" smtClean="0">
                <a:solidFill>
                  <a:schemeClr val="tx1"/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chemeClr val="tx1"/>
                </a:solidFill>
              </a:rPr>
              <a:t>Центр по работе со студентами, НТБ, ул. Белинского, 53А, 2 этаж, правое крыло) предоставить </a:t>
            </a:r>
            <a:r>
              <a:rPr lang="ru-RU" sz="1600" b="1" dirty="0">
                <a:solidFill>
                  <a:srgbClr val="0070C0"/>
                </a:solidFill>
              </a:rPr>
              <a:t>5 цветных фотографий 3*4 (фотографии следует подписать на обороте - фамилия, имя, отчество) </a:t>
            </a:r>
            <a:r>
              <a:rPr lang="ru-RU" sz="1600" dirty="0">
                <a:solidFill>
                  <a:schemeClr val="tx1"/>
                </a:solidFill>
              </a:rPr>
              <a:t>предоставить эксперту своей </a:t>
            </a:r>
            <a:r>
              <a:rPr lang="ru-RU" sz="1600" dirty="0" smtClean="0">
                <a:solidFill>
                  <a:schemeClr val="tx1"/>
                </a:solidFill>
              </a:rPr>
              <a:t>Школы – </a:t>
            </a:r>
            <a:r>
              <a:rPr lang="ru-RU" sz="1600" b="1" u="sng" dirty="0" smtClean="0">
                <a:solidFill>
                  <a:srgbClr val="0070C0"/>
                </a:solidFill>
              </a:rPr>
              <a:t>Перепелица Алена </a:t>
            </a:r>
            <a:r>
              <a:rPr lang="ru-RU" sz="1600" b="1" u="sng" dirty="0" err="1" smtClean="0">
                <a:solidFill>
                  <a:srgbClr val="0070C0"/>
                </a:solidFill>
              </a:rPr>
              <a:t>Анатлольевна</a:t>
            </a:r>
            <a:r>
              <a:rPr lang="ru-RU" sz="1600" b="1" u="sng" dirty="0" smtClean="0">
                <a:solidFill>
                  <a:srgbClr val="0070C0"/>
                </a:solidFill>
              </a:rPr>
              <a:t>, НТБ-263 ауд.</a:t>
            </a:r>
            <a:r>
              <a:rPr lang="ru-RU" sz="1600" b="1" u="sng" dirty="0">
                <a:solidFill>
                  <a:srgbClr val="0070C0"/>
                </a:solidFill>
              </a:rPr>
              <a:t> </a:t>
            </a:r>
            <a:endParaRPr lang="ru-RU" sz="1600" b="1" u="sng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b="1" u="sng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chemeClr val="tx1"/>
                </a:solidFill>
              </a:rPr>
              <a:t>Центр по работе со студентами передать заполненную личную карточку и согласие на обработку персональных данных (заполнение на часах куратора).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После </a:t>
            </a:r>
            <a:r>
              <a:rPr lang="ru-RU" sz="1600" dirty="0">
                <a:solidFill>
                  <a:schemeClr val="tx1"/>
                </a:solidFill>
              </a:rPr>
              <a:t>получения фотографий и заполнения документов </a:t>
            </a:r>
            <a:r>
              <a:rPr lang="ru-RU" sz="1600" b="1" dirty="0">
                <a:solidFill>
                  <a:srgbClr val="0070C0"/>
                </a:solidFill>
              </a:rPr>
              <a:t>по мере готовности </a:t>
            </a:r>
            <a:r>
              <a:rPr lang="ru-RU" sz="1600" dirty="0">
                <a:solidFill>
                  <a:schemeClr val="tx1"/>
                </a:solidFill>
              </a:rPr>
              <a:t>зачетные книжки и студенческие билеты получить </a:t>
            </a:r>
            <a:r>
              <a:rPr lang="ru-RU" sz="1600" b="1" dirty="0">
                <a:solidFill>
                  <a:srgbClr val="0070C0"/>
                </a:solidFill>
              </a:rPr>
              <a:t>по индивидуальному приглашению</a:t>
            </a:r>
            <a:r>
              <a:rPr lang="ru-RU" sz="1600" b="1" dirty="0">
                <a:solidFill>
                  <a:schemeClr val="tx1"/>
                </a:solidFill>
              </a:rPr>
              <a:t> </a:t>
            </a:r>
            <a:r>
              <a:rPr lang="ru-RU" sz="1600" dirty="0">
                <a:solidFill>
                  <a:schemeClr val="tx1"/>
                </a:solidFill>
              </a:rPr>
              <a:t>эксперта ЦРС (ЕД)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Читательский </a:t>
            </a:r>
            <a:r>
              <a:rPr lang="ru-RU" sz="1600" dirty="0">
                <a:solidFill>
                  <a:schemeClr val="tx1"/>
                </a:solidFill>
              </a:rPr>
              <a:t>билет получить в НТБ (после получения сообщения о готовности читательского билета на корпоративную электронную почту от библиотекаря).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</a:rPr>
              <a:t>Вход </a:t>
            </a:r>
            <a:r>
              <a:rPr lang="ru-RU" sz="1600" b="1" dirty="0">
                <a:solidFill>
                  <a:srgbClr val="0070C0"/>
                </a:solidFill>
              </a:rPr>
              <a:t>в НТБ строго в маске, с собой иметь синюю ручку, паспорт, для иностранных студентов дополнительно - при наличии отрицательного результата теста.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74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09550"/>
            <a:ext cx="7708900" cy="615553"/>
          </a:xfrm>
        </p:spPr>
        <p:txBody>
          <a:bodyPr/>
          <a:lstStyle/>
          <a:p>
            <a:pPr algn="r"/>
            <a:r>
              <a:rPr lang="ru-RU" b="1" dirty="0" smtClean="0"/>
              <a:t> ДОПУСК НА ЗАНЯТИЯ ИНОСТРАННЫХ ОБУЧАЮЩИХСЯ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895350"/>
            <a:ext cx="8686799" cy="4462760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Студенты </a:t>
            </a:r>
            <a:r>
              <a:rPr lang="ru-RU" sz="1800" dirty="0">
                <a:solidFill>
                  <a:schemeClr val="tx1"/>
                </a:solidFill>
              </a:rPr>
              <a:t>- иностранные граждане (Ближнее и Дальнее Зарубежье), въехавшие на территорию РФ, смогут приступить </a:t>
            </a:r>
            <a:r>
              <a:rPr lang="ru-RU" sz="1800" b="1" dirty="0">
                <a:solidFill>
                  <a:srgbClr val="0070C0"/>
                </a:solidFill>
              </a:rPr>
              <a:t>к очным занятиям: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 </a:t>
            </a: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случае </a:t>
            </a:r>
            <a:r>
              <a:rPr lang="ru-RU" sz="1800" b="1" dirty="0">
                <a:solidFill>
                  <a:srgbClr val="0070C0"/>
                </a:solidFill>
              </a:rPr>
              <a:t>предоставления отрицательного результата анализа на COVID-19,</a:t>
            </a:r>
            <a:r>
              <a:rPr lang="ru-RU" sz="1800" b="1" dirty="0">
                <a:solidFill>
                  <a:schemeClr val="tx1"/>
                </a:solidFill>
              </a:rPr>
              <a:t> </a:t>
            </a:r>
            <a:r>
              <a:rPr lang="ru-RU" sz="1800" dirty="0">
                <a:solidFill>
                  <a:schemeClr val="tx1"/>
                </a:solidFill>
              </a:rPr>
              <a:t>отобранного не ранее чем за три календарных дня до въезда в Российскую Федерацию;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после 14-дневной </a:t>
            </a:r>
            <a:r>
              <a:rPr lang="ru-RU" sz="1800" b="1" dirty="0">
                <a:solidFill>
                  <a:srgbClr val="0070C0"/>
                </a:solidFill>
              </a:rPr>
              <a:t>самоизоляции</a:t>
            </a:r>
            <a:r>
              <a:rPr lang="ru-RU" sz="1800" b="1" dirty="0">
                <a:solidFill>
                  <a:schemeClr val="tx1"/>
                </a:solidFill>
              </a:rPr>
              <a:t> </a:t>
            </a:r>
            <a:r>
              <a:rPr lang="ru-RU" sz="1800" dirty="0">
                <a:solidFill>
                  <a:schemeClr val="tx1"/>
                </a:solidFill>
              </a:rPr>
              <a:t>(со дня въезда в Российскую Федерацию);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после проведения на 10-12 день обследования на COVID-19 методом ПЦР;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в случае </a:t>
            </a:r>
            <a:r>
              <a:rPr lang="ru-RU" sz="1800" b="1" dirty="0">
                <a:solidFill>
                  <a:srgbClr val="0070C0"/>
                </a:solidFill>
              </a:rPr>
              <a:t>предоставления отрицательного результата анализа на COVID-19 после окончания самоизоляции.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Данные о дате прибытия в РФ (сразу после прибытия) и дате получения отрицательного результата теста, скан-копия теста предоставляются в обязательном порядке эксперту Центра по работе со студентами (Единый деканат) через сообщение </a:t>
            </a:r>
            <a:r>
              <a:rPr lang="ru-RU" sz="1800" dirty="0" err="1">
                <a:solidFill>
                  <a:schemeClr val="tx1"/>
                </a:solidFill>
              </a:rPr>
              <a:t>ВКонтакте</a:t>
            </a:r>
            <a:r>
              <a:rPr lang="ru-RU" sz="1800" dirty="0">
                <a:solidFill>
                  <a:schemeClr val="tx1"/>
                </a:solidFill>
              </a:rPr>
              <a:t> (</a:t>
            </a:r>
            <a:r>
              <a:rPr lang="ru-RU" sz="1800" dirty="0">
                <a:solidFill>
                  <a:schemeClr val="tx1"/>
                </a:solidFill>
                <a:hlinkClick r:id="rId2"/>
              </a:rPr>
              <a:t>https://vk.com/edtpu</a:t>
            </a:r>
            <a:r>
              <a:rPr lang="ru-RU" sz="1800" dirty="0">
                <a:solidFill>
                  <a:schemeClr val="tx1"/>
                </a:solidFill>
              </a:rPr>
              <a:t>) или по корпоративной электронной почте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100" dirty="0" smtClean="0">
                <a:solidFill>
                  <a:schemeClr val="tx1"/>
                </a:solidFill>
              </a:rPr>
              <a:t>* </a:t>
            </a:r>
            <a:r>
              <a:rPr lang="ru-RU" sz="1100" dirty="0">
                <a:solidFill>
                  <a:schemeClr val="tx1"/>
                </a:solidFill>
              </a:rPr>
              <a:t>МР 3.1 /2.1.0205-20 “Рекомендации по профилактике новой </a:t>
            </a:r>
            <a:r>
              <a:rPr lang="ru-RU" sz="1100" dirty="0" err="1">
                <a:solidFill>
                  <a:schemeClr val="tx1"/>
                </a:solidFill>
              </a:rPr>
              <a:t>коронавирусной</a:t>
            </a:r>
            <a:r>
              <a:rPr lang="ru-RU" sz="1100" dirty="0">
                <a:solidFill>
                  <a:schemeClr val="tx1"/>
                </a:solidFill>
              </a:rPr>
              <a:t> инфекции (COVID-19) в образовательных организациях высшего образования” (утверждены Федеральной службой по надзору в сфере защиты прав потребителей и благополучия человека 29.07.20) 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9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6346B5-5777-4C3F-B1C3-B46DE7FA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84912"/>
            <a:ext cx="7708900" cy="369332"/>
          </a:xfrm>
        </p:spPr>
        <p:txBody>
          <a:bodyPr/>
          <a:lstStyle/>
          <a:p>
            <a:pPr algn="r"/>
            <a:r>
              <a:rPr lang="ru-RU" sz="2400" b="1" dirty="0" smtClean="0"/>
              <a:t>ЗНАКОМСТВО</a:t>
            </a:r>
            <a:endParaRPr lang="ru-RU" sz="2400" b="1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BD7DA6-255E-48BE-8077-6AE086FF5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323" y="819150"/>
            <a:ext cx="8751277" cy="387798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Представление, ФИО, хобби, </a:t>
            </a:r>
          </a:p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Интересы, «А еще я..»</a:t>
            </a:r>
          </a:p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 еще я мечтаю</a:t>
            </a: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….»</a:t>
            </a:r>
            <a:endParaRPr lang="en-US" sz="1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«Снежный ком»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участник группы называет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 имя и личностное качество, за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которое его можно ценить, любить,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уважать и т. д. Первый участник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называет свое имя и качество,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– называет имя и качество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первого, затем свое и т. д. Таким </a:t>
            </a:r>
          </a:p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образом, имена и качества нарастают как снежный ком. Последний участник называет всех.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496140A-2F20-4115-A320-085A61835D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67" t="35185" r="69167" b="38148"/>
          <a:stretch/>
        </p:blipFill>
        <p:spPr>
          <a:xfrm>
            <a:off x="4631266" y="1076925"/>
            <a:ext cx="428413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29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09550"/>
            <a:ext cx="7708900" cy="369332"/>
          </a:xfrm>
        </p:spPr>
        <p:txBody>
          <a:bodyPr/>
          <a:lstStyle/>
          <a:p>
            <a:pPr algn="r"/>
            <a:r>
              <a:rPr lang="ru-RU" sz="2400" b="1" dirty="0" smtClean="0"/>
              <a:t>ГРАФИК УЧЕБНОГО ПРОЦЕССА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819150"/>
            <a:ext cx="8686799" cy="4708981"/>
          </a:xfrm>
        </p:spPr>
        <p:txBody>
          <a:bodyPr/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Все учебные мероприятия ТПУ реализуются в сроки, установленные календарными учебными графиками ТПУ 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https://rasp.tpu.ru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Дата начала учебных занятий для всех форм обучения и уровней подготовки в каждом семестре учебного года определяется календарными учебными графиками ТПУ. Начало осеннего семестра в этом учебном году 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 1 сентября.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календарном учебном графике внесены обозначения: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экзаменационная сессия</a:t>
            </a: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конференц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неделя </a:t>
            </a: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=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каникулы.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 год состоит из двух семестров (осенний, весенний),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каждый из которых заканчивается </a:t>
            </a: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промежуточной аттестацией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(зимняя, летняя экзаменационная сессия), предусмотренной учебным планом.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653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CF16F0-B171-4D17-8584-FECFFCAA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FA5B830-7FAD-49F0-A104-31A37881D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819150"/>
            <a:ext cx="8534400" cy="1661993"/>
          </a:xfrm>
        </p:spPr>
        <p:txBody>
          <a:bodyPr/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календарным учебным графиком для каждой образовательной программы устанавливается время для реализации </a:t>
            </a: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текущего/рубежного контроля - конференц-неделя (в середине и конце семестра</a:t>
            </a: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endParaRPr lang="en-US" sz="1800" dirty="0" smtClean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Сетка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занятий (с 01.09.2020)</a:t>
            </a:r>
          </a:p>
          <a:p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209550"/>
            <a:ext cx="77089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r" defTabSz="914400"/>
            <a:r>
              <a:rPr lang="ru-RU" sz="2600" b="1" kern="0" dirty="0" smtClean="0"/>
              <a:t>ГРАФИК УЧЕБНОГО ПРОЦЕССА</a:t>
            </a:r>
            <a:endParaRPr lang="ru-RU" sz="2600" kern="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348338"/>
              </p:ext>
            </p:extLst>
          </p:nvPr>
        </p:nvGraphicFramePr>
        <p:xfrm>
          <a:off x="3698875" y="2266950"/>
          <a:ext cx="5105400" cy="2729952"/>
        </p:xfrm>
        <a:graphic>
          <a:graphicData uri="http://schemas.openxmlformats.org/drawingml/2006/table">
            <a:tbl>
              <a:tblPr/>
              <a:tblGrid>
                <a:gridCol w="1021080"/>
                <a:gridCol w="1021080"/>
                <a:gridCol w="1021080"/>
                <a:gridCol w="1021080"/>
                <a:gridCol w="1021080"/>
              </a:tblGrid>
              <a:tr h="536378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Номер «пары»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начала «пары»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Перерыв между академическими часами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окончания «пары»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Перерыв между «парами»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96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8-30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10-05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96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10-25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12-00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96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12-40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14-15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96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14-35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16-10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369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16-30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18-05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369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18-25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20-00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369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20-20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минут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21-55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минут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602" marR="10602" marT="10602" marB="106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98900" y="1227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2114550"/>
            <a:ext cx="3352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обучающихся по очной, очно-заочной формам обучения в учебном году устанавливаются каникулы общей продолжительностью от 7 до 10 недель, в том числе не менее двух недель в зимний период.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341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09550"/>
            <a:ext cx="7708900" cy="338554"/>
          </a:xfrm>
        </p:spPr>
        <p:txBody>
          <a:bodyPr/>
          <a:lstStyle/>
          <a:p>
            <a:pPr algn="r"/>
            <a:r>
              <a:rPr lang="ru-RU" sz="2200" b="1" dirty="0" smtClean="0"/>
              <a:t>СИСТЕМА ОЦЕНИВАНИЯ, УСПЕВАЕМОСТЬ И ПОСЕЩАЕМОСТЬ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1" y="742950"/>
            <a:ext cx="5486400" cy="39241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 каждой дисциплине составляется рейтинг-план. Рейтинг-план доводится до студентов на первых занятиях. </a:t>
            </a:r>
            <a:endParaRPr 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выполнении мероприятий текущего контроля (лабораторные, практические работы, индивидуальные задания и т.д.) студент накапливает баллы. </a:t>
            </a:r>
            <a:endParaRPr 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Максимальное </a:t>
            </a:r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баллов 100, минимальное количество баллов для получения оценки или зачета 55. </a:t>
            </a:r>
            <a:endParaRPr lang="ru-RU" sz="17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Прилежно </a:t>
            </a:r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изучая дисциплину можно получить «автомат».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715105"/>
              </p:ext>
            </p:extLst>
          </p:nvPr>
        </p:nvGraphicFramePr>
        <p:xfrm>
          <a:off x="5715000" y="895350"/>
          <a:ext cx="3151164" cy="3810000"/>
        </p:xfrm>
        <a:graphic>
          <a:graphicData uri="http://schemas.openxmlformats.org/drawingml/2006/table">
            <a:tbl>
              <a:tblPr/>
              <a:tblGrid>
                <a:gridCol w="1050388"/>
                <a:gridCol w="1050388"/>
                <a:gridCol w="1050388"/>
              </a:tblGrid>
              <a:tr h="619446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Arial"/>
                        </a:rPr>
                        <a:t>Традиционная оценка</a:t>
                      </a:r>
                      <a:endParaRPr lang="ru-RU" sz="1200" dirty="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Литерная оценка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Рейтинговая оценка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446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Отлично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A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90-100 баллов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054">
                <a:tc rowSpan="2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Arial"/>
                        </a:rPr>
                        <a:t>Хорошо</a:t>
                      </a:r>
                      <a:endParaRPr lang="ru-RU" sz="1200" dirty="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B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80-89 баллов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С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70-79 баллов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054">
                <a:tc rowSpan="2"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Удовлетворительно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D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65-69 баллов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E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55-64 балла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446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Зачтено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P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более 55 баллов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446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Arial"/>
                        </a:rPr>
                        <a:t>Неудовлетворительно</a:t>
                      </a:r>
                      <a:endParaRPr lang="ru-RU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  <a:latin typeface="Arial"/>
                        </a:rPr>
                        <a:t>F</a:t>
                      </a:r>
                      <a:endParaRPr lang="en-US" sz="120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Arial"/>
                        </a:rPr>
                        <a:t>менее 55 баллов</a:t>
                      </a:r>
                      <a:endParaRPr lang="ru-RU" sz="1200" dirty="0">
                        <a:effectLst/>
                      </a:endParaRPr>
                    </a:p>
                  </a:txBody>
                  <a:tcPr marL="12415" marR="12415" marT="12415" marB="1241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499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СИСТЕМА ОЦЕНИВАНИЯ, УСПЕВАЕМОСТЬ И ПОСЕЩАЕМОСТЬ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819150"/>
            <a:ext cx="8458200" cy="443198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Календарным рейтинг-планом дисциплины может быть предусмотрены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баллы за посещаемость занятий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(до 20) и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выполнение дополнительных заданий по дисциплине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индивидуальных заданий, успешную научно-исследовательскую работу в семестре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(дополнительные баллы - до 15).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 оценивания результатов обучения предусматривает мероприятия текущего контроля (во время семестра) и мероприятия промежуточной аттестации (во время сессии).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при изучении дисциплины форма контроля зачет или дифференцированный зачет (зачет с оценкой) при выполнении мероприятий текущего контроля в семестре можно набрать до 100 баллов.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при изучении дисциплины форма контроля экзамен - при выполнении мероприятий текущего контроля в семестре можно набрать до 80 баллов и максимум 20 баллов на экзамене.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выполнении курсовых проектов и работ в течение семестра можно набрать до 40 баллов и до 60 баллов при защите проекта или работы.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385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3" y="57150"/>
            <a:ext cx="2743453" cy="553998"/>
          </a:xfrm>
        </p:spPr>
        <p:txBody>
          <a:bodyPr/>
          <a:lstStyle/>
          <a:p>
            <a:r>
              <a:rPr lang="ru-RU" sz="1200" b="1" dirty="0">
                <a:solidFill>
                  <a:schemeClr val="tx1"/>
                </a:solidFill>
              </a:rPr>
              <a:t>ТОМСКИЙ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ПОЛИТЕХНИЧЕСКИЙ 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УНИВЕРСИТЕТ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50341" y="1713302"/>
            <a:ext cx="8839200" cy="1294970"/>
          </a:xfrm>
          <a:prstGeom prst="rect">
            <a:avLst/>
          </a:prstGeom>
          <a:solidFill>
            <a:srgbClr val="80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smtClean="0">
                <a:solidFill>
                  <a:prstClr val="white"/>
                </a:solidFill>
              </a:rPr>
              <a:t>ДО</a:t>
            </a:r>
            <a:r>
              <a:rPr lang="ru-RU" altLang="ru-RU" sz="2400" b="1" smtClean="0">
                <a:solidFill>
                  <a:prstClr val="white"/>
                </a:solidFill>
              </a:rPr>
              <a:t> </a:t>
            </a:r>
            <a:r>
              <a:rPr lang="ru-RU" altLang="ru-RU" sz="2400" b="1" dirty="0" smtClean="0">
                <a:solidFill>
                  <a:prstClr val="white"/>
                </a:solidFill>
              </a:rPr>
              <a:t>ЗАВТРА!</a:t>
            </a:r>
            <a:endParaRPr lang="ru-RU" altLang="ru-RU" sz="2400" b="1" dirty="0">
              <a:solidFill>
                <a:prstClr val="white"/>
              </a:solidFill>
            </a:endParaRPr>
          </a:p>
        </p:txBody>
      </p:sp>
      <p:pic>
        <p:nvPicPr>
          <p:cNvPr id="10" name="Picture 11" descr="C:\Users\lubamark\Documents\_дизайн\_Шаблоны презентаций\ТПУ_Карта стилизованная_CMYK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6294" b="50024"/>
          <a:stretch>
            <a:fillRect/>
          </a:stretch>
        </p:blipFill>
        <p:spPr bwMode="auto">
          <a:xfrm>
            <a:off x="6096001" y="666752"/>
            <a:ext cx="2743200" cy="104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581400" y="3131763"/>
            <a:ext cx="5408141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7598" tIns="28799" rIns="57598" bIns="28799"/>
          <a:lstStyle>
            <a:lvl1pPr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283" eaLnBrk="1" hangingPunct="1">
              <a:defRPr/>
            </a:pPr>
            <a:r>
              <a:rPr lang="ru-RU" sz="18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Куратор:</a:t>
            </a:r>
            <a:endParaRPr lang="en-US" sz="18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algn="ctr" defTabSz="914283" eaLnBrk="1" hangingPunct="1">
              <a:defRPr/>
            </a:pPr>
            <a:r>
              <a:rPr lang="ru-RU" sz="1800" b="1" dirty="0">
                <a:solidFill>
                  <a:srgbClr val="339933"/>
                </a:solidFill>
              </a:rPr>
              <a:t>Назарова Галина Юрьевна</a:t>
            </a:r>
            <a:endParaRPr lang="en-US" sz="1800" b="1" dirty="0">
              <a:solidFill>
                <a:srgbClr val="339933"/>
              </a:solidFill>
            </a:endParaRPr>
          </a:p>
          <a:p>
            <a:pPr algn="ctr" defTabSz="914283" eaLnBrk="1" hangingPunct="1">
              <a:defRPr/>
            </a:pPr>
            <a:r>
              <a:rPr lang="ru-RU" sz="18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ассистент ОХИ ИШПР НИ ТПУ</a:t>
            </a:r>
          </a:p>
          <a:p>
            <a:pPr algn="ctr" defTabSz="914283" eaLnBrk="1" hangingPunct="1">
              <a:defRPr/>
            </a:pPr>
            <a:r>
              <a:rPr lang="en-GB" sz="1800" b="1" dirty="0" err="1">
                <a:solidFill>
                  <a:prstClr val="black">
                    <a:lumMod val="50000"/>
                    <a:lumOff val="50000"/>
                  </a:prstClr>
                </a:solidFill>
                <a:hlinkClick r:id="rId3"/>
              </a:rPr>
              <a:t>silko_gy</a:t>
            </a:r>
            <a:r>
              <a:rPr lang="en-US" sz="1800" b="1" dirty="0">
                <a:solidFill>
                  <a:prstClr val="black">
                    <a:lumMod val="50000"/>
                    <a:lumOff val="50000"/>
                  </a:prstClr>
                </a:solidFill>
                <a:hlinkClick r:id="rId3"/>
              </a:rPr>
              <a:t>@mail.ru</a:t>
            </a:r>
            <a:endParaRPr lang="en-US" sz="18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algn="ctr" defTabSz="914283" eaLnBrk="1" hangingPunct="1">
              <a:defRPr/>
            </a:pPr>
            <a:r>
              <a:rPr lang="en-US" sz="18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silko@tpu.ru</a:t>
            </a:r>
          </a:p>
          <a:p>
            <a:pPr algn="ctr" defTabSz="914283" eaLnBrk="1" hangingPunct="1">
              <a:defRPr/>
            </a:pPr>
            <a:r>
              <a:rPr lang="en-US" sz="18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8-952-181-87-88</a:t>
            </a:r>
            <a:endParaRPr lang="ru-RU" sz="18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defTabSz="914283" eaLnBrk="1" hangingPunct="1">
              <a:defRPr/>
            </a:pPr>
            <a:endParaRPr lang="ru-RU" sz="1800" b="1" dirty="0">
              <a:solidFill>
                <a:srgbClr val="339933"/>
              </a:solidFill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923507" y="4476752"/>
            <a:ext cx="1296988" cy="504825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69" tIns="34135" rIns="68269" bIns="34135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prstClr val="white"/>
                </a:solidFill>
              </a:rPr>
              <a:t>Томск</a:t>
            </a:r>
          </a:p>
        </p:txBody>
      </p:sp>
      <p:sp>
        <p:nvSpPr>
          <p:cNvPr id="3" name="AutoShape 2" descr="Картинки по запросу студенческая групп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AutoShape 4" descr="Картинки по запросу студенческая групп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053807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403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4370</TotalTime>
  <Words>1196</Words>
  <Application>Microsoft Office PowerPoint</Application>
  <PresentationFormat>Экран (16:9)</PresentationFormat>
  <Paragraphs>256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ТОМСКИЙ ПОЛИТЕХНИЧЕСКИЙ  УНИВЕРСИТЕТ</vt:lpstr>
      <vt:lpstr>ТОМСКИЙ ПОЛИТЕХНИЧЕСКИЙ  УНИВЕРСИТЕТ</vt:lpstr>
      <vt:lpstr>ГИБРИДНЫЙ ФОРМАТ ОБУЧЕНИЯ</vt:lpstr>
      <vt:lpstr>ЛИЧНЫЙ КАБИНЕТ, ЛОГИНЫ, ПАРОЛИ</vt:lpstr>
      <vt:lpstr>У ВСЕХ ЛИ ЕСТЬ УЧЕТНАЯ ЗАПИСЬ В ДОМЕНЕ ТПУ? </vt:lpstr>
      <vt:lpstr>ДИСТАНЦИОННЫЙ ФОРМАТ ОБУЧЕНИЯ   </vt:lpstr>
      <vt:lpstr>РЕКОМЕНДАЦИИ ПО ПРОФИЛАКТИКЕ COVID-19</vt:lpstr>
      <vt:lpstr>ОБЩИЕ ПРАВИЛА ДЛЯ МАСОК ОДНОРАЗОВОГО  И МНОГОРАЗОВОГО ИСПОЛЬЗОВАНИЯ </vt:lpstr>
      <vt:lpstr>АЛГОРИТМ ИСПОЛЬЗОВАНИЯ МАСКИ  ОДНОРАЗОВОГО ИСПОЛЬЗОВАНИЯ.</vt:lpstr>
      <vt:lpstr>Алгоритм использования маски многоразового использования</vt:lpstr>
      <vt:lpstr>ДОПУСК В КОРПУС И В ОБЩЕЖИТИЕ (ВЫДАЧА ПРОПУСКОВ) </vt:lpstr>
      <vt:lpstr>ВЫДАЧА ДОКУМЕНТОВ ПЕРВОКУРСНИКАМ</vt:lpstr>
      <vt:lpstr> ДОПУСК НА ЗАНЯТИЯ ИНОСТРАННЫХ ОБУЧАЮЩИХСЯ </vt:lpstr>
      <vt:lpstr>ЗНАКОМСТВО</vt:lpstr>
      <vt:lpstr>ГРАФИК УЧЕБНОГО ПРОЦЕССА</vt:lpstr>
      <vt:lpstr>Презентация PowerPoint</vt:lpstr>
      <vt:lpstr>СИСТЕМА ОЦЕНИВАНИЯ, УСПЕВАЕМОСТЬ И ПОСЕЩАЕМОСТЬ</vt:lpstr>
      <vt:lpstr>СИСТЕМА ОЦЕНИВАНИЯ, УСПЕВАЕМОСТЬ И ПОСЕЩАЕМОСТЬ</vt:lpstr>
      <vt:lpstr>ТОМСКИЙ ПОЛИТЕХНИЧЕСКИЙ  УНИВЕРСИТЕТ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 S. Soloshenko</dc:creator>
  <cp:lastModifiedBy>Galina Y. Nazarova</cp:lastModifiedBy>
  <cp:revision>335</cp:revision>
  <cp:lastPrinted>2016-11-07T15:30:59Z</cp:lastPrinted>
  <dcterms:created xsi:type="dcterms:W3CDTF">2016-10-19T02:47:54Z</dcterms:created>
  <dcterms:modified xsi:type="dcterms:W3CDTF">2020-09-01T09:11:04Z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2016-10-19T00:00:00Z</vt:filetime>
  </property>
</Properties>
</file>