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3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762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7840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3562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8906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38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808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8656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9987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419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4626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6027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F256D4-827A-4BA1-B462-DEDFF620423D}" type="datetimeFigureOut">
              <a:rPr lang="ru-RU" smtClean="0"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AD4D50-A969-4DBC-ADB6-2B0D7D81D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7831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4.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657742"/>
            <a:ext cx="10515600" cy="1529698"/>
          </a:xfrm>
        </p:spPr>
        <p:txBody>
          <a:bodyPr/>
          <a:lstStyle/>
          <a:p>
            <a:pPr marL="0" indent="0" algn="ctr">
              <a:buNone/>
            </a:pP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соединений составных частей и видов сборки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5277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Сборка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32519"/>
            <a:ext cx="10515600" cy="515628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завершающим этапом производства машин и в 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значительной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мере определяет их качество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Достаточно запрессовать 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подшипник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качения с небольшим перекосом или слабо затянуть 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резьбовое соединение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чтобы нарушить нормальную работы машины и 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вызвать быстрый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выход ее из 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строя.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Сборка отличается высокой трудоемкостью, которая 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составляет примерно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20 до 50 % от общей трудоемкости изготовления изделий.</a:t>
            </a:r>
            <a:b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часть (50…55 %) слесарно-сборочных работ представляет 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собой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ручные работы, требующие больших физических усилий и 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высокой квалификации рабочих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автоматизировано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настоящее время 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лишь 6…7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от общего объема сборочных работ. Поэтому актуальной 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задачей машиностроения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механизация и автоматизация сборки.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0082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Технологический процесс сборки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244369"/>
            <a:ext cx="10515600" cy="1524326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Технологический процесс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содержащий действия по установке и образованию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соединений составных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частей заготовки или изделия.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3258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Сборочная операция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341548"/>
            <a:ext cx="10515600" cy="188862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Технологическая операция установки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образования соединений составных частей заготовки или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изделия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7647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Разъемные и неразъемные соединения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27105" y="2287098"/>
            <a:ext cx="10515600" cy="2378906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Разборка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разъемных соединений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происходит без нарушения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целостности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составных частей изделия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разборке неразъемных соединений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целостность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нарушается.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6548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Подвижные и неподвижные соединения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418459"/>
            <a:ext cx="10515600" cy="3758503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подвижных соединениях имеется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относительного перемещения составных частей изделия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неподвижных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соединениях такой возможности нет.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6364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 сопрягаемых поверхностей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Плоская;</a:t>
            </a:r>
          </a:p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Цилиндрическая;</a:t>
            </a:r>
          </a:p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Коническая;</a:t>
            </a:r>
          </a:p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Сферическая;</a:t>
            </a:r>
          </a:p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Винтовая;</a:t>
            </a:r>
          </a:p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Профильная.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5641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образования соединения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598065"/>
            <a:ext cx="10515600" cy="4127618"/>
          </a:xfrm>
        </p:spPr>
        <p:txBody>
          <a:bodyPr numCol="2">
            <a:normAutofit lnSpcReduction="1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Резьбовой;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Клиновой;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Штифтовой;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Шпоночный;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Шлицевой;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Сварной;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Паяный;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Клепаный;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Клееный;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Фланцевый;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Ниппельный;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Штуцерный;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Прессовой;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Фальцованный;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Развальцованный;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Комбинированный.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7928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Узловая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общая сборка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30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 узлом </a:t>
            </a:r>
            <a:r>
              <a:rPr lang="ru-RU" sz="3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понимают </a:t>
            </a:r>
            <a:r>
              <a:rPr lang="ru-RU" sz="30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сборочную единицу</a:t>
            </a:r>
            <a:r>
              <a:rPr lang="ru-RU" sz="3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которая может собираться отдельно от других составных </a:t>
            </a:r>
            <a:r>
              <a:rPr lang="ru-RU" sz="30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частей изделия </a:t>
            </a:r>
            <a:r>
              <a:rPr lang="ru-RU" sz="3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изделия в целом и выполнять определенную функцию в </a:t>
            </a:r>
            <a:r>
              <a:rPr lang="ru-RU" sz="30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изделиях </a:t>
            </a:r>
            <a:r>
              <a:rPr lang="ru-RU" sz="3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одного назначения только совместно с другими составными </a:t>
            </a:r>
            <a:r>
              <a:rPr lang="ru-RU" sz="30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частями.</a:t>
            </a:r>
          </a:p>
          <a:p>
            <a:r>
              <a:rPr lang="ru-RU" sz="3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сборочная единица обладает полной взаимозаменяемостью,</a:t>
            </a:r>
            <a:br>
              <a:rPr lang="ru-RU" sz="3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возможностью сборки отдельно от других составных частей изделия </a:t>
            </a:r>
            <a:r>
              <a:rPr lang="ru-RU" sz="30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 изделия </a:t>
            </a:r>
            <a:r>
              <a:rPr lang="ru-RU" sz="3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целом и способностью выполнять определенную функцию </a:t>
            </a:r>
            <a:r>
              <a:rPr lang="ru-RU" sz="30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изделии </a:t>
            </a:r>
            <a:r>
              <a:rPr lang="ru-RU" sz="3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самостоятельно, то ее называют </a:t>
            </a:r>
            <a:r>
              <a:rPr lang="ru-RU" sz="30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агрегатом.</a:t>
            </a:r>
            <a:r>
              <a:rPr lang="ru-RU" sz="3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000" kern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0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Сборка </a:t>
            </a:r>
            <a:r>
              <a:rPr lang="ru-RU" sz="3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изделия или его </a:t>
            </a:r>
            <a:r>
              <a:rPr lang="ru-RU" sz="30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составной </a:t>
            </a:r>
            <a:r>
              <a:rPr lang="ru-RU" sz="3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 из агрегатов носит название </a:t>
            </a:r>
            <a:r>
              <a:rPr lang="ru-RU" sz="30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агрегатной.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2499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Стадии процесса сборки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683379"/>
            <a:ext cx="10515600" cy="3493584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Предварительная сборка;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Промежуточная сборка;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Сборка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 сварку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Окончательная сборка.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1692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90763"/>
            <a:ext cx="10515600" cy="1325563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Предварительная сборка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597921"/>
            <a:ext cx="10515600" cy="2213361"/>
          </a:xfrm>
        </p:spPr>
        <p:txBody>
          <a:bodyPr/>
          <a:lstStyle/>
          <a:p>
            <a:r>
              <a:rPr lang="ru-RU" dirty="0" smtClean="0"/>
              <a:t>Сборка </a:t>
            </a:r>
            <a:r>
              <a:rPr lang="ru-RU" dirty="0"/>
              <a:t>заготовок, составных </a:t>
            </a:r>
            <a:r>
              <a:rPr lang="ru-RU" dirty="0" smtClean="0"/>
              <a:t>частей или </a:t>
            </a:r>
            <a:r>
              <a:rPr lang="ru-RU" dirty="0"/>
              <a:t>изделия в целом, которые в последующем подлежат разборке. </a:t>
            </a:r>
            <a:endParaRPr lang="ru-RU" dirty="0" smtClean="0"/>
          </a:p>
          <a:p>
            <a:r>
              <a:rPr lang="ru-RU" dirty="0" smtClean="0"/>
              <a:t>Предварительную </a:t>
            </a:r>
            <a:r>
              <a:rPr lang="ru-RU" dirty="0"/>
              <a:t>сборку, например, производят для определения размера </a:t>
            </a:r>
            <a:r>
              <a:rPr lang="ru-RU" dirty="0" smtClean="0"/>
              <a:t>неподвижного </a:t>
            </a:r>
            <a:r>
              <a:rPr lang="ru-RU" dirty="0"/>
              <a:t>компенсатора.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1322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Промежуточная сборка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341548"/>
            <a:ext cx="10515600" cy="3102124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Сборка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заготовок, выполняемая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дальнейшей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их совместной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обработки.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промежуточной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сборке подвергают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корпус редуктора с крышкой для совместной обработки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отверстий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 подшипники, прилегающих к отверстиям плоскостей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крепежных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отверстий для крышек подшипников.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6958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Сборка под сварку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315910"/>
            <a:ext cx="10515600" cy="197408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Выполняется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придания требуемого взаимного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положения соединяемых ею составных частей изделия, которые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устанавливают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закрепляют в специальных приспособлениях.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4481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Окончательная сборка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922805"/>
            <a:ext cx="10515600" cy="339268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Сборка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изделия или его составной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после которой не предусмотрена их последующая разборка при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изготовлении.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Однако, после окончательной сборки крупных, уникальных изделий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тяжелого машиностроения (крупные паровые и гидравлические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турбины, металлорежущие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станки, прессы) их частично разбирают для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транспортировки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потребителю.</a:t>
            </a:r>
            <a:r>
              <a:rPr lang="ru-RU" dirty="0"/>
              <a:t/>
            </a:r>
            <a:br>
              <a:rPr lang="ru-RU" dirty="0"/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7709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механизации и автоматизации процесса сборка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делится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Ручная;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Механизированная;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Автоматизированная;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Автоматическая.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автоматизированной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сборке управление средствами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технологического оснащения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ведется частично без участия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людей;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автоматической без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непосредственного участия людей.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435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работ, выполняемых при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сборке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44399"/>
          <a:stretch/>
        </p:blipFill>
        <p:spPr>
          <a:xfrm>
            <a:off x="1504059" y="1690688"/>
            <a:ext cx="8751421" cy="4983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547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работ, выполняемых при сборке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86810"/>
          <a:stretch/>
        </p:blipFill>
        <p:spPr>
          <a:xfrm>
            <a:off x="1866630" y="1391585"/>
            <a:ext cx="8458740" cy="114582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t="55928"/>
          <a:stretch/>
        </p:blipFill>
        <p:spPr>
          <a:xfrm>
            <a:off x="1866630" y="2537412"/>
            <a:ext cx="8458741" cy="3828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767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Организационные формы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сборки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050990"/>
            <a:ext cx="9974119" cy="3093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561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Непоточная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стационарная сборка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Характеризуется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тем, что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собираемое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изделие от начала до конца сборки остается на одном рабочем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 которому доставляются детали, узлы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агрегаты;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Сборку выполняет рабочий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бригада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рабочих;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места оснащают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оборудованием (прессы, металлорежущие станки и др.),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универсальными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приспособлениями и подъемно-транспортными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средствами;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Сборочные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включают разнообразные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переходы и операции, что предъявляет высокие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квалификации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рабочих;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Сборочные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переходы приходится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значительной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 выполнять последовательно, что удлиняет цикл сборки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снижает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другие ее технико-экономические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показатели;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Областью экономичного использования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единичное и мелкосерийное производство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1881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1108" y="194210"/>
            <a:ext cx="10515600" cy="48945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Непоточная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подвижная сборка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9103" y="769122"/>
            <a:ext cx="11699192" cy="5888052"/>
          </a:xfrm>
        </p:spPr>
        <p:txBody>
          <a:bodyPr>
            <a:noAutofit/>
          </a:bodyPr>
          <a:lstStyle/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Собираемое изделие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периодически перемещается от одного рабочего места к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другому;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Сборочные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операции выполняют отдельные рабочие или бригады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рабочих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специализирующиеся на определенных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работах;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Рабочие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места связывают с помощью транспортных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 (рольгангов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рельсовых тележек и др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.);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Окончив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операции, рабочий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перемещает изделие к следующему рабочему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месту. При небольших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размерах собираемых изделий это может делаться и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вручную;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компенсации колебаний затрат времени на выполнение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сборочных операций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 рабочими местами создают заделы собираемых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изделий;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Рабочие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места оборудуют верстаками, сборочными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приспособлениями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инструментами, контрольно-измерительными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инструментами, стеллажами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деталей и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узлов;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высокое техническое оснащение рабочих мест и их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специализация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способствует повышению производительности труда,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 сборки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сокращению ее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цикла;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условиях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серийного производства.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3261047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9200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Поточная стационарная сборка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47957"/>
            <a:ext cx="10515600" cy="5626307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 собираемые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изделия на протяжении всей сборки остаются на одних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рабочих местах;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 или их бригады по сигналу одновременно переходят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одних собираемых изделий к другим через промежутки времени,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равные такту;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рабочий (или бригада) выполняет закрепленную за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ним одну и ту же операцию на каждом из собираемых изделий, к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доставляются детали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узлы;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Узкая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специализация рабочих обеспечивает повышение качества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сборки и производительности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труда;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Областью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экономичного использования поточной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стационарной сборки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серийное производство машин больших габаритов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массы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(автомобили большой грузоподъемности, самолеты и т. 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2506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072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Поточная подвижная сборка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0557" y="905854"/>
            <a:ext cx="11485547" cy="575132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Собираемое изделие непрерывно (в течение такта) или периодически (через такт) перемещается от одного рабочего места к другому, на которых выполняется одна сборочная операция;</a:t>
            </a:r>
          </a:p>
          <a:p>
            <a:pPr>
              <a:spcBef>
                <a:spcPts val="600"/>
              </a:spcBef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перемещения собираемых изделий используют различные конвейеры (ленточные, цепные и др.). Ленточные конвейеры используют при сборке изделий небольших габаритов и массы, например, часов, небольших электродвигателей, карбюраторов и т. п. Цепные конвейеры осуществляют перемещение рельсовых тележек с установленными на них приспособлениями, в которых закрепляют собираемые изделия;</a:t>
            </a:r>
          </a:p>
          <a:p>
            <a:pPr>
              <a:spcBef>
                <a:spcPts val="600"/>
              </a:spcBef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Рабочие места располагают по обе стороны конвейера и оснащают приспособлениями, монтажно-сборочным и измерительным инструментами, стеллажами для деталей и узлов;</a:t>
            </a:r>
          </a:p>
          <a:p>
            <a:pPr>
              <a:spcBef>
                <a:spcPts val="600"/>
              </a:spcBef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конвейер находится в непрерывном движении, сборщик выполняет операцию, следуя за конвейером, а затем возвращается в исходное положение;</a:t>
            </a:r>
          </a:p>
          <a:p>
            <a:pPr>
              <a:spcBef>
                <a:spcPts val="600"/>
              </a:spcBef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Обеспечивает более высокие технико-экономические показатели;</a:t>
            </a:r>
          </a:p>
          <a:p>
            <a:pPr>
              <a:spcBef>
                <a:spcPts val="600"/>
              </a:spcBef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Например, на Волжском автомобильном заводе (ВАЗ), на котором сборка легковых автомобилей производится на непрерывно движущемся подвесном цепном конвейере длиной около 2 км, такт выпуска составляет 1 мин;</a:t>
            </a:r>
          </a:p>
          <a:p>
            <a:pPr>
              <a:spcBef>
                <a:spcPts val="600"/>
              </a:spcBef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Область экономичного использования является крупносерийное и массовое производство.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1245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827</Words>
  <Application>Microsoft Office PowerPoint</Application>
  <PresentationFormat>Широкоэкранный</PresentationFormat>
  <Paragraphs>102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Times New Roman</vt:lpstr>
      <vt:lpstr>Тема Office</vt:lpstr>
      <vt:lpstr>Лекция 4. </vt:lpstr>
      <vt:lpstr>Сборка</vt:lpstr>
      <vt:lpstr>Технологический процесс сборки</vt:lpstr>
      <vt:lpstr>Сборочная операция</vt:lpstr>
      <vt:lpstr>Разъемные и неразъемные соединения</vt:lpstr>
      <vt:lpstr>Подвижные и неподвижные соединения</vt:lpstr>
      <vt:lpstr>Форма сопрягаемых поверхностей</vt:lpstr>
      <vt:lpstr>Методы образования соединения</vt:lpstr>
      <vt:lpstr>Узловая и общая сборка</vt:lpstr>
      <vt:lpstr>Стадии процесса сборки</vt:lpstr>
      <vt:lpstr>Предварительная сборка </vt:lpstr>
      <vt:lpstr>Промежуточная сборка </vt:lpstr>
      <vt:lpstr>Сборка под сварку </vt:lpstr>
      <vt:lpstr>Окончательная сборка </vt:lpstr>
      <vt:lpstr>По механизации и автоматизации процесса сборка делится</vt:lpstr>
      <vt:lpstr>Виды работ, выполняемых при сборке</vt:lpstr>
      <vt:lpstr>Виды работ, выполняемых при сборке</vt:lpstr>
      <vt:lpstr>Организационные формы сборки</vt:lpstr>
      <vt:lpstr>Непоточная стационарная сборка </vt:lpstr>
      <vt:lpstr>Непоточная подвижная сборка </vt:lpstr>
      <vt:lpstr>Поточная стационарная сборка</vt:lpstr>
      <vt:lpstr>Поточная подвижная сборка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Общие сведения</dc:title>
  <dc:creator>219</dc:creator>
  <cp:lastModifiedBy>219</cp:lastModifiedBy>
  <cp:revision>5</cp:revision>
  <dcterms:created xsi:type="dcterms:W3CDTF">2015-05-13T09:43:17Z</dcterms:created>
  <dcterms:modified xsi:type="dcterms:W3CDTF">2015-05-13T09:52:36Z</dcterms:modified>
</cp:coreProperties>
</file>