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4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6F256D4-827A-4BA1-B462-DEDFF620423D}" type="datetimeFigureOut">
              <a:rPr lang="ru-RU" smtClean="0"/>
              <a:t>13.05.2015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228762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6F256D4-827A-4BA1-B462-DEDFF620423D}" type="datetimeFigureOut">
              <a:rPr lang="ru-RU" smtClean="0"/>
              <a:t>13.05.2015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3477840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6F256D4-827A-4BA1-B462-DEDFF620423D}" type="datetimeFigureOut">
              <a:rPr lang="ru-RU" smtClean="0"/>
              <a:t>13.05.2015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2693562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6F256D4-827A-4BA1-B462-DEDFF620423D}" type="datetimeFigureOut">
              <a:rPr lang="ru-RU" smtClean="0"/>
              <a:t>13.05.2015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2448906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6F256D4-827A-4BA1-B462-DEDFF620423D}" type="datetimeFigureOut">
              <a:rPr lang="ru-RU" smtClean="0"/>
              <a:t>13.05.2015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312738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6F256D4-827A-4BA1-B462-DEDFF620423D}" type="datetimeFigureOut">
              <a:rPr lang="ru-RU" smtClean="0"/>
              <a:t>13.05.2015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2746808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6F256D4-827A-4BA1-B462-DEDFF620423D}" type="datetimeFigureOut">
              <a:rPr lang="ru-RU" smtClean="0"/>
              <a:t>13.05.2015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179865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6F256D4-827A-4BA1-B462-DEDFF620423D}" type="datetimeFigureOut">
              <a:rPr lang="ru-RU" smtClean="0"/>
              <a:t>13.05.2015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1409987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6F256D4-827A-4BA1-B462-DEDFF620423D}" type="datetimeFigureOut">
              <a:rPr lang="ru-RU" smtClean="0"/>
              <a:t>13.05.2015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335419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6F256D4-827A-4BA1-B462-DEDFF620423D}" type="datetimeFigureOut">
              <a:rPr lang="ru-RU" smtClean="0"/>
              <a:t>13.05.2015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3034626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6F256D4-827A-4BA1-B462-DEDFF620423D}" type="datetimeFigureOut">
              <a:rPr lang="ru-RU" smtClean="0"/>
              <a:t>13.05.2015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AD4D50-A969-4DBC-ADB6-2B0D7D81DF80}" type="slidenum">
              <a:rPr lang="ru-RU" smtClean="0"/>
              <a:t>‹#›</a:t>
            </a:fld>
            <a:endParaRPr lang="ru-RU"/>
          </a:p>
        </p:txBody>
      </p:sp>
    </p:spTree>
    <p:extLst>
      <p:ext uri="{BB962C8B-B14F-4D97-AF65-F5344CB8AC3E}">
        <p14:creationId xmlns:p14="http://schemas.microsoft.com/office/powerpoint/2010/main" val="716027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F256D4-827A-4BA1-B462-DEDFF620423D}" type="datetimeFigureOut">
              <a:rPr lang="ru-RU" smtClean="0"/>
              <a:t>13.05.2015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AD4D50-A969-4DBC-ADB6-2B0D7D81DF80}" type="slidenum">
              <a:rPr lang="ru-RU" smtClean="0"/>
              <a:t>‹#›</a:t>
            </a:fld>
            <a:endParaRPr lang="ru-RU"/>
          </a:p>
        </p:txBody>
      </p:sp>
    </p:spTree>
    <p:extLst>
      <p:ext uri="{BB962C8B-B14F-4D97-AF65-F5344CB8AC3E}">
        <p14:creationId xmlns:p14="http://schemas.microsoft.com/office/powerpoint/2010/main" val="4137831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Times New Roman" panose="02020603050405020304" pitchFamily="18" charset="0"/>
                <a:cs typeface="Times New Roman" panose="02020603050405020304" pitchFamily="18" charset="0"/>
              </a:rPr>
              <a:t>Лекция 3.</a:t>
            </a:r>
            <a:endParaRPr lang="ru-RU" dirty="0"/>
          </a:p>
        </p:txBody>
      </p:sp>
      <p:sp>
        <p:nvSpPr>
          <p:cNvPr id="3" name="Объект 2"/>
          <p:cNvSpPr>
            <a:spLocks noGrp="1"/>
          </p:cNvSpPr>
          <p:nvPr>
            <p:ph idx="1"/>
          </p:nvPr>
        </p:nvSpPr>
        <p:spPr/>
        <p:txBody>
          <a:bodyPr>
            <a:normAutofit/>
          </a:bodyPr>
          <a:lstStyle/>
          <a:p>
            <a:pPr marL="0" indent="0" algn="ctr">
              <a:buNone/>
            </a:pPr>
            <a:r>
              <a:rPr lang="ru-RU" sz="4400" dirty="0" smtClean="0">
                <a:latin typeface="Times New Roman" panose="02020603050405020304" pitchFamily="18" charset="0"/>
                <a:cs typeface="Times New Roman" panose="02020603050405020304" pitchFamily="18" charset="0"/>
              </a:rPr>
              <a:t/>
            </a:r>
            <a:br>
              <a:rPr lang="ru-RU" sz="4400" dirty="0" smtClean="0">
                <a:latin typeface="Times New Roman" panose="02020603050405020304" pitchFamily="18" charset="0"/>
                <a:cs typeface="Times New Roman" panose="02020603050405020304" pitchFamily="18" charset="0"/>
              </a:rPr>
            </a:br>
            <a:r>
              <a:rPr lang="ru-RU" sz="4400" dirty="0">
                <a:latin typeface="Times New Roman" panose="02020603050405020304" pitchFamily="18" charset="0"/>
                <a:cs typeface="Times New Roman" panose="02020603050405020304" pitchFamily="18" charset="0"/>
              </a:rPr>
              <a:t>Требования к качеству изделий, обеспечиваемому сборкой</a:t>
            </a:r>
          </a:p>
        </p:txBody>
      </p:sp>
    </p:spTree>
    <p:extLst>
      <p:ext uri="{BB962C8B-B14F-4D97-AF65-F5344CB8AC3E}">
        <p14:creationId xmlns:p14="http://schemas.microsoft.com/office/powerpoint/2010/main" val="21063836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Times New Roman" panose="02020603050405020304" pitchFamily="18" charset="0"/>
                <a:cs typeface="Times New Roman" panose="02020603050405020304" pitchFamily="18" charset="0"/>
              </a:rPr>
              <a:t>Качество изделий в машиностроении определяется совокупностью:</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algn="just"/>
            <a:r>
              <a:rPr lang="ru-RU" dirty="0" smtClean="0">
                <a:latin typeface="Times New Roman" panose="02020603050405020304" pitchFamily="18" charset="0"/>
                <a:cs typeface="Times New Roman" panose="02020603050405020304" pitchFamily="18" charset="0"/>
              </a:rPr>
              <a:t>Свойств материалов;</a:t>
            </a:r>
          </a:p>
          <a:p>
            <a:pPr algn="just"/>
            <a:r>
              <a:rPr lang="ru-RU" dirty="0" smtClean="0">
                <a:latin typeface="Times New Roman" panose="02020603050405020304" pitchFamily="18" charset="0"/>
                <a:cs typeface="Times New Roman" panose="02020603050405020304" pitchFamily="18" charset="0"/>
              </a:rPr>
              <a:t>Размерных параметров;</a:t>
            </a:r>
          </a:p>
          <a:p>
            <a:pPr algn="just"/>
            <a:r>
              <a:rPr lang="ru-RU" dirty="0" smtClean="0">
                <a:latin typeface="Times New Roman" panose="02020603050405020304" pitchFamily="18" charset="0"/>
                <a:cs typeface="Times New Roman" panose="02020603050405020304" pitchFamily="18" charset="0"/>
              </a:rPr>
              <a:t>Силовых параметров.</a:t>
            </a:r>
          </a:p>
          <a:p>
            <a:pPr algn="just"/>
            <a:endParaRPr lang="ru-RU" dirty="0">
              <a:latin typeface="Times New Roman" panose="02020603050405020304" pitchFamily="18" charset="0"/>
              <a:cs typeface="Times New Roman" panose="02020603050405020304" pitchFamily="18" charset="0"/>
            </a:endParaRPr>
          </a:p>
          <a:p>
            <a:pPr marL="0" indent="0" algn="just">
              <a:buNone/>
            </a:pPr>
            <a:r>
              <a:rPr lang="ru-RU" dirty="0" smtClean="0">
                <a:latin typeface="Times New Roman" panose="02020603050405020304" pitchFamily="18" charset="0"/>
                <a:cs typeface="Times New Roman" panose="02020603050405020304" pitchFamily="18" charset="0"/>
              </a:rPr>
              <a:t>Эта совокупность определяется в процессе проектирования машины и реализуется процессом ее изготовления и сборки.</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14240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2834639"/>
          </a:xfrm>
        </p:spPr>
        <p:txBody>
          <a:bodyPr>
            <a:normAutofit fontScale="90000"/>
          </a:bodyPr>
          <a:lstStyle/>
          <a:p>
            <a:pPr algn="just"/>
            <a:r>
              <a:rPr lang="ru-RU" dirty="0" smtClean="0">
                <a:latin typeface="Times New Roman" panose="02020603050405020304" pitchFamily="18" charset="0"/>
                <a:cs typeface="Times New Roman" panose="02020603050405020304" pitchFamily="18" charset="0"/>
              </a:rPr>
              <a:t>Размерные параметры качества изделия описывают требуемое по служебному назначению изделия относительное положение и движение его исполнительных поверхностей</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529839"/>
            <a:ext cx="10515600" cy="3647123"/>
          </a:xfrm>
        </p:spPr>
        <p:txBody>
          <a:bodyPr/>
          <a:lstStyle/>
          <a:p>
            <a:pPr algn="just"/>
            <a:r>
              <a:rPr lang="ru-RU" b="1" dirty="0" smtClean="0">
                <a:latin typeface="Times New Roman" panose="02020603050405020304" pitchFamily="18" charset="0"/>
                <a:cs typeface="Times New Roman" panose="02020603050405020304" pitchFamily="18" charset="0"/>
              </a:rPr>
              <a:t>Требуемое относительное положение </a:t>
            </a:r>
            <a:r>
              <a:rPr lang="ru-RU" dirty="0" smtClean="0">
                <a:latin typeface="Times New Roman" panose="02020603050405020304" pitchFamily="18" charset="0"/>
                <a:cs typeface="Times New Roman" panose="02020603050405020304" pitchFamily="18" charset="0"/>
              </a:rPr>
              <a:t>характеризуется тремя расстояниями и тремя поворотами в относительном положении координатных систем, построенных на ее исполнительных поверхностях;</a:t>
            </a:r>
          </a:p>
          <a:p>
            <a:pPr algn="just"/>
            <a:r>
              <a:rPr lang="ru-RU" b="1" dirty="0" smtClean="0">
                <a:latin typeface="Times New Roman" panose="02020603050405020304" pitchFamily="18" charset="0"/>
                <a:cs typeface="Times New Roman" panose="02020603050405020304" pitchFamily="18" charset="0"/>
              </a:rPr>
              <a:t>Требуемое относительное движение </a:t>
            </a:r>
            <a:r>
              <a:rPr lang="ru-RU" dirty="0" smtClean="0">
                <a:latin typeface="Times New Roman" panose="02020603050405020304" pitchFamily="18" charset="0"/>
                <a:cs typeface="Times New Roman" panose="02020603050405020304" pitchFamily="18" charset="0"/>
              </a:rPr>
              <a:t>характеризуется параметрами траектории и допустимыми отклонениями действительной траектории от расчетной.</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80902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10905172" cy="1600200"/>
          </a:xfrm>
        </p:spPr>
        <p:txBody>
          <a:bodyPr>
            <a:normAutofit/>
          </a:bodyPr>
          <a:lstStyle/>
          <a:p>
            <a:pPr algn="ctr"/>
            <a:r>
              <a:rPr lang="ru-RU" sz="4400" dirty="0" smtClean="0">
                <a:latin typeface="Times New Roman" panose="02020603050405020304" pitchFamily="18" charset="0"/>
                <a:cs typeface="Times New Roman" panose="02020603050405020304" pitchFamily="18" charset="0"/>
              </a:rPr>
              <a:t>Требования к положению и движению выходного вала редуктора</a:t>
            </a:r>
            <a:endParaRPr lang="ru-RU" sz="44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stretch>
            <a:fillRect/>
          </a:stretch>
        </p:blipFill>
        <p:spPr>
          <a:xfrm>
            <a:off x="2201228" y="2057400"/>
            <a:ext cx="7236630" cy="2921000"/>
          </a:xfrm>
          <a:prstGeom prst="rect">
            <a:avLst/>
          </a:prstGeom>
        </p:spPr>
      </p:pic>
      <p:sp>
        <p:nvSpPr>
          <p:cNvPr id="5" name="Текст 4"/>
          <p:cNvSpPr>
            <a:spLocks noGrp="1"/>
          </p:cNvSpPr>
          <p:nvPr>
            <p:ph type="body" sz="half" idx="2"/>
          </p:nvPr>
        </p:nvSpPr>
        <p:spPr>
          <a:xfrm>
            <a:off x="436880" y="5212080"/>
            <a:ext cx="11308080" cy="1366520"/>
          </a:xfrm>
        </p:spPr>
        <p:txBody>
          <a:bodyPr>
            <a:normAutofit/>
          </a:bodyPr>
          <a:lstStyle/>
          <a:p>
            <a:pPr algn="just"/>
            <a:r>
              <a:rPr lang="ru-RU" sz="2800" dirty="0" smtClean="0">
                <a:latin typeface="Times New Roman" panose="02020603050405020304" pitchFamily="18" charset="0"/>
                <a:cs typeface="Times New Roman" panose="02020603050405020304" pitchFamily="18" charset="0"/>
              </a:rPr>
              <a:t>Требуемая точность движения выходного вала редуктора описывается допустимыми радиальными 2Б</a:t>
            </a:r>
            <a:r>
              <a:rPr lang="el-GR" sz="1800" dirty="0" smtClean="0">
                <a:latin typeface="Times New Roman" panose="02020603050405020304" pitchFamily="18" charset="0"/>
                <a:cs typeface="Times New Roman" panose="02020603050405020304" pitchFamily="18" charset="0"/>
              </a:rPr>
              <a:t>Δ</a:t>
            </a:r>
            <a:r>
              <a:rPr lang="ru-RU" sz="2800" dirty="0" smtClean="0">
                <a:latin typeface="Times New Roman" panose="02020603050405020304" pitchFamily="18" charset="0"/>
                <a:cs typeface="Times New Roman" panose="02020603050405020304" pitchFamily="18" charset="0"/>
              </a:rPr>
              <a:t> и осевыми биениями вала при вращении.</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375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802640" y="365125"/>
            <a:ext cx="10551160" cy="2875915"/>
          </a:xfrm>
        </p:spPr>
        <p:txBody>
          <a:bodyPr>
            <a:noAutofit/>
          </a:bodyPr>
          <a:lstStyle/>
          <a:p>
            <a:pPr algn="just"/>
            <a:r>
              <a:rPr lang="ru-RU" sz="3600" dirty="0" smtClean="0">
                <a:latin typeface="Times New Roman" panose="02020603050405020304" pitchFamily="18" charset="0"/>
                <a:cs typeface="Times New Roman" panose="02020603050405020304" pitchFamily="18" charset="0"/>
              </a:rPr>
              <a:t>Размерные и силовые параметры качества изделия определяются при проектировании изделий, исходя из параметров, описывающих их служебное назначение:</a:t>
            </a:r>
            <a:endParaRPr lang="ru-RU" sz="3600" dirty="0">
              <a:latin typeface="Times New Roman" panose="02020603050405020304" pitchFamily="18" charset="0"/>
              <a:cs typeface="Times New Roman" panose="02020603050405020304" pitchFamily="18" charset="0"/>
            </a:endParaRPr>
          </a:p>
        </p:txBody>
      </p:sp>
      <p:sp>
        <p:nvSpPr>
          <p:cNvPr id="8" name="Объект 7"/>
          <p:cNvSpPr>
            <a:spLocks noGrp="1"/>
          </p:cNvSpPr>
          <p:nvPr>
            <p:ph idx="1"/>
          </p:nvPr>
        </p:nvSpPr>
        <p:spPr>
          <a:xfrm>
            <a:off x="467360" y="3484879"/>
            <a:ext cx="10886440" cy="2692083"/>
          </a:xfrm>
        </p:spPr>
        <p:txBody>
          <a:bodyPr/>
          <a:lstStyle/>
          <a:p>
            <a:pPr algn="just"/>
            <a:r>
              <a:rPr lang="ru-RU" dirty="0" smtClean="0">
                <a:latin typeface="Times New Roman" panose="02020603050405020304" pitchFamily="18" charset="0"/>
                <a:cs typeface="Times New Roman" panose="02020603050405020304" pitchFamily="18" charset="0"/>
              </a:rPr>
              <a:t>Требуемые свойства материалов и часть размерных параметров обеспечивается процессами изготовления деталей машин;</a:t>
            </a:r>
          </a:p>
          <a:p>
            <a:pPr algn="just"/>
            <a:r>
              <a:rPr lang="ru-RU" dirty="0" smtClean="0">
                <a:latin typeface="Times New Roman" panose="02020603050405020304" pitchFamily="18" charset="0"/>
                <a:cs typeface="Times New Roman" panose="02020603050405020304" pitchFamily="18" charset="0"/>
              </a:rPr>
              <a:t>Формируются в процессе сборки, при котором осуществляется соединение деталей в сборочные единицы.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3251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 y="151765"/>
            <a:ext cx="11948160" cy="1460500"/>
          </a:xfrm>
        </p:spPr>
        <p:txBody>
          <a:bodyPr>
            <a:normAutofit fontScale="90000"/>
          </a:bodyPr>
          <a:lstStyle/>
          <a:p>
            <a:pPr algn="ctr"/>
            <a:r>
              <a:rPr lang="ru-RU" dirty="0" smtClean="0">
                <a:latin typeface="Times New Roman" panose="02020603050405020304" pitchFamily="18" charset="0"/>
                <a:cs typeface="Times New Roman" panose="02020603050405020304" pitchFamily="18" charset="0"/>
              </a:rPr>
              <a:t>Параметры качества подвижных и неподвижных соединений деталей машин, достигаемое в результате сборки</a:t>
            </a:r>
            <a:endParaRPr lang="ru-RU"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stretch>
            <a:fillRect/>
          </a:stretch>
        </p:blipFill>
        <p:spPr>
          <a:xfrm>
            <a:off x="2425981" y="1693544"/>
            <a:ext cx="6384395" cy="5022215"/>
          </a:xfrm>
          <a:prstGeom prst="rect">
            <a:avLst/>
          </a:prstGeom>
        </p:spPr>
      </p:pic>
    </p:spTree>
    <p:extLst>
      <p:ext uri="{BB962C8B-B14F-4D97-AF65-F5344CB8AC3E}">
        <p14:creationId xmlns:p14="http://schemas.microsoft.com/office/powerpoint/2010/main" val="3821188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22325"/>
            <a:ext cx="10515600" cy="1325563"/>
          </a:xfrm>
        </p:spPr>
        <p:txBody>
          <a:bodyPr/>
          <a:lstStyle/>
          <a:p>
            <a:r>
              <a:rPr lang="ru-RU" dirty="0" smtClean="0">
                <a:latin typeface="Times New Roman" panose="02020603050405020304" pitchFamily="18" charset="0"/>
                <a:cs typeface="Times New Roman" panose="02020603050405020304" pitchFamily="18" charset="0"/>
              </a:rPr>
              <a:t>Соединения деталей машин могут быть:</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733039"/>
            <a:ext cx="10515600" cy="3443923"/>
          </a:xfrm>
        </p:spPr>
        <p:txBody>
          <a:bodyPr/>
          <a:lstStyle/>
          <a:p>
            <a:r>
              <a:rPr lang="ru-RU" dirty="0" smtClean="0">
                <a:latin typeface="Times New Roman" panose="02020603050405020304" pitchFamily="18" charset="0"/>
                <a:cs typeface="Times New Roman" panose="02020603050405020304" pitchFamily="18" charset="0"/>
              </a:rPr>
              <a:t>Подвижные;</a:t>
            </a:r>
          </a:p>
          <a:p>
            <a:r>
              <a:rPr lang="ru-RU" dirty="0" smtClean="0">
                <a:latin typeface="Times New Roman" panose="02020603050405020304" pitchFamily="18" charset="0"/>
                <a:cs typeface="Times New Roman" panose="02020603050405020304" pitchFamily="18" charset="0"/>
              </a:rPr>
              <a:t>Неподвижные;</a:t>
            </a:r>
          </a:p>
          <a:p>
            <a:r>
              <a:rPr lang="ru-RU" dirty="0" smtClean="0">
                <a:latin typeface="Times New Roman" panose="02020603050405020304" pitchFamily="18" charset="0"/>
                <a:cs typeface="Times New Roman" panose="02020603050405020304" pitchFamily="18" charset="0"/>
              </a:rPr>
              <a:t>Разъемные;</a:t>
            </a:r>
          </a:p>
          <a:p>
            <a:r>
              <a:rPr lang="ru-RU" dirty="0" smtClean="0">
                <a:latin typeface="Times New Roman" panose="02020603050405020304" pitchFamily="18" charset="0"/>
                <a:cs typeface="Times New Roman" panose="02020603050405020304" pitchFamily="18" charset="0"/>
              </a:rPr>
              <a:t>Неразъемные.</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26595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62635"/>
          </a:xfrm>
        </p:spPr>
        <p:txBody>
          <a:bodyPr>
            <a:normAutofit/>
          </a:bodyPr>
          <a:lstStyle/>
          <a:p>
            <a:pPr lvl="0" algn="ctr"/>
            <a:r>
              <a:rPr kumimoji="0" lang="ru-RU"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Основные виды разъемных соединений</a:t>
            </a:r>
            <a:endParaRPr lang="ru-RU" dirty="0">
              <a:latin typeface="Times New Roman" panose="02020603050405020304" pitchFamily="18" charset="0"/>
              <a:cs typeface="Times New Roman" panose="02020603050405020304" pitchFamily="18" charset="0"/>
            </a:endParaRPr>
          </a:p>
        </p:txBody>
      </p:sp>
      <p:pic>
        <p:nvPicPr>
          <p:cNvPr id="3074" name="Picture 2" descr="http://cherch.ru/images/stories/pic2/image1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909" y="1253172"/>
            <a:ext cx="8031297" cy="5330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780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595755"/>
          </a:xfrm>
        </p:spPr>
        <p:txBody>
          <a:bodyPr>
            <a:normAutofit/>
          </a:bodyPr>
          <a:lstStyle/>
          <a:p>
            <a:pPr algn="ctr"/>
            <a:r>
              <a:rPr kumimoji="0" lang="ru-RU"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Основные виды неразъемных соединений</a:t>
            </a:r>
            <a:endParaRPr lang="ru-RU" dirty="0">
              <a:latin typeface="Times New Roman" panose="02020603050405020304" pitchFamily="18" charset="0"/>
              <a:cs typeface="Times New Roman" panose="02020603050405020304" pitchFamily="18" charset="0"/>
            </a:endParaRPr>
          </a:p>
        </p:txBody>
      </p:sp>
      <p:pic>
        <p:nvPicPr>
          <p:cNvPr id="4098" name="Picture 2" descr="http://cherch.ru/images/stories/pic2/image1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697" y="2269808"/>
            <a:ext cx="10348103" cy="369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57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36395"/>
          </a:xfrm>
        </p:spPr>
        <p:txBody>
          <a:bodyPr>
            <a:normAutofit/>
          </a:bodyPr>
          <a:lstStyle/>
          <a:p>
            <a:pPr algn="ctr"/>
            <a:r>
              <a:rPr lang="ru-RU" dirty="0" smtClean="0">
                <a:latin typeface="Times New Roman" panose="02020603050405020304" pitchFamily="18" charset="0"/>
                <a:cs typeface="Times New Roman" panose="02020603050405020304" pitchFamily="18" charset="0"/>
              </a:rPr>
              <a:t>Методы достижения точности замыкающего звена размерных цепей</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631441"/>
            <a:ext cx="10515600" cy="3068320"/>
          </a:xfrm>
        </p:spPr>
        <p:txBody>
          <a:bodyPr/>
          <a:lstStyle/>
          <a:p>
            <a:r>
              <a:rPr lang="ru-RU" dirty="0" smtClean="0">
                <a:latin typeface="Times New Roman" panose="02020603050405020304" pitchFamily="18" charset="0"/>
                <a:cs typeface="Times New Roman" panose="02020603050405020304" pitchFamily="18" charset="0"/>
              </a:rPr>
              <a:t>Полная взаимозаменяемость;</a:t>
            </a:r>
          </a:p>
          <a:p>
            <a:r>
              <a:rPr lang="ru-RU" dirty="0" smtClean="0">
                <a:latin typeface="Times New Roman" panose="02020603050405020304" pitchFamily="18" charset="0"/>
                <a:cs typeface="Times New Roman" panose="02020603050405020304" pitchFamily="18" charset="0"/>
              </a:rPr>
              <a:t>Неполная взаимозаменяемость;</a:t>
            </a:r>
          </a:p>
          <a:p>
            <a:r>
              <a:rPr lang="ru-RU" dirty="0" smtClean="0">
                <a:latin typeface="Times New Roman" panose="02020603050405020304" pitchFamily="18" charset="0"/>
                <a:cs typeface="Times New Roman" panose="02020603050405020304" pitchFamily="18" charset="0"/>
              </a:rPr>
              <a:t>Групповая взаимозаменяемость;</a:t>
            </a:r>
          </a:p>
          <a:p>
            <a:r>
              <a:rPr lang="ru-RU" dirty="0" smtClean="0">
                <a:latin typeface="Times New Roman" panose="02020603050405020304" pitchFamily="18" charset="0"/>
                <a:cs typeface="Times New Roman" panose="02020603050405020304" pitchFamily="18" charset="0"/>
              </a:rPr>
              <a:t>Регулирование;</a:t>
            </a:r>
          </a:p>
          <a:p>
            <a:r>
              <a:rPr lang="ru-RU" dirty="0" smtClean="0">
                <a:latin typeface="Times New Roman" panose="02020603050405020304" pitchFamily="18" charset="0"/>
                <a:cs typeface="Times New Roman" panose="02020603050405020304" pitchFamily="18" charset="0"/>
              </a:rPr>
              <a:t>Пригонка.</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17693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04875"/>
          </a:xfrm>
        </p:spPr>
        <p:txBody>
          <a:bodyPr/>
          <a:lstStyle/>
          <a:p>
            <a:pPr algn="ctr"/>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полной взаимозаменяемости (ПВ) </a:t>
            </a:r>
            <a:endParaRPr lang="ru-RU" dirty="0">
              <a:latin typeface="Times New Roman" panose="02020603050405020304" pitchFamily="18" charset="0"/>
              <a:cs typeface="Times New Roman" panose="02020603050405020304" pitchFamily="18" charset="0"/>
            </a:endParaRPr>
          </a:p>
        </p:txBody>
      </p:sp>
      <p:sp>
        <p:nvSpPr>
          <p:cNvPr id="4" name="Rectangle 1"/>
          <p:cNvSpPr>
            <a:spLocks noGrp="1" noChangeArrowheads="1"/>
          </p:cNvSpPr>
          <p:nvPr>
            <p:ph idx="1"/>
          </p:nvPr>
        </p:nvSpPr>
        <p:spPr bwMode="auto">
          <a:xfrm>
            <a:off x="1000759" y="2570566"/>
            <a:ext cx="1019048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algn="just" eaLnBrk="0" fontAlgn="base" hangingPunct="0">
              <a:lnSpc>
                <a:spcPct val="100000"/>
              </a:lnSpc>
              <a:spcBef>
                <a:spcPct val="0"/>
              </a:spcBef>
              <a:spcAft>
                <a:spcPct val="0"/>
              </a:spcAft>
              <a:buNone/>
            </a:pPr>
            <a:r>
              <a:rPr lang="ru-RU" dirty="0" smtClean="0">
                <a:latin typeface="Times New Roman" panose="02020603050405020304" pitchFamily="18" charset="0"/>
                <a:cs typeface="Times New Roman" panose="02020603050405020304" pitchFamily="18" charset="0"/>
              </a:rPr>
              <a:t>Требуемая </a:t>
            </a:r>
            <a:r>
              <a:rPr lang="ru-RU" dirty="0">
                <a:latin typeface="Times New Roman" panose="02020603050405020304" pitchFamily="18" charset="0"/>
                <a:cs typeface="Times New Roman" panose="02020603050405020304" pitchFamily="18" charset="0"/>
              </a:rPr>
              <a:t>точность замыкающего звена достигается на сборке без какого-либо выбора, подбора или дополнительной обработки деталей, размеры которых включаются в сборочную размерную цепь. Расчет размерной цепи ведется по методу </a:t>
            </a:r>
            <a:r>
              <a:rPr lang="ru-RU" dirty="0" smtClean="0">
                <a:latin typeface="Times New Roman" panose="02020603050405020304" pitchFamily="18" charset="0"/>
                <a:cs typeface="Times New Roman" panose="02020603050405020304" pitchFamily="18" charset="0"/>
              </a:rPr>
              <a:t>максимумов-минимумов.</a:t>
            </a:r>
            <a:endParaRPr kumimoji="0" 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0533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85665"/>
            <a:ext cx="10515600" cy="745828"/>
          </a:xfrm>
        </p:spPr>
        <p:txBody>
          <a:bodyPr/>
          <a:lstStyle/>
          <a:p>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полной взаимозаменяемости (ПВ) </a:t>
            </a:r>
            <a:endParaRPr lang="ru-RU" dirty="0"/>
          </a:p>
        </p:txBody>
      </p:sp>
      <p:sp>
        <p:nvSpPr>
          <p:cNvPr id="3" name="Объект 2"/>
          <p:cNvSpPr>
            <a:spLocks noGrp="1"/>
          </p:cNvSpPr>
          <p:nvPr>
            <p:ph idx="1"/>
          </p:nvPr>
        </p:nvSpPr>
        <p:spPr>
          <a:xfrm>
            <a:off x="769834" y="931493"/>
            <a:ext cx="10515600" cy="5503490"/>
          </a:xfrm>
        </p:spPr>
        <p:txBody>
          <a:bodyPr/>
          <a:lstStyle/>
          <a:p>
            <a:pPr marL="0" indent="0" algn="just">
              <a:buNone/>
            </a:pPr>
            <a:r>
              <a:rPr lang="ru-RU" b="1" dirty="0" smtClean="0">
                <a:latin typeface="Times New Roman" panose="02020603050405020304" pitchFamily="18" charset="0"/>
                <a:cs typeface="Times New Roman" panose="02020603050405020304" pitchFamily="18" charset="0"/>
              </a:rPr>
              <a:t>Достоинства:</a:t>
            </a:r>
          </a:p>
          <a:p>
            <a:pPr algn="just"/>
            <a:r>
              <a:rPr lang="ru-RU" dirty="0">
                <a:latin typeface="Times New Roman" panose="02020603050405020304" pitchFamily="18" charset="0"/>
                <a:cs typeface="Times New Roman" panose="02020603050405020304" pitchFamily="18" charset="0"/>
              </a:rPr>
              <a:t>Простота и экономичность процесса </a:t>
            </a:r>
            <a:r>
              <a:rPr lang="ru-RU" dirty="0" smtClean="0">
                <a:latin typeface="Times New Roman" panose="02020603050405020304" pitchFamily="18" charset="0"/>
                <a:cs typeface="Times New Roman" panose="02020603050405020304" pitchFamily="18" charset="0"/>
              </a:rPr>
              <a:t>сборки;</a:t>
            </a:r>
          </a:p>
          <a:p>
            <a:pPr algn="just"/>
            <a:r>
              <a:rPr lang="ru-RU" dirty="0" smtClean="0">
                <a:latin typeface="Times New Roman" panose="02020603050405020304" pitchFamily="18" charset="0"/>
                <a:cs typeface="Times New Roman" panose="02020603050405020304" pitchFamily="18" charset="0"/>
              </a:rPr>
              <a:t>Не применяются пригоночные </a:t>
            </a:r>
            <a:r>
              <a:rPr lang="ru-RU" dirty="0">
                <a:latin typeface="Times New Roman" panose="02020603050405020304" pitchFamily="18" charset="0"/>
                <a:cs typeface="Times New Roman" panose="02020603050405020304" pitchFamily="18" charset="0"/>
              </a:rPr>
              <a:t>и </a:t>
            </a:r>
            <a:r>
              <a:rPr lang="ru-RU" dirty="0" smtClean="0">
                <a:latin typeface="Times New Roman" panose="02020603050405020304" pitchFamily="18" charset="0"/>
                <a:cs typeface="Times New Roman" panose="02020603050405020304" pitchFamily="18" charset="0"/>
              </a:rPr>
              <a:t>регулировочные работы;</a:t>
            </a:r>
          </a:p>
          <a:p>
            <a:pPr algn="just"/>
            <a:r>
              <a:rPr lang="ru-RU" dirty="0" smtClean="0">
                <a:latin typeface="Times New Roman" panose="02020603050405020304" pitchFamily="18" charset="0"/>
                <a:cs typeface="Times New Roman" panose="02020603050405020304" pitchFamily="18" charset="0"/>
              </a:rPr>
              <a:t>Упрощена организация </a:t>
            </a:r>
            <a:r>
              <a:rPr lang="ru-RU" dirty="0">
                <a:latin typeface="Times New Roman" panose="02020603050405020304" pitchFamily="18" charset="0"/>
                <a:cs typeface="Times New Roman" panose="02020603050405020304" pitchFamily="18" charset="0"/>
              </a:rPr>
              <a:t>поточной сборки и ее </a:t>
            </a:r>
            <a:r>
              <a:rPr lang="ru-RU" dirty="0" smtClean="0">
                <a:latin typeface="Times New Roman" panose="02020603050405020304" pitchFamily="18" charset="0"/>
                <a:cs typeface="Times New Roman" panose="02020603050405020304" pitchFamily="18" charset="0"/>
              </a:rPr>
              <a:t>автоматизация;</a:t>
            </a:r>
          </a:p>
          <a:p>
            <a:pPr algn="just"/>
            <a:r>
              <a:rPr lang="ru-RU" dirty="0" smtClean="0">
                <a:latin typeface="Times New Roman" panose="02020603050405020304" pitchFamily="18" charset="0"/>
                <a:cs typeface="Times New Roman" panose="02020603050405020304" pitchFamily="18" charset="0"/>
              </a:rPr>
              <a:t>Простое </a:t>
            </a:r>
            <a:r>
              <a:rPr lang="ru-RU" dirty="0">
                <a:latin typeface="Times New Roman" panose="02020603050405020304" pitchFamily="18" charset="0"/>
                <a:cs typeface="Times New Roman" panose="02020603050405020304" pitchFamily="18" charset="0"/>
              </a:rPr>
              <a:t>решение вопроса об обеспечении изделия запасными </a:t>
            </a:r>
            <a:r>
              <a:rPr lang="ru-RU" dirty="0" smtClean="0">
                <a:latin typeface="Times New Roman" panose="02020603050405020304" pitchFamily="18" charset="0"/>
                <a:cs typeface="Times New Roman" panose="02020603050405020304" pitchFamily="18" charset="0"/>
              </a:rPr>
              <a:t>частями.</a:t>
            </a:r>
          </a:p>
          <a:p>
            <a:pPr marL="0" indent="0" algn="just">
              <a:buNone/>
            </a:pPr>
            <a:r>
              <a:rPr lang="ru-RU" b="1" dirty="0" smtClean="0">
                <a:latin typeface="Times New Roman" panose="02020603050405020304" pitchFamily="18" charset="0"/>
                <a:cs typeface="Times New Roman" panose="02020603050405020304" pitchFamily="18" charset="0"/>
              </a:rPr>
              <a:t>Недостатки:</a:t>
            </a:r>
          </a:p>
          <a:p>
            <a:pPr algn="just"/>
            <a:r>
              <a:rPr lang="ru-RU" dirty="0">
                <a:latin typeface="Times New Roman" panose="02020603050405020304" pitchFamily="18" charset="0"/>
                <a:cs typeface="Times New Roman" panose="02020603050405020304" pitchFamily="18" charset="0"/>
              </a:rPr>
              <a:t>Допуски составляющих звеньев получаются меньшими, чем при всех остальных </a:t>
            </a:r>
            <a:r>
              <a:rPr lang="ru-RU" dirty="0" smtClean="0">
                <a:latin typeface="Times New Roman" panose="02020603050405020304" pitchFamily="18" charset="0"/>
                <a:cs typeface="Times New Roman" panose="02020603050405020304" pitchFamily="18" charset="0"/>
              </a:rPr>
              <a:t>методах;</a:t>
            </a:r>
          </a:p>
          <a:p>
            <a:pPr algn="just"/>
            <a:r>
              <a:rPr lang="ru-RU" dirty="0" smtClean="0">
                <a:latin typeface="Times New Roman" panose="02020603050405020304" pitchFamily="18" charset="0"/>
                <a:cs typeface="Times New Roman" panose="02020603050405020304" pitchFamily="18" charset="0"/>
              </a:rPr>
              <a:t>Использование метода целесообразно только в размерных цепях с малым (менее 4) количеством составляющих звеньев.</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48084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Times New Roman" panose="02020603050405020304" pitchFamily="18" charset="0"/>
                <a:cs typeface="Times New Roman" panose="02020603050405020304" pitchFamily="18" charset="0"/>
              </a:rPr>
              <a:t>Структурная схема автоматической сборки методом полной взаимозаменяемости</a:t>
            </a:r>
            <a:endParaRPr lang="ru-RU"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stretch>
            <a:fillRect/>
          </a:stretch>
        </p:blipFill>
        <p:spPr>
          <a:xfrm>
            <a:off x="3665477" y="2057258"/>
            <a:ext cx="4269863" cy="2147272"/>
          </a:xfrm>
          <a:prstGeom prst="rect">
            <a:avLst/>
          </a:prstGeom>
        </p:spPr>
      </p:pic>
      <p:sp>
        <p:nvSpPr>
          <p:cNvPr id="5" name="Прямоугольник 4"/>
          <p:cNvSpPr/>
          <p:nvPr/>
        </p:nvSpPr>
        <p:spPr>
          <a:xfrm>
            <a:off x="1214179" y="4423654"/>
            <a:ext cx="6193747" cy="1384995"/>
          </a:xfrm>
          <a:prstGeom prst="rect">
            <a:avLst/>
          </a:prstGeom>
        </p:spPr>
        <p:txBody>
          <a:bodyPr wrap="none">
            <a:spAutoFit/>
          </a:bodyPr>
          <a:lstStyle/>
          <a:p>
            <a:r>
              <a:rPr lang="ru-RU" sz="2800" dirty="0" smtClean="0">
                <a:solidFill>
                  <a:srgbClr val="000000"/>
                </a:solidFill>
                <a:effectLst/>
                <a:latin typeface="Times New Roman" panose="02020603050405020304" pitchFamily="18" charset="0"/>
                <a:ea typeface="Times New Roman" panose="02020603050405020304" pitchFamily="18" charset="0"/>
              </a:rPr>
              <a:t>Д1, Д2 – детали, подвергаемые сборке;</a:t>
            </a:r>
          </a:p>
          <a:p>
            <a:r>
              <a:rPr lang="ru-RU" sz="2800" dirty="0" smtClean="0">
                <a:solidFill>
                  <a:srgbClr val="000000"/>
                </a:solidFill>
                <a:latin typeface="Times New Roman" panose="02020603050405020304" pitchFamily="18" charset="0"/>
              </a:rPr>
              <a:t>СА – сборочный автомат;</a:t>
            </a:r>
          </a:p>
          <a:p>
            <a:r>
              <a:rPr lang="ru-RU" sz="2800" dirty="0" smtClean="0">
                <a:solidFill>
                  <a:srgbClr val="000000"/>
                </a:solidFill>
                <a:latin typeface="Times New Roman" panose="02020603050405020304" pitchFamily="18" charset="0"/>
              </a:rPr>
              <a:t>СЕ – сборочная единица.</a:t>
            </a:r>
            <a:endParaRPr lang="ru-RU" sz="2800" dirty="0"/>
          </a:p>
        </p:txBody>
      </p:sp>
    </p:spTree>
    <p:extLst>
      <p:ext uri="{BB962C8B-B14F-4D97-AF65-F5344CB8AC3E}">
        <p14:creationId xmlns:p14="http://schemas.microsoft.com/office/powerpoint/2010/main" val="26976300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2209" y="365125"/>
            <a:ext cx="10661591" cy="1325563"/>
          </a:xfrm>
        </p:spPr>
        <p:txBody>
          <a:bodyPr/>
          <a:lstStyle/>
          <a:p>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неполной взаимозаменяемости (НВ) </a:t>
            </a:r>
            <a:endParaRPr lang="ru-RU" dirty="0"/>
          </a:p>
        </p:txBody>
      </p:sp>
      <p:sp>
        <p:nvSpPr>
          <p:cNvPr id="3" name="Объект 2"/>
          <p:cNvSpPr>
            <a:spLocks noGrp="1"/>
          </p:cNvSpPr>
          <p:nvPr>
            <p:ph idx="1"/>
          </p:nvPr>
        </p:nvSpPr>
        <p:spPr>
          <a:xfrm>
            <a:off x="838200" y="3033757"/>
            <a:ext cx="10515600" cy="2008262"/>
          </a:xfrm>
        </p:spPr>
        <p:txBody>
          <a:bodyPr/>
          <a:lstStyle/>
          <a:p>
            <a:pPr marL="0" indent="0">
              <a:buNone/>
            </a:pPr>
            <a:r>
              <a:rPr lang="ru-RU" dirty="0">
                <a:latin typeface="Times New Roman" panose="02020603050405020304" pitchFamily="18" charset="0"/>
                <a:cs typeface="Times New Roman" panose="02020603050405020304" pitchFamily="18" charset="0"/>
              </a:rPr>
              <a:t>Детали соединяются на сборке, как правило, без пригонки и регулировки. </a:t>
            </a:r>
            <a:r>
              <a:rPr lang="ru-RU" dirty="0" smtClean="0">
                <a:latin typeface="Times New Roman" panose="02020603050405020304" pitchFamily="18" charset="0"/>
                <a:cs typeface="Times New Roman" panose="02020603050405020304" pitchFamily="18" charset="0"/>
              </a:rPr>
              <a:t>Небольшое </a:t>
            </a:r>
            <a:r>
              <a:rPr lang="ru-RU" dirty="0">
                <a:latin typeface="Times New Roman" panose="02020603050405020304" pitchFamily="18" charset="0"/>
                <a:cs typeface="Times New Roman" panose="02020603050405020304" pitchFamily="18" charset="0"/>
              </a:rPr>
              <a:t>число изделий (не более 0,27%) имеет допуск замыкающего звена за установленными пределами. Расчет размерной цепи вероятностным </a:t>
            </a:r>
            <a:r>
              <a:rPr lang="ru-RU" dirty="0" smtClean="0">
                <a:latin typeface="Times New Roman" panose="02020603050405020304" pitchFamily="18" charset="0"/>
                <a:cs typeface="Times New Roman" panose="02020603050405020304" pitchFamily="18" charset="0"/>
              </a:rPr>
              <a:t>методом.</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1917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6572" y="177118"/>
            <a:ext cx="10687228" cy="711645"/>
          </a:xfrm>
        </p:spPr>
        <p:txBody>
          <a:bodyPr/>
          <a:lstStyle/>
          <a:p>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неполной взаимозаменяемости (НВ) </a:t>
            </a:r>
            <a:endParaRPr lang="ru-RU" dirty="0"/>
          </a:p>
        </p:txBody>
      </p:sp>
      <p:sp>
        <p:nvSpPr>
          <p:cNvPr id="3" name="Объект 2"/>
          <p:cNvSpPr>
            <a:spLocks noGrp="1"/>
          </p:cNvSpPr>
          <p:nvPr>
            <p:ph idx="1"/>
          </p:nvPr>
        </p:nvSpPr>
        <p:spPr>
          <a:xfrm>
            <a:off x="666571" y="888762"/>
            <a:ext cx="10938617" cy="5255663"/>
          </a:xfrm>
        </p:spPr>
        <p:txBody>
          <a:bodyPr>
            <a:normAutofit/>
          </a:bodyPr>
          <a:lstStyle/>
          <a:p>
            <a:pPr marL="0" indent="0" algn="just">
              <a:buNone/>
            </a:pPr>
            <a:r>
              <a:rPr lang="ru-RU" dirty="0" smtClean="0">
                <a:latin typeface="Times New Roman" panose="02020603050405020304" pitchFamily="18" charset="0"/>
                <a:cs typeface="Times New Roman" panose="02020603050405020304" pitchFamily="18" charset="0"/>
              </a:rPr>
              <a:t>Достоинства:</a:t>
            </a:r>
          </a:p>
          <a:p>
            <a:pPr algn="just"/>
            <a:r>
              <a:rPr lang="ru-RU" dirty="0" smtClean="0">
                <a:latin typeface="Times New Roman" panose="02020603050405020304" pitchFamily="18" charset="0"/>
                <a:cs typeface="Times New Roman" panose="02020603050405020304" pitchFamily="18" charset="0"/>
              </a:rPr>
              <a:t>Простота </a:t>
            </a:r>
            <a:r>
              <a:rPr lang="ru-RU" dirty="0">
                <a:latin typeface="Times New Roman" panose="02020603050405020304" pitchFamily="18" charset="0"/>
                <a:cs typeface="Times New Roman" panose="02020603050405020304" pitchFamily="18" charset="0"/>
              </a:rPr>
              <a:t>и экономичность процесса сборки без применения пригоночных и регулировочных </a:t>
            </a:r>
            <a:r>
              <a:rPr lang="ru-RU" dirty="0" smtClean="0">
                <a:latin typeface="Times New Roman" panose="02020603050405020304" pitchFamily="18" charset="0"/>
                <a:cs typeface="Times New Roman" panose="02020603050405020304" pitchFamily="18" charset="0"/>
              </a:rPr>
              <a:t>работ;</a:t>
            </a:r>
          </a:p>
          <a:p>
            <a:pPr algn="just"/>
            <a:r>
              <a:rPr lang="ru-RU" dirty="0" smtClean="0">
                <a:latin typeface="Times New Roman" panose="02020603050405020304" pitchFamily="18" charset="0"/>
                <a:cs typeface="Times New Roman" panose="02020603050405020304" pitchFamily="18" charset="0"/>
              </a:rPr>
              <a:t>Упрощение </a:t>
            </a:r>
            <a:r>
              <a:rPr lang="ru-RU" dirty="0">
                <a:latin typeface="Times New Roman" panose="02020603050405020304" pitchFamily="18" charset="0"/>
                <a:cs typeface="Times New Roman" panose="02020603050405020304" pitchFamily="18" charset="0"/>
              </a:rPr>
              <a:t>организации поточной сборки и ее </a:t>
            </a:r>
            <a:r>
              <a:rPr lang="ru-RU" dirty="0" smtClean="0">
                <a:latin typeface="Times New Roman" panose="02020603050405020304" pitchFamily="18" charset="0"/>
                <a:cs typeface="Times New Roman" panose="02020603050405020304" pitchFamily="18" charset="0"/>
              </a:rPr>
              <a:t>автоматизации;</a:t>
            </a:r>
          </a:p>
          <a:p>
            <a:pPr algn="just"/>
            <a:r>
              <a:rPr lang="ru-RU" dirty="0" smtClean="0">
                <a:latin typeface="Times New Roman" panose="02020603050405020304" pitchFamily="18" charset="0"/>
                <a:cs typeface="Times New Roman" panose="02020603050405020304" pitchFamily="18" charset="0"/>
              </a:rPr>
              <a:t>Простое </a:t>
            </a:r>
            <a:r>
              <a:rPr lang="ru-RU" dirty="0">
                <a:latin typeface="Times New Roman" panose="02020603050405020304" pitchFamily="18" charset="0"/>
                <a:cs typeface="Times New Roman" panose="02020603050405020304" pitchFamily="18" charset="0"/>
              </a:rPr>
              <a:t>решение вопроса об обеспечении изделия запасными </a:t>
            </a:r>
            <a:r>
              <a:rPr lang="ru-RU" dirty="0" smtClean="0">
                <a:latin typeface="Times New Roman" panose="02020603050405020304" pitchFamily="18" charset="0"/>
                <a:cs typeface="Times New Roman" panose="02020603050405020304" pitchFamily="18" charset="0"/>
              </a:rPr>
              <a:t>частями;</a:t>
            </a:r>
          </a:p>
          <a:p>
            <a:pPr algn="just"/>
            <a:r>
              <a:rPr lang="ru-RU" dirty="0" smtClean="0">
                <a:latin typeface="Times New Roman" panose="02020603050405020304" pitchFamily="18" charset="0"/>
                <a:cs typeface="Times New Roman" panose="02020603050405020304" pitchFamily="18" charset="0"/>
              </a:rPr>
              <a:t>Высокая экономичность </a:t>
            </a:r>
            <a:r>
              <a:rPr lang="ru-RU" dirty="0">
                <a:latin typeface="Times New Roman" panose="02020603050405020304" pitchFamily="18" charset="0"/>
                <a:cs typeface="Times New Roman" panose="02020603050405020304" pitchFamily="18" charset="0"/>
              </a:rPr>
              <a:t>за счет расширения полей допусков</a:t>
            </a:r>
            <a:r>
              <a:rPr lang="ru-RU" dirty="0" smtClean="0">
                <a:latin typeface="Times New Roman" panose="02020603050405020304" pitchFamily="18" charset="0"/>
                <a:cs typeface="Times New Roman" panose="02020603050405020304" pitchFamily="18" charset="0"/>
              </a:rPr>
              <a:t>.</a:t>
            </a:r>
          </a:p>
          <a:p>
            <a:pPr marL="0" indent="0" algn="just">
              <a:buNone/>
            </a:pPr>
            <a:r>
              <a:rPr lang="ru-RU" dirty="0" smtClean="0">
                <a:latin typeface="Times New Roman" panose="02020603050405020304" pitchFamily="18" charset="0"/>
                <a:cs typeface="Times New Roman" panose="02020603050405020304" pitchFamily="18" charset="0"/>
              </a:rPr>
              <a:t>Недостатки:</a:t>
            </a:r>
          </a:p>
          <a:p>
            <a:pPr algn="just"/>
            <a:r>
              <a:rPr lang="ru-RU" dirty="0">
                <a:latin typeface="Times New Roman" panose="02020603050405020304" pitchFamily="18" charset="0"/>
                <a:cs typeface="Times New Roman" panose="02020603050405020304" pitchFamily="18" charset="0"/>
              </a:rPr>
              <a:t>Возможны дополнительные затраты на проверку и сортировку </a:t>
            </a:r>
            <a:r>
              <a:rPr lang="ru-RU" dirty="0" smtClean="0">
                <a:latin typeface="Times New Roman" panose="02020603050405020304" pitchFamily="18" charset="0"/>
                <a:cs typeface="Times New Roman" panose="02020603050405020304" pitchFamily="18" charset="0"/>
              </a:rPr>
              <a:t>деталей;</a:t>
            </a:r>
          </a:p>
          <a:p>
            <a:pPr algn="just"/>
            <a:r>
              <a:rPr lang="ru-RU" dirty="0" smtClean="0">
                <a:latin typeface="Times New Roman" panose="02020603050405020304" pitchFamily="18" charset="0"/>
                <a:cs typeface="Times New Roman" panose="02020603050405020304" pitchFamily="18" charset="0"/>
              </a:rPr>
              <a:t>Усложнение автоматической </a:t>
            </a:r>
            <a:r>
              <a:rPr lang="ru-RU" dirty="0">
                <a:latin typeface="Times New Roman" panose="02020603050405020304" pitchFamily="18" charset="0"/>
                <a:cs typeface="Times New Roman" panose="02020603050405020304" pitchFamily="18" charset="0"/>
              </a:rPr>
              <a:t>сборки и хранения деталей до </a:t>
            </a:r>
            <a:r>
              <a:rPr lang="ru-RU" dirty="0" smtClean="0">
                <a:latin typeface="Times New Roman" panose="02020603050405020304" pitchFamily="18" charset="0"/>
                <a:cs typeface="Times New Roman" panose="02020603050405020304" pitchFamily="18" charset="0"/>
              </a:rPr>
              <a:t>сборки.</a:t>
            </a:r>
          </a:p>
          <a:p>
            <a:pPr marL="0" indent="0" algn="just">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9783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2011" y="125843"/>
            <a:ext cx="11553914" cy="1215847"/>
          </a:xfrm>
        </p:spPr>
        <p:txBody>
          <a:bodyPr>
            <a:normAutofit fontScale="90000"/>
          </a:bodyPr>
          <a:lstStyle/>
          <a:p>
            <a:pPr algn="ctr"/>
            <a:r>
              <a:rPr lang="ru-RU" dirty="0" smtClean="0">
                <a:latin typeface="Times New Roman" panose="02020603050405020304" pitchFamily="18" charset="0"/>
                <a:cs typeface="Times New Roman" panose="02020603050405020304" pitchFamily="18" charset="0"/>
              </a:rPr>
              <a:t>Структурная схема автоматической сборки методом неполной взаимозаменяемости</a:t>
            </a:r>
            <a:endParaRPr lang="ru-RU" dirty="0"/>
          </a:p>
        </p:txBody>
      </p:sp>
      <p:pic>
        <p:nvPicPr>
          <p:cNvPr id="4" name="Объект 3"/>
          <p:cNvPicPr>
            <a:picLocks noGrp="1" noChangeAspect="1"/>
          </p:cNvPicPr>
          <p:nvPr>
            <p:ph idx="1"/>
          </p:nvPr>
        </p:nvPicPr>
        <p:blipFill>
          <a:blip r:embed="rId2"/>
          <a:stretch>
            <a:fillRect/>
          </a:stretch>
        </p:blipFill>
        <p:spPr>
          <a:xfrm>
            <a:off x="3307223" y="1341690"/>
            <a:ext cx="4281444" cy="2964076"/>
          </a:xfrm>
          <a:prstGeom prst="rect">
            <a:avLst/>
          </a:prstGeom>
        </p:spPr>
      </p:pic>
      <p:sp>
        <p:nvSpPr>
          <p:cNvPr id="5" name="Прямоугольник 4"/>
          <p:cNvSpPr/>
          <p:nvPr/>
        </p:nvSpPr>
        <p:spPr>
          <a:xfrm>
            <a:off x="2208088" y="4182785"/>
            <a:ext cx="7129196" cy="2677656"/>
          </a:xfrm>
          <a:prstGeom prst="rect">
            <a:avLst/>
          </a:prstGeom>
        </p:spPr>
        <p:txBody>
          <a:bodyPr wrap="none">
            <a:spAutoFit/>
          </a:bodyPr>
          <a:lstStyle/>
          <a:p>
            <a:r>
              <a:rPr lang="ru-RU" sz="2800" dirty="0" smtClean="0">
                <a:solidFill>
                  <a:srgbClr val="000000"/>
                </a:solidFill>
                <a:effectLst/>
                <a:latin typeface="Times New Roman" panose="02020603050405020304" pitchFamily="18" charset="0"/>
                <a:ea typeface="Times New Roman" panose="02020603050405020304" pitchFamily="18" charset="0"/>
              </a:rPr>
              <a:t>Д1, Д2 – детали, подвергаемые сборке;</a:t>
            </a:r>
          </a:p>
          <a:p>
            <a:r>
              <a:rPr lang="ru-RU" sz="2800" dirty="0" smtClean="0">
                <a:solidFill>
                  <a:srgbClr val="000000"/>
                </a:solidFill>
                <a:latin typeface="Times New Roman" panose="02020603050405020304" pitchFamily="18" charset="0"/>
              </a:rPr>
              <a:t>СА – сборочный автомат;</a:t>
            </a:r>
          </a:p>
          <a:p>
            <a:r>
              <a:rPr lang="ru-RU" sz="2800" dirty="0" smtClean="0">
                <a:solidFill>
                  <a:srgbClr val="000000"/>
                </a:solidFill>
                <a:latin typeface="Times New Roman" panose="02020603050405020304" pitchFamily="18" charset="0"/>
              </a:rPr>
              <a:t>КБУ – контрольно-блокирующее устройство;</a:t>
            </a:r>
          </a:p>
          <a:p>
            <a:r>
              <a:rPr lang="ru-RU" sz="2800" dirty="0" smtClean="0">
                <a:solidFill>
                  <a:srgbClr val="000000"/>
                </a:solidFill>
                <a:latin typeface="Times New Roman" panose="02020603050405020304" pitchFamily="18" charset="0"/>
              </a:rPr>
              <a:t>КА – контрольный автомат;</a:t>
            </a:r>
          </a:p>
          <a:p>
            <a:r>
              <a:rPr lang="ru-RU" sz="2800" dirty="0" smtClean="0">
                <a:solidFill>
                  <a:srgbClr val="000000"/>
                </a:solidFill>
                <a:latin typeface="Times New Roman" panose="02020603050405020304" pitchFamily="18" charset="0"/>
              </a:rPr>
              <a:t>РА – разбирающий автомат;</a:t>
            </a:r>
          </a:p>
          <a:p>
            <a:r>
              <a:rPr lang="ru-RU" sz="2800" dirty="0" smtClean="0">
                <a:solidFill>
                  <a:srgbClr val="000000"/>
                </a:solidFill>
                <a:latin typeface="Times New Roman" panose="02020603050405020304" pitchFamily="18" charset="0"/>
              </a:rPr>
              <a:t>СЕ – сборочная единица.</a:t>
            </a:r>
            <a:endParaRPr lang="ru-RU" sz="2800" dirty="0"/>
          </a:p>
        </p:txBody>
      </p:sp>
    </p:spTree>
    <p:extLst>
      <p:ext uri="{BB962C8B-B14F-4D97-AF65-F5344CB8AC3E}">
        <p14:creationId xmlns:p14="http://schemas.microsoft.com/office/powerpoint/2010/main" val="37232232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2565" y="117297"/>
            <a:ext cx="10806869" cy="703099"/>
          </a:xfrm>
        </p:spPr>
        <p:txBody>
          <a:bodyPr/>
          <a:lstStyle/>
          <a:p>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групповой взаимозаменяемости (ГВ)</a:t>
            </a:r>
            <a:endParaRPr lang="ru-RU" dirty="0"/>
          </a:p>
        </p:txBody>
      </p:sp>
      <p:sp>
        <p:nvSpPr>
          <p:cNvPr id="3" name="Объект 2"/>
          <p:cNvSpPr>
            <a:spLocks noGrp="1"/>
          </p:cNvSpPr>
          <p:nvPr>
            <p:ph idx="1"/>
          </p:nvPr>
        </p:nvSpPr>
        <p:spPr>
          <a:xfrm>
            <a:off x="838199" y="1649338"/>
            <a:ext cx="10515600" cy="3614872"/>
          </a:xfrm>
        </p:spPr>
        <p:txBody>
          <a:bodyPr/>
          <a:lstStyle/>
          <a:p>
            <a:pPr marL="0" indent="0" algn="just">
              <a:buNone/>
            </a:pPr>
            <a:r>
              <a:rPr lang="ru-RU" dirty="0">
                <a:latin typeface="Times New Roman" panose="02020603050405020304" pitchFamily="18" charset="0"/>
                <a:cs typeface="Times New Roman" panose="02020603050405020304" pitchFamily="18" charset="0"/>
              </a:rPr>
              <a:t>Детали соединяются на сборке без пригонки и регулировки. Расчетное значение допуска размера составляющего звена увеличивается в несколько раз до экономически целесообразного производственного допуска. После изготовления детали рассортировываются на ряд групп в пределах допуска. При сборке соединяют детали соответствующих групп для получения замыкающего звена в заданных пределах. Расчет размерной цепи ведется методом </a:t>
            </a:r>
            <a:r>
              <a:rPr lang="ru-RU" dirty="0" smtClean="0">
                <a:latin typeface="Times New Roman" panose="02020603050405020304" pitchFamily="18" charset="0"/>
                <a:cs typeface="Times New Roman" panose="02020603050405020304" pitchFamily="18" charset="0"/>
              </a:rPr>
              <a:t>максимумов-минимумов.</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14261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3107" y="202756"/>
            <a:ext cx="11374452" cy="651824"/>
          </a:xfrm>
        </p:spPr>
        <p:txBody>
          <a:bodyPr>
            <a:noAutofit/>
          </a:bodyPr>
          <a:lstStyle/>
          <a:p>
            <a:pPr algn="ctr"/>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групповой взаимозаменяемости (ГВ)</a:t>
            </a:r>
            <a:endParaRPr lang="ru-RU" dirty="0"/>
          </a:p>
        </p:txBody>
      </p:sp>
      <p:sp>
        <p:nvSpPr>
          <p:cNvPr id="3" name="Объект 2"/>
          <p:cNvSpPr>
            <a:spLocks noGrp="1"/>
          </p:cNvSpPr>
          <p:nvPr>
            <p:ph idx="1"/>
          </p:nvPr>
        </p:nvSpPr>
        <p:spPr>
          <a:xfrm>
            <a:off x="838200" y="1187865"/>
            <a:ext cx="10515600" cy="4989098"/>
          </a:xfrm>
        </p:spPr>
        <p:txBody>
          <a:bodyPr>
            <a:normAutofit/>
          </a:bodyPr>
          <a:lstStyle/>
          <a:p>
            <a:pPr marL="0" indent="0" algn="just">
              <a:buNone/>
            </a:pPr>
            <a:r>
              <a:rPr lang="ru-RU" dirty="0" smtClean="0">
                <a:latin typeface="Times New Roman" panose="02020603050405020304" pitchFamily="18" charset="0"/>
                <a:cs typeface="Times New Roman" panose="02020603050405020304" pitchFamily="18" charset="0"/>
              </a:rPr>
              <a:t>Достоинства:</a:t>
            </a:r>
          </a:p>
          <a:p>
            <a:pPr algn="just"/>
            <a:r>
              <a:rPr lang="ru-RU" dirty="0">
                <a:latin typeface="Times New Roman" panose="02020603050405020304" pitchFamily="18" charset="0"/>
                <a:cs typeface="Times New Roman" panose="02020603050405020304" pitchFamily="18" charset="0"/>
              </a:rPr>
              <a:t>Возможность достижения высокой точности замыкающего звена при экономически целесообразных производственных допусках размеров составляющих </a:t>
            </a:r>
            <a:r>
              <a:rPr lang="ru-RU" dirty="0" smtClean="0">
                <a:latin typeface="Times New Roman" panose="02020603050405020304" pitchFamily="18" charset="0"/>
                <a:cs typeface="Times New Roman" panose="02020603050405020304" pitchFamily="18" charset="0"/>
              </a:rPr>
              <a:t>звеньев.</a:t>
            </a:r>
          </a:p>
          <a:p>
            <a:pPr marL="0" indent="0" algn="just">
              <a:buNone/>
            </a:pPr>
            <a:r>
              <a:rPr lang="ru-RU" dirty="0" smtClean="0">
                <a:latin typeface="Times New Roman" panose="02020603050405020304" pitchFamily="18" charset="0"/>
                <a:cs typeface="Times New Roman" panose="02020603050405020304" pitchFamily="18" charset="0"/>
              </a:rPr>
              <a:t>Недостатки:</a:t>
            </a:r>
          </a:p>
          <a:p>
            <a:pPr algn="just"/>
            <a:r>
              <a:rPr lang="ru-RU" dirty="0">
                <a:latin typeface="Times New Roman" panose="02020603050405020304" pitchFamily="18" charset="0"/>
                <a:cs typeface="Times New Roman" panose="02020603050405020304" pitchFamily="18" charset="0"/>
              </a:rPr>
              <a:t>Увеличение незавершенного </a:t>
            </a:r>
            <a:r>
              <a:rPr lang="ru-RU" dirty="0" smtClean="0">
                <a:latin typeface="Times New Roman" panose="02020603050405020304" pitchFamily="18" charset="0"/>
                <a:cs typeface="Times New Roman" panose="02020603050405020304" pitchFamily="18" charset="0"/>
              </a:rPr>
              <a:t>производства;</a:t>
            </a:r>
          </a:p>
          <a:p>
            <a:pPr algn="just"/>
            <a:r>
              <a:rPr lang="ru-RU" dirty="0" smtClean="0">
                <a:latin typeface="Times New Roman" panose="02020603050405020304" pitchFamily="18" charset="0"/>
                <a:cs typeface="Times New Roman" panose="02020603050405020304" pitchFamily="18" charset="0"/>
              </a:rPr>
              <a:t>Дополнительные </a:t>
            </a:r>
            <a:r>
              <a:rPr lang="ru-RU" dirty="0">
                <a:latin typeface="Times New Roman" panose="02020603050405020304" pitchFamily="18" charset="0"/>
                <a:cs typeface="Times New Roman" panose="02020603050405020304" pitchFamily="18" charset="0"/>
              </a:rPr>
              <a:t>затраты на сортировку деталей на группы</a:t>
            </a:r>
            <a:r>
              <a:rPr lang="ru-RU" dirty="0" smtClean="0">
                <a:latin typeface="Times New Roman" panose="02020603050405020304" pitchFamily="18" charset="0"/>
                <a:cs typeface="Times New Roman" panose="02020603050405020304" pitchFamily="18" charset="0"/>
              </a:rPr>
              <a:t>;</a:t>
            </a:r>
          </a:p>
          <a:p>
            <a:pPr algn="just"/>
            <a:r>
              <a:rPr lang="ru-RU" dirty="0" smtClean="0">
                <a:latin typeface="Times New Roman" panose="02020603050405020304" pitchFamily="18" charset="0"/>
                <a:cs typeface="Times New Roman" panose="02020603050405020304" pitchFamily="18" charset="0"/>
              </a:rPr>
              <a:t>Усложнение автоматической </a:t>
            </a:r>
            <a:r>
              <a:rPr lang="ru-RU" dirty="0">
                <a:latin typeface="Times New Roman" panose="02020603050405020304" pitchFamily="18" charset="0"/>
                <a:cs typeface="Times New Roman" panose="02020603050405020304" pitchFamily="18" charset="0"/>
              </a:rPr>
              <a:t>сборки и хранения деталей до </a:t>
            </a:r>
            <a:r>
              <a:rPr lang="ru-RU" dirty="0" smtClean="0">
                <a:latin typeface="Times New Roman" panose="02020603050405020304" pitchFamily="18" charset="0"/>
                <a:cs typeface="Times New Roman" panose="02020603050405020304" pitchFamily="18" charset="0"/>
              </a:rPr>
              <a:t>сборки;</a:t>
            </a:r>
          </a:p>
          <a:p>
            <a:pPr algn="just"/>
            <a:r>
              <a:rPr lang="ru-RU" dirty="0" smtClean="0">
                <a:latin typeface="Times New Roman" panose="02020603050405020304" pitchFamily="18" charset="0"/>
                <a:cs typeface="Times New Roman" panose="02020603050405020304" pitchFamily="18" charset="0"/>
              </a:rPr>
              <a:t>Усложнение </a:t>
            </a:r>
            <a:r>
              <a:rPr lang="ru-RU" dirty="0">
                <a:latin typeface="Times New Roman" panose="02020603050405020304" pitchFamily="18" charset="0"/>
                <a:cs typeface="Times New Roman" panose="02020603050405020304" pitchFamily="18" charset="0"/>
              </a:rPr>
              <a:t>снабжения запасными </a:t>
            </a:r>
            <a:r>
              <a:rPr lang="ru-RU" dirty="0" smtClean="0">
                <a:latin typeface="Times New Roman" panose="02020603050405020304" pitchFamily="18" charset="0"/>
                <a:cs typeface="Times New Roman" panose="02020603050405020304" pitchFamily="18" charset="0"/>
              </a:rPr>
              <a:t>частями.</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7667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Структурная схема автоматической сборки методом групповой взаимозаменяемости</a:t>
            </a:r>
            <a:endParaRPr lang="ru-RU" dirty="0"/>
          </a:p>
        </p:txBody>
      </p:sp>
      <p:pic>
        <p:nvPicPr>
          <p:cNvPr id="4" name="Объект 3"/>
          <p:cNvPicPr>
            <a:picLocks noGrp="1" noChangeAspect="1"/>
          </p:cNvPicPr>
          <p:nvPr>
            <p:ph idx="1"/>
          </p:nvPr>
        </p:nvPicPr>
        <p:blipFill>
          <a:blip r:embed="rId2"/>
          <a:stretch>
            <a:fillRect/>
          </a:stretch>
        </p:blipFill>
        <p:spPr>
          <a:xfrm>
            <a:off x="3697762" y="1723620"/>
            <a:ext cx="4560570" cy="2701850"/>
          </a:xfrm>
          <a:prstGeom prst="rect">
            <a:avLst/>
          </a:prstGeom>
        </p:spPr>
      </p:pic>
      <p:sp>
        <p:nvSpPr>
          <p:cNvPr id="5" name="Прямоугольник 4"/>
          <p:cNvSpPr/>
          <p:nvPr/>
        </p:nvSpPr>
        <p:spPr>
          <a:xfrm>
            <a:off x="2902462" y="4458403"/>
            <a:ext cx="6151171" cy="1815882"/>
          </a:xfrm>
          <a:prstGeom prst="rect">
            <a:avLst/>
          </a:prstGeom>
        </p:spPr>
        <p:txBody>
          <a:bodyPr wrap="none">
            <a:spAutoFit/>
          </a:bodyPr>
          <a:lstStyle/>
          <a:p>
            <a:r>
              <a:rPr lang="ru-RU" sz="2800" dirty="0" smtClean="0">
                <a:solidFill>
                  <a:srgbClr val="000000"/>
                </a:solidFill>
                <a:effectLst/>
                <a:latin typeface="Times New Roman" panose="02020603050405020304" pitchFamily="18" charset="0"/>
                <a:ea typeface="Times New Roman" panose="02020603050405020304" pitchFamily="18" charset="0"/>
              </a:rPr>
              <a:t>Д1, Д2 – детали, подвергаемые сборке;</a:t>
            </a:r>
          </a:p>
          <a:p>
            <a:r>
              <a:rPr lang="ru-RU" sz="2800" dirty="0" smtClean="0">
                <a:solidFill>
                  <a:srgbClr val="000000"/>
                </a:solidFill>
                <a:latin typeface="Times New Roman" panose="02020603050405020304" pitchFamily="18" charset="0"/>
              </a:rPr>
              <a:t>С – сортировочный автомат;</a:t>
            </a:r>
          </a:p>
          <a:p>
            <a:r>
              <a:rPr lang="ru-RU" sz="2800" dirty="0" smtClean="0">
                <a:solidFill>
                  <a:srgbClr val="000000"/>
                </a:solidFill>
                <a:latin typeface="Times New Roman" panose="02020603050405020304" pitchFamily="18" charset="0"/>
              </a:rPr>
              <a:t>СА – сборочный автомат;</a:t>
            </a:r>
          </a:p>
          <a:p>
            <a:r>
              <a:rPr lang="ru-RU" sz="2800" dirty="0" smtClean="0">
                <a:solidFill>
                  <a:srgbClr val="000000"/>
                </a:solidFill>
                <a:latin typeface="Times New Roman" panose="02020603050405020304" pitchFamily="18" charset="0"/>
              </a:rPr>
              <a:t>СЕ – сборочная единица.</a:t>
            </a:r>
            <a:endParaRPr lang="ru-RU" sz="2800" dirty="0"/>
          </a:p>
        </p:txBody>
      </p:sp>
    </p:spTree>
    <p:extLst>
      <p:ext uri="{BB962C8B-B14F-4D97-AF65-F5344CB8AC3E}">
        <p14:creationId xmlns:p14="http://schemas.microsoft.com/office/powerpoint/2010/main" val="3609383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71466"/>
          </a:xfrm>
        </p:spPr>
        <p:txBody>
          <a:bodyPr/>
          <a:lstStyle/>
          <a:p>
            <a:pPr algn="ctr"/>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регулирования</a:t>
            </a:r>
            <a:endParaRPr lang="ru-RU" dirty="0"/>
          </a:p>
        </p:txBody>
      </p:sp>
      <p:sp>
        <p:nvSpPr>
          <p:cNvPr id="3" name="Объект 2"/>
          <p:cNvSpPr>
            <a:spLocks noGrp="1"/>
          </p:cNvSpPr>
          <p:nvPr>
            <p:ph idx="1"/>
          </p:nvPr>
        </p:nvSpPr>
        <p:spPr>
          <a:xfrm>
            <a:off x="838200" y="2119357"/>
            <a:ext cx="10515600" cy="4057606"/>
          </a:xfrm>
        </p:spPr>
        <p:txBody>
          <a:bodyPr/>
          <a:lstStyle/>
          <a:p>
            <a:pPr marL="0" indent="0" algn="just">
              <a:buNone/>
            </a:pPr>
            <a:r>
              <a:rPr lang="ru-RU" dirty="0">
                <a:latin typeface="Times New Roman" panose="02020603050405020304" pitchFamily="18" charset="0"/>
                <a:cs typeface="Times New Roman" panose="02020603050405020304" pitchFamily="18" charset="0"/>
              </a:rPr>
              <a:t>Точность замыкающего звена достигается при сборке за счет изменения размера компенсирующего звена без снятия стружки. Изменение размера осуществляется или специальными конструкциями с помощью </a:t>
            </a:r>
            <a:r>
              <a:rPr lang="ru-RU" dirty="0" smtClean="0">
                <a:latin typeface="Times New Roman" panose="02020603050405020304" pitchFamily="18" charset="0"/>
                <a:cs typeface="Times New Roman" panose="02020603050405020304" pitchFamily="18" charset="0"/>
              </a:rPr>
              <a:t>непрерывных </a:t>
            </a:r>
            <a:r>
              <a:rPr lang="ru-RU" dirty="0">
                <a:latin typeface="Times New Roman" panose="02020603050405020304" pitchFamily="18" charset="0"/>
                <a:cs typeface="Times New Roman" panose="02020603050405020304" pitchFamily="18" charset="0"/>
              </a:rPr>
              <a:t>или периодических перемещений деталей по резьбе, клиньям, коническим поверхностям и т.д., или подбором сменных деталей типа прокладок, колец, втулок. Расчет размерных цепей осуществляется методом </a:t>
            </a:r>
            <a:r>
              <a:rPr lang="ru-RU" dirty="0" smtClean="0">
                <a:latin typeface="Times New Roman" panose="02020603050405020304" pitchFamily="18" charset="0"/>
                <a:cs typeface="Times New Roman" panose="02020603050405020304" pitchFamily="18" charset="0"/>
              </a:rPr>
              <a:t>максимумов-минимумов </a:t>
            </a:r>
            <a:r>
              <a:rPr lang="ru-RU" dirty="0">
                <a:latin typeface="Times New Roman" panose="02020603050405020304" pitchFamily="18" charset="0"/>
                <a:cs typeface="Times New Roman" panose="02020603050405020304" pitchFamily="18" charset="0"/>
              </a:rPr>
              <a:t>или вероятностным методом.</a:t>
            </a:r>
          </a:p>
        </p:txBody>
      </p:sp>
    </p:spTree>
    <p:extLst>
      <p:ext uri="{BB962C8B-B14F-4D97-AF65-F5344CB8AC3E}">
        <p14:creationId xmlns:p14="http://schemas.microsoft.com/office/powerpoint/2010/main" val="19371542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регулирования</a:t>
            </a:r>
            <a:endParaRPr lang="ru-RU" dirty="0"/>
          </a:p>
        </p:txBody>
      </p:sp>
      <p:sp>
        <p:nvSpPr>
          <p:cNvPr id="3" name="Объект 2"/>
          <p:cNvSpPr>
            <a:spLocks noGrp="1"/>
          </p:cNvSpPr>
          <p:nvPr>
            <p:ph idx="1"/>
          </p:nvPr>
        </p:nvSpPr>
        <p:spPr>
          <a:xfrm>
            <a:off x="838200" y="1392964"/>
            <a:ext cx="10515600" cy="4783999"/>
          </a:xfrm>
        </p:spPr>
        <p:txBody>
          <a:bodyPr>
            <a:normAutofit lnSpcReduction="10000"/>
          </a:bodyPr>
          <a:lstStyle/>
          <a:p>
            <a:pPr marL="0" indent="0">
              <a:buNone/>
            </a:pPr>
            <a:r>
              <a:rPr lang="ru-RU" dirty="0" smtClean="0">
                <a:latin typeface="Times New Roman" panose="02020603050405020304" pitchFamily="18" charset="0"/>
                <a:cs typeface="Times New Roman" panose="02020603050405020304" pitchFamily="18" charset="0"/>
              </a:rPr>
              <a:t>Достоинства:</a:t>
            </a:r>
          </a:p>
          <a:p>
            <a:r>
              <a:rPr lang="ru-RU" dirty="0" smtClean="0">
                <a:latin typeface="Times New Roman" panose="02020603050405020304" pitchFamily="18" charset="0"/>
                <a:cs typeface="Times New Roman" panose="02020603050405020304" pitchFamily="18" charset="0"/>
              </a:rPr>
              <a:t>На </a:t>
            </a:r>
            <a:r>
              <a:rPr lang="ru-RU" dirty="0">
                <a:latin typeface="Times New Roman" panose="02020603050405020304" pitchFamily="18" charset="0"/>
                <a:cs typeface="Times New Roman" panose="02020603050405020304" pitchFamily="18" charset="0"/>
              </a:rPr>
              <a:t>составляющие звенья размерной цепи назначаются </a:t>
            </a:r>
            <a:r>
              <a:rPr lang="ru-RU" dirty="0" smtClean="0">
                <a:latin typeface="Times New Roman" panose="02020603050405020304" pitchFamily="18" charset="0"/>
                <a:cs typeface="Times New Roman" panose="02020603050405020304" pitchFamily="18" charset="0"/>
              </a:rPr>
              <a:t>экономически </a:t>
            </a:r>
            <a:r>
              <a:rPr lang="ru-RU" dirty="0">
                <a:latin typeface="Times New Roman" panose="02020603050405020304" pitchFamily="18" charset="0"/>
                <a:cs typeface="Times New Roman" panose="02020603050405020304" pitchFamily="18" charset="0"/>
              </a:rPr>
              <a:t>целесообразные </a:t>
            </a:r>
            <a:r>
              <a:rPr lang="ru-RU" dirty="0" smtClean="0">
                <a:latin typeface="Times New Roman" panose="02020603050405020304" pitchFamily="18" charset="0"/>
                <a:cs typeface="Times New Roman" panose="02020603050405020304" pitchFamily="18" charset="0"/>
              </a:rPr>
              <a:t>допуски;</a:t>
            </a:r>
            <a:endParaRPr lang="ru-RU" dirty="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Возможность </a:t>
            </a:r>
            <a:r>
              <a:rPr lang="ru-RU" dirty="0">
                <a:latin typeface="Times New Roman" panose="02020603050405020304" pitchFamily="18" charset="0"/>
                <a:cs typeface="Times New Roman" panose="02020603050405020304" pitchFamily="18" charset="0"/>
              </a:rPr>
              <a:t>регулировки размера замыкающего звена в </a:t>
            </a:r>
            <a:r>
              <a:rPr lang="ru-RU" dirty="0" smtClean="0">
                <a:latin typeface="Times New Roman" panose="02020603050405020304" pitchFamily="18" charset="0"/>
                <a:cs typeface="Times New Roman" panose="02020603050405020304" pitchFamily="18" charset="0"/>
              </a:rPr>
              <a:t>эксплуатации;</a:t>
            </a:r>
            <a:endParaRPr lang="ru-RU" dirty="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Возможность </a:t>
            </a:r>
            <a:r>
              <a:rPr lang="ru-RU" dirty="0">
                <a:latin typeface="Times New Roman" panose="02020603050405020304" pitchFamily="18" charset="0"/>
                <a:cs typeface="Times New Roman" panose="02020603050405020304" pitchFamily="18" charset="0"/>
              </a:rPr>
              <a:t>автоматической регулировки точности.</a:t>
            </a:r>
          </a:p>
          <a:p>
            <a:pPr marL="0" indent="0">
              <a:buNone/>
            </a:pPr>
            <a:r>
              <a:rPr lang="ru-RU" dirty="0" smtClean="0">
                <a:latin typeface="Times New Roman" panose="02020603050405020304" pitchFamily="18" charset="0"/>
                <a:cs typeface="Times New Roman" panose="02020603050405020304" pitchFamily="18" charset="0"/>
              </a:rPr>
              <a:t>Недостатки:</a:t>
            </a:r>
          </a:p>
          <a:p>
            <a:r>
              <a:rPr lang="ru-RU" dirty="0" smtClean="0">
                <a:latin typeface="Times New Roman" panose="02020603050405020304" pitchFamily="18" charset="0"/>
                <a:cs typeface="Times New Roman" panose="02020603050405020304" pitchFamily="18" charset="0"/>
              </a:rPr>
              <a:t>Усложнение </a:t>
            </a:r>
            <a:r>
              <a:rPr lang="ru-RU" dirty="0">
                <a:latin typeface="Times New Roman" panose="02020603050405020304" pitchFamily="18" charset="0"/>
                <a:cs typeface="Times New Roman" panose="02020603050405020304" pitchFamily="18" charset="0"/>
              </a:rPr>
              <a:t>конструкции </a:t>
            </a:r>
            <a:r>
              <a:rPr lang="ru-RU" dirty="0" smtClean="0">
                <a:latin typeface="Times New Roman" panose="02020603050405020304" pitchFamily="18" charset="0"/>
                <a:cs typeface="Times New Roman" panose="02020603050405020304" pitchFamily="18" charset="0"/>
              </a:rPr>
              <a:t>изделия;</a:t>
            </a:r>
            <a:endParaRPr lang="ru-RU" dirty="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Увеличение </a:t>
            </a:r>
            <a:r>
              <a:rPr lang="ru-RU" dirty="0">
                <a:latin typeface="Times New Roman" panose="02020603050405020304" pitchFamily="18" charset="0"/>
                <a:cs typeface="Times New Roman" panose="02020603050405020304" pitchFamily="18" charset="0"/>
              </a:rPr>
              <a:t>числа деталей в размерной </a:t>
            </a:r>
            <a:r>
              <a:rPr lang="ru-RU" dirty="0" smtClean="0">
                <a:latin typeface="Times New Roman" panose="02020603050405020304" pitchFamily="18" charset="0"/>
                <a:cs typeface="Times New Roman" panose="02020603050405020304" pitchFamily="18" charset="0"/>
              </a:rPr>
              <a:t>цепи;</a:t>
            </a:r>
            <a:endParaRPr lang="ru-RU" dirty="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Усложнение </a:t>
            </a:r>
            <a:r>
              <a:rPr lang="ru-RU" dirty="0">
                <a:latin typeface="Times New Roman" panose="02020603050405020304" pitchFamily="18" charset="0"/>
                <a:cs typeface="Times New Roman" panose="02020603050405020304" pitchFamily="18" charset="0"/>
              </a:rPr>
              <a:t>сборки из-за необходимости </a:t>
            </a:r>
            <a:r>
              <a:rPr lang="ru-RU" dirty="0" smtClean="0">
                <a:latin typeface="Times New Roman" panose="02020603050405020304" pitchFamily="18" charset="0"/>
                <a:cs typeface="Times New Roman" panose="02020603050405020304" pitchFamily="18" charset="0"/>
              </a:rPr>
              <a:t>регулировки </a:t>
            </a:r>
            <a:r>
              <a:rPr lang="ru-RU" dirty="0">
                <a:latin typeface="Times New Roman" panose="02020603050405020304" pitchFamily="18" charset="0"/>
                <a:cs typeface="Times New Roman" panose="02020603050405020304" pitchFamily="18" charset="0"/>
              </a:rPr>
              <a:t>и измерений.</a:t>
            </a:r>
          </a:p>
          <a:p>
            <a:endParaRPr lang="ru-RU" dirty="0" smtClean="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9485834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3286" y="365125"/>
            <a:ext cx="11622280" cy="1325563"/>
          </a:xfrm>
        </p:spPr>
        <p:txBody>
          <a:bodyPr>
            <a:normAutofit fontScale="90000"/>
          </a:bodyPr>
          <a:lstStyle/>
          <a:p>
            <a:r>
              <a:rPr lang="ru-RU" dirty="0" smtClean="0">
                <a:latin typeface="Times New Roman" panose="02020603050405020304" pitchFamily="18" charset="0"/>
                <a:cs typeface="Times New Roman" panose="02020603050405020304" pitchFamily="18" charset="0"/>
              </a:rPr>
              <a:t>а) Регулирование зазора между рычагами 1 и 2 винтовой парой;</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б) Регулирование зазора в зацеплении прокладками.</a:t>
            </a:r>
            <a:endParaRPr lang="ru-RU"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stretch>
            <a:fillRect/>
          </a:stretch>
        </p:blipFill>
        <p:spPr>
          <a:xfrm>
            <a:off x="3647630" y="1878696"/>
            <a:ext cx="4742916" cy="4702608"/>
          </a:xfrm>
          <a:prstGeom prst="rect">
            <a:avLst/>
          </a:prstGeom>
        </p:spPr>
      </p:pic>
    </p:spTree>
    <p:extLst>
      <p:ext uri="{BB962C8B-B14F-4D97-AF65-F5344CB8AC3E}">
        <p14:creationId xmlns:p14="http://schemas.microsoft.com/office/powerpoint/2010/main" val="5719910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003" y="0"/>
            <a:ext cx="11955567" cy="1325563"/>
          </a:xfrm>
        </p:spPr>
        <p:txBody>
          <a:bodyPr>
            <a:normAutofit fontScale="90000"/>
          </a:bodyPr>
          <a:lstStyle/>
          <a:p>
            <a:pPr algn="ctr"/>
            <a:r>
              <a:rPr lang="ru-RU" dirty="0" smtClean="0">
                <a:latin typeface="Times New Roman" panose="02020603050405020304" pitchFamily="18" charset="0"/>
                <a:cs typeface="Times New Roman" panose="02020603050405020304" pitchFamily="18" charset="0"/>
              </a:rPr>
              <a:t>Структурная схема автоматической сборки методом регулирования (сборка шарикоподшипника)</a:t>
            </a:r>
            <a:endParaRPr lang="ru-RU" dirty="0"/>
          </a:p>
        </p:txBody>
      </p:sp>
      <p:pic>
        <p:nvPicPr>
          <p:cNvPr id="4" name="Объект 3"/>
          <p:cNvPicPr>
            <a:picLocks noGrp="1" noChangeAspect="1"/>
          </p:cNvPicPr>
          <p:nvPr>
            <p:ph idx="1"/>
          </p:nvPr>
        </p:nvPicPr>
        <p:blipFill>
          <a:blip r:embed="rId2"/>
          <a:stretch>
            <a:fillRect/>
          </a:stretch>
        </p:blipFill>
        <p:spPr>
          <a:xfrm>
            <a:off x="2710640" y="1213455"/>
            <a:ext cx="5783879" cy="3029651"/>
          </a:xfrm>
          <a:prstGeom prst="rect">
            <a:avLst/>
          </a:prstGeom>
        </p:spPr>
      </p:pic>
      <p:sp>
        <p:nvSpPr>
          <p:cNvPr id="5" name="Прямоугольник 4"/>
          <p:cNvSpPr/>
          <p:nvPr/>
        </p:nvSpPr>
        <p:spPr>
          <a:xfrm>
            <a:off x="1683807" y="4180344"/>
            <a:ext cx="7837544" cy="2677656"/>
          </a:xfrm>
          <a:prstGeom prst="rect">
            <a:avLst/>
          </a:prstGeom>
        </p:spPr>
        <p:txBody>
          <a:bodyPr wrap="square">
            <a:spAutoFit/>
          </a:bodyPr>
          <a:lstStyle/>
          <a:p>
            <a:r>
              <a:rPr lang="ru-RU" sz="2800" dirty="0" smtClean="0">
                <a:solidFill>
                  <a:srgbClr val="000000"/>
                </a:solidFill>
                <a:effectLst/>
                <a:latin typeface="Times New Roman" panose="02020603050405020304" pitchFamily="18" charset="0"/>
                <a:ea typeface="Times New Roman" panose="02020603050405020304" pitchFamily="18" charset="0"/>
              </a:rPr>
              <a:t>Ш – шарики;</a:t>
            </a:r>
          </a:p>
          <a:p>
            <a:r>
              <a:rPr lang="ru-RU" sz="2800" dirty="0" smtClean="0">
                <a:solidFill>
                  <a:srgbClr val="000000"/>
                </a:solidFill>
                <a:latin typeface="Times New Roman" panose="02020603050405020304" pitchFamily="18" charset="0"/>
              </a:rPr>
              <a:t>КСА – контрольно-сортировочный автомат;</a:t>
            </a:r>
          </a:p>
          <a:p>
            <a:r>
              <a:rPr lang="ru-RU" sz="2800" dirty="0" smtClean="0">
                <a:solidFill>
                  <a:srgbClr val="000000"/>
                </a:solidFill>
                <a:latin typeface="Times New Roman" panose="02020603050405020304" pitchFamily="18" charset="0"/>
              </a:rPr>
              <a:t>Н – накопители групп;</a:t>
            </a:r>
          </a:p>
          <a:p>
            <a:r>
              <a:rPr lang="ru-RU" sz="2800" dirty="0" smtClean="0">
                <a:solidFill>
                  <a:srgbClr val="000000"/>
                </a:solidFill>
                <a:latin typeface="Times New Roman" panose="02020603050405020304" pitchFamily="18" charset="0"/>
              </a:rPr>
              <a:t>Д – датчик, измеряющий зазор;</a:t>
            </a:r>
          </a:p>
          <a:p>
            <a:r>
              <a:rPr lang="ru-RU" sz="2800" dirty="0" smtClean="0">
                <a:solidFill>
                  <a:srgbClr val="000000"/>
                </a:solidFill>
                <a:latin typeface="Times New Roman" panose="02020603050405020304" pitchFamily="18" charset="0"/>
              </a:rPr>
              <a:t>РУ – решающее устройство;</a:t>
            </a:r>
          </a:p>
          <a:p>
            <a:r>
              <a:rPr lang="ru-RU" sz="2800" dirty="0" smtClean="0">
                <a:solidFill>
                  <a:srgbClr val="000000"/>
                </a:solidFill>
                <a:latin typeface="Times New Roman" panose="02020603050405020304" pitchFamily="18" charset="0"/>
              </a:rPr>
              <a:t>УВ – устройство выбора.</a:t>
            </a:r>
            <a:endParaRPr lang="ru-RU" sz="2800" dirty="0"/>
          </a:p>
        </p:txBody>
      </p:sp>
    </p:spTree>
    <p:extLst>
      <p:ext uri="{BB962C8B-B14F-4D97-AF65-F5344CB8AC3E}">
        <p14:creationId xmlns:p14="http://schemas.microsoft.com/office/powerpoint/2010/main" val="38497162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24393"/>
          </a:xfrm>
        </p:spPr>
        <p:txBody>
          <a:bodyPr/>
          <a:lstStyle/>
          <a:p>
            <a:pPr algn="ctr"/>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пригонки</a:t>
            </a:r>
            <a:endParaRPr lang="ru-RU" dirty="0"/>
          </a:p>
        </p:txBody>
      </p:sp>
      <p:sp>
        <p:nvSpPr>
          <p:cNvPr id="3" name="Объект 2"/>
          <p:cNvSpPr>
            <a:spLocks noGrp="1"/>
          </p:cNvSpPr>
          <p:nvPr>
            <p:ph idx="1"/>
          </p:nvPr>
        </p:nvSpPr>
        <p:spPr>
          <a:xfrm>
            <a:off x="838200" y="2538101"/>
            <a:ext cx="10515600" cy="3638862"/>
          </a:xfrm>
        </p:spPr>
        <p:txBody>
          <a:bodyPr/>
          <a:lstStyle/>
          <a:p>
            <a:pPr marL="0" indent="0" algn="just">
              <a:buNone/>
            </a:pPr>
            <a:r>
              <a:rPr lang="ru-RU" dirty="0">
                <a:latin typeface="Times New Roman" panose="02020603050405020304" pitchFamily="18" charset="0"/>
                <a:cs typeface="Times New Roman" panose="02020603050405020304" pitchFamily="18" charset="0"/>
              </a:rPr>
              <a:t>Точность замыкающего звена достигается при сборке за счет пригонки заранее намеченной детали (компенсатора), на которую при механической обработке устанавливают припуск для обработки на сборке. Величина съема припуска определяется после предварительной сборки и измерения. Расчет размерной цепи осуществляется методом максимум-минимум или </a:t>
            </a:r>
            <a:r>
              <a:rPr lang="ru-RU" dirty="0" smtClean="0">
                <a:latin typeface="Times New Roman" panose="02020603050405020304" pitchFamily="18" charset="0"/>
                <a:cs typeface="Times New Roman" panose="02020603050405020304" pitchFamily="18" charset="0"/>
              </a:rPr>
              <a:t>вероятностным.</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5701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kumimoji="0" lang="ru-RU"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Метод пригонки</a:t>
            </a:r>
            <a:endParaRPr lang="ru-RU" dirty="0"/>
          </a:p>
        </p:txBody>
      </p:sp>
      <p:sp>
        <p:nvSpPr>
          <p:cNvPr id="3" name="Объект 2"/>
          <p:cNvSpPr>
            <a:spLocks noGrp="1"/>
          </p:cNvSpPr>
          <p:nvPr>
            <p:ph idx="1"/>
          </p:nvPr>
        </p:nvSpPr>
        <p:spPr/>
        <p:txBody>
          <a:bodyPr/>
          <a:lstStyle/>
          <a:p>
            <a:pPr marL="0" indent="0">
              <a:buNone/>
            </a:pPr>
            <a:r>
              <a:rPr lang="ru-RU" dirty="0" smtClean="0">
                <a:latin typeface="Times New Roman" panose="02020603050405020304" pitchFamily="18" charset="0"/>
                <a:cs typeface="Times New Roman" panose="02020603050405020304" pitchFamily="18" charset="0"/>
              </a:rPr>
              <a:t>Достоинства:</a:t>
            </a:r>
          </a:p>
          <a:p>
            <a:r>
              <a:rPr lang="ru-RU" dirty="0">
                <a:latin typeface="Times New Roman" panose="02020603050405020304" pitchFamily="18" charset="0"/>
                <a:cs typeface="Times New Roman" panose="02020603050405020304" pitchFamily="18" charset="0"/>
              </a:rPr>
              <a:t>На составляющие звенья размерной цепи устанавливаются экономически целесообразные допуски при достижении высокой точности замыкающего </a:t>
            </a:r>
            <a:r>
              <a:rPr lang="ru-RU" dirty="0" smtClean="0">
                <a:latin typeface="Times New Roman" panose="02020603050405020304" pitchFamily="18" charset="0"/>
                <a:cs typeface="Times New Roman" panose="02020603050405020304" pitchFamily="18" charset="0"/>
              </a:rPr>
              <a:t>звена.</a:t>
            </a:r>
          </a:p>
          <a:p>
            <a:pPr marL="0" indent="0">
              <a:buNone/>
            </a:pPr>
            <a:r>
              <a:rPr lang="ru-RU" dirty="0" smtClean="0">
                <a:latin typeface="Times New Roman" panose="02020603050405020304" pitchFamily="18" charset="0"/>
                <a:cs typeface="Times New Roman" panose="02020603050405020304" pitchFamily="18" charset="0"/>
              </a:rPr>
              <a:t>Недостатки:</a:t>
            </a:r>
          </a:p>
          <a:p>
            <a:r>
              <a:rPr lang="ru-RU" dirty="0" smtClean="0">
                <a:latin typeface="Times New Roman" panose="02020603050405020304" pitchFamily="18" charset="0"/>
                <a:cs typeface="Times New Roman" panose="02020603050405020304" pitchFamily="18" charset="0"/>
              </a:rPr>
              <a:t>Значительное </a:t>
            </a:r>
            <a:r>
              <a:rPr lang="ru-RU" dirty="0">
                <a:latin typeface="Times New Roman" panose="02020603050405020304" pitchFamily="18" charset="0"/>
                <a:cs typeface="Times New Roman" panose="02020603050405020304" pitchFamily="18" charset="0"/>
              </a:rPr>
              <a:t>удорожание </a:t>
            </a:r>
            <a:r>
              <a:rPr lang="ru-RU" dirty="0" smtClean="0">
                <a:latin typeface="Times New Roman" panose="02020603050405020304" pitchFamily="18" charset="0"/>
                <a:cs typeface="Times New Roman" panose="02020603050405020304" pitchFamily="18" charset="0"/>
              </a:rPr>
              <a:t>сборки;</a:t>
            </a:r>
            <a:endParaRPr lang="ru-RU" dirty="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Увеличение </a:t>
            </a:r>
            <a:r>
              <a:rPr lang="ru-RU" dirty="0">
                <a:latin typeface="Times New Roman" panose="02020603050405020304" pitchFamily="18" charset="0"/>
                <a:cs typeface="Times New Roman" panose="02020603050405020304" pitchFamily="18" charset="0"/>
              </a:rPr>
              <a:t>цикла </a:t>
            </a:r>
            <a:r>
              <a:rPr lang="ru-RU" dirty="0" smtClean="0">
                <a:latin typeface="Times New Roman" panose="02020603050405020304" pitchFamily="18" charset="0"/>
                <a:cs typeface="Times New Roman" panose="02020603050405020304" pitchFamily="18" charset="0"/>
              </a:rPr>
              <a:t>сборки;</a:t>
            </a:r>
          </a:p>
          <a:p>
            <a:r>
              <a:rPr lang="ru-RU" dirty="0" smtClean="0">
                <a:latin typeface="Times New Roman" panose="02020603050405020304" pitchFamily="18" charset="0"/>
                <a:cs typeface="Times New Roman" panose="02020603050405020304" pitchFamily="18" charset="0"/>
              </a:rPr>
              <a:t>Усложнение </a:t>
            </a:r>
            <a:r>
              <a:rPr lang="ru-RU" dirty="0">
                <a:latin typeface="Times New Roman" panose="02020603050405020304" pitchFamily="18" charset="0"/>
                <a:cs typeface="Times New Roman" panose="02020603050405020304" pitchFamily="18" charset="0"/>
              </a:rPr>
              <a:t>снабжения изделия запасными частями.</a:t>
            </a:r>
          </a:p>
          <a:p>
            <a:endParaRPr lang="ru-RU" dirty="0"/>
          </a:p>
        </p:txBody>
      </p:sp>
    </p:spTree>
    <p:extLst>
      <p:ext uri="{BB962C8B-B14F-4D97-AF65-F5344CB8AC3E}">
        <p14:creationId xmlns:p14="http://schemas.microsoft.com/office/powerpoint/2010/main" val="10046537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Times New Roman" panose="02020603050405020304" pitchFamily="18" charset="0"/>
                <a:cs typeface="Times New Roman" panose="02020603050405020304" pitchFamily="18" charset="0"/>
              </a:rPr>
              <a:t>Регулирование величины зазора за счет дополнительной обработке компенсатора</a:t>
            </a:r>
            <a:endParaRPr lang="ru-RU"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stretch>
            <a:fillRect/>
          </a:stretch>
        </p:blipFill>
        <p:spPr>
          <a:xfrm>
            <a:off x="3685832" y="1690688"/>
            <a:ext cx="4820335" cy="4892550"/>
          </a:xfrm>
          <a:prstGeom prst="rect">
            <a:avLst/>
          </a:prstGeom>
        </p:spPr>
      </p:pic>
    </p:spTree>
    <p:extLst>
      <p:ext uri="{BB962C8B-B14F-4D97-AF65-F5344CB8AC3E}">
        <p14:creationId xmlns:p14="http://schemas.microsoft.com/office/powerpoint/2010/main" val="28006049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latin typeface="Times New Roman" panose="02020603050405020304" pitchFamily="18" charset="0"/>
                <a:cs typeface="Times New Roman" panose="02020603050405020304" pitchFamily="18" charset="0"/>
              </a:rPr>
              <a:t>Структурная схема автоматической сборки методом пригонки (сборка плунжерной пары)</a:t>
            </a:r>
            <a:endParaRPr lang="ru-RU" dirty="0"/>
          </a:p>
        </p:txBody>
      </p:sp>
      <p:pic>
        <p:nvPicPr>
          <p:cNvPr id="4" name="Объект 3"/>
          <p:cNvPicPr>
            <a:picLocks noGrp="1" noChangeAspect="1"/>
          </p:cNvPicPr>
          <p:nvPr>
            <p:ph idx="1"/>
          </p:nvPr>
        </p:nvPicPr>
        <p:blipFill>
          <a:blip r:embed="rId2"/>
          <a:stretch>
            <a:fillRect/>
          </a:stretch>
        </p:blipFill>
        <p:spPr>
          <a:xfrm>
            <a:off x="2787108" y="1751889"/>
            <a:ext cx="5288355" cy="2458466"/>
          </a:xfrm>
          <a:prstGeom prst="rect">
            <a:avLst/>
          </a:prstGeom>
        </p:spPr>
      </p:pic>
      <p:sp>
        <p:nvSpPr>
          <p:cNvPr id="5" name="Прямоугольник 4"/>
          <p:cNvSpPr/>
          <p:nvPr/>
        </p:nvSpPr>
        <p:spPr>
          <a:xfrm>
            <a:off x="1683807" y="4180344"/>
            <a:ext cx="7837544" cy="2677656"/>
          </a:xfrm>
          <a:prstGeom prst="rect">
            <a:avLst/>
          </a:prstGeom>
        </p:spPr>
        <p:txBody>
          <a:bodyPr wrap="square">
            <a:spAutoFit/>
          </a:bodyPr>
          <a:lstStyle/>
          <a:p>
            <a:r>
              <a:rPr lang="ru-RU" sz="2800" dirty="0" smtClean="0">
                <a:solidFill>
                  <a:srgbClr val="000000"/>
                </a:solidFill>
                <a:effectLst/>
                <a:latin typeface="Times New Roman" panose="02020603050405020304" pitchFamily="18" charset="0"/>
                <a:ea typeface="Times New Roman" panose="02020603050405020304" pitchFamily="18" charset="0"/>
              </a:rPr>
              <a:t>Д1, Д2 – датчики контроля размеров детали;</a:t>
            </a:r>
          </a:p>
          <a:p>
            <a:r>
              <a:rPr lang="ru-RU" sz="2800" dirty="0" smtClean="0">
                <a:solidFill>
                  <a:srgbClr val="000000"/>
                </a:solidFill>
                <a:latin typeface="Times New Roman" panose="02020603050405020304" pitchFamily="18" charset="0"/>
              </a:rPr>
              <a:t>Р – регулятор;</a:t>
            </a:r>
          </a:p>
          <a:p>
            <a:r>
              <a:rPr lang="ru-RU" sz="2800" dirty="0" smtClean="0">
                <a:solidFill>
                  <a:srgbClr val="000000"/>
                </a:solidFill>
                <a:latin typeface="Times New Roman" panose="02020603050405020304" pitchFamily="18" charset="0"/>
              </a:rPr>
              <a:t>Н – накопители групп;</a:t>
            </a:r>
          </a:p>
          <a:p>
            <a:r>
              <a:rPr lang="ru-RU" sz="2800" dirty="0" smtClean="0">
                <a:solidFill>
                  <a:srgbClr val="000000"/>
                </a:solidFill>
                <a:latin typeface="Times New Roman" panose="02020603050405020304" pitchFamily="18" charset="0"/>
              </a:rPr>
              <a:t>Д – датчик, измеряющий зазор;</a:t>
            </a:r>
          </a:p>
          <a:p>
            <a:r>
              <a:rPr lang="ru-RU" sz="2800" dirty="0" smtClean="0">
                <a:solidFill>
                  <a:srgbClr val="000000"/>
                </a:solidFill>
                <a:latin typeface="Times New Roman" panose="02020603050405020304" pitchFamily="18" charset="0"/>
              </a:rPr>
              <a:t>ЗУ – задающее устройство;</a:t>
            </a:r>
          </a:p>
          <a:p>
            <a:r>
              <a:rPr lang="ru-RU" sz="2800" dirty="0" smtClean="0">
                <a:solidFill>
                  <a:srgbClr val="000000"/>
                </a:solidFill>
                <a:latin typeface="Times New Roman" panose="02020603050405020304" pitchFamily="18" charset="0"/>
              </a:rPr>
              <a:t>5 – усилитель сигнала.</a:t>
            </a:r>
            <a:endParaRPr lang="ru-RU" sz="2800" dirty="0"/>
          </a:p>
        </p:txBody>
      </p:sp>
    </p:spTree>
    <p:extLst>
      <p:ext uri="{BB962C8B-B14F-4D97-AF65-F5344CB8AC3E}">
        <p14:creationId xmlns:p14="http://schemas.microsoft.com/office/powerpoint/2010/main" val="523226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941</Words>
  <Application>Microsoft Office PowerPoint</Application>
  <PresentationFormat>Широкоэкранный</PresentationFormat>
  <Paragraphs>114</Paragraphs>
  <Slides>27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27</vt:i4>
      </vt:variant>
    </vt:vector>
  </HeadingPairs>
  <TitlesOfParts>
    <vt:vector size="32" baseType="lpstr">
      <vt:lpstr>Arial</vt:lpstr>
      <vt:lpstr>Calibri</vt:lpstr>
      <vt:lpstr>Calibri Light</vt:lpstr>
      <vt:lpstr>Times New Roman</vt:lpstr>
      <vt:lpstr>Тема Office</vt:lpstr>
      <vt:lpstr>Лекция 3.</vt:lpstr>
      <vt:lpstr>Качество изделий в машиностроении определяется совокупностью:</vt:lpstr>
      <vt:lpstr>Размерные параметры качества изделия описывают требуемое по служебному назначению изделия относительное положение и движение его исполнительных поверхностей</vt:lpstr>
      <vt:lpstr>Требования к положению и движению выходного вала редуктора</vt:lpstr>
      <vt:lpstr>Размерные и силовые параметры качества изделия определяются при проектировании изделий, исходя из параметров, описывающих их служебное назначение:</vt:lpstr>
      <vt:lpstr>Параметры качества подвижных и неподвижных соединений деталей машин, достигаемое в результате сборки</vt:lpstr>
      <vt:lpstr>Соединения деталей машин могут быть:</vt:lpstr>
      <vt:lpstr>Основные виды разъемных соединений</vt:lpstr>
      <vt:lpstr>Основные виды неразъемных соединений</vt:lpstr>
      <vt:lpstr>Методы достижения точности замыкающего звена размерных цепей</vt:lpstr>
      <vt:lpstr>Метод полной взаимозаменяемости (ПВ) </vt:lpstr>
      <vt:lpstr>Метод полной взаимозаменяемости (ПВ) </vt:lpstr>
      <vt:lpstr>Структурная схема автоматической сборки методом полной взаимозаменяемости</vt:lpstr>
      <vt:lpstr>Метод неполной взаимозаменяемости (НВ) </vt:lpstr>
      <vt:lpstr>Метод неполной взаимозаменяемости (НВ) </vt:lpstr>
      <vt:lpstr>Структурная схема автоматической сборки методом неполной взаимозаменяемости</vt:lpstr>
      <vt:lpstr>Метод групповой взаимозаменяемости (ГВ)</vt:lpstr>
      <vt:lpstr>Метод групповой взаимозаменяемости (ГВ)</vt:lpstr>
      <vt:lpstr>Структурная схема автоматической сборки методом групповой взаимозаменяемости</vt:lpstr>
      <vt:lpstr>Метод регулирования</vt:lpstr>
      <vt:lpstr>Метод регулирования</vt:lpstr>
      <vt:lpstr>а) Регулирование зазора между рычагами 1 и 2 винтовой парой; б) Регулирование зазора в зацеплении прокладками.</vt:lpstr>
      <vt:lpstr>Структурная схема автоматической сборки методом регулирования (сборка шарикоподшипника)</vt:lpstr>
      <vt:lpstr>Метод пригонки</vt:lpstr>
      <vt:lpstr>Метод пригонки</vt:lpstr>
      <vt:lpstr>Регулирование величины зазора за счет дополнительной обработке компенсатора</vt:lpstr>
      <vt:lpstr>Структурная схема автоматической сборки методом пригонки (сборка плунжерной пары)</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Общие сведения</dc:title>
  <dc:creator>219</dc:creator>
  <cp:lastModifiedBy>219</cp:lastModifiedBy>
  <cp:revision>4</cp:revision>
  <dcterms:created xsi:type="dcterms:W3CDTF">2015-05-13T09:43:17Z</dcterms:created>
  <dcterms:modified xsi:type="dcterms:W3CDTF">2015-05-13T09:52:11Z</dcterms:modified>
</cp:coreProperties>
</file>