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319" r:id="rId2"/>
    <p:sldId id="361" r:id="rId3"/>
    <p:sldId id="362" r:id="rId4"/>
    <p:sldId id="364" r:id="rId5"/>
    <p:sldId id="365" r:id="rId6"/>
    <p:sldId id="363" r:id="rId7"/>
    <p:sldId id="360" r:id="rId8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2E2A"/>
    <a:srgbClr val="6C6D6C"/>
    <a:srgbClr val="76B729"/>
    <a:srgbClr val="808080"/>
    <a:srgbClr val="1E7DC2"/>
    <a:srgbClr val="0069B4"/>
    <a:srgbClr val="2380C3"/>
    <a:srgbClr val="1D7CC2"/>
    <a:srgbClr val="AEAEAE"/>
    <a:srgbClr val="F5F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2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-2310" y="-1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0153" cy="498804"/>
          </a:xfrm>
          <a:prstGeom prst="rect">
            <a:avLst/>
          </a:prstGeom>
        </p:spPr>
        <p:txBody>
          <a:bodyPr vert="horz" lIns="91769" tIns="45885" rIns="91769" bIns="4588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431" y="0"/>
            <a:ext cx="2930153" cy="498804"/>
          </a:xfrm>
          <a:prstGeom prst="rect">
            <a:avLst/>
          </a:prstGeom>
        </p:spPr>
        <p:txBody>
          <a:bodyPr vert="horz" lIns="91769" tIns="45885" rIns="91769" bIns="45885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709"/>
            <a:ext cx="2930153" cy="498804"/>
          </a:xfrm>
          <a:prstGeom prst="rect">
            <a:avLst/>
          </a:prstGeom>
        </p:spPr>
        <p:txBody>
          <a:bodyPr vert="horz" lIns="91769" tIns="45885" rIns="91769" bIns="4588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431" y="9443709"/>
            <a:ext cx="2930153" cy="498804"/>
          </a:xfrm>
          <a:prstGeom prst="rect">
            <a:avLst/>
          </a:prstGeom>
        </p:spPr>
        <p:txBody>
          <a:bodyPr vert="horz" lIns="91769" tIns="45885" rIns="91769" bIns="45885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58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07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70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86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03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346DA7-549E-4F58-939F-F8EB4345D5C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</a:t>
            </a:r>
            <a:r>
              <a:rPr lang="ru-RU" dirty="0" smtClean="0"/>
              <a:t>уровень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39052" y="6219825"/>
            <a:ext cx="2743200" cy="638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Рисунок 1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45301"/>
          </a:xfrm>
          <a:prstGeom prst="rect">
            <a:avLst/>
          </a:prstGeom>
        </p:spPr>
      </p:pic>
      <p:sp>
        <p:nvSpPr>
          <p:cNvPr id="136" name="Прямоугольник 135"/>
          <p:cNvSpPr/>
          <p:nvPr/>
        </p:nvSpPr>
        <p:spPr>
          <a:xfrm>
            <a:off x="0" y="-1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6"/>
          <p:cNvSpPr txBox="1">
            <a:spLocks/>
          </p:cNvSpPr>
          <p:nvPr/>
        </p:nvSpPr>
        <p:spPr>
          <a:xfrm>
            <a:off x="6333741" y="5120712"/>
            <a:ext cx="5858259" cy="124198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ru-RU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Секретарь ГЭК:</a:t>
            </a:r>
          </a:p>
          <a:p>
            <a:pPr>
              <a:spcBef>
                <a:spcPts val="600"/>
              </a:spcBef>
            </a:pPr>
            <a:r>
              <a:rPr lang="ru-RU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Чернякова </a:t>
            </a:r>
            <a:r>
              <a:rPr lang="ru-RU" sz="1400" dirty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Екатерина Сергеевна</a:t>
            </a:r>
            <a:r>
              <a:rPr lang="en-US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,</a:t>
            </a:r>
            <a:r>
              <a:rPr lang="ru-RU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ru-RU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к.т.н</a:t>
            </a:r>
            <a:r>
              <a:rPr lang="ru-RU" sz="1400" dirty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., доцент ОХИ ИШПР </a:t>
            </a:r>
            <a:r>
              <a:rPr lang="ru-RU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ТПУ </a:t>
            </a:r>
          </a:p>
          <a:p>
            <a:pPr>
              <a:spcBef>
                <a:spcPts val="600"/>
              </a:spcBef>
            </a:pPr>
            <a:r>
              <a:rPr lang="ru-RU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Учебный </a:t>
            </a:r>
            <a:r>
              <a:rPr lang="ru-RU" sz="1400" dirty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корпус № 2, офис </a:t>
            </a:r>
            <a:r>
              <a:rPr lang="ru-RU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132 </a:t>
            </a:r>
          </a:p>
          <a:p>
            <a:pPr>
              <a:spcBef>
                <a:spcPts val="600"/>
              </a:spcBef>
            </a:pPr>
            <a:r>
              <a:rPr lang="ru-RU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+7 </a:t>
            </a:r>
            <a:r>
              <a:rPr lang="ru-RU" sz="1400" dirty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(3822) 701777 </a:t>
            </a:r>
            <a:r>
              <a:rPr lang="ru-RU" sz="1400" dirty="0" err="1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Вн.т</a:t>
            </a:r>
            <a:r>
              <a:rPr lang="ru-RU" sz="1400" dirty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. </a:t>
            </a:r>
            <a:r>
              <a:rPr lang="ru-RU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1475 </a:t>
            </a:r>
          </a:p>
          <a:p>
            <a:pPr>
              <a:spcBef>
                <a:spcPts val="600"/>
              </a:spcBef>
            </a:pPr>
            <a:r>
              <a:rPr lang="en-US" sz="1400" dirty="0" smtClean="0">
                <a:solidFill>
                  <a:srgbClr val="6C6D6C"/>
                </a:solidFill>
                <a:latin typeface="Calibri (Основной текст)"/>
                <a:ea typeface="Verdana" panose="020B0604030504040204" pitchFamily="34" charset="0"/>
              </a:rPr>
              <a:t>sharova@tpu.ru</a:t>
            </a:r>
            <a:endParaRPr lang="ru-RU" sz="1400" dirty="0">
              <a:solidFill>
                <a:srgbClr val="6C6D6C"/>
              </a:solidFill>
              <a:latin typeface="Calibri (Основной текст)"/>
              <a:ea typeface="Verdana" panose="020B060403050404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37704" y="469122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6"/>
          <p:cNvSpPr txBox="1">
            <a:spLocks/>
          </p:cNvSpPr>
          <p:nvPr/>
        </p:nvSpPr>
        <p:spPr>
          <a:xfrm>
            <a:off x="4970454" y="1933430"/>
            <a:ext cx="6468554" cy="29784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b="1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(Основной текст)"/>
                <a:ea typeface="Verdana" panose="020B0604030504040204" pitchFamily="34" charset="0"/>
              </a:rPr>
              <a:t>Основные вопросы и рекомендации по </a:t>
            </a:r>
            <a:br>
              <a:rPr lang="ru-RU" sz="3400" b="1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(Основной текст)"/>
                <a:ea typeface="Verdana" panose="020B0604030504040204" pitchFamily="34" charset="0"/>
              </a:rPr>
            </a:br>
            <a:r>
              <a:rPr lang="ru-RU" sz="3400" b="1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(Основной текст)"/>
                <a:ea typeface="Verdana" panose="020B0604030504040204" pitchFamily="34" charset="0"/>
              </a:rPr>
              <a:t>защите ВКР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704" y="1252181"/>
            <a:ext cx="1948404" cy="4533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944100" y="419663"/>
            <a:ext cx="2133600" cy="1010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96705" y="5139762"/>
            <a:ext cx="997267" cy="11532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ysClr val="windowText" lastClr="000000"/>
              </a:solidFill>
            </a:endParaRPr>
          </a:p>
        </p:txBody>
      </p:sp>
      <p:pic>
        <p:nvPicPr>
          <p:cNvPr id="3074" name="Picture 2" descr="Y:\ИШПР\ОХИ\ХТТ\Kafedra\Фото\Политех\фотографии\IMG_498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4" t="6760" r="27313" b="46620"/>
          <a:stretch/>
        </p:blipFill>
        <p:spPr bwMode="auto">
          <a:xfrm>
            <a:off x="4890362" y="4911865"/>
            <a:ext cx="1409951" cy="172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2" t="26060" r="8091" b="45216"/>
          <a:stretch/>
        </p:blipFill>
        <p:spPr bwMode="auto">
          <a:xfrm>
            <a:off x="4704031" y="1103085"/>
            <a:ext cx="3500700" cy="762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723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-17417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88" y="92837"/>
            <a:ext cx="8838211" cy="82156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нормативный документ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965506" y="100178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09144" y="100178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582" t="26060" r="8091" b="45216"/>
          <a:stretch/>
        </p:blipFill>
        <p:spPr bwMode="auto">
          <a:xfrm>
            <a:off x="9176350" y="337427"/>
            <a:ext cx="2569028" cy="616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97" t="13399" r="13680" b="7674"/>
          <a:stretch/>
        </p:blipFill>
        <p:spPr bwMode="auto">
          <a:xfrm>
            <a:off x="8403771" y="1258933"/>
            <a:ext cx="3614058" cy="549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1971" y="1269999"/>
            <a:ext cx="8356943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Положение 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о ВКР бакалавра, специалиста и 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/>
            </a:r>
            <a:b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</a:b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магистранта 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в ТПУ</a:t>
            </a:r>
            <a:r>
              <a:rPr lang="ru-RU" sz="2400" b="1" i="1" dirty="0">
                <a:latin typeface="Calibri (Основной текст)"/>
              </a:rPr>
              <a:t/>
            </a:r>
            <a:br>
              <a:rPr lang="ru-RU" sz="2400" b="1" i="1" dirty="0">
                <a:latin typeface="Calibri (Основной текст)"/>
              </a:rPr>
            </a:br>
            <a:r>
              <a:rPr lang="ru-RU" sz="2400" dirty="0">
                <a:latin typeface="Calibri (Основной текст)"/>
              </a:rPr>
              <a:t>(Приказ № 307-1/од от 03.11.2022 г.)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Тема и задание на выполнение ВКР;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Структура ВКР;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Содержание основных разделов ВКР;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Рекомендации по оформлению ВКР и презентации;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Рекомендации по докладу и ответам на вопросы комиссии;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Формы и образцы основных обязательных разделов (титульный лист, задание на выполнение ВКР, задание к разделам «Финансовый менеджмент…» и «Социальная ответственность», календарный рейтинг-план, результаты обучения ООП).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0188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-17417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88" y="92837"/>
            <a:ext cx="8838211" cy="821564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Организационные вопросы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965506" y="100178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09144" y="100178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582" t="26060" r="8091" b="45216"/>
          <a:stretch/>
        </p:blipFill>
        <p:spPr bwMode="auto">
          <a:xfrm>
            <a:off x="9176350" y="337427"/>
            <a:ext cx="2569028" cy="6167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91971" y="1269999"/>
            <a:ext cx="11811343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Тема ВКР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Согласование с руководителем </a:t>
            </a:r>
            <a:r>
              <a:rPr lang="ru-RU" sz="2000" dirty="0" smtClean="0">
                <a:latin typeface="Calibri (Основной текст)"/>
              </a:rPr>
              <a:t>ВКР (крайний срок до 20 января);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Приказ </a:t>
            </a:r>
            <a:r>
              <a:rPr lang="ru-RU" sz="2000" dirty="0" smtClean="0">
                <a:latin typeface="Calibri (Основной текст)"/>
              </a:rPr>
              <a:t>об утверждении </a:t>
            </a:r>
            <a:r>
              <a:rPr lang="ru-RU" sz="2000" dirty="0">
                <a:latin typeface="Calibri (Основной текст)"/>
              </a:rPr>
              <a:t>руководителей и </a:t>
            </a:r>
            <a:r>
              <a:rPr lang="ru-RU" sz="2000" dirty="0" smtClean="0">
                <a:latin typeface="Calibri (Основной текст)"/>
              </a:rPr>
              <a:t>тем ВКР (до 01 февраля);</a:t>
            </a:r>
            <a:endParaRPr lang="ru-RU" sz="2000" dirty="0">
              <a:latin typeface="Calibri (Основной текст)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Приказ 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об утверждении состава 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ГЭК </a:t>
            </a:r>
            <a:r>
              <a:rPr lang="ru-RU" sz="2400" dirty="0" smtClean="0">
                <a:latin typeface="Calibri (Основной текст)"/>
              </a:rPr>
              <a:t>(март)</a:t>
            </a:r>
            <a:endParaRPr lang="ru-RU" sz="2400" dirty="0">
              <a:latin typeface="Calibri (Основной текст)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 (Основной текст)"/>
              </a:rPr>
              <a:t>Председатель и члены ГЭК;</a:t>
            </a:r>
            <a:endParaRPr lang="ru-RU" sz="2000" dirty="0">
              <a:latin typeface="Calibri (Основной текст)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Приказ 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об утверждении места работы и сроков заседания 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ГЭК </a:t>
            </a:r>
            <a:r>
              <a:rPr lang="ru-RU" sz="2400" dirty="0">
                <a:latin typeface="Calibri (Основной текст)"/>
              </a:rPr>
              <a:t>(май)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 (Основной текст)"/>
              </a:rPr>
              <a:t>Дата, время, место проведения ГЭК;</a:t>
            </a:r>
            <a:endParaRPr lang="ru-RU" sz="2000" dirty="0">
              <a:latin typeface="Calibri (Основной текст)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Приказ 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о допуске к защите 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ВКР </a:t>
            </a:r>
            <a:r>
              <a:rPr lang="ru-RU" sz="2400" dirty="0">
                <a:latin typeface="Calibri (Основной текст)"/>
              </a:rPr>
              <a:t>(за неделю до даты </a:t>
            </a:r>
            <a:r>
              <a:rPr lang="ru-RU" sz="2400" dirty="0" smtClean="0">
                <a:latin typeface="Calibri (Основной текст)"/>
              </a:rPr>
              <a:t>защиты ВКР)</a:t>
            </a:r>
            <a:endParaRPr lang="ru-RU" sz="2400" dirty="0">
              <a:latin typeface="Calibri (Основной текст)"/>
            </a:endParaRP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 (Основной текст)"/>
              </a:rPr>
              <a:t>Формируется на основе результатов размещения ВКР в ЭБС ТПУ (через личный кабинет);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 (Основной текст)"/>
              </a:rPr>
              <a:t>ВКР проверяется на плагиат (оригинальность должна быть не менее 70% для бакалавров);</a:t>
            </a:r>
            <a:endParaRPr lang="ru-RU" sz="2000" dirty="0">
              <a:latin typeface="Calibri (Основной текст)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Очередность 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защиты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 (Основной текст)"/>
              </a:rPr>
              <a:t>Формируется руководителями ВКР по мере готовности работы.</a:t>
            </a:r>
            <a:endParaRPr lang="ru-RU" sz="2000" dirty="0">
              <a:latin typeface="Calibri (Основной текст)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19314" y="6204852"/>
            <a:ext cx="11872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ВКР – выпускная квалификационная работа; ГЭК – государственная экзаменационная комиссия;</a:t>
            </a:r>
          </a:p>
          <a:p>
            <a:r>
              <a:rPr lang="ru-RU" dirty="0" smtClean="0"/>
              <a:t>ЭБС – электронно-библиотечная система;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210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2" t="15242" r="23275" b="56540"/>
          <a:stretch/>
        </p:blipFill>
        <p:spPr bwMode="auto">
          <a:xfrm>
            <a:off x="809144" y="4533115"/>
            <a:ext cx="5413829" cy="232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-17417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88" y="92837"/>
            <a:ext cx="8838211" cy="821564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Последовательность действий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965506" y="100178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09144" y="100178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582" t="26060" r="8091" b="45216"/>
          <a:stretch/>
        </p:blipFill>
        <p:spPr bwMode="auto">
          <a:xfrm>
            <a:off x="9176350" y="206801"/>
            <a:ext cx="2569028" cy="6167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7803" y="1226457"/>
            <a:ext cx="7558657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Согласовывае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те с руководителем тему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ВКР</a:t>
            </a:r>
            <a:endParaRPr lang="ru-RU" b="1" i="1" dirty="0" smtClean="0">
              <a:solidFill>
                <a:schemeClr val="accent6">
                  <a:lumMod val="75000"/>
                </a:schemeClr>
              </a:solidFill>
              <a:latin typeface="Calibri (Основной текст)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Выполняете исследования, оформляете работу по требованиям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С консультантами выполняете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разделы «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Финансовый менеджмент…» и «Социальная ответственность»</a:t>
            </a:r>
            <a:endParaRPr lang="ru-RU" b="1" i="1" dirty="0">
              <a:solidFill>
                <a:schemeClr val="accent6">
                  <a:lumMod val="75000"/>
                </a:schemeClr>
              </a:solidFill>
              <a:latin typeface="Calibri (Основной текст)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Не менее чем за 2 недели до даты защиты проверяете </a:t>
            </a:r>
            <a:b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</a:b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ВКР на плагиат и отправляете руководителю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на проверку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(все выполняем через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личный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кабинет!)</a:t>
            </a:r>
            <a:endParaRPr lang="ru-RU" b="1" i="1" dirty="0" smtClean="0">
              <a:solidFill>
                <a:schemeClr val="accent6">
                  <a:lumMod val="75000"/>
                </a:schemeClr>
              </a:solidFill>
              <a:latin typeface="Calibri (Основной текст)"/>
            </a:endParaRP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 (Основной текст)"/>
              </a:rPr>
              <a:t>Инструкции есть в личном кабинете, вкладка ВКР;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Calibri (Основной текст)"/>
              </a:rPr>
              <a:t>На плагиат проверяется не вся работа, а некоторые разделы.</a:t>
            </a:r>
            <a:endParaRPr lang="ru-RU" dirty="0" smtClean="0">
              <a:latin typeface="Calibri (Основной текст)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0" t="9276" r="4207" b="10829"/>
          <a:stretch/>
        </p:blipFill>
        <p:spPr bwMode="auto">
          <a:xfrm>
            <a:off x="7489883" y="942946"/>
            <a:ext cx="4702117" cy="5903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80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-17417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88" y="92837"/>
            <a:ext cx="8838211" cy="821564"/>
          </a:xfrm>
        </p:spPr>
        <p:txBody>
          <a:bodyPr>
            <a:norm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Последовательность действий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965506" y="100178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09144" y="100178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7803" y="1023261"/>
            <a:ext cx="778142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Проверенная и утвержденная руководителем работа через личный кабинет отправляется в ЭБС ТПУ  → получаете допуск на защиту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Распечатываете, сшиваете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и подписываете готовую ВКР, отдаете ее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рецензенту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Готовите доклад и презентацию (согласуете с руководителем)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Полный пакет документов передаете секретарю (не позднее чем за 2 дня до защиты), см. следующий слайд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В день защиты приходите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немного заранее (начало строго по регламенту)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аккуратно одетые (футболки и шорты не допустимы)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готовые к вопросам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спокойные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В аудитории находятся члены комиссии, секретарь и научный руководитель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alibri (Основной текст)"/>
              </a:rPr>
              <a:t>защищающиеся приглашаются по одному согласно списку очередности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5" t="10569" r="59683" b="9418"/>
          <a:stretch/>
        </p:blipFill>
        <p:spPr bwMode="auto">
          <a:xfrm>
            <a:off x="7799231" y="-17416"/>
            <a:ext cx="4352547" cy="6875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24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-17417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88" y="92837"/>
            <a:ext cx="8838211" cy="821564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Документы для защиты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965506" y="100178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09144" y="100178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582" t="26060" r="8091" b="45216"/>
          <a:stretch/>
        </p:blipFill>
        <p:spPr bwMode="auto">
          <a:xfrm>
            <a:off x="9176350" y="337427"/>
            <a:ext cx="2569028" cy="6167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91971" y="1269999"/>
            <a:ext cx="1181134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latin typeface="Calibri (Основной текст)"/>
              </a:rPr>
              <a:t>ВКР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 (Основной текст)"/>
              </a:rPr>
              <a:t>Распечатанная полностью и сшитая работа;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 (Основной текст)"/>
              </a:rPr>
              <a:t>Эл. файл </a:t>
            </a:r>
            <a:r>
              <a:rPr lang="en-US" sz="2000" dirty="0" smtClean="0">
                <a:latin typeface="Calibri (Основной текст)"/>
              </a:rPr>
              <a:t>(</a:t>
            </a:r>
            <a:r>
              <a:rPr lang="en-US" sz="2000" b="1" dirty="0" smtClean="0">
                <a:latin typeface="Calibri (Основной текст)"/>
              </a:rPr>
              <a:t>pdf</a:t>
            </a:r>
            <a:r>
              <a:rPr lang="ru-RU" sz="2000" dirty="0" smtClean="0">
                <a:latin typeface="Calibri (Основной текст)"/>
              </a:rPr>
              <a:t>-документ</a:t>
            </a:r>
            <a:r>
              <a:rPr lang="en-US" sz="2000" dirty="0" smtClean="0">
                <a:latin typeface="Calibri (Основной текст)"/>
              </a:rPr>
              <a:t>)</a:t>
            </a:r>
            <a:r>
              <a:rPr lang="ru-RU" sz="2000" dirty="0" smtClean="0">
                <a:latin typeface="Calibri (Основной текст)"/>
              </a:rPr>
              <a:t>;</a:t>
            </a:r>
            <a:endParaRPr lang="ru-RU" sz="2000" dirty="0">
              <a:latin typeface="Calibri (Основной текст)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latin typeface="Calibri (Основной текст)"/>
              </a:rPr>
              <a:t>Отчет о проверке на плагиат</a:t>
            </a:r>
            <a:endParaRPr lang="ru-RU" sz="2400" dirty="0">
              <a:latin typeface="Calibri (Основной текст)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Эл. файл </a:t>
            </a:r>
            <a:r>
              <a:rPr lang="en-US" sz="2000" dirty="0">
                <a:latin typeface="Calibri (Основной текст)"/>
              </a:rPr>
              <a:t>(</a:t>
            </a:r>
            <a:r>
              <a:rPr lang="en-US" sz="2000" b="1" dirty="0">
                <a:latin typeface="Calibri (Основной текст)"/>
              </a:rPr>
              <a:t>pdf</a:t>
            </a:r>
            <a:r>
              <a:rPr lang="ru-RU" sz="2000" dirty="0">
                <a:latin typeface="Calibri (Основной текст)"/>
              </a:rPr>
              <a:t>-документ</a:t>
            </a:r>
            <a:r>
              <a:rPr lang="en-US" sz="2000" dirty="0">
                <a:latin typeface="Calibri (Основной текст)"/>
              </a:rPr>
              <a:t>)</a:t>
            </a:r>
            <a:r>
              <a:rPr lang="ru-RU" sz="2000" dirty="0">
                <a:latin typeface="Calibri (Основной текст)"/>
              </a:rPr>
              <a:t>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latin typeface="Calibri (Основной текст)"/>
              </a:rPr>
              <a:t>Рецензия на ВКР</a:t>
            </a:r>
            <a:endParaRPr lang="ru-RU" sz="2400" dirty="0">
              <a:latin typeface="Calibri (Основной текст)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 (Основной текст)"/>
              </a:rPr>
              <a:t>Распечатанный документ с подписью и синей печатью организации;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 (Основной текст)"/>
              </a:rPr>
              <a:t>Скан – эл</a:t>
            </a:r>
            <a:r>
              <a:rPr lang="ru-RU" sz="2000" dirty="0">
                <a:latin typeface="Calibri (Основной текст)"/>
              </a:rPr>
              <a:t>. файл </a:t>
            </a:r>
            <a:r>
              <a:rPr lang="en-US" sz="2000" dirty="0">
                <a:latin typeface="Calibri (Основной текст)"/>
              </a:rPr>
              <a:t>(</a:t>
            </a:r>
            <a:r>
              <a:rPr lang="en-US" sz="2000" b="1" dirty="0">
                <a:latin typeface="Calibri (Основной текст)"/>
              </a:rPr>
              <a:t>pdf</a:t>
            </a:r>
            <a:r>
              <a:rPr lang="ru-RU" sz="2000" dirty="0">
                <a:latin typeface="Calibri (Основной текст)"/>
              </a:rPr>
              <a:t>-документ</a:t>
            </a:r>
            <a:r>
              <a:rPr lang="en-US" sz="2000" dirty="0">
                <a:latin typeface="Calibri (Основной текст)"/>
              </a:rPr>
              <a:t>)</a:t>
            </a:r>
            <a:r>
              <a:rPr lang="ru-RU" sz="2000" dirty="0" smtClean="0">
                <a:latin typeface="Calibri (Основной текст)"/>
              </a:rPr>
              <a:t>;</a:t>
            </a:r>
            <a:endParaRPr lang="ru-RU" sz="2000" dirty="0">
              <a:latin typeface="Calibri (Основной текст)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latin typeface="Calibri (Основной текст)"/>
              </a:rPr>
              <a:t>Отзыв научного руководителя</a:t>
            </a:r>
            <a:endParaRPr lang="ru-RU" sz="2400" dirty="0">
              <a:latin typeface="Calibri (Основной текст)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Распечатанный документ с подписью </a:t>
            </a:r>
            <a:r>
              <a:rPr lang="ru-RU" sz="2000" dirty="0" smtClean="0">
                <a:latin typeface="Calibri (Основной текст)"/>
              </a:rPr>
              <a:t>руководителя;</a:t>
            </a:r>
            <a:endParaRPr lang="ru-RU" sz="2000" dirty="0">
              <a:latin typeface="Calibri (Основной текст)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Скан – эл. файл </a:t>
            </a:r>
            <a:r>
              <a:rPr lang="en-US" sz="2000" dirty="0">
                <a:latin typeface="Calibri (Основной текст)"/>
              </a:rPr>
              <a:t>(</a:t>
            </a:r>
            <a:r>
              <a:rPr lang="en-US" sz="2000" b="1" dirty="0">
                <a:latin typeface="Calibri (Основной текст)"/>
              </a:rPr>
              <a:t>pdf</a:t>
            </a:r>
            <a:r>
              <a:rPr lang="ru-RU" sz="2000" dirty="0">
                <a:latin typeface="Calibri (Основной текст)"/>
              </a:rPr>
              <a:t>-документ</a:t>
            </a:r>
            <a:r>
              <a:rPr lang="en-US" sz="2000" dirty="0">
                <a:latin typeface="Calibri (Основной текст)"/>
              </a:rPr>
              <a:t>)</a:t>
            </a:r>
            <a:r>
              <a:rPr lang="ru-RU" sz="2000" dirty="0">
                <a:latin typeface="Calibri (Основной текст)"/>
              </a:rPr>
              <a:t>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1" dirty="0" smtClean="0">
                <a:latin typeface="Calibri (Основной текст)"/>
              </a:rPr>
              <a:t>Презентация</a:t>
            </a:r>
            <a:endParaRPr lang="ru-RU" sz="2400" b="1" i="1" dirty="0">
              <a:latin typeface="Calibri (Основной текст)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 (Основной текст)"/>
              </a:rPr>
              <a:t>Эл. файл </a:t>
            </a:r>
            <a:r>
              <a:rPr lang="en-US" sz="2000" dirty="0">
                <a:latin typeface="Calibri (Основной текст)"/>
              </a:rPr>
              <a:t>(</a:t>
            </a:r>
            <a:r>
              <a:rPr lang="en-US" sz="2000" b="1" dirty="0">
                <a:latin typeface="Calibri (Основной текст)"/>
              </a:rPr>
              <a:t>pdf</a:t>
            </a:r>
            <a:r>
              <a:rPr lang="ru-RU" sz="2000" dirty="0">
                <a:latin typeface="Calibri (Основной текст)"/>
              </a:rPr>
              <a:t>-документ</a:t>
            </a:r>
            <a:r>
              <a:rPr lang="en-US" sz="2000" dirty="0">
                <a:latin typeface="Calibri (Основной текст)"/>
              </a:rPr>
              <a:t>)</a:t>
            </a:r>
            <a:r>
              <a:rPr lang="ru-RU" sz="2000" dirty="0" smtClean="0">
                <a:latin typeface="Calibri (Основной текст)"/>
              </a:rPr>
              <a:t>;</a:t>
            </a:r>
            <a:endParaRPr lang="ru-RU" sz="2000" dirty="0"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355481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625" b="15587"/>
          <a:stretch/>
        </p:blipFill>
        <p:spPr>
          <a:xfrm>
            <a:off x="0" y="-1"/>
            <a:ext cx="3722914" cy="687070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-9274" y="-12922"/>
            <a:ext cx="382905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1423192" y="1043336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447529" y="1077618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9844403" y="125060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77849" y="2708192"/>
            <a:ext cx="61430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4000" b="1" dirty="0" smtClean="0">
                <a:latin typeface="Calibri (Основной текст)"/>
                <a:ea typeface="Verdana" panose="020B0604030504040204" pitchFamily="34" charset="0"/>
                <a:cs typeface="Verdana" panose="020B0604030504040204" pitchFamily="34" charset="0"/>
              </a:rPr>
              <a:t>Спасибо за внимание!</a:t>
            </a:r>
          </a:p>
        </p:txBody>
      </p:sp>
      <p:pic>
        <p:nvPicPr>
          <p:cNvPr id="10" name="Рисунок 9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582" t="26060" r="8091" b="45216"/>
          <a:stretch/>
        </p:blipFill>
        <p:spPr bwMode="auto">
          <a:xfrm>
            <a:off x="9622972" y="469300"/>
            <a:ext cx="2569028" cy="6167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1194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66103</TotalTime>
  <Words>404</Words>
  <Application>Microsoft Office PowerPoint</Application>
  <PresentationFormat>Произвольный</PresentationFormat>
  <Paragraphs>71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Основной нормативный документ</vt:lpstr>
      <vt:lpstr>Организационные вопросы</vt:lpstr>
      <vt:lpstr>Последовательность действий</vt:lpstr>
      <vt:lpstr>Последовательность действий</vt:lpstr>
      <vt:lpstr>Документы для защиты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Ekaterina S. Sharova</cp:lastModifiedBy>
  <cp:revision>329</cp:revision>
  <cp:lastPrinted>2022-09-26T06:36:43Z</cp:lastPrinted>
  <dcterms:created xsi:type="dcterms:W3CDTF">2021-07-15T12:03:34Z</dcterms:created>
  <dcterms:modified xsi:type="dcterms:W3CDTF">2022-12-27T08:18:36Z</dcterms:modified>
</cp:coreProperties>
</file>