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</p:sldMasterIdLst>
  <p:notesMasterIdLst>
    <p:notesMasterId r:id="rId34"/>
  </p:notesMasterIdLst>
  <p:sldIdLst>
    <p:sldId id="256" r:id="rId2"/>
    <p:sldId id="260" r:id="rId3"/>
    <p:sldId id="435" r:id="rId4"/>
    <p:sldId id="429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450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69BD3C0-9FED-46AC-82E7-06D2893F5A58}">
          <p14:sldIdLst>
            <p14:sldId id="256"/>
            <p14:sldId id="260"/>
            <p14:sldId id="435"/>
            <p14:sldId id="429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84" y="9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AFC6E47-3568-4363-9EA8-EA2AD72DB62E}" type="datetimeFigureOut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747AA5-0AD2-4649-9609-65C03E669C4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74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20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67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470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796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551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444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920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04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44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68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465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6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284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940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704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612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984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994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87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518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5121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939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0786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033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2000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3155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9918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090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745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6152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7DB3D-EDC9-4308-A13F-4DCB43108508}" type="slidenum">
              <a:rPr lang="ru-RU"/>
              <a:pPr eaLnBrk="1" hangingPunct="1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604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E5C19C57-03DE-4A50-A662-D02AB59130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89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D09F8D-2500-48CA-BAB0-36FE8C0FF64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93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964B2135-B136-4B28-BE96-252714EC4D8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09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71485-4F94-480F-A9FA-70B1F06D7D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506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BBEC5-322C-458A-A4CF-6B58875B491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249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B0863E-3375-45D2-B835-81E8A797657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94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685EF-2702-4697-946C-E8ADB8EE795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7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05F33B-ADAA-45F0-9B2E-0DAE261D098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764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66BF40-F478-4B4A-9EAB-A30DC102F10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82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CB978-DBF2-4E12-AA3C-661F4E78A2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4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77718-990A-46EF-95EE-80D919E35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53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4FB5E2D9-6693-41AC-BB53-0B71D907CAE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08" r:id="rId4"/>
    <p:sldLayoutId id="2147483909" r:id="rId5"/>
    <p:sldLayoutId id="2147483916" r:id="rId6"/>
    <p:sldLayoutId id="2147483910" r:id="rId7"/>
    <p:sldLayoutId id="2147483917" r:id="rId8"/>
    <p:sldLayoutId id="2147483918" r:id="rId9"/>
    <p:sldLayoutId id="2147483911" r:id="rId10"/>
    <p:sldLayoutId id="214748391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eaLnBrk="1" hangingPunct="1"/>
            <a:r>
              <a:rPr lang="ru-RU" dirty="0" smtClean="0"/>
              <a:t>Лекция 8</a:t>
            </a:r>
            <a:endParaRPr lang="en-US" dirty="0" smtClean="0"/>
          </a:p>
          <a:p>
            <a:pPr eaLnBrk="1" hangingPunct="1"/>
            <a:r>
              <a:rPr lang="ru-RU" dirty="0" smtClean="0"/>
              <a:t>Шагалов Владимир Владимирович</a:t>
            </a:r>
          </a:p>
        </p:txBody>
      </p:sp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1998166" y="988273"/>
            <a:ext cx="63182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4400" b="1" dirty="0" smtClean="0"/>
              <a:t>Химическая кинетика гетерогенных процессов</a:t>
            </a:r>
            <a:endParaRPr lang="ru-RU" sz="4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Модель с фронтальным перемещением зоны реакции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32491" y="1196752"/>
            <a:ext cx="734536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sz="2400" dirty="0" smtClean="0"/>
              <a:t>	</a:t>
            </a:r>
            <a:r>
              <a:rPr lang="ru-RU" sz="2400" dirty="0"/>
              <a:t>Согласно этой модели химическая реакция сначала протекает на внешней поверхности частицы, и до тех пор, пока внешний слой твердого реагента полностью не превратиться в соответствующие твердые продукты реакции, более глубинные слои не вступают в реакцию. Постепенно зона химической реакции продвигается внутрь, оставляя за собой твердый продукт реакции и инертную часть исходного твердого вещества (золу).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93993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32491" y="1772816"/>
            <a:ext cx="734536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sz="2400" dirty="0" smtClean="0"/>
              <a:t>	</a:t>
            </a:r>
            <a:r>
              <a:rPr lang="ru-RU" sz="2400" dirty="0"/>
              <a:t>В произвольный момент времени твердая частица представляет собой внутреннее ядро, окруженное внешней оболочкой. Ядро состоит из непрореагировавшего реагента (поэтому эту модель иногда называют моделью с непрореагировавшим ядром). Окружающая его оболочка состоит из твердого продукта и инертных веществ.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</a:t>
            </a:fld>
            <a:endParaRPr lang="ru-RU" sz="1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Модель с фронтальным перемещением зоны реакции</a:t>
            </a:r>
            <a:endParaRPr lang="ru-RU" sz="3600" b="1" dirty="0"/>
          </a:p>
        </p:txBody>
      </p:sp>
      <p:pic>
        <p:nvPicPr>
          <p:cNvPr id="8" name="Рисунок 7" descr="C:\Users\Vita\Documents\Мои документы\Мои документы\box\Dropbox\КИНЕТИКА\Пособие\Картинки\Рис 1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5029276"/>
            <a:ext cx="6082642" cy="106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547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3528" y="1196752"/>
            <a:ext cx="8415659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sz="2400" dirty="0" smtClean="0"/>
              <a:t>	Гетерогенный </a:t>
            </a:r>
            <a:r>
              <a:rPr lang="ru-RU" sz="2400" dirty="0"/>
              <a:t>процесс, описываемый моделью с фронтальным перемещением зоны реакции, можно разделить на пять основных стадий: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Внешняя диффузия – подвод реагента к поверхности твердой частицы через слой газа, обедненный этим компонентом.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Внутренняя диффузия – проникновение газообразного реагента через поры твердого продукта реакции к ядру твердого реагента.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Химическая реакция на поверхности непрореагировавшего ядра.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Внутренняя диффузия газообразных продуктов через слой твердых продуктов.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Внешняя диффузия газообразных продуктов в ядро газового потока.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4</a:t>
            </a:fld>
            <a:endParaRPr lang="ru-RU" sz="180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Модель с фронтальным перемещением зоны реакции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43770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Модель с фронтальным перемещением зоны реакции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32491" y="2172920"/>
            <a:ext cx="734536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 smtClean="0"/>
              <a:t>Все </a:t>
            </a:r>
            <a:r>
              <a:rPr lang="ru-RU" sz="2400" dirty="0"/>
              <a:t>эти </a:t>
            </a:r>
            <a:r>
              <a:rPr lang="ru-RU" sz="2400" dirty="0" smtClean="0"/>
              <a:t>стадии </a:t>
            </a:r>
            <a:r>
              <a:rPr lang="ru-RU" sz="2400" dirty="0"/>
              <a:t>протекают в соответствующей последовательности и их можно считать цепочкой последовательных сопротивлений тормозящих суммарную реакцию. Вследствие этого любой этап с максимальным сопротивлением рассматривается как лимитирующая стадия.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5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200810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Модель с фронтальным перемещением зоны реакции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32491" y="1556792"/>
            <a:ext cx="7345362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/>
              <a:t>При анализе процесса необходимо выбирать один фактор, который определяет скорость взаимодействия газа с твердой частицей и который является наиболее чувствительным к изменению условий проведения процесса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 smtClean="0"/>
              <a:t>Мы </a:t>
            </a:r>
            <a:r>
              <a:rPr lang="ru-RU" sz="2400" i="1" dirty="0"/>
              <a:t>рассмотрим только необратимые химические реакции при отсутствии этапов 4 и 5</a:t>
            </a:r>
            <a:r>
              <a:rPr lang="ru-RU" sz="2400" dirty="0"/>
              <a:t>, и только для сферических частиц.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466957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/>
              <a:t>Модель с фронтальным перемещением зоны реакции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32491" y="5325015"/>
            <a:ext cx="73453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sz="2400" dirty="0" smtClean="0"/>
              <a:t>	</a:t>
            </a:r>
            <a:r>
              <a:rPr lang="ru-RU" sz="2400" i="1" dirty="0"/>
              <a:t>Профиль изменения концентрации газообразного реагента согласно модели с фронтальным перемещением зоны реакции.</a:t>
            </a:r>
            <a:endParaRPr lang="ru-RU" sz="2400" dirty="0"/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7</a:t>
            </a:fld>
            <a:endParaRPr lang="ru-RU" sz="1800"/>
          </a:p>
        </p:txBody>
      </p:sp>
      <p:pic>
        <p:nvPicPr>
          <p:cNvPr id="6" name="Рисунок 5" descr="C:\Users\Vita\Documents\Мои документы\Мои документы\box\Dropbox\КИНЕТИКА\Пособие\Картинки\Рис 19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772816"/>
            <a:ext cx="7777360" cy="342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8468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832491" y="1956896"/>
            <a:ext cx="73453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 smtClean="0"/>
              <a:t>На </a:t>
            </a:r>
            <a:r>
              <a:rPr lang="ru-RU" sz="2400" dirty="0"/>
              <a:t>поверхности ядра частицы газ отсутствует (</a:t>
            </a:r>
            <a:r>
              <a:rPr lang="ru-RU" sz="2400" i="1" dirty="0"/>
              <a:t>С</a:t>
            </a:r>
            <a:r>
              <a:rPr lang="ru-RU" sz="2400" baseline="-25000" dirty="0"/>
              <a:t>ГЗ</a:t>
            </a:r>
            <a:r>
              <a:rPr lang="ru-RU" sz="2400" dirty="0"/>
              <a:t> = </a:t>
            </a:r>
            <a:r>
              <a:rPr lang="ru-RU" sz="2400" i="1" dirty="0"/>
              <a:t>С</a:t>
            </a:r>
            <a:r>
              <a:rPr lang="ru-RU" sz="2400" baseline="-25000" dirty="0"/>
              <a:t>ГЯ</a:t>
            </a:r>
            <a:r>
              <a:rPr lang="ru-RU" sz="2400" dirty="0"/>
              <a:t> = 0) и, следовательно, концентрационная движущаяся сила </a:t>
            </a:r>
            <a:r>
              <a:rPr lang="ru-RU" sz="2400" i="1" dirty="0"/>
              <a:t>С</a:t>
            </a:r>
            <a:r>
              <a:rPr lang="ru-RU" sz="2400" baseline="-25000" dirty="0"/>
              <a:t>ГН</a:t>
            </a:r>
            <a:r>
              <a:rPr lang="ru-RU" sz="2400" dirty="0"/>
              <a:t> – </a:t>
            </a:r>
            <a:r>
              <a:rPr lang="ru-RU" sz="2400" i="1" dirty="0"/>
              <a:t>С</a:t>
            </a:r>
            <a:r>
              <a:rPr lang="ru-RU" sz="2400" baseline="-25000" dirty="0"/>
              <a:t>ГЗ</a:t>
            </a:r>
            <a:r>
              <a:rPr lang="ru-RU" sz="2400" dirty="0"/>
              <a:t>= </a:t>
            </a:r>
            <a:r>
              <a:rPr lang="ru-RU" sz="2400" i="1" dirty="0"/>
              <a:t>С</a:t>
            </a:r>
            <a:r>
              <a:rPr lang="ru-RU" sz="2400" baseline="-25000" dirty="0"/>
              <a:t>ГН</a:t>
            </a:r>
            <a:r>
              <a:rPr lang="ru-RU" sz="2400" dirty="0"/>
              <a:t>. Таким образом, концентрационная движущая сила будет неизменной в течение всего периода взаимодействия твердой частицы с газом.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8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159043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50900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реакция </a:t>
                </a:r>
                <a:r>
                  <a:rPr lang="en-US" sz="2400" dirty="0"/>
                  <a:t>UO</a:t>
                </a:r>
                <a:r>
                  <a:rPr lang="ru-RU" sz="2400" baseline="-25000" dirty="0"/>
                  <a:t>3</a:t>
                </a:r>
                <a:r>
                  <a:rPr lang="ru-RU" sz="2400" dirty="0"/>
                  <a:t> + </a:t>
                </a:r>
                <a:r>
                  <a:rPr lang="en-US" sz="2400" dirty="0"/>
                  <a:t>H</a:t>
                </a:r>
                <a:r>
                  <a:rPr lang="ru-RU" sz="2400" baseline="-25000" dirty="0"/>
                  <a:t>2</a:t>
                </a:r>
                <a:r>
                  <a:rPr lang="ru-RU" sz="2400" dirty="0"/>
                  <a:t> → </a:t>
                </a:r>
                <a:r>
                  <a:rPr lang="en-US" sz="2400" dirty="0"/>
                  <a:t>UO</a:t>
                </a:r>
                <a:r>
                  <a:rPr lang="ru-RU" sz="2400" baseline="-25000" dirty="0"/>
                  <a:t>2</a:t>
                </a:r>
                <a:r>
                  <a:rPr lang="ru-RU" sz="2400" dirty="0"/>
                  <a:t> + </a:t>
                </a:r>
                <a:r>
                  <a:rPr lang="en-US" sz="2400" dirty="0"/>
                  <a:t>H</a:t>
                </a:r>
                <a:r>
                  <a:rPr lang="ru-RU" sz="2400" baseline="-25000" dirty="0"/>
                  <a:t>2</a:t>
                </a:r>
                <a:r>
                  <a:rPr lang="en-US" sz="2400" dirty="0"/>
                  <a:t>O</a:t>
                </a:r>
                <a:r>
                  <a:rPr lang="ru-RU" sz="2400" dirty="0"/>
                  <a:t>. </a:t>
                </a:r>
                <a:endParaRPr lang="ru-RU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Тогда </a:t>
                </a:r>
                <a:r>
                  <a:rPr lang="ru-RU" sz="2400" dirty="0"/>
                  <a:t>уравнение скорости реакции: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/>
                      <m:t>ω</m:t>
                    </m:r>
                    <m:r>
                      <a:rPr lang="ru-RU" sz="2400" i="1"/>
                      <m:t>=−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1</m:t>
                        </m:r>
                      </m:num>
                      <m:den>
                        <m:r>
                          <a:rPr lang="en-US" sz="2400" i="1"/>
                          <m:t>𝑆</m:t>
                        </m:r>
                      </m:den>
                    </m:f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en-US" sz="2400" i="1"/>
                          <m:t>𝑑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en-US" sz="2400" i="1"/>
                              <m:t>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en-US" sz="2400" i="1"/>
                          <m:t>𝑑</m:t>
                        </m:r>
                        <m:r>
                          <m:rPr>
                            <m:sty m:val="p"/>
                          </m:rPr>
                          <a:rPr lang="en-US" sz="2400"/>
                          <m:t>τ</m:t>
                        </m:r>
                      </m:den>
                    </m:f>
                    <m:r>
                      <a:rPr lang="ru-RU" sz="2400" i="1"/>
                      <m:t>=</m:t>
                    </m:r>
                    <m:r>
                      <a:rPr lang="en-US" sz="2400" i="1"/>
                      <m:t>𝑘</m:t>
                    </m:r>
                    <m:d>
                      <m:dPr>
                        <m:ctrlPr>
                          <a:rPr lang="ru-RU" sz="2400" i="1"/>
                        </m:ctrlPr>
                      </m:dPr>
                      <m:e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en-US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  <m:r>
                          <a:rPr lang="ru-RU" sz="2400" i="1"/>
                          <m:t>−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en-US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ГЗ</m:t>
                            </m:r>
                          </m:sub>
                        </m:sSub>
                      </m:e>
                    </m:d>
                    <m:r>
                      <a:rPr lang="ru-RU" sz="2400" i="1"/>
                      <m:t>=</m:t>
                    </m:r>
                    <m:r>
                      <a:rPr lang="en-US" sz="2400" i="1"/>
                      <m:t>𝑘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en-US" sz="2400" i="1"/>
                          <m:t>𝐶</m:t>
                        </m:r>
                      </m:e>
                      <m:sub>
                        <m:r>
                          <a:rPr lang="ru-RU" sz="2400" i="1"/>
                          <m:t>ГН</m:t>
                        </m:r>
                      </m:sub>
                    </m:sSub>
                    <m:r>
                      <a:rPr lang="ru-RU" sz="2400" i="1"/>
                      <m:t>=</m:t>
                    </m:r>
                    <m:r>
                      <m:rPr>
                        <m:sty m:val="p"/>
                      </m:rPr>
                      <a:rPr lang="en-US" sz="2400"/>
                      <m:t>const</m:t>
                    </m:r>
                  </m:oMath>
                </a14:m>
                <a:r>
                  <a:rPr lang="ru-RU" sz="2400" dirty="0" smtClean="0"/>
                  <a:t>,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Количество </a:t>
                </a:r>
                <a:r>
                  <a:rPr lang="en-US" sz="2400" dirty="0"/>
                  <a:t>UO</a:t>
                </a:r>
                <a:r>
                  <a:rPr lang="ru-RU" sz="2400" baseline="-25000" dirty="0"/>
                  <a:t>3</a:t>
                </a:r>
                <a:r>
                  <a:rPr lang="ru-RU" sz="2400" dirty="0"/>
                  <a:t> можно представить как произведение объема ядра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dirty="0"/>
                  <a:t> на молярно объемную плотность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dirty="0"/>
                  <a:t>, что, по сути, является молярной концентрацией </a:t>
                </a:r>
                <a:r>
                  <a:rPr lang="en-US" sz="2400" dirty="0"/>
                  <a:t>UO</a:t>
                </a:r>
                <a:r>
                  <a:rPr lang="ru-RU" sz="2400" baseline="-25000" dirty="0"/>
                  <a:t>3</a:t>
                </a:r>
                <a:r>
                  <a:rPr lang="ru-RU" sz="2400" dirty="0"/>
                  <a:t> в </a:t>
                </a:r>
                <a:r>
                  <a:rPr lang="ru-RU" sz="2400" dirty="0" err="1"/>
                  <a:t>кмоль</a:t>
                </a:r>
                <a:r>
                  <a:rPr lang="ru-RU" sz="2400" dirty="0"/>
                  <a:t>/м</a:t>
                </a:r>
                <a:r>
                  <a:rPr lang="ru-RU" sz="2400" baseline="30000" dirty="0"/>
                  <a:t>3</a:t>
                </a:r>
                <a:r>
                  <a:rPr lang="ru-RU" sz="24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en-US" sz="2400" i="1"/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=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en-US" sz="2400" i="1"/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∙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i="1" dirty="0"/>
                  <a:t>.</a:t>
                </a:r>
                <a:r>
                  <a:rPr lang="ru-RU" sz="2400" dirty="0"/>
                  <a:t> </a:t>
                </a:r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5090048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9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811260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45398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Так как твердая частица имеет сферическую форму, 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4</m:t>
                        </m:r>
                      </m:num>
                      <m:den>
                        <m:r>
                          <a:rPr lang="ru-RU" sz="2400" i="1"/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ru-RU" sz="2400"/>
                      <m:t>π</m:t>
                    </m:r>
                    <m:sSup>
                      <m:sSupPr>
                        <m:ctrlPr>
                          <a:rPr lang="ru-RU" sz="2400" i="1"/>
                        </m:ctrlPr>
                      </m:sSupPr>
                      <m:e>
                        <m:r>
                          <a:rPr lang="ru-RU" sz="2400" i="1"/>
                          <m:t>𝑟</m:t>
                        </m:r>
                      </m:e>
                      <m:sup>
                        <m:r>
                          <a:rPr lang="ru-RU" sz="2400" i="1"/>
                          <m:t>3</m:t>
                        </m:r>
                      </m:sup>
                    </m:sSup>
                  </m:oMath>
                </a14:m>
                <a:r>
                  <a:rPr lang="ru-RU" sz="2400" dirty="0"/>
                  <a:t>. </a:t>
                </a:r>
                <a:endParaRPr lang="ru-RU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Уменьшение </a:t>
                </a:r>
                <a:r>
                  <a:rPr lang="ru-RU" sz="2400" dirty="0"/>
                  <a:t>объема или радиуса невзаимодействующего ядра эквивалентно исчезновению из зоны реакции</a:t>
                </a:r>
                <a:r>
                  <a:rPr lang="ru-RU" sz="2400" i="1" dirty="0"/>
                  <a:t> </a:t>
                </a:r>
                <a14:m>
                  <m:oMath xmlns:m="http://schemas.openxmlformats.org/officeDocument/2006/math">
                    <m:r>
                      <a:rPr lang="ru-RU" sz="2400" i="1"/>
                      <m:t>𝑑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dirty="0"/>
                  <a:t> молей, тогда</a:t>
                </a:r>
                <a:r>
                  <a:rPr lang="ru-RU" sz="24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ru-RU" sz="2400" i="1"/>
                      <m:t>𝑑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=</m:t>
                    </m:r>
                    <m:r>
                      <a:rPr lang="ru-RU" sz="2400" i="1"/>
                      <m:t>𝑑</m:t>
                    </m:r>
                    <m:r>
                      <a:rPr lang="ru-RU" sz="2400" i="1"/>
                      <m:t>(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∙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)=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𝑑</m:t>
                    </m:r>
                    <m:d>
                      <m:dPr>
                        <m:ctrlPr>
                          <a:rPr lang="ru-RU" sz="2400" i="1"/>
                        </m:ctrlPr>
                      </m:dPr>
                      <m:e>
                        <m:f>
                          <m:fPr>
                            <m:ctrlPr>
                              <a:rPr lang="ru-RU" sz="2400" i="1"/>
                            </m:ctrlPr>
                          </m:fPr>
                          <m:num>
                            <m:r>
                              <a:rPr lang="ru-RU" sz="2400" i="1"/>
                              <m:t>4</m:t>
                            </m:r>
                          </m:num>
                          <m:den>
                            <m:r>
                              <a:rPr lang="ru-RU" sz="2400" i="1"/>
                              <m:t>3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ru-RU" sz="2400"/>
                          <m:t>π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r>
                              <a:rPr lang="ru-RU" sz="2400" i="1"/>
                              <m:t>𝑟</m:t>
                            </m:r>
                          </m:e>
                          <m:sup>
                            <m:r>
                              <a:rPr lang="ru-RU" sz="2400" i="1"/>
                              <m:t>3</m:t>
                            </m:r>
                          </m:sup>
                        </m:sSup>
                      </m:e>
                    </m:d>
                    <m:r>
                      <a:rPr lang="ru-RU" sz="2400" i="1"/>
                      <m:t>=4</m:t>
                    </m:r>
                    <m:r>
                      <m:rPr>
                        <m:sty m:val="p"/>
                      </m:rPr>
                      <a:rPr lang="ru-RU" sz="2400"/>
                      <m:t>π</m:t>
                    </m:r>
                    <m:r>
                      <a:rPr lang="ru-RU" sz="2400"/>
                      <m:t> 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ru-RU" sz="2400" i="1"/>
                        </m:ctrlPr>
                      </m:sSupPr>
                      <m:e>
                        <m:r>
                          <a:rPr lang="ru-RU" sz="2400" i="1"/>
                          <m:t>𝑟</m:t>
                        </m:r>
                      </m:e>
                      <m:sup>
                        <m:r>
                          <a:rPr lang="ru-RU" sz="2400" i="1"/>
                          <m:t>2</m:t>
                        </m:r>
                      </m:sup>
                    </m:sSup>
                    <m:r>
                      <a:rPr lang="ru-RU" sz="2400" i="1"/>
                      <m:t>𝑑𝑟</m:t>
                    </m:r>
                  </m:oMath>
                </a14:m>
                <a:r>
                  <a:rPr lang="ru-RU" sz="2400" dirty="0"/>
                  <a:t>.</a:t>
                </a:r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4539897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10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65140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4017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Поверхность </a:t>
                </a:r>
                <a:r>
                  <a:rPr lang="en-US" sz="2400" i="1" dirty="0"/>
                  <a:t>S</a:t>
                </a:r>
                <a:r>
                  <a:rPr lang="ru-RU" sz="2400" dirty="0"/>
                  <a:t>, к которой отнесена скорость внешней диффузии, это внешняя поверхность твердой частицы с радиусом </a:t>
                </a:r>
                <a:r>
                  <a:rPr lang="en-US" sz="2400" i="1" dirty="0"/>
                  <a:t>R</a:t>
                </a:r>
                <a:r>
                  <a:rPr lang="ru-RU" sz="2400" dirty="0"/>
                  <a:t>, либо к поверхности диффузионной пленки радиусом </a:t>
                </a:r>
                <a:r>
                  <a:rPr lang="en-US" sz="2400" i="1" dirty="0"/>
                  <a:t>R</a:t>
                </a:r>
                <a:r>
                  <a:rPr lang="ru-RU" sz="2400" dirty="0"/>
                  <a:t>`, что не меняет вывод уравнения в приближении постоянства этой поверхности</a:t>
                </a:r>
                <a:r>
                  <a:rPr lang="ru-RU" sz="24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𝑆</m:t>
                      </m:r>
                      <m:r>
                        <a:rPr lang="ru-RU" sz="2400" i="1"/>
                        <m:t>=4</m:t>
                      </m:r>
                      <m:r>
                        <m:rPr>
                          <m:sty m:val="p"/>
                        </m:rPr>
                        <a:rPr lang="en-US" sz="2400"/>
                        <m:t>π</m:t>
                      </m:r>
                      <m:sSup>
                        <m:sSupPr>
                          <m:ctrlPr>
                            <a:rPr lang="ru-RU" sz="2400" i="1"/>
                          </m:ctrlPr>
                        </m:sSupPr>
                        <m:e>
                          <m:r>
                            <a:rPr lang="en-US" sz="2400" i="1"/>
                            <m:t>𝑅</m:t>
                          </m:r>
                        </m:e>
                        <m:sup>
                          <m:r>
                            <a:rPr lang="ru-RU" sz="2400" i="1"/>
                            <m:t>2</m:t>
                          </m:r>
                        </m:sup>
                      </m:sSup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4017767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11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901073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11357" y="1700808"/>
                <a:ext cx="8280921" cy="4799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Подставляя, получим: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ru-RU" sz="2400" i="1"/>
                      <m:t>−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1</m:t>
                        </m:r>
                      </m:num>
                      <m:den>
                        <m:r>
                          <a:rPr lang="ru-RU" sz="2400" i="1"/>
                          <m:t>4</m:t>
                        </m:r>
                        <m:r>
                          <m:rPr>
                            <m:sty m:val="p"/>
                          </m:rPr>
                          <a:rPr lang="en-US" sz="2400"/>
                          <m:t>π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r>
                              <a:rPr lang="en-US" sz="2400" i="1"/>
                              <m:t>𝑅</m:t>
                            </m:r>
                          </m:e>
                          <m:sup>
                            <m:r>
                              <a:rPr lang="ru-RU" sz="2400" i="1"/>
                              <m:t>2</m:t>
                            </m:r>
                          </m:sup>
                        </m:sSup>
                      </m:den>
                    </m:f>
                    <m:r>
                      <a:rPr lang="ru-RU" sz="2400" i="1"/>
                      <m:t>4</m:t>
                    </m:r>
                    <m:r>
                      <m:rPr>
                        <m:sty m:val="p"/>
                      </m:rPr>
                      <a:rPr lang="ru-RU" sz="2400"/>
                      <m:t>π</m:t>
                    </m:r>
                    <m:r>
                      <a:rPr lang="ru-RU" sz="2400"/>
                      <m:t> 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ru-RU" sz="2400" i="1"/>
                        </m:ctrlPr>
                      </m:sSupPr>
                      <m:e>
                        <m:r>
                          <a:rPr lang="ru-RU" sz="2400" i="1"/>
                          <m:t>𝑟</m:t>
                        </m:r>
                      </m:e>
                      <m:sup>
                        <m:r>
                          <a:rPr lang="ru-RU" sz="2400" i="1"/>
                          <m:t>2</m:t>
                        </m:r>
                      </m:sup>
                    </m:sSup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𝑑𝑟</m:t>
                        </m:r>
                      </m:num>
                      <m:den>
                        <m:r>
                          <a:rPr lang="ru-RU" sz="2400" i="1"/>
                          <m:t>𝑑</m:t>
                        </m:r>
                        <m:r>
                          <m:rPr>
                            <m:sty m:val="p"/>
                          </m:rPr>
                          <a:rPr lang="ru-RU" sz="2400"/>
                          <m:t>τ</m:t>
                        </m:r>
                      </m:den>
                    </m:f>
                    <m:r>
                      <a:rPr lang="ru-RU" sz="2400" i="1"/>
                      <m:t>=</m:t>
                    </m:r>
                    <m:r>
                      <a:rPr lang="ru-RU" sz="2400" i="1"/>
                      <m:t>𝑘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𝐶</m:t>
                        </m:r>
                      </m:e>
                      <m:sub>
                        <m:r>
                          <a:rPr lang="ru-RU" sz="2400" i="1"/>
                          <m:t>ГН</m:t>
                        </m:r>
                      </m:sub>
                    </m:sSub>
                  </m:oMath>
                </a14:m>
                <a:r>
                  <a:rPr lang="ru-RU" sz="2400" dirty="0" smtClean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Решение дифференциального уравнения: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/>
                        <m:t>𝑘</m:t>
                      </m:r>
                      <m:sSub>
                        <m:sSubPr>
                          <m:ctrlPr>
                            <a:rPr lang="ru-RU" sz="2400" i="1"/>
                          </m:ctrlPr>
                        </m:sSubPr>
                        <m:e>
                          <m:r>
                            <a:rPr lang="ru-RU" sz="2400" i="1"/>
                            <m:t>𝐶</m:t>
                          </m:r>
                        </m:e>
                        <m:sub>
                          <m:r>
                            <a:rPr lang="ru-RU" sz="2400" i="1"/>
                            <m:t>ГН</m:t>
                          </m:r>
                        </m:sub>
                      </m:sSub>
                      <m:nary>
                        <m:naryPr>
                          <m:limLoc m:val="subSup"/>
                          <m:ctrlPr>
                            <a:rPr lang="ru-RU" sz="2400" i="1"/>
                          </m:ctrlPr>
                        </m:naryPr>
                        <m:sub>
                          <m:r>
                            <a:rPr lang="ru-RU" sz="2400" i="1"/>
                            <m:t>0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ru-RU" sz="2400"/>
                            <m:t>τ</m:t>
                          </m:r>
                        </m:sup>
                        <m:e>
                          <m:r>
                            <a:rPr lang="ru-RU" sz="2400" i="1"/>
                            <m:t>𝑑</m:t>
                          </m:r>
                          <m:r>
                            <m:rPr>
                              <m:sty m:val="p"/>
                            </m:rPr>
                            <a:rPr lang="ru-RU" sz="2400"/>
                            <m:t>τ</m:t>
                          </m:r>
                        </m:e>
                      </m:nary>
                      <m:r>
                        <a:rPr lang="ru-RU" sz="2400" i="1"/>
                        <m:t>=−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ru-RU" sz="2400" i="1"/>
                              </m:ctrlPr>
                            </m:sSupPr>
                            <m:e>
                              <m:r>
                                <a:rPr lang="ru-RU" sz="2400" i="1"/>
                                <m:t>𝑅</m:t>
                              </m:r>
                            </m:e>
                            <m:sup>
                              <m:r>
                                <a:rPr lang="ru-RU" sz="2400" i="1"/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subSup"/>
                          <m:ctrlPr>
                            <a:rPr lang="ru-RU" sz="2400" i="1"/>
                          </m:ctrlPr>
                        </m:naryPr>
                        <m:sub>
                          <m:r>
                            <a:rPr lang="ru-RU" sz="2400" i="1"/>
                            <m:t>𝑅</m:t>
                          </m:r>
                        </m:sub>
                        <m:sup>
                          <m:r>
                            <a:rPr lang="ru-RU" sz="2400" i="1"/>
                            <m:t>𝑟</m:t>
                          </m:r>
                        </m:sup>
                        <m:e>
                          <m:sSup>
                            <m:sSupPr>
                              <m:ctrlPr>
                                <a:rPr lang="ru-RU" sz="2400" i="1"/>
                              </m:ctrlPr>
                            </m:sSupPr>
                            <m:e>
                              <m:r>
                                <a:rPr lang="ru-RU" sz="2400" i="1"/>
                                <m:t>𝑟</m:t>
                              </m:r>
                            </m:e>
                            <m:sup>
                              <m:r>
                                <a:rPr lang="ru-RU" sz="2400" i="1"/>
                                <m:t>2</m:t>
                              </m:r>
                            </m:sup>
                          </m:sSup>
                          <m:r>
                            <a:rPr lang="ru-RU" sz="2400" i="1"/>
                            <m:t>𝑑𝑟</m:t>
                          </m:r>
                        </m:e>
                      </m:nary>
                    </m:oMath>
                  </m:oMathPara>
                </a14:m>
                <a:endParaRPr lang="ru-RU" sz="2400" dirty="0" smtClean="0"/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/>
                      <m:t>τ</m:t>
                    </m:r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ru-RU" sz="2400" i="1"/>
                          <m:t>𝑅</m:t>
                        </m:r>
                      </m:num>
                      <m:den>
                        <m:r>
                          <a:rPr lang="ru-RU" sz="2400" i="1"/>
                          <m:t>3</m:t>
                        </m:r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r>
                          <a:rPr lang="ru-RU" sz="2400" i="1"/>
                          <m:t>1−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400" i="1"/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2400" i="1"/>
                                    </m:ctrlPr>
                                  </m:fPr>
                                  <m:num>
                                    <m:r>
                                      <a:rPr lang="ru-RU" sz="2400" i="1"/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400" i="1"/>
                                      <m:t>𝑅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ru-RU" sz="2400" i="1"/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ru-RU" sz="2400" dirty="0" smtClean="0"/>
                  <a:t> </a:t>
                </a:r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357" y="1700808"/>
                <a:ext cx="8280921" cy="4799134"/>
              </a:xfrm>
              <a:prstGeom prst="rect">
                <a:avLst/>
              </a:prstGeom>
              <a:blipFill rotWithShape="0">
                <a:blip r:embed="rId3"/>
                <a:stretch>
                  <a:fillRect l="-11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12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672421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11357" y="1628800"/>
                <a:ext cx="8280921" cy="4987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Отношение (</a:t>
                </a:r>
                <a:r>
                  <a:rPr lang="en-US" sz="2400" dirty="0"/>
                  <a:t>r</a:t>
                </a:r>
                <a:r>
                  <a:rPr lang="ru-RU" sz="2400" dirty="0"/>
                  <a:t>/</a:t>
                </a:r>
                <a:r>
                  <a:rPr lang="en-US" sz="2400" dirty="0"/>
                  <a:t>R</a:t>
                </a:r>
                <a:r>
                  <a:rPr lang="ru-RU" sz="2400" dirty="0"/>
                  <a:t>)</a:t>
                </a:r>
                <a:r>
                  <a:rPr lang="ru-RU" sz="2400" baseline="30000" dirty="0"/>
                  <a:t>3</a:t>
                </a:r>
                <a:r>
                  <a:rPr lang="ru-RU" sz="2400" dirty="0"/>
                  <a:t> можно заменить на отношение объема непрореагировавшего ядра к объему всей твердой частицы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2400" i="1"/>
                        </m:ctrlPr>
                      </m:dPr>
                      <m:e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400" i="1"/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2400" i="1"/>
                                    </m:ctrlPr>
                                  </m:fPr>
                                  <m:num>
                                    <m:r>
                                      <a:rPr lang="ru-RU" sz="2400" i="1"/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400" i="1"/>
                                      <m:t>𝑅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ru-RU" sz="2400" i="1"/>
                              <m:t>3</m:t>
                            </m:r>
                          </m:sup>
                        </m:sSup>
                        <m:r>
                          <a:rPr lang="ru-RU" sz="2400" i="1"/>
                          <m:t>=</m:t>
                        </m:r>
                        <m:f>
                          <m:fPr>
                            <m:ctrlPr>
                              <a:rPr lang="ru-RU" sz="2400" i="1"/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a:rPr lang="ru-RU" sz="2400" i="1"/>
                                  <m:t>𝑉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ru-RU" sz="2400" i="1"/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2400"/>
                                      <m:t>UO</m:t>
                                    </m:r>
                                  </m:e>
                                  <m:sub>
                                    <m:r>
                                      <a:rPr lang="ru-RU" sz="2400" i="1"/>
                                      <m:t>3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a:rPr lang="ru-RU" sz="2400" i="1"/>
                                  <m:t>𝑉</m:t>
                                </m:r>
                              </m:e>
                              <m:sub>
                                <m:r>
                                  <a:rPr lang="ru-RU" sz="2400" i="1"/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ru-RU" sz="2400" dirty="0"/>
                  <a:t>и умножив числитель и знаменатель на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dirty="0"/>
                  <a:t> получим</a:t>
                </a:r>
                <a:r>
                  <a:rPr lang="ru-RU" sz="24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/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/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400" i="1"/>
                                  </m:ctrlPr>
                                </m:fPr>
                                <m:num>
                                  <m:r>
                                    <a:rPr lang="ru-RU" sz="2400" i="1"/>
                                    <m:t>𝑟</m:t>
                                  </m:r>
                                </m:num>
                                <m:den>
                                  <m:r>
                                    <a:rPr lang="en-US" sz="2400" i="1"/>
                                    <m:t>𝑅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ru-RU" sz="2400" i="1"/>
                            <m:t>3</m:t>
                          </m:r>
                        </m:sup>
                      </m:sSup>
                      <m:r>
                        <a:rPr lang="ru-RU" sz="2400" i="1"/>
                        <m:t>=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𝑉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𝑉</m:t>
                              </m:r>
                            </m:e>
                            <m:sub>
                              <m:r>
                                <a:rPr lang="ru-RU" sz="2400" i="1"/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ru-RU" sz="2400" i="1"/>
                        <m:t>=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𝑉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𝑉</m:t>
                              </m:r>
                            </m:e>
                            <m:sub>
                              <m:r>
                                <a:rPr lang="ru-RU" sz="2400" i="1"/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r>
                        <a:rPr lang="ru-RU" sz="2400" i="1"/>
                        <m:t>=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𝑛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𝑛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2400" i="1"/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400"/>
                                        <m:t>UO</m:t>
                                      </m:r>
                                    </m:e>
                                    <m:sub>
                                      <m:r>
                                        <a:rPr lang="ru-RU" sz="2400"/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sub>
                              <m:r>
                                <a:rPr lang="ru-RU" sz="2400" i="1"/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ru-RU" sz="2400" i="1"/>
                        <m:t>=1−</m:t>
                      </m:r>
                      <m:sSub>
                        <m:sSubPr>
                          <m:ctrlPr>
                            <a:rPr lang="ru-RU" sz="2400" i="1"/>
                          </m:ctrlPr>
                        </m:sSubPr>
                        <m:e>
                          <m:r>
                            <a:rPr lang="ru-RU" sz="2400" i="1"/>
                            <m:t>𝑎</m:t>
                          </m:r>
                        </m:e>
                        <m:sub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UO</m:t>
                              </m:r>
                            </m:e>
                            <m:sub>
                              <m:r>
                                <a:rPr lang="ru-RU" sz="2400" i="1"/>
                                <m:t>3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357" y="1628800"/>
                <a:ext cx="8280921" cy="4987263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13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430867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11357" y="1700808"/>
                <a:ext cx="8280921" cy="3208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Преобразуем уравнение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/>
                      <m:t>τ</m:t>
                    </m:r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ru-RU" sz="2400" i="1"/>
                          <m:t>𝑅</m:t>
                        </m:r>
                      </m:num>
                      <m:den>
                        <m:r>
                          <a:rPr lang="ru-RU" sz="2400" i="1"/>
                          <m:t>3</m:t>
                        </m:r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r>
                          <a:rPr lang="ru-RU" sz="2400" i="1"/>
                          <m:t>1−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400" i="1"/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2400" i="1"/>
                                    </m:ctrlPr>
                                  </m:fPr>
                                  <m:num>
                                    <m:r>
                                      <a:rPr lang="ru-RU" sz="2400" i="1"/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400" i="1"/>
                                      <m:t>𝑅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ru-RU" sz="2400" i="1"/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ru-RU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Получим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/>
                      <m:t>τ</m:t>
                    </m:r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ru-RU" sz="2400" i="1"/>
                          <m:t>𝑅</m:t>
                        </m:r>
                      </m:num>
                      <m:den>
                        <m:r>
                          <a:rPr lang="ru-RU" sz="2400" i="1"/>
                          <m:t>3</m:t>
                        </m:r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r>
                          <a:rPr lang="ru-RU" sz="2400" i="1"/>
                          <m:t>1−</m:t>
                        </m:r>
                        <m:d>
                          <m:dPr>
                            <m:ctrlPr>
                              <a:rPr lang="ru-RU" sz="2400" i="1"/>
                            </m:ctrlPr>
                          </m:dPr>
                          <m:e>
                            <m:r>
                              <a:rPr lang="ru-RU" sz="2400" i="1"/>
                              <m:t>1−</m:t>
                            </m:r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a:rPr lang="ru-RU" sz="2400" i="1"/>
                                  <m:t>𝑎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ru-RU" sz="2400" i="1"/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2400"/>
                                      <m:t>UO</m:t>
                                    </m:r>
                                  </m:e>
                                  <m:sub>
                                    <m:r>
                                      <a:rPr lang="ru-RU" sz="2400" i="1"/>
                                      <m:t>3</m:t>
                                    </m:r>
                                  </m:sub>
                                </m:sSub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ru-RU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Отсюда:</a:t>
                </a:r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357" y="1700808"/>
                <a:ext cx="8280921" cy="3208122"/>
              </a:xfrm>
              <a:prstGeom prst="rect">
                <a:avLst/>
              </a:prstGeom>
              <a:blipFill rotWithShape="0">
                <a:blip r:embed="rId3"/>
                <a:stretch>
                  <a:fillRect l="-1105" b="-152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14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70689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11357" y="1556792"/>
                <a:ext cx="8280921" cy="5244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Обозначим время, за которое частица полностью прореагирует, через </a:t>
                </a:r>
                <a:r>
                  <a:rPr lang="ru-RU" sz="2400" dirty="0">
                    <a:sym typeface="Symbol" panose="05050102010706020507" pitchFamily="18" charset="2"/>
                  </a:rPr>
                  <a:t></a:t>
                </a:r>
                <a:r>
                  <a:rPr lang="ru-RU" sz="2400" baseline="-25000" dirty="0"/>
                  <a:t>П</a:t>
                </a:r>
                <a:r>
                  <a:rPr lang="ru-RU" sz="2400" dirty="0"/>
                  <a:t>, при этом </a:t>
                </a:r>
                <a:r>
                  <a:rPr lang="en-US" sz="2400" dirty="0"/>
                  <a:t>r</a:t>
                </a:r>
                <a:r>
                  <a:rPr lang="ru-RU" sz="2400" dirty="0"/>
                  <a:t> = 0</a:t>
                </a:r>
                <a:r>
                  <a:rPr lang="ru-RU" sz="2400" dirty="0" smtClean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При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 i="1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dirty="0"/>
                  <a:t> = 1 (весь </a:t>
                </a:r>
                <a:r>
                  <a:rPr lang="en-US" sz="2400" dirty="0"/>
                  <a:t>UO</a:t>
                </a:r>
                <a:r>
                  <a:rPr lang="ru-RU" sz="2400" baseline="-25000" dirty="0"/>
                  <a:t>3</a:t>
                </a:r>
                <a:r>
                  <a:rPr lang="ru-RU" sz="2400" dirty="0"/>
                  <a:t> прореагировал) уравнение </a:t>
                </a:r>
                <a:r>
                  <a:rPr lang="ru-RU" sz="2400" dirty="0" smtClean="0"/>
                  <a:t>позволяет </a:t>
                </a:r>
                <a:r>
                  <a:rPr lang="ru-RU" sz="2400" dirty="0"/>
                  <a:t>определить время полного превращения твердой частицы</a:t>
                </a:r>
                <a:r>
                  <a:rPr lang="ru-RU" sz="24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/>
                            <m:t>τ</m:t>
                          </m:r>
                        </m:e>
                        <m:sub>
                          <m:r>
                            <a:rPr lang="ru-RU" sz="2400" i="1"/>
                            <m:t>П</m:t>
                          </m:r>
                        </m:sub>
                      </m:sSub>
                      <m:r>
                        <a:rPr lang="ru-RU" sz="2400" i="1"/>
                        <m:t>=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  <m:r>
                            <a:rPr lang="ru-RU" sz="2400" i="1"/>
                            <m:t>𝑅</m:t>
                          </m:r>
                        </m:num>
                        <m:den>
                          <m:r>
                            <a:rPr lang="ru-RU" sz="2400" i="1"/>
                            <m:t>3</m:t>
                          </m:r>
                          <m:r>
                            <a:rPr lang="ru-RU" sz="2400" i="1"/>
                            <m:t>𝑘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𝐶</m:t>
                              </m:r>
                            </m:e>
                            <m:sub>
                              <m:r>
                                <a:rPr lang="ru-RU" sz="2400" i="1"/>
                                <m:t>ГН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Следовательно :</a:t>
                </a:r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357" y="1556792"/>
                <a:ext cx="8280921" cy="5244321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 b="-3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15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469408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пограничную пленку,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11357" y="1556792"/>
                <a:ext cx="8280921" cy="5277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Пример: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для </a:t>
                </a:r>
                <a:r>
                  <a:rPr lang="ru-RU" sz="2400" dirty="0" smtClean="0"/>
                  <a:t>внешне диффузионной </a:t>
                </a:r>
                <a:r>
                  <a:rPr lang="ru-RU" sz="2400" dirty="0"/>
                  <a:t>области протекания гетерогенной реакции зависимость между </a:t>
                </a:r>
                <a:r>
                  <a:rPr lang="ru-RU" sz="2400" dirty="0">
                    <a:sym typeface="Symbol" panose="05050102010706020507" pitchFamily="18" charset="2"/>
                  </a:rPr>
                  <a:t></a:t>
                </a:r>
                <a:r>
                  <a:rPr lang="ru-RU" sz="2400" dirty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 i="1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dirty="0"/>
                  <a:t> имеет линейный характер</a:t>
                </a:r>
                <a:r>
                  <a:rPr lang="ru-RU" sz="24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:endParaRPr lang="ru-RU" sz="2400" dirty="0"/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7200"/>
                      <m:t>τ</m:t>
                    </m:r>
                    <m:r>
                      <a:rPr lang="ru-RU" sz="7200"/>
                      <m:t>=</m:t>
                    </m:r>
                    <m:sSub>
                      <m:sSubPr>
                        <m:ctrlPr>
                          <a:rPr lang="ru-RU" sz="72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7200"/>
                          <m:t>τ</m:t>
                        </m:r>
                      </m:e>
                      <m:sub>
                        <m:r>
                          <a:rPr lang="ru-RU" sz="7200"/>
                          <m:t>П</m:t>
                        </m:r>
                      </m:sub>
                    </m:sSub>
                    <m:sSub>
                      <m:sSubPr>
                        <m:ctrlPr>
                          <a:rPr lang="ru-RU" sz="7200" i="1"/>
                        </m:ctrlPr>
                      </m:sSubPr>
                      <m:e>
                        <m:r>
                          <a:rPr lang="ru-RU" sz="7200" i="1"/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ru-RU" sz="72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7200"/>
                              <m:t>UO</m:t>
                            </m:r>
                          </m:e>
                          <m:sub>
                            <m:r>
                              <a:rPr lang="ru-RU" sz="7200" i="1"/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7200" dirty="0" smtClean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357" y="1556792"/>
                <a:ext cx="8280921" cy="5277727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152268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слой продуктов реакции как лимитирующая стадия процесса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3528" y="1700808"/>
            <a:ext cx="8280921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/>
              <a:t>Выведем зависимость между временем реагирования и радиусом невзаимодействующего ядра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	Пусть </a:t>
            </a:r>
            <a:r>
              <a:rPr lang="ru-RU" sz="2400" dirty="0"/>
              <a:t>дана не полностью прореагировавшая частица. Концентрация газа на поверхности непрореагировавшего ядра уменьшается при движении от периферии к </a:t>
            </a:r>
            <a:r>
              <a:rPr lang="ru-RU" sz="2400" dirty="0" smtClean="0"/>
              <a:t>центру. </a:t>
            </a:r>
            <a:r>
              <a:rPr lang="ru-RU" sz="2400" dirty="0"/>
              <a:t>Однако, пусть скорость перемещения границы этого ядра в 1000 раз меньше, чем скорость движения газа к поверхностному слою непрореагировавшего ядра.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17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821809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слой продуктов реакции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5043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/>
                  <a:t>Скорость гетерогенного процесса в этом случае может быть приравнена к скорости диффузии через пористый слой твердых продуктов</a:t>
                </a:r>
                <a:r>
                  <a:rPr lang="ru-RU" sz="24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 sz="2400"/>
                        <m:t>ω</m:t>
                      </m:r>
                      <m:r>
                        <a:rPr lang="ru-RU" sz="2400" i="1"/>
                        <m:t>=−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𝑆</m:t>
                          </m:r>
                        </m:den>
                      </m:f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𝑑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ru-RU" sz="2400" i="1"/>
                            <m:t>𝑑</m:t>
                          </m:r>
                          <m:r>
                            <m:rPr>
                              <m:sty m:val="p"/>
                            </m:rPr>
                            <a:rPr lang="ru-RU" sz="2400"/>
                            <m:t>τ</m:t>
                          </m:r>
                        </m:den>
                      </m:f>
                      <m:r>
                        <a:rPr lang="ru-RU" sz="2400" i="1"/>
                        <m:t>=</m:t>
                      </m:r>
                      <m:r>
                        <a:rPr lang="ru-RU" sz="2400" i="1"/>
                        <m:t>𝐷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𝑑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H</m:t>
                                  </m:r>
                                </m:e>
                                <m:sub>
                                  <m:r>
                                    <a:rPr lang="ru-RU" sz="2400"/>
                                    <m:t>2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ru-RU" sz="2400" i="1"/>
                            <m:t>𝑑𝑟</m:t>
                          </m:r>
                        </m:den>
                      </m:f>
                    </m:oMath>
                  </m:oMathPara>
                </a14:m>
                <a:endParaRPr lang="ru-RU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/>
                  <a:t>Поверхность </a:t>
                </a:r>
                <a:r>
                  <a:rPr lang="en-US" sz="2400" dirty="0"/>
                  <a:t>S</a:t>
                </a:r>
                <a:r>
                  <a:rPr lang="ru-RU" sz="2400" dirty="0"/>
                  <a:t>, к которой отнесена скорость процесса – это поверхность ядра с радиусом </a:t>
                </a:r>
                <a:r>
                  <a:rPr lang="en-US" sz="2400" dirty="0"/>
                  <a:t>r</a:t>
                </a:r>
                <a:r>
                  <a:rPr lang="ru-RU" sz="2400" dirty="0"/>
                  <a:t> при сферической форме частицы: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𝑆</m:t>
                      </m:r>
                      <m:r>
                        <a:rPr lang="ru-RU" sz="2400" i="1"/>
                        <m:t>=4</m:t>
                      </m:r>
                      <m:r>
                        <m:rPr>
                          <m:sty m:val="p"/>
                        </m:rPr>
                        <a:rPr lang="en-US" sz="2400"/>
                        <m:t>π</m:t>
                      </m:r>
                      <m:sSup>
                        <m:sSupPr>
                          <m:ctrlPr>
                            <a:rPr lang="ru-RU" sz="2400" i="1"/>
                          </m:ctrlPr>
                        </m:sSupPr>
                        <m:e>
                          <m:r>
                            <a:rPr lang="en-US" sz="2400" i="1"/>
                            <m:t>𝑟</m:t>
                          </m:r>
                        </m:e>
                        <m:sup>
                          <m:r>
                            <a:rPr lang="ru-RU" sz="2400" i="1"/>
                            <m:t>2</m:t>
                          </m:r>
                        </m:sup>
                      </m:sSup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5043625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18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642486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слой продуктов реакции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491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Примем </a:t>
                </a:r>
                <a:r>
                  <a:rPr lang="ru-RU" sz="2400" dirty="0"/>
                  <a:t>на этапе интегрирования, скорость изменения размеров ядра (она определяется производной </a:t>
                </a:r>
                <a14:m>
                  <m:oMath xmlns:m="http://schemas.openxmlformats.org/officeDocument/2006/math">
                    <m:r>
                      <a:rPr lang="ru-RU" sz="2400" i="1"/>
                      <m:t>𝑑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/</m:t>
                    </m:r>
                    <m:r>
                      <a:rPr lang="ru-RU" sz="2400" i="1"/>
                      <m:t>𝑑</m:t>
                    </m:r>
                    <m:r>
                      <m:rPr>
                        <m:sty m:val="p"/>
                      </m:rPr>
                      <a:rPr lang="ru-RU" sz="2400"/>
                      <m:t>τ</m:t>
                    </m:r>
                    <m:r>
                      <a:rPr lang="ru-RU" sz="2400" i="1"/>
                      <m:t>=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𝑑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/</m:t>
                    </m:r>
                    <m:r>
                      <a:rPr lang="ru-RU" sz="2400" i="1"/>
                      <m:t>𝑑</m:t>
                    </m:r>
                    <m:r>
                      <m:rPr>
                        <m:sty m:val="p"/>
                      </m:rPr>
                      <a:rPr lang="ru-RU" sz="2400"/>
                      <m:t>τ</m:t>
                    </m:r>
                  </m:oMath>
                </a14:m>
                <a:r>
                  <a:rPr lang="ru-RU" sz="2400" dirty="0"/>
                  <a:t>) постоянна (</a:t>
                </a:r>
                <a:r>
                  <a:rPr lang="ru-RU" sz="2400" dirty="0" err="1"/>
                  <a:t>квазистационарна</a:t>
                </a:r>
                <a:r>
                  <a:rPr lang="ru-RU" sz="2400" dirty="0"/>
                  <a:t>) по отношению к скорости диффузии газа, определяемой градиентом концентраций </a:t>
                </a:r>
                <a14:m>
                  <m:oMath xmlns:m="http://schemas.openxmlformats.org/officeDocument/2006/math">
                    <m:r>
                      <a:rPr lang="ru-RU" sz="2400" i="1"/>
                      <m:t>𝑑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H</m:t>
                            </m:r>
                          </m:e>
                          <m:sub>
                            <m:r>
                              <a:rPr lang="ru-RU" sz="2400"/>
                              <m:t>2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/</m:t>
                    </m:r>
                    <m:r>
                      <a:rPr lang="ru-RU" sz="2400" i="1"/>
                      <m:t>𝑑𝑟</m:t>
                    </m:r>
                  </m:oMath>
                </a14:m>
                <a:r>
                  <a:rPr lang="ru-RU" sz="2400" dirty="0"/>
                  <a:t>. Тогда уравнение </a:t>
                </a:r>
                <a:r>
                  <a:rPr lang="ru-RU" sz="2400" dirty="0" smtClean="0"/>
                  <a:t>принимает </a:t>
                </a:r>
                <a:r>
                  <a:rPr lang="ru-RU" sz="2400" dirty="0"/>
                  <a:t>вид</a:t>
                </a:r>
                <a:r>
                  <a:rPr lang="ru-RU" sz="2400" dirty="0" smtClean="0"/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/>
                        <m:t>−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𝑑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ru-RU" sz="2400" i="1"/>
                            <m:t>𝑑</m:t>
                          </m:r>
                          <m:r>
                            <m:rPr>
                              <m:sty m:val="p"/>
                            </m:rPr>
                            <a:rPr lang="ru-RU" sz="2400"/>
                            <m:t>τ</m:t>
                          </m:r>
                        </m:den>
                      </m:f>
                      <m:nary>
                        <m:naryPr>
                          <m:limLoc m:val="subSup"/>
                          <m:ctrlPr>
                            <a:rPr lang="ru-RU" sz="2400" i="1"/>
                          </m:ctrlPr>
                        </m:naryPr>
                        <m:sub>
                          <m:r>
                            <a:rPr lang="ru-RU" sz="2400" i="1"/>
                            <m:t>𝑅</m:t>
                          </m:r>
                        </m:sub>
                        <m:sup>
                          <m:r>
                            <a:rPr lang="ru-RU" sz="2400" i="1"/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 i="1"/>
                                <m:t>𝑑𝑟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400" i="1"/>
                                  </m:ctrlPr>
                                </m:sSupPr>
                                <m:e>
                                  <m:r>
                                    <a:rPr lang="ru-RU" sz="2400" i="1"/>
                                    <m:t>𝑟</m:t>
                                  </m:r>
                                </m:e>
                                <m:sup>
                                  <m:r>
                                    <a:rPr lang="ru-RU" sz="2400" i="1"/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ru-RU" sz="2400" i="1"/>
                        <m:t>=4</m:t>
                      </m:r>
                      <m:r>
                        <m:rPr>
                          <m:sty m:val="p"/>
                        </m:rPr>
                        <a:rPr lang="ru-RU" sz="2400"/>
                        <m:t>π</m:t>
                      </m:r>
                      <m:r>
                        <a:rPr lang="ru-RU" sz="2400" i="1"/>
                        <m:t>𝐷</m:t>
                      </m:r>
                      <m:nary>
                        <m:naryPr>
                          <m:limLoc m:val="subSup"/>
                          <m:ctrlPr>
                            <a:rPr lang="ru-RU" sz="2400" i="1"/>
                          </m:ctrlPr>
                        </m:naryPr>
                        <m:sub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𝐶</m:t>
                              </m:r>
                            </m:e>
                            <m:sub>
                              <m:r>
                                <a:rPr lang="ru-RU" sz="2400" i="1"/>
                                <m:t>ГН</m:t>
                              </m:r>
                            </m:sub>
                          </m:sSub>
                          <m:r>
                            <a:rPr lang="ru-RU" sz="2400" i="1"/>
                            <m:t>=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𝐶</m:t>
                              </m:r>
                            </m:e>
                            <m:sub>
                              <m:r>
                                <a:rPr lang="ru-RU" sz="2400" i="1"/>
                                <m:t>ГЗ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𝐶</m:t>
                              </m:r>
                            </m:e>
                            <m:sub>
                              <m:r>
                                <a:rPr lang="ru-RU" sz="2400" i="1"/>
                                <m:t>ГЯ</m:t>
                              </m:r>
                            </m:sub>
                          </m:sSub>
                          <m:r>
                            <a:rPr lang="ru-RU" sz="2400" i="1"/>
                            <m:t>=0</m:t>
                          </m:r>
                        </m:sup>
                        <m:e>
                          <m:r>
                            <a:rPr lang="ru-RU" sz="2400" i="1"/>
                            <m:t>𝑑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ru-RU" sz="2400" i="1"/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𝐻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2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4916218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19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600097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слой продуктов реакции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4909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Следовательно: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ru-RU" sz="2400" i="1"/>
                      <m:t>−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𝑑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ru-RU" sz="2400" i="1"/>
                          <m:t>𝑑</m:t>
                        </m:r>
                        <m:r>
                          <m:rPr>
                            <m:sty m:val="p"/>
                          </m:rPr>
                          <a:rPr lang="ru-RU" sz="2400"/>
                          <m:t>τ</m:t>
                        </m:r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f>
                          <m:fPr>
                            <m:ctrlPr>
                              <a:rPr lang="ru-RU" sz="2400" i="1"/>
                            </m:ctrlPr>
                          </m:fPr>
                          <m:num>
                            <m:r>
                              <a:rPr lang="ru-RU" sz="2400" i="1"/>
                              <m:t>1</m:t>
                            </m:r>
                          </m:num>
                          <m:den>
                            <m:r>
                              <a:rPr lang="ru-RU" sz="2400" i="1"/>
                              <m:t>𝑟</m:t>
                            </m:r>
                          </m:den>
                        </m:f>
                        <m:r>
                          <a:rPr lang="ru-RU" sz="2400" i="1"/>
                          <m:t>−</m:t>
                        </m:r>
                        <m:f>
                          <m:fPr>
                            <m:ctrlPr>
                              <a:rPr lang="ru-RU" sz="2400" i="1"/>
                            </m:ctrlPr>
                          </m:fPr>
                          <m:num>
                            <m:r>
                              <a:rPr lang="ru-RU" sz="2400" i="1"/>
                              <m:t>1</m:t>
                            </m:r>
                          </m:num>
                          <m:den>
                            <m:r>
                              <a:rPr lang="ru-RU" sz="2400" i="1"/>
                              <m:t>𝑅</m:t>
                            </m:r>
                          </m:den>
                        </m:f>
                      </m:e>
                    </m:d>
                    <m:r>
                      <a:rPr lang="ru-RU" sz="2400" i="1"/>
                      <m:t>=−4</m:t>
                    </m:r>
                    <m:r>
                      <m:rPr>
                        <m:sty m:val="p"/>
                      </m:rPr>
                      <a:rPr lang="ru-RU" sz="2400"/>
                      <m:t>π</m:t>
                    </m:r>
                    <m:r>
                      <a:rPr lang="ru-RU" sz="2400" i="1"/>
                      <m:t>𝐷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𝐻</m:t>
                            </m:r>
                          </m:e>
                          <m:sub>
                            <m:r>
                              <a:rPr lang="ru-RU" sz="2400" i="1"/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i="1" dirty="0" smtClean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	На </a:t>
                </a:r>
                <a:r>
                  <a:rPr lang="ru-RU" sz="2400" dirty="0"/>
                  <a:t>втором этапе интегрирования будем считать, что размеры ядра изменяются. Так как в соответствии с уравнением </a:t>
                </a:r>
                <a14:m>
                  <m:oMath xmlns:m="http://schemas.openxmlformats.org/officeDocument/2006/math">
                    <m:r>
                      <a:rPr lang="ru-RU" sz="2400" i="1"/>
                      <m:t>𝑑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=4</m:t>
                    </m:r>
                    <m:r>
                      <m:rPr>
                        <m:sty m:val="p"/>
                      </m:rPr>
                      <a:rPr lang="ru-RU" sz="2400"/>
                      <m:t>π</m:t>
                    </m:r>
                    <m:r>
                      <a:rPr lang="ru-RU" sz="2400"/>
                      <m:t> 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ru-RU" sz="2400" i="1"/>
                        </m:ctrlPr>
                      </m:sSupPr>
                      <m:e>
                        <m:r>
                          <a:rPr lang="ru-RU" sz="2400" i="1"/>
                          <m:t>𝑟</m:t>
                        </m:r>
                      </m:e>
                      <m:sup>
                        <m:r>
                          <a:rPr lang="ru-RU" sz="2400" i="1"/>
                          <m:t>2</m:t>
                        </m:r>
                      </m:sup>
                    </m:sSup>
                    <m:r>
                      <a:rPr lang="ru-RU" sz="2400" i="1"/>
                      <m:t>𝑑𝑟</m:t>
                    </m:r>
                  </m:oMath>
                </a14:m>
                <a:r>
                  <a:rPr lang="ru-RU" sz="2400" dirty="0"/>
                  <a:t>, то </a:t>
                </a:r>
                <a:r>
                  <a:rPr lang="ru-RU" sz="2400" dirty="0" smtClean="0"/>
                  <a:t>уравнение </a:t>
                </a:r>
                <a:r>
                  <a:rPr lang="ru-RU" sz="2400" dirty="0"/>
                  <a:t>принимает вид</a:t>
                </a:r>
                <a:r>
                  <a:rPr lang="ru-RU" sz="2400" dirty="0" smtClean="0"/>
                  <a:t>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4</m:t>
                        </m:r>
                        <m:r>
                          <m:rPr>
                            <m:sty m:val="p"/>
                          </m:rPr>
                          <a:rPr lang="ru-RU" sz="2400"/>
                          <m:t>π</m:t>
                        </m:r>
                        <m:r>
                          <a:rPr lang="ru-RU" sz="2400"/>
                          <m:t> 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r>
                              <a:rPr lang="ru-RU" sz="2400" i="1"/>
                              <m:t>𝑟</m:t>
                            </m:r>
                          </m:e>
                          <m:sup>
                            <m:r>
                              <a:rPr lang="ru-RU" sz="2400" i="1"/>
                              <m:t>2</m:t>
                            </m:r>
                          </m:sup>
                        </m:sSup>
                        <m:r>
                          <a:rPr lang="ru-RU" sz="2400" i="1"/>
                          <m:t>𝑑𝑟</m:t>
                        </m:r>
                      </m:num>
                      <m:den>
                        <m:r>
                          <a:rPr lang="ru-RU" sz="2400" i="1"/>
                          <m:t>𝑑</m:t>
                        </m:r>
                        <m:r>
                          <m:rPr>
                            <m:sty m:val="p"/>
                          </m:rPr>
                          <a:rPr lang="ru-RU" sz="2400"/>
                          <m:t>τ</m:t>
                        </m:r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f>
                          <m:fPr>
                            <m:ctrlPr>
                              <a:rPr lang="ru-RU" sz="2400" i="1"/>
                            </m:ctrlPr>
                          </m:fPr>
                          <m:num>
                            <m:r>
                              <a:rPr lang="ru-RU" sz="2400" i="1"/>
                              <m:t>1</m:t>
                            </m:r>
                          </m:num>
                          <m:den>
                            <m:r>
                              <a:rPr lang="ru-RU" sz="2400" i="1"/>
                              <m:t>𝑟</m:t>
                            </m:r>
                          </m:den>
                        </m:f>
                        <m:r>
                          <a:rPr lang="ru-RU" sz="2400" i="1"/>
                          <m:t>−</m:t>
                        </m:r>
                        <m:f>
                          <m:fPr>
                            <m:ctrlPr>
                              <a:rPr lang="ru-RU" sz="2400" i="1"/>
                            </m:ctrlPr>
                          </m:fPr>
                          <m:num>
                            <m:r>
                              <a:rPr lang="ru-RU" sz="2400" i="1"/>
                              <m:t>1</m:t>
                            </m:r>
                          </m:num>
                          <m:den>
                            <m:r>
                              <a:rPr lang="ru-RU" sz="2400" i="1"/>
                              <m:t>𝑅</m:t>
                            </m:r>
                          </m:den>
                        </m:f>
                      </m:e>
                    </m:d>
                    <m:r>
                      <a:rPr lang="ru-RU" sz="2400" i="1"/>
                      <m:t>=−4</m:t>
                    </m:r>
                    <m:r>
                      <m:rPr>
                        <m:sty m:val="p"/>
                      </m:rPr>
                      <a:rPr lang="ru-RU" sz="2400"/>
                      <m:t>π</m:t>
                    </m:r>
                    <m:r>
                      <a:rPr lang="ru-RU" sz="2400" i="1"/>
                      <m:t>𝐷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𝐻</m:t>
                            </m:r>
                          </m:e>
                          <m:sub>
                            <m:r>
                              <a:rPr lang="ru-RU" sz="2400" i="1"/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400" i="1" dirty="0"/>
                  <a:t>.</a:t>
                </a:r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4909677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20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16832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слой продуктов реакции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4888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/>
                  <a:t>Проинтегрируем это уравнение по времени от </a:t>
                </a:r>
                <a:r>
                  <a:rPr lang="ru-RU" sz="2400" dirty="0">
                    <a:sym typeface="Symbol" panose="05050102010706020507" pitchFamily="18" charset="2"/>
                  </a:rPr>
                  <a:t></a:t>
                </a:r>
                <a:r>
                  <a:rPr lang="ru-RU" sz="2400" dirty="0"/>
                  <a:t> = 0 (когда размер ядра равен размеру всей частицы, т.е. </a:t>
                </a:r>
                <a:r>
                  <a:rPr lang="en-US" sz="2400" dirty="0"/>
                  <a:t>r</a:t>
                </a:r>
                <a:r>
                  <a:rPr lang="ru-RU" sz="2400" dirty="0"/>
                  <a:t> = </a:t>
                </a:r>
                <a:r>
                  <a:rPr lang="en-US" sz="2400" dirty="0"/>
                  <a:t>R</a:t>
                </a:r>
                <a:r>
                  <a:rPr lang="ru-RU" sz="2400" dirty="0"/>
                  <a:t> до текущего времени </a:t>
                </a:r>
                <a:r>
                  <a:rPr lang="en-US" sz="2400" dirty="0">
                    <a:sym typeface="Symbol" panose="05050102010706020507" pitchFamily="18" charset="2"/>
                  </a:rPr>
                  <a:t></a:t>
                </a:r>
                <a:r>
                  <a:rPr lang="ru-RU" sz="2400" dirty="0"/>
                  <a:t>, при котором непрореагировавшее ядро имеет радиус </a:t>
                </a:r>
                <a:r>
                  <a:rPr lang="en-US" sz="2400" dirty="0"/>
                  <a:t>r</a:t>
                </a:r>
                <a:r>
                  <a:rPr lang="ru-RU" sz="2400" dirty="0" smtClean="0"/>
                  <a:t>):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ru-RU" sz="2400" i="1"/>
                          </m:ctrlPr>
                        </m:naryPr>
                        <m:sub>
                          <m:r>
                            <a:rPr lang="ru-RU" sz="2400"/>
                            <m:t>0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ru-RU" sz="2400"/>
                            <m:t>τ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ru-RU" sz="2400"/>
                            <m:t>dτ</m:t>
                          </m:r>
                        </m:e>
                      </m:nary>
                      <m:r>
                        <a:rPr lang="ru-RU" sz="2400"/>
                        <m:t>=</m:t>
                      </m:r>
                      <m:r>
                        <a:rPr lang="ru-RU" sz="2400" i="1"/>
                        <m:t>−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/>
                            <m:t> 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ru-RU" sz="2400"/>
                            <m:t>D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H</m:t>
                                  </m:r>
                                </m:e>
                                <m:sub>
                                  <m:r>
                                    <a:rPr lang="ru-RU" sz="2400"/>
                                    <m:t>2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d>
                        <m:dPr>
                          <m:ctrlPr>
                            <a:rPr lang="ru-RU" sz="2400" i="1"/>
                          </m:ctrlPr>
                        </m:dPr>
                        <m:e>
                          <m:nary>
                            <m:naryPr>
                              <m:limLoc m:val="subSup"/>
                              <m:ctrlPr>
                                <a:rPr lang="ru-RU" sz="2400" i="1"/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ru-RU" sz="2400"/>
                                <m:t>R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ru-RU" sz="2400"/>
                                <m:t>r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rdr</m:t>
                              </m:r>
                            </m:e>
                          </m:nary>
                          <m:r>
                            <a:rPr lang="ru-RU" sz="2400" i="1"/>
                            <m:t>−</m:t>
                          </m:r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/>
                                <m:t>1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ru-RU" sz="2400"/>
                                <m:t>R</m:t>
                              </m:r>
                            </m:den>
                          </m:f>
                          <m:nary>
                            <m:naryPr>
                              <m:limLoc m:val="subSup"/>
                              <m:ctrlPr>
                                <a:rPr lang="ru-RU" sz="2400" i="1"/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ru-RU" sz="2400"/>
                                <m:t>R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ru-RU" sz="2400"/>
                                <m:t>r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ru-RU" sz="2400" i="1"/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r</m:t>
                                  </m:r>
                                </m:e>
                                <m:sup>
                                  <m:r>
                                    <a:rPr lang="ru-RU" sz="2400"/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ru-RU" sz="2400"/>
                                <m:t>dr</m:t>
                              </m:r>
                            </m:e>
                          </m:nary>
                        </m:e>
                      </m:d>
                      <m:r>
                        <a:rPr lang="ru-RU" sz="2400"/>
                        <m:t>==</m:t>
                      </m:r>
                      <m:r>
                        <a:rPr lang="ru-RU" sz="2400" i="1"/>
                        <m:t>−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/>
                            <m:t> 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ru-RU" sz="2400"/>
                            <m:t>D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400"/>
                                    <m:t>H</m:t>
                                  </m:r>
                                </m:e>
                                <m:sub>
                                  <m:r>
                                    <a:rPr lang="ru-RU" sz="2400"/>
                                    <m:t>2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ru-RU" sz="2400" i="1"/>
                          </m:ctrlPr>
                        </m:dPr>
                        <m:e>
                          <m:d>
                            <m:dPr>
                              <m:ctrlPr>
                                <a:rPr lang="ru-RU" sz="2400" i="1"/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400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ru-RU" sz="2400" i="1"/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/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ru-RU" sz="2400"/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ru-RU" sz="2400"/>
                                    <m:t>2</m:t>
                                  </m:r>
                                </m:den>
                              </m:f>
                              <m:r>
                                <a:rPr lang="ru-RU" sz="2400" i="1"/>
                                <m:t>−</m:t>
                              </m:r>
                              <m:f>
                                <m:fPr>
                                  <m:ctrlPr>
                                    <a:rPr lang="ru-RU" sz="2400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ru-RU" sz="2400" i="1"/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/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ru-RU" sz="2400"/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ru-RU" sz="2400"/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ru-RU" sz="2400" i="1"/>
                            <m:t>−</m:t>
                          </m:r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/>
                                <m:t>1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ru-RU" sz="2400"/>
                                <m:t>R</m:t>
                              </m:r>
                            </m:den>
                          </m:f>
                          <m:d>
                            <m:dPr>
                              <m:ctrlPr>
                                <a:rPr lang="ru-RU" sz="2400" i="1"/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400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ru-RU" sz="2400" i="1"/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/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ru-RU" sz="2400"/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ru-RU" sz="2400"/>
                                    <m:t>3</m:t>
                                  </m:r>
                                </m:den>
                              </m:f>
                              <m:r>
                                <a:rPr lang="ru-RU" sz="2400" i="1"/>
                                <m:t>−</m:t>
                              </m:r>
                              <m:f>
                                <m:fPr>
                                  <m:ctrlPr>
                                    <a:rPr lang="ru-RU" sz="2400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ru-RU" sz="2400" i="1"/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/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ru-RU" sz="2400"/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ru-RU" sz="2400"/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4888198"/>
              </a:xfrm>
              <a:prstGeom prst="rect">
                <a:avLst/>
              </a:prstGeom>
              <a:blipFill rotWithShape="0">
                <a:blip r:embed="rId3"/>
                <a:stretch>
                  <a:fillRect l="-1105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21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405294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слой продуктов реакции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3176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	</a:t>
                </a:r>
                <a:r>
                  <a:rPr lang="ru-RU" sz="2400" dirty="0" smtClean="0"/>
                  <a:t>При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ru-RU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400">
                                    <a:latin typeface="Cambria Math" panose="02040503050406030204" pitchFamily="18" charset="0"/>
                                  </a:rPr>
                                  <m:t>UO</m:t>
                                </m:r>
                              </m:e>
                              <m:sub>
                                <m:r>
                                  <a:rPr lang="ru-RU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400">
                                    <a:latin typeface="Cambria Math" panose="02040503050406030204" pitchFamily="18" charset="0"/>
                                  </a:rPr>
                                  <m:t>UO</m:t>
                                </m:r>
                              </m:e>
                              <m:sub>
                                <m:r>
                                  <a:rPr lang="ru-RU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>
                                <a:latin typeface="Cambria Math" panose="02040503050406030204" pitchFamily="18" charset="0"/>
                              </a:rPr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UO</m:t>
                                </m:r>
                              </m:e>
                              <m:sub>
                                <m:r>
                                  <a:rPr lang="ru-RU" sz="240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>
                                <a:latin typeface="Cambria Math" panose="02040503050406030204" pitchFamily="18" charset="0"/>
                              </a:rPr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UO</m:t>
                                </m:r>
                              </m:e>
                              <m:sub>
                                <m:r>
                                  <a:rPr lang="ru-RU" sz="240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UO</m:t>
                                </m:r>
                              </m:e>
                              <m:sub>
                                <m:r>
                                  <a:rPr lang="ru-RU" sz="240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ru-R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UO</m:t>
                                    </m:r>
                                  </m:e>
                                  <m:sub>
                                    <m:r>
                                      <a:rPr lang="ru-RU" sz="240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</m:sSub>
                          </m:e>
                          <m:sub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>
                                <a:latin typeface="Cambria Math" panose="02040503050406030204" pitchFamily="18" charset="0"/>
                              </a:rPr>
                              <m:t>UO</m:t>
                            </m:r>
                          </m:e>
                          <m:sub>
                            <m:r>
                              <a:rPr lang="ru-RU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</m:oMath>
                </a14:m>
                <a:endParaRPr lang="ru-RU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ru-RU" sz="2400" dirty="0" smtClean="0"/>
                  <a:t>Следовательно: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/>
                        <m:t>τ</m:t>
                      </m:r>
                      <m:r>
                        <a:rPr lang="ru-RU" sz="2400" i="1"/>
                        <m:t>=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  <m:sSup>
                            <m:sSupPr>
                              <m:ctrlPr>
                                <a:rPr lang="ru-RU" sz="2400" i="1"/>
                              </m:ctrlPr>
                            </m:sSupPr>
                            <m:e>
                              <m:r>
                                <a:rPr lang="ru-RU" sz="2400" i="1"/>
                                <m:t>𝑅</m:t>
                              </m:r>
                            </m:e>
                            <m:sup>
                              <m:r>
                                <a:rPr lang="ru-RU" sz="2400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sz="2400" i="1"/>
                            <m:t>6</m:t>
                          </m:r>
                          <m:r>
                            <a:rPr lang="en-US" sz="2400" i="1"/>
                            <m:t>𝐷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H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2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d>
                        <m:dPr>
                          <m:ctrlPr>
                            <a:rPr lang="ru-RU" sz="2400" i="1"/>
                          </m:ctrlPr>
                        </m:dPr>
                        <m:e>
                          <m:r>
                            <a:rPr lang="ru-RU" sz="2400" i="1"/>
                            <m:t>1−3</m:t>
                          </m:r>
                          <m:sSup>
                            <m:sSupPr>
                              <m:ctrlPr>
                                <a:rPr lang="ru-RU" sz="2400" i="1"/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/>
                                  </m:ctrlPr>
                                </m:dPr>
                                <m:e>
                                  <m:r>
                                    <a:rPr lang="ru-RU" sz="2400" i="1"/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ru-RU" sz="2400" i="1"/>
                                      </m:ctrlPr>
                                    </m:sSubPr>
                                    <m:e>
                                      <m:r>
                                        <a:rPr lang="ru-RU" sz="2400" i="1"/>
                                        <m:t>𝑎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ru-RU" sz="2400" i="1"/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ru-RU" sz="2400"/>
                                            <m:t>UO</m:t>
                                          </m:r>
                                        </m:e>
                                        <m:sub>
                                          <m:r>
                                            <a:rPr lang="ru-RU" sz="2400" i="1"/>
                                            <m:t>3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ru-RU" sz="2400" i="1"/>
                                <m:t>2/3</m:t>
                              </m:r>
                            </m:sup>
                          </m:sSup>
                          <m:r>
                            <a:rPr lang="ru-RU" sz="2400" i="1"/>
                            <m:t>+2</m:t>
                          </m:r>
                          <m:d>
                            <m:dPr>
                              <m:ctrlPr>
                                <a:rPr lang="ru-RU" sz="2400" i="1"/>
                              </m:ctrlPr>
                            </m:dPr>
                            <m:e>
                              <m:r>
                                <a:rPr lang="ru-RU" sz="2400" i="1"/>
                                <m:t>1−</m:t>
                              </m:r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𝑎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2400" i="1"/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/>
                                        <m:t>UO</m:t>
                                      </m:r>
                                    </m:e>
                                    <m:sub>
                                      <m:r>
                                        <a:rPr lang="ru-RU" sz="2400" i="1"/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3176191"/>
              </a:xfrm>
              <a:prstGeom prst="rect">
                <a:avLst/>
              </a:prstGeom>
              <a:blipFill rotWithShape="0">
                <a:blip r:embed="rId3"/>
                <a:stretch>
                  <a:fillRect l="-11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22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936033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Диффузия газа через слой продуктов реакции как лимитирующая стадия 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3787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sz="2400" dirty="0" smtClean="0"/>
                  <a:t>	</a:t>
                </a:r>
                <a:r>
                  <a:rPr lang="ru-RU" sz="2400" dirty="0"/>
                  <a:t>При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 i="1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=1</m:t>
                    </m:r>
                  </m:oMath>
                </a14:m>
                <a:r>
                  <a:rPr lang="ru-RU" sz="2400" dirty="0"/>
                  <a:t> уравнение </a:t>
                </a:r>
                <a:r>
                  <a:rPr lang="ru-RU" sz="2400" dirty="0" smtClean="0"/>
                  <a:t>позволяет </a:t>
                </a:r>
                <a:r>
                  <a:rPr lang="ru-RU" sz="2400" dirty="0"/>
                  <a:t>рассчитать время полного превращения твердой частицы </a:t>
                </a:r>
                <a:r>
                  <a:rPr lang="ru-RU" sz="2400" dirty="0">
                    <a:sym typeface="Symbol" panose="05050102010706020507" pitchFamily="18" charset="2"/>
                  </a:rPr>
                  <a:t></a:t>
                </a:r>
                <a:r>
                  <a:rPr lang="ru-RU" sz="2400" baseline="-25000" dirty="0"/>
                  <a:t>П</a:t>
                </a:r>
                <a:r>
                  <a:rPr lang="ru-RU" sz="2400" dirty="0"/>
                  <a:t> при протекании гетерогенного процесса во </a:t>
                </a:r>
                <a:r>
                  <a:rPr lang="ru-RU" sz="2400" dirty="0" smtClean="0"/>
                  <a:t>внутренне диффузионной </a:t>
                </a:r>
                <a:r>
                  <a:rPr lang="ru-RU" sz="2400" dirty="0"/>
                  <a:t>области</a:t>
                </a:r>
                <a:r>
                  <a:rPr lang="ru-RU" sz="2400" dirty="0" smtClean="0"/>
                  <a:t>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/>
                            <m:t>τ</m:t>
                          </m:r>
                        </m:e>
                        <m:sub>
                          <m:r>
                            <a:rPr lang="ru-RU" sz="2400" i="1"/>
                            <m:t>П</m:t>
                          </m:r>
                        </m:sub>
                      </m:sSub>
                      <m:r>
                        <a:rPr lang="ru-RU" sz="2400" i="1"/>
                        <m:t>=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2400"/>
                                <m:t>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UO</m:t>
                                  </m:r>
                                </m:e>
                                <m:sub>
                                  <m:r>
                                    <a:rPr lang="ru-RU" sz="2400"/>
                                    <m:t>3</m:t>
                                  </m:r>
                                </m:sub>
                              </m:sSub>
                            </m:sub>
                          </m:sSub>
                          <m:sSup>
                            <m:sSupPr>
                              <m:ctrlPr>
                                <a:rPr lang="ru-RU" sz="2400" i="1"/>
                              </m:ctrlPr>
                            </m:sSupPr>
                            <m:e>
                              <m:r>
                                <a:rPr lang="ru-RU" sz="2400" i="1"/>
                                <m:t>𝑅</m:t>
                              </m:r>
                            </m:e>
                            <m:sup>
                              <m:r>
                                <a:rPr lang="ru-RU" sz="2400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sz="2400" i="1"/>
                            <m:t>6</m:t>
                          </m:r>
                          <m:r>
                            <a:rPr lang="en-US" sz="2400" i="1"/>
                            <m:t>𝐷</m:t>
                          </m:r>
                          <m:sSub>
                            <m:sSubPr>
                              <m:ctrlPr>
                                <a:rPr lang="ru-RU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H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2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ru-RU" sz="2400" dirty="0" smtClean="0"/>
              </a:p>
              <a:p>
                <a:r>
                  <a:rPr lang="ru-RU" sz="2400" dirty="0" smtClean="0"/>
                  <a:t>Следовательно: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/>
                        <m:t>τ</m:t>
                      </m:r>
                      <m:r>
                        <a:rPr lang="ru-RU" sz="3200" i="1"/>
                        <m:t>=</m:t>
                      </m:r>
                      <m:sSub>
                        <m:sSubPr>
                          <m:ctrlPr>
                            <a:rPr lang="ru-RU" sz="3200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/>
                            <m:t>τ</m:t>
                          </m:r>
                        </m:e>
                        <m:sub>
                          <m:r>
                            <a:rPr lang="ru-RU" sz="3200" i="1"/>
                            <m:t>П</m:t>
                          </m:r>
                        </m:sub>
                      </m:sSub>
                      <m:d>
                        <m:dPr>
                          <m:ctrlPr>
                            <a:rPr lang="ru-RU" sz="3200" i="1"/>
                          </m:ctrlPr>
                        </m:dPr>
                        <m:e>
                          <m:r>
                            <a:rPr lang="ru-RU" sz="3200" i="1"/>
                            <m:t>1−3</m:t>
                          </m:r>
                          <m:sSup>
                            <m:sSupPr>
                              <m:ctrlPr>
                                <a:rPr lang="ru-RU" sz="3200" i="1"/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3200" i="1"/>
                                  </m:ctrlPr>
                                </m:dPr>
                                <m:e>
                                  <m:r>
                                    <a:rPr lang="ru-RU" sz="3200" i="1"/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ru-RU" sz="3200" i="1"/>
                                      </m:ctrlPr>
                                    </m:sSubPr>
                                    <m:e>
                                      <m:r>
                                        <a:rPr lang="ru-RU" sz="3200" i="1"/>
                                        <m:t>𝑎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ru-RU" sz="3200" i="1"/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3200"/>
                                            <m:t>UO</m:t>
                                          </m:r>
                                        </m:e>
                                        <m:sub>
                                          <m:r>
                                            <a:rPr lang="ru-RU" sz="3200" i="1"/>
                                            <m:t>3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ru-RU" sz="3200" i="1"/>
                                <m:t>2/3</m:t>
                              </m:r>
                            </m:sup>
                          </m:sSup>
                          <m:r>
                            <a:rPr lang="ru-RU" sz="3200" i="1"/>
                            <m:t>+2</m:t>
                          </m:r>
                          <m:d>
                            <m:dPr>
                              <m:ctrlPr>
                                <a:rPr lang="ru-RU" sz="3200" i="1"/>
                              </m:ctrlPr>
                            </m:dPr>
                            <m:e>
                              <m:r>
                                <a:rPr lang="ru-RU" sz="3200" i="1"/>
                                <m:t>1−</m:t>
                              </m:r>
                              <m:sSub>
                                <m:sSubPr>
                                  <m:ctrlPr>
                                    <a:rPr lang="ru-RU" sz="3200" i="1"/>
                                  </m:ctrlPr>
                                </m:sSubPr>
                                <m:e>
                                  <m:r>
                                    <a:rPr lang="ru-RU" sz="3200" i="1"/>
                                    <m:t>𝑎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3200" i="1"/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3200"/>
                                        <m:t>UO</m:t>
                                      </m:r>
                                    </m:e>
                                    <m:sub>
                                      <m:r>
                                        <a:rPr lang="ru-RU" sz="3200" i="1"/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3787383"/>
              </a:xfrm>
              <a:prstGeom prst="rect">
                <a:avLst/>
              </a:prstGeom>
              <a:blipFill rotWithShape="0">
                <a:blip r:embed="rId3"/>
                <a:stretch>
                  <a:fillRect l="-1105" t="-128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23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050891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Химическая реакция как лимитирующая стадия </a:t>
            </a:r>
            <a:br>
              <a:rPr lang="ru-RU" sz="3600" dirty="0"/>
            </a:br>
            <a:r>
              <a:rPr lang="ru-RU" sz="3600" dirty="0"/>
              <a:t>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3257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sz="2400" dirty="0" smtClean="0"/>
                  <a:t>	</a:t>
                </a:r>
                <a:r>
                  <a:rPr lang="ru-RU" sz="2400" dirty="0" smtClean="0"/>
                  <a:t>Поскольку течение реакции не зависит от наличия слоя золы, количественное реагирование вещества пропорционально активной поверхности невзаимодействующего ядра. Отсюда, скорость реакции, отнесенная к единице поверхности ядра частицы: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400"/>
                      <m:t>ω</m:t>
                    </m:r>
                    <m:r>
                      <a:rPr lang="ru-RU" sz="2400" i="1"/>
                      <m:t>=−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1</m:t>
                        </m:r>
                      </m:num>
                      <m:den>
                        <m:r>
                          <a:rPr lang="ru-RU" sz="2400" i="1"/>
                          <m:t>4</m:t>
                        </m:r>
                        <m:r>
                          <m:rPr>
                            <m:sty m:val="p"/>
                          </m:rPr>
                          <a:rPr lang="en-US" sz="2400"/>
                          <m:t>π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r>
                              <a:rPr lang="en-US" sz="2400" i="1"/>
                              <m:t>𝑟</m:t>
                            </m:r>
                          </m:e>
                          <m:sup>
                            <m:r>
                              <a:rPr lang="ru-RU" sz="2400" i="1"/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𝑑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ru-RU" sz="2400" i="1"/>
                          <m:t>𝑑</m:t>
                        </m:r>
                        <m:r>
                          <m:rPr>
                            <m:sty m:val="p"/>
                          </m:rPr>
                          <a:rPr lang="ru-RU" sz="2400"/>
                          <m:t>τ</m:t>
                        </m:r>
                      </m:den>
                    </m:f>
                    <m:r>
                      <a:rPr lang="ru-RU" sz="2400" i="1"/>
                      <m:t>=−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1</m:t>
                        </m:r>
                      </m:num>
                      <m:den>
                        <m:r>
                          <a:rPr lang="ru-RU" sz="2400" i="1"/>
                          <m:t>4</m:t>
                        </m:r>
                        <m:r>
                          <m:rPr>
                            <m:sty m:val="p"/>
                          </m:rPr>
                          <a:rPr lang="en-US" sz="2400"/>
                          <m:t>π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r>
                              <a:rPr lang="en-US" sz="2400" i="1"/>
                              <m:t>𝑟</m:t>
                            </m:r>
                          </m:e>
                          <m:sup>
                            <m:r>
                              <a:rPr lang="ru-RU" sz="2400" i="1"/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𝑑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400"/>
                                  <m:t>H</m:t>
                                </m:r>
                              </m:e>
                              <m:sub>
                                <m:r>
                                  <a:rPr lang="ru-RU" sz="2400"/>
                                  <m:t>2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ru-RU" sz="2400" i="1"/>
                          <m:t>𝑑</m:t>
                        </m:r>
                        <m:r>
                          <m:rPr>
                            <m:sty m:val="p"/>
                          </m:rPr>
                          <a:rPr lang="ru-RU" sz="2400"/>
                          <m:t>τ</m:t>
                        </m:r>
                      </m:den>
                    </m:f>
                    <m:r>
                      <a:rPr lang="ru-RU" sz="2400" i="1"/>
                      <m:t>=</m:t>
                    </m:r>
                    <m:r>
                      <a:rPr lang="ru-RU" sz="2400" i="1"/>
                      <m:t>𝑘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𝐶</m:t>
                        </m:r>
                      </m:e>
                      <m:sub>
                        <m:r>
                          <a:rPr lang="ru-RU" sz="2400" i="1"/>
                          <m:t>ГН</m:t>
                        </m:r>
                      </m:sub>
                    </m:sSub>
                  </m:oMath>
                </a14:m>
                <a:r>
                  <a:rPr lang="ru-RU" sz="2400" dirty="0" smtClean="0"/>
                  <a:t>.</a:t>
                </a:r>
              </a:p>
              <a:p>
                <a:pPr algn="just"/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3257302"/>
              </a:xfrm>
              <a:prstGeom prst="rect">
                <a:avLst/>
              </a:prstGeom>
              <a:blipFill rotWithShape="0">
                <a:blip r:embed="rId3"/>
                <a:stretch>
                  <a:fillRect l="-1105" t="-1311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24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746904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Химическая реакция как лимитирующая стадия </a:t>
            </a:r>
            <a:br>
              <a:rPr lang="ru-RU" sz="3600" dirty="0"/>
            </a:br>
            <a:r>
              <a:rPr lang="ru-RU" sz="3600" dirty="0"/>
              <a:t>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3627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sz="2400" dirty="0" smtClean="0"/>
                  <a:t>	</a:t>
                </a:r>
                <a:r>
                  <a:rPr lang="ru-RU" sz="2400" dirty="0"/>
                  <a:t>Заменив, как и в предыдущих случаях, скорость расходования реагента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𝑑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400"/>
                                  <m:t>H</m:t>
                                </m:r>
                              </m:e>
                              <m:sub>
                                <m:r>
                                  <a:rPr lang="ru-RU" sz="2400"/>
                                  <m:t>2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ru-RU" sz="2400" i="1"/>
                          <m:t>𝑑</m:t>
                        </m:r>
                        <m:r>
                          <m:rPr>
                            <m:sty m:val="p"/>
                          </m:rPr>
                          <a:rPr lang="ru-RU" sz="2400"/>
                          <m:t>τ</m:t>
                        </m:r>
                      </m:den>
                    </m:f>
                  </m:oMath>
                </a14:m>
                <a:r>
                  <a:rPr lang="ru-RU" sz="2400" i="1" dirty="0"/>
                  <a:t> </a:t>
                </a:r>
                <a:r>
                  <a:rPr lang="ru-RU" sz="2400" dirty="0"/>
                  <a:t>на скорость продвижения границы ядра </a:t>
                </a:r>
                <a:r>
                  <a:rPr lang="en-US" sz="2400" i="1" dirty="0" err="1"/>
                  <a:t>dr</a:t>
                </a:r>
                <a:r>
                  <a:rPr lang="ru-RU" sz="2400" i="1" dirty="0"/>
                  <a:t>/</a:t>
                </a:r>
                <a:r>
                  <a:rPr lang="en-US" sz="2400" i="1" dirty="0"/>
                  <a:t>d</a:t>
                </a:r>
                <a:r>
                  <a:rPr lang="en-US" sz="2400" dirty="0">
                    <a:sym typeface="Symbol" panose="05050102010706020507" pitchFamily="18" charset="2"/>
                  </a:rPr>
                  <a:t></a:t>
                </a:r>
                <a:r>
                  <a:rPr lang="ru-RU" sz="2400" dirty="0"/>
                  <a:t>, </a:t>
                </a:r>
                <a:r>
                  <a:rPr lang="ru-RU" sz="2400" dirty="0" smtClean="0"/>
                  <a:t>получаем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ru-RU" sz="2400" i="1"/>
                      <m:t>−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1</m:t>
                        </m:r>
                      </m:num>
                      <m:den>
                        <m:r>
                          <a:rPr lang="ru-RU" sz="2400" i="1"/>
                          <m:t>4</m:t>
                        </m:r>
                        <m:r>
                          <m:rPr>
                            <m:sty m:val="p"/>
                          </m:rPr>
                          <a:rPr lang="en-US" sz="2400"/>
                          <m:t>π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r>
                              <a:rPr lang="en-US" sz="2400" i="1"/>
                              <m:t>𝑟</m:t>
                            </m:r>
                          </m:e>
                          <m:sup>
                            <m:r>
                              <a:rPr lang="ru-RU" sz="2400" i="1"/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/>
                          <m:t>ρ</m:t>
                        </m:r>
                      </m:e>
                      <m:sub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UO</m:t>
                            </m:r>
                          </m:e>
                          <m:sub>
                            <m:r>
                              <a:rPr lang="ru-RU" sz="2400"/>
                              <m:t>3</m:t>
                            </m:r>
                          </m:sub>
                        </m:sSub>
                      </m:sub>
                    </m:sSub>
                    <m:r>
                      <a:rPr lang="ru-RU" sz="2400" i="1"/>
                      <m:t>4</m:t>
                    </m:r>
                    <m:r>
                      <m:rPr>
                        <m:sty m:val="p"/>
                      </m:rPr>
                      <a:rPr lang="en-US" sz="2400"/>
                      <m:t>π</m:t>
                    </m:r>
                    <m:sSup>
                      <m:sSupPr>
                        <m:ctrlPr>
                          <a:rPr lang="ru-RU" sz="2400" i="1"/>
                        </m:ctrlPr>
                      </m:sSupPr>
                      <m:e>
                        <m:r>
                          <a:rPr lang="en-US" sz="2400" i="1"/>
                          <m:t>𝑟</m:t>
                        </m:r>
                      </m:e>
                      <m:sup>
                        <m:r>
                          <a:rPr lang="ru-RU" sz="2400" i="1"/>
                          <m:t>2</m:t>
                        </m:r>
                      </m:sup>
                    </m:sSup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r>
                          <a:rPr lang="ru-RU" sz="2400" i="1"/>
                          <m:t>𝑑</m:t>
                        </m:r>
                        <m:r>
                          <a:rPr lang="en-US" sz="2400" i="1"/>
                          <m:t>𝑟</m:t>
                        </m:r>
                      </m:num>
                      <m:den>
                        <m:r>
                          <a:rPr lang="ru-RU" sz="2400" i="1"/>
                          <m:t>𝑑</m:t>
                        </m:r>
                        <m:r>
                          <m:rPr>
                            <m:sty m:val="p"/>
                          </m:rPr>
                          <a:rPr lang="ru-RU" sz="2400"/>
                          <m:t>τ</m:t>
                        </m:r>
                      </m:den>
                    </m:f>
                    <m:r>
                      <a:rPr lang="ru-RU" sz="2400" i="1"/>
                      <m:t>=</m:t>
                    </m:r>
                    <m:r>
                      <a:rPr lang="ru-RU" sz="2400" i="1"/>
                      <m:t>𝑘</m:t>
                    </m:r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a:rPr lang="ru-RU" sz="2400" i="1"/>
                          <m:t>𝐶</m:t>
                        </m:r>
                      </m:e>
                      <m:sub>
                        <m:r>
                          <a:rPr lang="ru-RU" sz="2400" i="1"/>
                          <m:t>ГН</m:t>
                        </m:r>
                      </m:sub>
                    </m:sSub>
                  </m:oMath>
                </a14:m>
                <a:r>
                  <a:rPr lang="ru-RU" sz="2400" dirty="0" smtClean="0"/>
                  <a:t>.</a:t>
                </a:r>
              </a:p>
              <a:p>
                <a:r>
                  <a:rPr lang="ru-RU" sz="2400" dirty="0" smtClean="0"/>
                  <a:t>Следовательно: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/>
                      <m:t>τ</m:t>
                    </m:r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  <m:nary>
                      <m:naryPr>
                        <m:limLoc m:val="subSup"/>
                        <m:ctrlPr>
                          <a:rPr lang="ru-RU" sz="2400" i="1"/>
                        </m:ctrlPr>
                      </m:naryPr>
                      <m:sub>
                        <m:r>
                          <a:rPr lang="en-US" sz="2400" i="1"/>
                          <m:t>𝑅</m:t>
                        </m:r>
                      </m:sub>
                      <m:sup>
                        <m:r>
                          <a:rPr lang="en-US" sz="2400" i="1"/>
                          <m:t>𝑟</m:t>
                        </m:r>
                      </m:sup>
                      <m:e>
                        <m:r>
                          <a:rPr lang="en-US" sz="2400" i="1"/>
                          <m:t>𝑑𝑟</m:t>
                        </m:r>
                      </m:e>
                    </m:nary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r>
                          <a:rPr lang="en-US" sz="2400" i="1"/>
                          <m:t>𝑅</m:t>
                        </m:r>
                        <m:r>
                          <a:rPr lang="ru-RU" sz="2400" i="1"/>
                          <m:t>−</m:t>
                        </m:r>
                        <m:r>
                          <a:rPr lang="en-US" sz="2400" i="1"/>
                          <m:t>𝑟</m:t>
                        </m:r>
                      </m:e>
                    </m:d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ru-RU" sz="2400" i="1"/>
                          <m:t>𝑅</m:t>
                        </m:r>
                      </m:num>
                      <m:den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r>
                          <a:rPr lang="ru-RU" sz="2400" i="1"/>
                          <m:t>1−</m:t>
                        </m:r>
                        <m:f>
                          <m:fPr>
                            <m:ctrlPr>
                              <a:rPr lang="ru-RU" sz="2400" i="1"/>
                            </m:ctrlPr>
                          </m:fPr>
                          <m:num>
                            <m:r>
                              <a:rPr lang="en-US" sz="2400" i="1"/>
                              <m:t>𝑟</m:t>
                            </m:r>
                          </m:num>
                          <m:den>
                            <m:r>
                              <a:rPr lang="en-US" sz="2400" i="1"/>
                              <m:t>𝑅</m:t>
                            </m:r>
                          </m:den>
                        </m:f>
                      </m:e>
                    </m:d>
                  </m:oMath>
                </a14:m>
                <a:r>
                  <a:rPr lang="ru-RU" sz="2400" dirty="0" smtClean="0"/>
                  <a:t>.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/>
                      <m:t>τ</m:t>
                    </m:r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ru-RU" sz="2400" i="1"/>
                          <m:t>𝑅</m:t>
                        </m:r>
                      </m:num>
                      <m:den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ru-RU" sz="2400" i="1"/>
                        </m:ctrlPr>
                      </m:dPr>
                      <m:e>
                        <m:r>
                          <a:rPr lang="ru-RU" sz="2400" i="1"/>
                          <m:t>1−</m:t>
                        </m:r>
                        <m:sSup>
                          <m:sSupPr>
                            <m:ctrlPr>
                              <a:rPr lang="ru-RU" sz="24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400" i="1"/>
                                </m:ctrlPr>
                              </m:dPr>
                              <m:e>
                                <m:r>
                                  <a:rPr lang="ru-RU" sz="2400" i="1"/>
                                  <m:t>1−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α</m:t>
                                </m:r>
                              </m:e>
                            </m:d>
                          </m:e>
                          <m:sup>
                            <m:r>
                              <a:rPr lang="ru-RU" sz="2400" i="1"/>
                              <m:t>1/3</m:t>
                            </m:r>
                          </m:sup>
                        </m:sSup>
                      </m:e>
                    </m:d>
                  </m:oMath>
                </a14:m>
                <a:r>
                  <a:rPr lang="ru-RU" sz="2400" dirty="0"/>
                  <a:t>.</a:t>
                </a:r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3627468"/>
              </a:xfrm>
              <a:prstGeom prst="rect">
                <a:avLst/>
              </a:prstGeom>
              <a:blipFill rotWithShape="0">
                <a:blip r:embed="rId3"/>
                <a:stretch>
                  <a:fillRect l="-1105" t="-11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25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639272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Химическая реакция как лимитирующая стадия </a:t>
            </a:r>
            <a:br>
              <a:rPr lang="ru-RU" sz="3600" dirty="0"/>
            </a:br>
            <a:r>
              <a:rPr lang="ru-RU" sz="3600" dirty="0"/>
              <a:t>процесса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700808"/>
                <a:ext cx="8280921" cy="3634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sz="2400" dirty="0" smtClean="0"/>
                  <a:t>	</a:t>
                </a:r>
                <a:r>
                  <a:rPr lang="ru-RU" sz="2400" dirty="0"/>
                  <a:t>При </a:t>
                </a:r>
                <a:r>
                  <a:rPr lang="ru-RU" sz="2400" dirty="0">
                    <a:sym typeface="Symbol" panose="05050102010706020507" pitchFamily="18" charset="2"/>
                  </a:rPr>
                  <a:t></a:t>
                </a:r>
                <a:r>
                  <a:rPr lang="ru-RU" sz="2400" dirty="0"/>
                  <a:t>=1 получим время полного превращения </a:t>
                </a:r>
                <a:r>
                  <a:rPr lang="ru-RU" sz="2400" dirty="0">
                    <a:sym typeface="Symbol" panose="05050102010706020507" pitchFamily="18" charset="2"/>
                  </a:rPr>
                  <a:t></a:t>
                </a:r>
                <a:r>
                  <a:rPr lang="ru-RU" sz="2400" baseline="-25000" dirty="0"/>
                  <a:t>П</a:t>
                </a:r>
                <a:r>
                  <a:rPr lang="ru-RU" sz="2400" dirty="0"/>
                  <a:t> твердой частицы, имеющей радиус </a:t>
                </a:r>
                <a:r>
                  <a:rPr lang="en-US" sz="2400" dirty="0"/>
                  <a:t>R</a:t>
                </a:r>
                <a:r>
                  <a:rPr lang="ru-RU" sz="2400" dirty="0"/>
                  <a:t>, при протекании гетерогенного процесса в кинетической области</a:t>
                </a:r>
                <a:r>
                  <a:rPr lang="ru-RU" sz="2400" dirty="0" smtClean="0"/>
                  <a:t>:</a:t>
                </a:r>
              </a:p>
              <a:p>
                <a:pPr algn="just"/>
                <a:endParaRPr lang="ru-RU" sz="2400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/>
                          <m:t>τ</m:t>
                        </m:r>
                      </m:e>
                      <m:sub>
                        <m:r>
                          <a:rPr lang="ru-RU" sz="2400" i="1"/>
                          <m:t>П</m:t>
                        </m:r>
                      </m:sub>
                    </m:sSub>
                    <m:r>
                      <a:rPr lang="ru-RU" sz="2400" i="1"/>
                      <m:t>=</m:t>
                    </m:r>
                    <m:f>
                      <m:fPr>
                        <m:ctrlPr>
                          <a:rPr lang="ru-RU" sz="2400" i="1"/>
                        </m:ctrlPr>
                      </m:fPr>
                      <m:num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/>
                              <m:t>ρ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/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/>
                                  <m:t>UO</m:t>
                                </m:r>
                              </m:e>
                              <m:sub>
                                <m:r>
                                  <a:rPr lang="ru-RU" sz="2400"/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ru-RU" sz="2400" i="1"/>
                          <m:t>𝑅</m:t>
                        </m:r>
                      </m:num>
                      <m:den>
                        <m:r>
                          <a:rPr lang="ru-RU" sz="2400" i="1"/>
                          <m:t>𝑘</m:t>
                        </m:r>
                        <m:sSub>
                          <m:sSubPr>
                            <m:ctrlPr>
                              <a:rPr lang="ru-RU" sz="2400" i="1"/>
                            </m:ctrlPr>
                          </m:sSubPr>
                          <m:e>
                            <m:r>
                              <a:rPr lang="ru-RU" sz="2400" i="1"/>
                              <m:t>𝐶</m:t>
                            </m:r>
                          </m:e>
                          <m:sub>
                            <m:r>
                              <a:rPr lang="ru-RU" sz="2400" i="1"/>
                              <m:t>ГН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400" dirty="0" smtClean="0"/>
                  <a:t>.</a:t>
                </a:r>
              </a:p>
              <a:p>
                <a:endParaRPr lang="ru-RU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6000"/>
                        <m:t>τ</m:t>
                      </m:r>
                      <m:r>
                        <a:rPr lang="ru-RU" sz="6000" i="1"/>
                        <m:t>=</m:t>
                      </m:r>
                      <m:sSub>
                        <m:sSubPr>
                          <m:ctrlPr>
                            <a:rPr lang="ru-RU" sz="6000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6000"/>
                            <m:t>τ</m:t>
                          </m:r>
                        </m:e>
                        <m:sub>
                          <m:r>
                            <a:rPr lang="ru-RU" sz="6000" i="1"/>
                            <m:t>П</m:t>
                          </m:r>
                        </m:sub>
                      </m:sSub>
                      <m:d>
                        <m:dPr>
                          <m:ctrlPr>
                            <a:rPr lang="ru-RU" sz="6000" i="1"/>
                          </m:ctrlPr>
                        </m:dPr>
                        <m:e>
                          <m:r>
                            <a:rPr lang="ru-RU" sz="6000" i="1"/>
                            <m:t>1−</m:t>
                          </m:r>
                          <m:sSup>
                            <m:sSupPr>
                              <m:ctrlPr>
                                <a:rPr lang="ru-RU" sz="6000" i="1"/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6000" i="1"/>
                                  </m:ctrlPr>
                                </m:dPr>
                                <m:e>
                                  <m:r>
                                    <a:rPr lang="ru-RU" sz="6000" i="1"/>
                                    <m:t>1−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6000"/>
                                    <m:t>α</m:t>
                                  </m:r>
                                </m:e>
                              </m:d>
                            </m:e>
                            <m:sup>
                              <m:r>
                                <a:rPr lang="ru-RU" sz="6000" i="1"/>
                                <m:t>1/3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ru-RU" sz="60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8280921" cy="3634393"/>
              </a:xfrm>
              <a:prstGeom prst="rect">
                <a:avLst/>
              </a:prstGeom>
              <a:blipFill rotWithShape="0">
                <a:blip r:embed="rId3"/>
                <a:stretch>
                  <a:fillRect l="-1105" t="-1342" r="-1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26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020538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Скорость процессов при уменьшении размеров сферических частиц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3528" y="1810831"/>
            <a:ext cx="8280921" cy="334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/>
              <a:t>Реакция может протекать без образования слоя «золы», как например в случае горения </a:t>
            </a:r>
            <a:r>
              <a:rPr lang="ru-RU" sz="2400" dirty="0" err="1"/>
              <a:t>тетрафторида</a:t>
            </a:r>
            <a:r>
              <a:rPr lang="ru-RU" sz="2400" dirty="0"/>
              <a:t> урана во фторе. При этом реагирующая частица постепенно уменьшается в объеме и полностью исчезает в конце реакции</a:t>
            </a:r>
            <a:r>
              <a:rPr lang="ru-RU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Этапы реагирования самостоятельно.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27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049893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Уравнения общей скорости процессов взаимодействия частиц с окружающим газом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3528" y="1810831"/>
            <a:ext cx="828092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/>
              <a:t>По мере взаимодействия частицы постоянного размера с газом, изменяется отношение между сопротивлением пограничного слоя и сопротивлением слоя золы. Это объясняется тем, что сопротивление диффузионного слоя при постоянном размере частицы остается постоянным, а сопротивление слоя золы увеличивается с уменьшением размера не прореагировавшего ядра частицы.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28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31709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Уравнения общей скорости процессов взаимодействия частиц с окружающим газом</a:t>
            </a:r>
            <a:endParaRPr lang="ru-RU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TextBox 7"/>
              <p:cNvSpPr txBox="1">
                <a:spLocks noChangeArrowheads="1"/>
              </p:cNvSpPr>
              <p:nvPr/>
            </p:nvSpPr>
            <p:spPr bwMode="auto">
              <a:xfrm>
                <a:off x="323528" y="1810831"/>
                <a:ext cx="8280921" cy="4157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sz="2400" dirty="0" smtClean="0"/>
                  <a:t>	</a:t>
                </a:r>
                <a:r>
                  <a:rPr lang="ru-RU" sz="2400" dirty="0"/>
                  <a:t>Т.е. влияние всех процессов можно исследовать только при одновременном рассмотрении всех процессов, протекающих на поверхности и внутри частицы.</a:t>
                </a:r>
              </a:p>
              <a:p>
                <a:r>
                  <a:rPr lang="ru-RU" sz="2400" dirty="0"/>
                  <a:t>Определяя среднюю скорость реакции за время, необходимое для полного исчезновения частицы на практике пользуются уравнением</a:t>
                </a:r>
                <a:r>
                  <a:rPr lang="ru-RU" sz="2400" dirty="0" smtClean="0"/>
                  <a:t>:</a:t>
                </a:r>
              </a:p>
              <a:p>
                <a:endParaRPr lang="ru-RU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/>
                        <m:t>−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𝑆</m:t>
                          </m:r>
                        </m:den>
                      </m:f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𝑑𝑁</m:t>
                          </m:r>
                        </m:num>
                        <m:den>
                          <m:r>
                            <a:rPr lang="ru-RU" sz="2400" i="1"/>
                            <m:t>𝑑</m:t>
                          </m:r>
                          <m:r>
                            <m:rPr>
                              <m:sty m:val="p"/>
                            </m:rPr>
                            <a:rPr lang="ru-RU" sz="2400"/>
                            <m:t>τ</m:t>
                          </m:r>
                        </m:den>
                      </m:f>
                      <m:r>
                        <a:rPr lang="ru-RU" sz="2400" i="1"/>
                        <m:t>=</m:t>
                      </m:r>
                      <m:f>
                        <m:fPr>
                          <m:ctrlPr>
                            <a:rPr lang="ru-RU" sz="2400" i="1"/>
                          </m:ctrlPr>
                        </m:fPr>
                        <m:num>
                          <m:r>
                            <a:rPr lang="ru-RU" sz="2400" i="1"/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 i="1"/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𝑘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𝑔</m:t>
                                  </m:r>
                                </m:sub>
                              </m:sSub>
                            </m:den>
                          </m:f>
                          <m:r>
                            <a:rPr lang="ru-RU" sz="2400" i="1"/>
                            <m:t>+</m:t>
                          </m:r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 i="1"/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𝑘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𝑑</m:t>
                                  </m:r>
                                </m:sub>
                              </m:sSub>
                            </m:den>
                          </m:f>
                          <m:r>
                            <a:rPr lang="ru-RU" sz="2400" i="1"/>
                            <m:t>+</m:t>
                          </m:r>
                          <m:f>
                            <m:fPr>
                              <m:ctrlPr>
                                <a:rPr lang="ru-RU" sz="2400" i="1"/>
                              </m:ctrlPr>
                            </m:fPr>
                            <m:num>
                              <m:r>
                                <a:rPr lang="ru-RU" sz="2400" i="1"/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2400" i="1"/>
                                  </m:ctrlPr>
                                </m:sSubPr>
                                <m:e>
                                  <m:r>
                                    <a:rPr lang="ru-RU" sz="2400" i="1"/>
                                    <m:t>𝑘</m:t>
                                  </m:r>
                                </m:e>
                                <m:sub>
                                  <m:r>
                                    <a:rPr lang="ru-RU" sz="2400" i="1"/>
                                    <m:t>𝑠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ru-RU" sz="2400" i="1"/>
                        <m:t>𝐶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922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810831"/>
                <a:ext cx="8280921" cy="4157933"/>
              </a:xfrm>
              <a:prstGeom prst="rect">
                <a:avLst/>
              </a:prstGeom>
              <a:blipFill rotWithShape="0">
                <a:blip r:embed="rId3"/>
                <a:stretch>
                  <a:fillRect l="-1105" t="-102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29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611718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Способы определения лимитирующей стадии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3528" y="1340768"/>
            <a:ext cx="8280921" cy="500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ru-RU" sz="2400" dirty="0"/>
              <a:t>Расчет промышленных аппаратов для проведения гетерогенных процессов в системе «газ – твердое» удобно производить, если известна лимитирующая стадия процесса, так как в этом случае зависимость между временем пребывания частицы в аппарате и степенью превращения твердого реагента выражается однозначными </a:t>
            </a:r>
            <a:r>
              <a:rPr lang="ru-RU" sz="2400" dirty="0" smtClean="0"/>
              <a:t>уравнениями. </a:t>
            </a:r>
            <a:r>
              <a:rPr lang="ru-RU" sz="2400" dirty="0"/>
              <a:t>Ясны и способы управления таким процессом. Поэтому важно определить лимитирующую стадию процесса.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30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69961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Способы определения лимитирующей стадии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3528" y="2078846"/>
            <a:ext cx="828092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	</a:t>
            </a:r>
            <a:r>
              <a:rPr lang="ru-RU" sz="2400" dirty="0"/>
              <a:t>Методы, основанные на изучении влияния изменения параметров гетерогенного процесса на его </a:t>
            </a:r>
            <a:r>
              <a:rPr lang="ru-RU" sz="2400" dirty="0" smtClean="0"/>
              <a:t>скорость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/>
              <a:t>Метод, основанный на сравнении экспериментальных и теоретических зависимостей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31</a:t>
            </a:fld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176841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sz="1400">
                <a:solidFill>
                  <a:srgbClr val="0033CC"/>
                </a:solidFill>
              </a:rPr>
              <a:t>Шагалов Владимир Владимирович</a:t>
            </a:r>
            <a:endParaRPr lang="ru-RU" sz="1400" b="1">
              <a:solidFill>
                <a:srgbClr val="0033CC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827088" y="116632"/>
            <a:ext cx="77773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/>
              <a:t>Способы определения лимитирующей стадии</a:t>
            </a:r>
            <a:endParaRPr lang="ru-RU" sz="3600" b="1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3528" y="2078846"/>
            <a:ext cx="828092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	</a:t>
            </a:r>
            <a:r>
              <a:rPr lang="ru-RU" sz="2400" dirty="0"/>
              <a:t>Методы, основанные на изучении влияния изменения параметров гетерогенного процесса на его </a:t>
            </a:r>
            <a:r>
              <a:rPr lang="ru-RU" sz="2400" dirty="0" smtClean="0"/>
              <a:t>скорость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/>
              <a:t>Метод, основанный на сравнении экспериментальных и теоретических </a:t>
            </a:r>
            <a:r>
              <a:rPr lang="ru-RU" sz="2400" dirty="0" smtClean="0"/>
              <a:t>зависимостей</a:t>
            </a:r>
          </a:p>
        </p:txBody>
      </p:sp>
      <p:sp>
        <p:nvSpPr>
          <p:cNvPr id="9221" name="Номер слайда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7F214B-ADAE-4829-839F-EDA7661B5476}" type="slidenum">
              <a:rPr lang="ru-RU" sz="1800"/>
              <a:pPr eaLnBrk="1" hangingPunct="1"/>
              <a:t>32</a:t>
            </a:fld>
            <a:endParaRPr lang="ru-RU" sz="1800"/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5229200"/>
            <a:ext cx="72728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Самостоятельно!!!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506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4448</TotalTime>
  <Words>414</Words>
  <Application>Microsoft Office PowerPoint</Application>
  <PresentationFormat>Экран (4:3)</PresentationFormat>
  <Paragraphs>220</Paragraphs>
  <Slides>32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2" baseType="lpstr">
      <vt:lpstr>Arial</vt:lpstr>
      <vt:lpstr>Calibri</vt:lpstr>
      <vt:lpstr>Cambria</vt:lpstr>
      <vt:lpstr>Cambria Math</vt:lpstr>
      <vt:lpstr>Century Schoolbook</vt:lpstr>
      <vt:lpstr>Symbol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Атомно-молекулярное учение</dc:title>
  <dc:creator>Шагалов</dc:creator>
  <cp:lastModifiedBy>Vladimir Shagalov</cp:lastModifiedBy>
  <cp:revision>395</cp:revision>
  <dcterms:created xsi:type="dcterms:W3CDTF">2007-01-16T04:30:15Z</dcterms:created>
  <dcterms:modified xsi:type="dcterms:W3CDTF">2014-10-01T16:10:15Z</dcterms:modified>
</cp:coreProperties>
</file>