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9" r:id="rId1"/>
  </p:sldMasterIdLst>
  <p:notesMasterIdLst>
    <p:notesMasterId r:id="rId22"/>
  </p:notesMasterIdLst>
  <p:sldIdLst>
    <p:sldId id="256" r:id="rId2"/>
    <p:sldId id="260" r:id="rId3"/>
    <p:sldId id="328" r:id="rId4"/>
    <p:sldId id="329" r:id="rId5"/>
    <p:sldId id="330" r:id="rId6"/>
    <p:sldId id="331" r:id="rId7"/>
    <p:sldId id="334" r:id="rId8"/>
    <p:sldId id="348" r:id="rId9"/>
    <p:sldId id="333" r:id="rId10"/>
    <p:sldId id="349" r:id="rId11"/>
    <p:sldId id="332" r:id="rId12"/>
    <p:sldId id="335" r:id="rId13"/>
    <p:sldId id="336" r:id="rId14"/>
    <p:sldId id="337" r:id="rId15"/>
    <p:sldId id="350" r:id="rId16"/>
    <p:sldId id="351" r:id="rId17"/>
    <p:sldId id="352" r:id="rId18"/>
    <p:sldId id="353" r:id="rId19"/>
    <p:sldId id="354" r:id="rId20"/>
    <p:sldId id="355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82" autoAdjust="0"/>
    <p:restoredTop sz="94664" autoAdjust="0"/>
  </p:normalViewPr>
  <p:slideViewPr>
    <p:cSldViewPr>
      <p:cViewPr varScale="1">
        <p:scale>
          <a:sx n="74" d="100"/>
          <a:sy n="74" d="100"/>
        </p:scale>
        <p:origin x="72" y="7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AFC6E47-3568-4363-9EA8-EA2AD72DB62E}" type="datetimeFigureOut">
              <a:rPr lang="ru-RU"/>
              <a:pPr>
                <a:defRPr/>
              </a:pPr>
              <a:t>09.09.2014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F747AA5-0AD2-4649-9609-65C03E669C4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2745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520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924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062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620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920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186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832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8161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689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8269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4517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5967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328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1909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541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697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9432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8792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384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Овал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fld id="{E5C19C57-03DE-4A50-A662-D02AB591308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4890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ED09F8D-2500-48CA-BAB0-36FE8C0FF64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939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Овал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Овал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Овал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fld id="{964B2135-B136-4B28-BE96-252714EC4D8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109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671485-4F94-480F-A9FA-70B1F06D7D8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506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BBEC5-322C-458A-A4CF-6B58875B491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249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7B0863E-3375-45D2-B835-81E8A797657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943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E685EF-2702-4697-946C-E8ADB8EE795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47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6" name="Прямая соединительная линия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605F33B-ADAA-45F0-9B2E-0DAE261D098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7648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266BF40-F478-4B4A-9EAB-A30DC102F10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828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9CB978-DBF2-4E12-AA3C-661F4E78A27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444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E77718-990A-46EF-95EE-80D919E358E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539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fld id="{4FB5E2D9-6693-41AC-BB53-0B71D907CAE6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08" r:id="rId4"/>
    <p:sldLayoutId id="2147483909" r:id="rId5"/>
    <p:sldLayoutId id="2147483916" r:id="rId6"/>
    <p:sldLayoutId id="2147483910" r:id="rId7"/>
    <p:sldLayoutId id="2147483917" r:id="rId8"/>
    <p:sldLayoutId id="2147483918" r:id="rId9"/>
    <p:sldLayoutId id="2147483911" r:id="rId10"/>
    <p:sldLayoutId id="2147483912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anose="05020102010507070707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5003800"/>
            <a:ext cx="6172200" cy="1371600"/>
          </a:xfrm>
        </p:spPr>
        <p:txBody>
          <a:bodyPr/>
          <a:lstStyle/>
          <a:p>
            <a:pPr eaLnBrk="1" hangingPunct="1"/>
            <a:r>
              <a:rPr lang="ru-RU" dirty="0" smtClean="0"/>
              <a:t>Лекция 3</a:t>
            </a:r>
            <a:endParaRPr lang="en-US" dirty="0" smtClean="0"/>
          </a:p>
          <a:p>
            <a:pPr eaLnBrk="1" hangingPunct="1"/>
            <a:r>
              <a:rPr lang="ru-RU" dirty="0" smtClean="0"/>
              <a:t>Шагалов Владимир Владимирович</a:t>
            </a:r>
          </a:p>
        </p:txBody>
      </p:sp>
      <p:sp>
        <p:nvSpPr>
          <p:cNvPr id="8195" name="Прямоугольник 3"/>
          <p:cNvSpPr>
            <a:spLocks noChangeArrowheads="1"/>
          </p:cNvSpPr>
          <p:nvPr/>
        </p:nvSpPr>
        <p:spPr bwMode="auto">
          <a:xfrm>
            <a:off x="1998166" y="988273"/>
            <a:ext cx="631825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4400" b="1" dirty="0" smtClean="0"/>
              <a:t>Химическая кинетика гетерогенных процессов</a:t>
            </a:r>
            <a:endParaRPr lang="ru-RU" sz="4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Влияние температуры на скорость химических реакций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827038" y="2413292"/>
            <a:ext cx="7345362" cy="2239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ru-RU" sz="2400" dirty="0" smtClean="0"/>
              <a:t>Влияние температуры на скорость протекания процесса не однозначно, но в подавляющем большинстве случаев приводит к ускорению протекания процесса.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193993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Формальная кинетика</a:t>
            </a:r>
            <a:endParaRPr lang="ru-RU" sz="3600" b="1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3</a:t>
            </a:fld>
            <a:endParaRPr lang="ru-RU" sz="1800"/>
          </a:p>
        </p:txBody>
      </p:sp>
      <p:pic>
        <p:nvPicPr>
          <p:cNvPr id="7" name="Рисунок 6" descr="C:\Users\Vita\Documents\Мои документы\Мои документы\box\Dropbox\КИНЕТИКА\Пособие\Картинки\Рис 3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412776"/>
            <a:ext cx="7560840" cy="460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912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Формальная кинетика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827088" y="1330890"/>
            <a:ext cx="7345362" cy="466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– нормальный характер зависимости, когда с увеличением температуры происходит быстрое возрастание скорости; </a:t>
            </a:r>
            <a:r>
              <a:rPr lang="ru-RU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 – гетерогенные реакции в диффузионной области; </a:t>
            </a:r>
            <a:r>
              <a:rPr lang="ru-RU" dirty="0" smtClean="0">
                <a:solidFill>
                  <a:srgbClr val="FF0000"/>
                </a:solidFill>
              </a:rPr>
              <a:t>в</a:t>
            </a:r>
            <a:r>
              <a:rPr lang="ru-RU" dirty="0" smtClean="0"/>
              <a:t> – зависимость характерная для взрывчатых процессов (скачек скорости реакции при достижении температуры воспламенения); </a:t>
            </a:r>
            <a:r>
              <a:rPr lang="ru-RU" dirty="0" smtClean="0">
                <a:solidFill>
                  <a:srgbClr val="FF0000"/>
                </a:solidFill>
              </a:rPr>
              <a:t>г</a:t>
            </a:r>
            <a:r>
              <a:rPr lang="ru-RU" dirty="0" smtClean="0"/>
              <a:t> – каталитическая реакция, скорость которой определяется скоростью адсорбции (количество адсорбированного вещества уменьшается с возрастанием температуры); </a:t>
            </a:r>
            <a:r>
              <a:rPr lang="ru-RU" dirty="0" err="1" smtClean="0">
                <a:solidFill>
                  <a:srgbClr val="FF0000"/>
                </a:solidFill>
              </a:rPr>
              <a:t>д</a:t>
            </a:r>
            <a:r>
              <a:rPr lang="ru-RU" dirty="0" smtClean="0"/>
              <a:t> – характерная кривая для реакций, осложненных побочными процессами, скорость которых становиться значительной при высоких температурах; 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 – скорость реакции уменьшается с повышением температуры, </a:t>
            </a:r>
            <a:endParaRPr lang="ru-RU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4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338946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Формальная кинетика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827088" y="1330890"/>
            <a:ext cx="7345362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ru-RU" sz="2400" dirty="0" smtClean="0"/>
              <a:t>В 1884 г. </a:t>
            </a:r>
            <a:r>
              <a:rPr lang="ru-RU" sz="2400" dirty="0" err="1" smtClean="0"/>
              <a:t>Вант-Гофф</a:t>
            </a:r>
            <a:r>
              <a:rPr lang="ru-RU" sz="2400" dirty="0" smtClean="0"/>
              <a:t> установил из равенства (изобары </a:t>
            </a:r>
            <a:r>
              <a:rPr lang="ru-RU" sz="2400" dirty="0" err="1" smtClean="0"/>
              <a:t>Вант-Гоффа</a:t>
            </a:r>
            <a:r>
              <a:rPr lang="ru-RU" sz="2400" dirty="0" smtClean="0"/>
              <a:t>) 		, что 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sz="2400" dirty="0" err="1" smtClean="0"/>
              <a:t>ln</a:t>
            </a:r>
            <a:r>
              <a:rPr lang="en-US" sz="2400" i="1" dirty="0" err="1" smtClean="0"/>
              <a:t>K</a:t>
            </a:r>
            <a:r>
              <a:rPr lang="ru-RU" sz="2400" dirty="0" smtClean="0"/>
              <a:t>  должен быть линейной функцией от 1/</a:t>
            </a:r>
            <a:r>
              <a:rPr lang="ru-RU" sz="2400" i="1" dirty="0" smtClean="0"/>
              <a:t>Т</a:t>
            </a:r>
            <a:r>
              <a:rPr lang="ru-RU" sz="2400" dirty="0" smtClean="0"/>
              <a:t>. </a:t>
            </a:r>
          </a:p>
          <a:p>
            <a:pPr algn="just" eaLnBrk="1" hangingPunct="1">
              <a:lnSpc>
                <a:spcPct val="150000"/>
              </a:lnSpc>
            </a:pPr>
            <a:r>
              <a:rPr lang="ru-RU" sz="2400" dirty="0" smtClean="0"/>
              <a:t>	Это основано на том, что любую реакцию можно рассматривать состоящей из двух уравнений: для прямой и обратной реакций, протекающих в равновесной системе..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5</a:t>
            </a:fld>
            <a:endParaRPr lang="ru-RU" sz="1800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1916832"/>
            <a:ext cx="1137057" cy="504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3606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Формальная кинетика</a:t>
            </a:r>
            <a:endParaRPr lang="ru-RU" sz="3600" b="1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6</a:t>
            </a:fld>
            <a:endParaRPr lang="ru-RU" sz="180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1556792"/>
            <a:ext cx="1446422" cy="864096"/>
          </a:xfrm>
          <a:prstGeom prst="rect">
            <a:avLst/>
          </a:prstGeom>
          <a:noFill/>
        </p:spPr>
      </p:pic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944" y="1700808"/>
            <a:ext cx="2736304" cy="751961"/>
          </a:xfrm>
          <a:prstGeom prst="rect">
            <a:avLst/>
          </a:prstGeom>
          <a:noFill/>
        </p:spPr>
      </p:pic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31702" y="2780928"/>
            <a:ext cx="8460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Если принять, что			и </a:t>
            </a:r>
            <a:r>
              <a:rPr lang="en-US" sz="2400" i="1" dirty="0" smtClean="0"/>
              <a:t>I</a:t>
            </a:r>
            <a:r>
              <a:rPr lang="ru-RU" sz="2400" dirty="0" smtClean="0"/>
              <a:t> – некая константа, то: </a:t>
            </a:r>
            <a:endParaRPr lang="ru-RU" sz="2400" dirty="0"/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8681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2830835"/>
            <a:ext cx="1482707" cy="382141"/>
          </a:xfrm>
          <a:prstGeom prst="rect">
            <a:avLst/>
          </a:prstGeom>
          <a:noFill/>
        </p:spPr>
      </p:pic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8683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4005064"/>
            <a:ext cx="4389488" cy="10081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339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Формальная кинетика</a:t>
            </a:r>
            <a:endParaRPr lang="ru-RU" sz="3600" b="1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7</a:t>
            </a:fld>
            <a:endParaRPr lang="ru-RU" sz="1800"/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1340768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	С точностью до постоянной величины </a:t>
            </a:r>
            <a:r>
              <a:rPr lang="en-US" sz="2400" i="1" dirty="0" smtClean="0"/>
              <a:t>I</a:t>
            </a:r>
            <a:r>
              <a:rPr lang="ru-RU" sz="2400" dirty="0" smtClean="0"/>
              <a:t> можно считать, что слагаемые правой и левой части равны друг другу попарно, то есть</a:t>
            </a:r>
            <a:endParaRPr lang="ru-RU" sz="2400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2924944"/>
            <a:ext cx="2232248" cy="864096"/>
          </a:xfrm>
          <a:prstGeom prst="rect">
            <a:avLst/>
          </a:prstGeom>
          <a:noFill/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5975" y="2897069"/>
            <a:ext cx="2304257" cy="891971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899592" y="4254187"/>
            <a:ext cx="66967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	Экспериментальные данные показывают, что константа </a:t>
            </a:r>
            <a:r>
              <a:rPr lang="en-US" sz="2400" i="1" dirty="0" smtClean="0"/>
              <a:t>I </a:t>
            </a:r>
            <a:r>
              <a:rPr lang="ru-RU" sz="2400" dirty="0" smtClean="0"/>
              <a:t>= 0</a:t>
            </a:r>
            <a:endParaRPr lang="ru-RU" sz="2400" dirty="0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5229200"/>
            <a:ext cx="2016224" cy="10321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199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Формальная кинетика</a:t>
            </a:r>
            <a:endParaRPr lang="ru-RU" sz="3600" b="1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8</a:t>
            </a:fld>
            <a:endParaRPr lang="ru-RU" sz="1800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196752"/>
            <a:ext cx="7605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При условии постоянства </a:t>
            </a:r>
            <a:r>
              <a:rPr lang="en-US" sz="2400" i="1" dirty="0" smtClean="0"/>
              <a:t>E</a:t>
            </a:r>
            <a:r>
              <a:rPr lang="ru-RU" sz="2400" i="1" dirty="0" smtClean="0"/>
              <a:t>, </a:t>
            </a:r>
            <a:r>
              <a:rPr lang="ru-RU" sz="2400" dirty="0" smtClean="0"/>
              <a:t>интегрирование дает</a:t>
            </a:r>
            <a:endParaRPr lang="ru-RU" sz="2400" dirty="0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1988840"/>
            <a:ext cx="1406668" cy="720080"/>
          </a:xfrm>
          <a:prstGeom prst="rect">
            <a:avLst/>
          </a:prstGeom>
          <a:noFill/>
        </p:spPr>
      </p:pic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7784" y="3212976"/>
            <a:ext cx="2659153" cy="792088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827584" y="4316903"/>
            <a:ext cx="7272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где </a:t>
            </a:r>
            <a:r>
              <a:rPr lang="en-US" sz="2400" dirty="0" err="1" smtClean="0"/>
              <a:t>ln</a:t>
            </a:r>
            <a:r>
              <a:rPr lang="en-US" sz="2400" i="1" dirty="0" err="1" smtClean="0"/>
              <a:t>A</a:t>
            </a:r>
            <a:r>
              <a:rPr lang="en-US" sz="2400" dirty="0" smtClean="0"/>
              <a:t> </a:t>
            </a:r>
            <a:r>
              <a:rPr lang="ru-RU" sz="2400" dirty="0" smtClean="0"/>
              <a:t>– константа интегрирования. График полученного уравнения в координатах </a:t>
            </a:r>
            <a:r>
              <a:rPr lang="en-US" sz="2400" dirty="0" err="1" smtClean="0"/>
              <a:t>ln</a:t>
            </a:r>
            <a:r>
              <a:rPr lang="en-US" sz="2400" i="1" dirty="0" err="1" smtClean="0"/>
              <a:t>k</a:t>
            </a:r>
            <a:r>
              <a:rPr lang="en-US" sz="2400" dirty="0" smtClean="0"/>
              <a:t> </a:t>
            </a:r>
            <a:r>
              <a:rPr lang="ru-RU" sz="2400" dirty="0" smtClean="0"/>
              <a:t>и 1/</a:t>
            </a:r>
            <a:r>
              <a:rPr lang="en-US" sz="2400" i="1" dirty="0" smtClean="0"/>
              <a:t>T</a:t>
            </a:r>
            <a:r>
              <a:rPr lang="en-US" sz="2400" dirty="0" smtClean="0"/>
              <a:t> </a:t>
            </a:r>
            <a:r>
              <a:rPr lang="ru-RU" sz="2400" dirty="0" smtClean="0"/>
              <a:t>(</a:t>
            </a:r>
            <a:r>
              <a:rPr lang="ru-RU" sz="2400" dirty="0" err="1" smtClean="0"/>
              <a:t>Аррениусовы</a:t>
            </a:r>
            <a:r>
              <a:rPr lang="ru-RU" sz="2400" dirty="0" smtClean="0"/>
              <a:t> координаты) дает прямую линию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7242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Формальная кинетика</a:t>
            </a:r>
            <a:endParaRPr lang="ru-RU" sz="3600" b="1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9</a:t>
            </a:fld>
            <a:endParaRPr lang="ru-RU" sz="1800"/>
          </a:p>
        </p:txBody>
      </p:sp>
      <p:pic>
        <p:nvPicPr>
          <p:cNvPr id="6" name="Рисунок 5" descr="C:\Users\Vita\Documents\Мои документы\Мои документы\box\Dropbox\КИНЕТИКА\Пособие\Картинки\Рис 4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124744"/>
            <a:ext cx="691276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572000" y="1988840"/>
            <a:ext cx="2592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/>
              <a:t>Tg</a:t>
            </a:r>
            <a:r>
              <a:rPr lang="ru-RU" sz="2400" dirty="0" err="1" smtClean="0"/>
              <a:t>φ</a:t>
            </a:r>
            <a:r>
              <a:rPr lang="en-US" sz="2400" i="1" dirty="0" smtClean="0"/>
              <a:t> =</a:t>
            </a:r>
            <a:r>
              <a:rPr lang="ru-RU" sz="2400" i="1" dirty="0" smtClean="0"/>
              <a:t> –</a:t>
            </a:r>
            <a:r>
              <a:rPr lang="en-US" sz="2400" i="1" dirty="0" smtClean="0"/>
              <a:t>E</a:t>
            </a:r>
            <a:r>
              <a:rPr lang="ru-RU" sz="2400" i="1" dirty="0" smtClean="0"/>
              <a:t>/</a:t>
            </a:r>
            <a:r>
              <a:rPr lang="en-US" sz="2400" i="1" dirty="0" smtClean="0"/>
              <a:t>R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8523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Формальная кинетика</a:t>
            </a:r>
            <a:endParaRPr lang="ru-RU" sz="3600" b="1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10</a:t>
            </a:fld>
            <a:endParaRPr lang="ru-RU" sz="180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5911" y="1700808"/>
            <a:ext cx="2659153" cy="792088"/>
          </a:xfrm>
          <a:prstGeom prst="rect">
            <a:avLst/>
          </a:prstGeom>
          <a:noFill/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3205911" y="3717032"/>
                <a:ext cx="2659153" cy="9861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0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ru-RU" sz="40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4000" i="1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ru-RU" sz="4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40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ru-RU" sz="400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ru-RU" sz="4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40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num>
                            <m:den>
                              <m:r>
                                <a:rPr lang="ru-RU" sz="4000" i="1">
                                  <a:latin typeface="Cambria Math" panose="02040503050406030204" pitchFamily="18" charset="0"/>
                                </a:rPr>
                                <m:t>𝑅𝑇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ru-RU" sz="4000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5911" y="3717032"/>
                <a:ext cx="2659153" cy="98616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Прямоугольник 2"/>
          <p:cNvSpPr/>
          <p:nvPr/>
        </p:nvSpPr>
        <p:spPr>
          <a:xfrm>
            <a:off x="2064329" y="3030397"/>
            <a:ext cx="49423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ea typeface="Times New Roman" panose="02020603050405020304" pitchFamily="18" charset="0"/>
                <a:cs typeface="Arial" panose="020B0604020202020204" pitchFamily="34" charset="0"/>
              </a:rPr>
              <a:t>Потенцируя </a:t>
            </a:r>
            <a:r>
              <a:rPr lang="ru-RU" sz="24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уравнение, получим:</a:t>
            </a:r>
            <a:endParaRPr lang="ru-RU" sz="2400" dirty="0"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57908" y="4703199"/>
            <a:ext cx="70859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Аррениус считал, что Е представляет собой разность энергий исходных реагентов и реагентов в активированном состоянии, в </a:t>
            </a:r>
            <a:endParaRPr lang="ru-RU" sz="2400" dirty="0" smtClean="0"/>
          </a:p>
          <a:p>
            <a:r>
              <a:rPr lang="ru-RU" sz="2400" dirty="0" smtClean="0"/>
              <a:t>последствие </a:t>
            </a:r>
            <a:r>
              <a:rPr lang="ru-RU" sz="2400" dirty="0"/>
              <a:t>была названа </a:t>
            </a:r>
            <a:r>
              <a:rPr lang="ru-RU" sz="2400" dirty="0" err="1"/>
              <a:t>Траутцем</a:t>
            </a:r>
            <a:r>
              <a:rPr lang="ru-RU" sz="2400" dirty="0"/>
              <a:t> энергией активации</a:t>
            </a:r>
          </a:p>
        </p:txBody>
      </p:sp>
    </p:spTree>
    <p:extLst>
      <p:ext uri="{BB962C8B-B14F-4D97-AF65-F5344CB8AC3E}">
        <p14:creationId xmlns:p14="http://schemas.microsoft.com/office/powerpoint/2010/main" val="265685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Формальная кинетика</a:t>
            </a:r>
            <a:endParaRPr lang="ru-RU" sz="3600" b="1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11</a:t>
            </a:fld>
            <a:endParaRPr lang="ru-RU" sz="180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32154" y="1628800"/>
            <a:ext cx="1406668" cy="720080"/>
          </a:xfrm>
          <a:prstGeom prst="rect">
            <a:avLst/>
          </a:prstGeom>
          <a:noFill/>
        </p:spPr>
      </p:pic>
      <p:sp>
        <p:nvSpPr>
          <p:cNvPr id="2" name="Стрелка вниз 1"/>
          <p:cNvSpPr/>
          <p:nvPr/>
        </p:nvSpPr>
        <p:spPr>
          <a:xfrm>
            <a:off x="4175448" y="2456383"/>
            <a:ext cx="720080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3114971" y="4005064"/>
                <a:ext cx="2841034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ru-RU" sz="2400">
                          <a:latin typeface="Cambria Math" panose="02040503050406030204" pitchFamily="18" charset="0"/>
                        </a:rPr>
                        <m:t>l</m:t>
                      </m:r>
                      <m:r>
                        <m:rPr>
                          <m:sty m:val="p"/>
                        </m:rPr>
                        <a:rPr lang="ru-RU" sz="2400" i="0">
                          <a:latin typeface="Cambria Math" panose="02040503050406030204" pitchFamily="18" charset="0"/>
                        </a:rPr>
                        <m:t>n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d>
                        <m:d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ru-RU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ru-RU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ru-RU" sz="24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ru-RU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ru-RU" sz="24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ru-RU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ru-RU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971" y="4005064"/>
                <a:ext cx="2841034" cy="92217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021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Формальная кинетика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395536" y="893033"/>
            <a:ext cx="799288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ru-RU" sz="2400" i="1" dirty="0" smtClean="0"/>
              <a:t>Параметр </a:t>
            </a:r>
            <a:r>
              <a:rPr lang="ru-RU" sz="2400" i="1" dirty="0"/>
              <a:t>Е в случае простых реакций, протекающих в одну стадию показывает какой минимальной энергией, в расчете на 1 моль, должны обладать реагирующие молекулы, чтобы они могли вступить в </a:t>
            </a:r>
            <a:r>
              <a:rPr lang="ru-RU" sz="2400" i="1" dirty="0" smtClean="0"/>
              <a:t>реакцию</a:t>
            </a:r>
          </a:p>
          <a:p>
            <a:pPr algn="just" eaLnBrk="1" hangingPunct="1">
              <a:lnSpc>
                <a:spcPct val="150000"/>
              </a:lnSpc>
            </a:pPr>
            <a:r>
              <a:rPr lang="ru-RU" sz="2400" dirty="0" smtClean="0"/>
              <a:t>В </a:t>
            </a:r>
            <a:r>
              <a:rPr lang="ru-RU" sz="2400" dirty="0"/>
              <a:t>случае сложных реакций или реакций, протекающих в несколько стадий, </a:t>
            </a:r>
            <a:r>
              <a:rPr lang="ru-RU" sz="2400" i="1" dirty="0"/>
              <a:t>Е</a:t>
            </a:r>
            <a:r>
              <a:rPr lang="ru-RU" sz="2400" dirty="0"/>
              <a:t> не имеет строгого физического смысла и является некоторой функцией энергии активации отдельных стадий, обычно называемой эмпирической (кажущейся) энергией активации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12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3642493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Формальная кинетика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827088" y="1330890"/>
            <a:ext cx="7345362" cy="390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ru-RU" sz="2400" dirty="0"/>
              <a:t>Никакой особой формы энергии, отвечающей энергии активации в молекулах нет. Энергия активации это избыточное количество энергии (по сравнению со средней величиной), которой должна обладать молекула в момент столкновения, чтобы быть способной к химическому взаимодействию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13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388548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Формальная кинетика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827088" y="1268760"/>
            <a:ext cx="734536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2400" dirty="0"/>
              <a:t>Избыточная энергия может быть: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Повышенная кинетическая энергия вращательного или поступательного движения.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Повышенная энергия взаимного колебания атомов или атомных групп в молекулах.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Повышенная энергия движения электронов</a:t>
            </a:r>
            <a:r>
              <a:rPr lang="ru-RU" sz="2400" dirty="0" smtClean="0"/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2400" dirty="0"/>
              <a:t>доля активных молекул </a:t>
            </a:r>
            <a:r>
              <a:rPr lang="en-US" sz="2400" i="1" dirty="0"/>
              <a:t>N</a:t>
            </a:r>
            <a:r>
              <a:rPr lang="en-US" sz="2400" i="1" baseline="30000" dirty="0">
                <a:sym typeface="Symbol" panose="05050102010706020507" pitchFamily="18" charset="2"/>
              </a:rPr>
              <a:t></a:t>
            </a:r>
            <a:r>
              <a:rPr lang="ru-RU" sz="2400" i="1" dirty="0"/>
              <a:t>/</a:t>
            </a:r>
            <a:r>
              <a:rPr lang="en-US" sz="2400" i="1" dirty="0"/>
              <a:t>N</a:t>
            </a:r>
            <a:r>
              <a:rPr lang="ru-RU" sz="2400" dirty="0"/>
              <a:t> = 10</a:t>
            </a:r>
            <a:r>
              <a:rPr lang="ru-RU" sz="2400" baseline="30000" dirty="0"/>
              <a:t>-10</a:t>
            </a:r>
            <a:r>
              <a:rPr lang="ru-RU" sz="2400" dirty="0"/>
              <a:t> – 10</a:t>
            </a:r>
            <a:r>
              <a:rPr lang="ru-RU" sz="2400" baseline="30000" dirty="0"/>
              <a:t>-20</a:t>
            </a:r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14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90839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Формальная кинетика</a:t>
            </a:r>
            <a:endParaRPr lang="ru-RU" sz="3600" b="1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15</a:t>
            </a:fld>
            <a:endParaRPr lang="ru-RU" sz="1800"/>
          </a:p>
        </p:txBody>
      </p:sp>
      <p:pic>
        <p:nvPicPr>
          <p:cNvPr id="7" name="Рисунок 6" descr="C:\Users\Vita\Documents\Мои документы\Мои документы\box\Dropbox\КИНЕТИКА\Пособие\Картинки\Рис 5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1340768"/>
            <a:ext cx="684125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3349394" y="6102647"/>
                <a:ext cx="23721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ru-RU" sz="2400" i="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ru-RU" sz="24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ru-RU" sz="2400" i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9394" y="6102647"/>
                <a:ext cx="2372188" cy="461665"/>
              </a:xfrm>
              <a:prstGeom prst="rect">
                <a:avLst/>
              </a:prstGeom>
              <a:blipFill rotWithShape="0">
                <a:blip r:embed="rId4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777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Формальная кинетика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827088" y="980728"/>
            <a:ext cx="734536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ru-RU" sz="2400" dirty="0" smtClean="0">
                <a:solidFill>
                  <a:srgbClr val="FF0000"/>
                </a:solidFill>
              </a:rPr>
              <a:t>Методы определения энергии активации –</a:t>
            </a:r>
          </a:p>
          <a:p>
            <a:pPr marL="457200" indent="-457200" algn="just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ru-RU" sz="2400" dirty="0"/>
              <a:t>По экспериментальным значениям константы скорости </a:t>
            </a:r>
            <a:r>
              <a:rPr lang="ru-RU" sz="2400" dirty="0" smtClean="0"/>
              <a:t>реакции</a:t>
            </a:r>
          </a:p>
          <a:p>
            <a:pPr marL="457200" indent="-457200" algn="just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ru-RU" sz="2400" dirty="0"/>
              <a:t>Без вычисления константы скорости </a:t>
            </a:r>
            <a:r>
              <a:rPr lang="ru-RU" sz="2400" dirty="0" smtClean="0"/>
              <a:t>реакции</a:t>
            </a:r>
          </a:p>
          <a:p>
            <a:pPr marL="457200" indent="-457200" algn="just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ru-RU" sz="2400" dirty="0"/>
              <a:t>По скорости подачи реагирующих веществ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16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28753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Формальная кинетика</a:t>
            </a:r>
            <a:endParaRPr lang="ru-RU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20" name="TextBox 7"/>
              <p:cNvSpPr txBox="1">
                <a:spLocks noChangeArrowheads="1"/>
              </p:cNvSpPr>
              <p:nvPr/>
            </p:nvSpPr>
            <p:spPr bwMode="auto">
              <a:xfrm>
                <a:off x="827088" y="980728"/>
                <a:ext cx="7345362" cy="44917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 eaLnBrk="1" hangingPunct="1">
                  <a:lnSpc>
                    <a:spcPct val="150000"/>
                  </a:lnSpc>
                </a:pPr>
                <a:r>
                  <a:rPr lang="ru-RU" sz="2400" dirty="0">
                    <a:solidFill>
                      <a:srgbClr val="FF0000"/>
                    </a:solidFill>
                  </a:rPr>
                  <a:t>По экспериментальным значениям константы скорости реакции</a:t>
                </a:r>
                <a:r>
                  <a:rPr lang="ru-RU" sz="2400" dirty="0" smtClean="0">
                    <a:solidFill>
                      <a:srgbClr val="FF0000"/>
                    </a:solidFill>
                  </a:rPr>
                  <a:t> - </a:t>
                </a:r>
              </a:p>
              <a:p>
                <a:pPr algn="just" eaLnBrk="1" hangingPunct="1"/>
                <a:endParaRPr lang="ru-RU" sz="2400" dirty="0" smtClean="0">
                  <a:solidFill>
                    <a:srgbClr val="FF0000"/>
                  </a:solidFill>
                </a:endParaRPr>
              </a:p>
              <a:p>
                <a:pPr algn="just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/>
                        <m:t>𝐸</m:t>
                      </m:r>
                      <m:r>
                        <a:rPr lang="ru-RU" sz="2400" i="1"/>
                        <m:t>=</m:t>
                      </m:r>
                      <m:r>
                        <a:rPr lang="ru-RU" sz="2400" i="1"/>
                        <m:t>𝐴𝑅</m:t>
                      </m:r>
                      <m:r>
                        <a:rPr lang="ru-RU" sz="2400" i="1"/>
                        <m:t>=</m:t>
                      </m:r>
                      <m:r>
                        <a:rPr lang="ru-RU" sz="2400" i="1"/>
                        <m:t>𝑅</m:t>
                      </m:r>
                      <m:r>
                        <m:rPr>
                          <m:sty m:val="p"/>
                        </m:rPr>
                        <a:rPr lang="ru-RU" sz="2400"/>
                        <m:t>tg</m:t>
                      </m:r>
                      <m:r>
                        <a:rPr lang="ru-RU" sz="2400" i="1"/>
                        <m:t>𝑎</m:t>
                      </m:r>
                      <m:r>
                        <a:rPr lang="ru-RU" sz="2400" i="1"/>
                        <m:t>=</m:t>
                      </m:r>
                      <m:r>
                        <a:rPr lang="ru-RU" sz="2400" i="1"/>
                        <m:t>𝑅</m:t>
                      </m:r>
                      <m:f>
                        <m:fPr>
                          <m:ctrlPr>
                            <a:rPr lang="ru-RU" sz="2400" i="1"/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ru-RU" sz="2400"/>
                            <m:t>ln</m:t>
                          </m:r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a:rPr lang="ru-RU" sz="2400" i="1"/>
                                <m:t>𝑘</m:t>
                              </m:r>
                            </m:e>
                            <m:sub>
                              <m:r>
                                <a:rPr lang="ru-RU" sz="2400" i="1"/>
                                <m:t>2</m:t>
                              </m:r>
                            </m:sub>
                          </m:sSub>
                          <m:r>
                            <a:rPr lang="ru-RU" sz="2400" i="1"/>
                            <m:t>−</m:t>
                          </m:r>
                          <m:r>
                            <m:rPr>
                              <m:sty m:val="p"/>
                            </m:rPr>
                            <a:rPr lang="ru-RU" sz="2400"/>
                            <m:t>ln</m:t>
                          </m:r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a:rPr lang="ru-RU" sz="2400" i="1"/>
                                <m:t>𝑘</m:t>
                              </m:r>
                            </m:e>
                            <m:sub>
                              <m:r>
                                <a:rPr lang="ru-RU" sz="2400" i="1"/>
                                <m:t>1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ctrlPr>
                                <a:rPr lang="ru-RU" sz="2400" i="1"/>
                              </m:ctrlPr>
                            </m:fPr>
                            <m:num>
                              <m:r>
                                <a:rPr lang="ru-RU" sz="2400" i="1"/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a:rPr lang="ru-RU" sz="2400" i="1"/>
                                    <m:t>𝑇</m:t>
                                  </m:r>
                                </m:e>
                                <m:sub>
                                  <m:r>
                                    <a:rPr lang="ru-RU" sz="2400" i="1"/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ru-RU" sz="2400" i="1"/>
                            <m:t>−</m:t>
                          </m:r>
                          <m:f>
                            <m:fPr>
                              <m:ctrlPr>
                                <a:rPr lang="ru-RU" sz="2400" i="1"/>
                              </m:ctrlPr>
                            </m:fPr>
                            <m:num>
                              <m:r>
                                <a:rPr lang="ru-RU" sz="2400" i="1"/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a:rPr lang="ru-RU" sz="2400" i="1"/>
                                    <m:t>𝑇</m:t>
                                  </m:r>
                                </m:e>
                                <m:sub>
                                  <m:r>
                                    <a:rPr lang="ru-RU" sz="2400" i="1"/>
                                    <m:t>2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</m:oMath>
                  </m:oMathPara>
                </a14:m>
                <a:endParaRPr lang="ru-RU" sz="2400" dirty="0" smtClean="0">
                  <a:solidFill>
                    <a:srgbClr val="FF0000"/>
                  </a:solidFill>
                </a:endParaRPr>
              </a:p>
              <a:p>
                <a:pPr algn="just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/>
                        <m:t>𝐴</m:t>
                      </m:r>
                      <m:r>
                        <a:rPr lang="ru-RU" sz="2400" i="1"/>
                        <m:t>=</m:t>
                      </m:r>
                      <m:r>
                        <m:rPr>
                          <m:sty m:val="p"/>
                        </m:rPr>
                        <a:rPr lang="ru-RU" sz="2400"/>
                        <m:t>ln</m:t>
                      </m:r>
                      <m:sSub>
                        <m:sSubPr>
                          <m:ctrlPr>
                            <a:rPr lang="ru-RU" sz="2400" i="1"/>
                          </m:ctrlPr>
                        </m:sSubPr>
                        <m:e>
                          <m:r>
                            <a:rPr lang="ru-RU" sz="2400" i="1"/>
                            <m:t>𝑘</m:t>
                          </m:r>
                        </m:e>
                        <m:sub>
                          <m:r>
                            <a:rPr lang="ru-RU" sz="2400" i="1"/>
                            <m:t>1</m:t>
                          </m:r>
                        </m:sub>
                      </m:sSub>
                      <m:r>
                        <a:rPr lang="ru-RU" sz="2400" i="1"/>
                        <m:t>+</m:t>
                      </m:r>
                      <m:f>
                        <m:fPr>
                          <m:ctrlPr>
                            <a:rPr lang="ru-RU" sz="2400" i="1"/>
                          </m:ctrlPr>
                        </m:fPr>
                        <m:num>
                          <m:r>
                            <a:rPr lang="ru-RU" sz="2400" i="1"/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a:rPr lang="ru-RU" sz="2400" i="1"/>
                                <m:t>𝑇</m:t>
                              </m:r>
                            </m:e>
                            <m:sub>
                              <m:r>
                                <a:rPr lang="ru-RU" sz="2400" i="1"/>
                                <m:t>1</m:t>
                              </m:r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a:rPr lang="ru-RU" sz="2400"/>
                        <m:t>tg</m:t>
                      </m:r>
                      <m:r>
                        <a:rPr lang="ru-RU" sz="2400" i="1"/>
                        <m:t>𝑎</m:t>
                      </m:r>
                      <m:r>
                        <a:rPr lang="ru-RU" sz="2400" i="1"/>
                        <m:t>=</m:t>
                      </m:r>
                      <m:r>
                        <m:rPr>
                          <m:sty m:val="p"/>
                        </m:rPr>
                        <a:rPr lang="ru-RU" sz="2400"/>
                        <m:t>ln</m:t>
                      </m:r>
                      <m:sSub>
                        <m:sSubPr>
                          <m:ctrlPr>
                            <a:rPr lang="ru-RU" sz="2400" i="1"/>
                          </m:ctrlPr>
                        </m:sSubPr>
                        <m:e>
                          <m:r>
                            <a:rPr lang="ru-RU" sz="2400" i="1"/>
                            <m:t>𝑘</m:t>
                          </m:r>
                        </m:e>
                        <m:sub>
                          <m:r>
                            <a:rPr lang="ru-RU" sz="2400" i="1"/>
                            <m:t>2</m:t>
                          </m:r>
                        </m:sub>
                      </m:sSub>
                      <m:r>
                        <a:rPr lang="ru-RU" sz="2400" i="1"/>
                        <m:t>+</m:t>
                      </m:r>
                      <m:f>
                        <m:fPr>
                          <m:ctrlPr>
                            <a:rPr lang="ru-RU" sz="2400" i="1"/>
                          </m:ctrlPr>
                        </m:fPr>
                        <m:num>
                          <m:r>
                            <a:rPr lang="ru-RU" sz="2400" i="1"/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a:rPr lang="ru-RU" sz="2400" i="1"/>
                                <m:t>𝑇</m:t>
                              </m:r>
                            </m:e>
                            <m:sub>
                              <m:r>
                                <a:rPr lang="ru-RU" sz="2400" i="1"/>
                                <m:t>2</m:t>
                              </m:r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a:rPr lang="ru-RU" sz="2400"/>
                        <m:t>tg</m:t>
                      </m:r>
                      <m:r>
                        <a:rPr lang="ru-RU" sz="2400" i="1"/>
                        <m:t>𝑎</m:t>
                      </m:r>
                      <m:r>
                        <a:rPr lang="ru-RU" sz="2400" i="1"/>
                        <m:t>=</m:t>
                      </m:r>
                      <m:r>
                        <m:rPr>
                          <m:sty m:val="p"/>
                        </m:rPr>
                        <a:rPr lang="ru-RU" sz="2400"/>
                        <m:t>ln</m:t>
                      </m:r>
                      <m:sSub>
                        <m:sSubPr>
                          <m:ctrlPr>
                            <a:rPr lang="ru-RU" sz="2400" i="1"/>
                          </m:ctrlPr>
                        </m:sSubPr>
                        <m:e>
                          <m:r>
                            <a:rPr lang="ru-RU" sz="2400" i="1"/>
                            <m:t>𝑘</m:t>
                          </m:r>
                        </m:e>
                        <m:sub>
                          <m:r>
                            <a:rPr lang="ru-RU" sz="2400" i="1"/>
                            <m:t>0</m:t>
                          </m:r>
                        </m:sub>
                      </m:sSub>
                    </m:oMath>
                  </m:oMathPara>
                </a14:m>
                <a:endParaRPr lang="ru-RU" sz="2400" dirty="0" smtClean="0">
                  <a:solidFill>
                    <a:srgbClr val="FF0000"/>
                  </a:solidFill>
                </a:endParaRPr>
              </a:p>
              <a:p>
                <a:pPr algn="just" eaLnBrk="1" hangingPunct="1"/>
                <a:endParaRPr lang="ru-RU" sz="2400" dirty="0">
                  <a:solidFill>
                    <a:srgbClr val="FF0000"/>
                  </a:solidFill>
                </a:endParaRPr>
              </a:p>
              <a:p>
                <a:pPr algn="just" eaLnBrk="1" hangingPunct="1"/>
                <a:r>
                  <a:rPr lang="ru-RU" sz="2400" i="1" dirty="0" smtClean="0"/>
                  <a:t>				</a:t>
                </a:r>
                <a:r>
                  <a:rPr lang="en-US" sz="2400" i="1" dirty="0" smtClean="0"/>
                  <a:t>k</a:t>
                </a:r>
                <a:r>
                  <a:rPr lang="ru-RU" sz="2400" baseline="-25000" dirty="0"/>
                  <a:t>0</a:t>
                </a:r>
                <a:r>
                  <a:rPr lang="ru-RU" sz="2400" i="1" dirty="0"/>
                  <a:t> = </a:t>
                </a:r>
                <a:r>
                  <a:rPr lang="en-US" sz="2400" i="1" dirty="0"/>
                  <a:t>k</a:t>
                </a:r>
                <a:r>
                  <a:rPr lang="ru-RU" sz="2400" dirty="0"/>
                  <a:t> при </a:t>
                </a:r>
                <a:endParaRPr lang="ru-RU" sz="2400" dirty="0" smtClean="0"/>
              </a:p>
              <a:p>
                <a:pPr algn="just" eaLnBrk="1" hangingPunct="1"/>
                <a:r>
                  <a:rPr lang="ru-RU" sz="2400" i="1" dirty="0" smtClean="0"/>
                  <a:t>				Т </a:t>
                </a:r>
                <a:r>
                  <a:rPr lang="ru-RU" sz="2400" i="1" dirty="0"/>
                  <a:t>= </a:t>
                </a:r>
                <a:r>
                  <a:rPr lang="ru-RU" sz="2400" dirty="0"/>
                  <a:t>∞ (экстраполяция)</a:t>
                </a:r>
                <a:endParaRPr lang="ru-RU" sz="2400" dirty="0" smtClean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22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088" y="980728"/>
                <a:ext cx="7345362" cy="4491742"/>
              </a:xfrm>
              <a:prstGeom prst="rect">
                <a:avLst/>
              </a:prstGeom>
              <a:blipFill rotWithShape="0">
                <a:blip r:embed="rId3"/>
                <a:stretch>
                  <a:fillRect l="-1328" r="-1245" b="-217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17</a:t>
            </a:fld>
            <a:endParaRPr lang="ru-RU" sz="1800"/>
          </a:p>
        </p:txBody>
      </p:sp>
      <p:pic>
        <p:nvPicPr>
          <p:cNvPr id="7" name="Рисунок 6" descr="C:\Users\Vita\Documents\Мои документы\Мои документы\box\Dropbox\КИНЕТИКА\Пособие\Картинки\Рис 6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088" y="3690620"/>
            <a:ext cx="3250565" cy="316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184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Формальная кинетика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827088" y="980728"/>
            <a:ext cx="7345362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ru-RU" sz="2400" dirty="0">
                <a:solidFill>
                  <a:srgbClr val="FF0000"/>
                </a:solidFill>
              </a:rPr>
              <a:t>Без вычисления константы скорости реакции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- </a:t>
            </a:r>
          </a:p>
          <a:p>
            <a:pPr algn="just" eaLnBrk="1" hangingPunct="1"/>
            <a:r>
              <a:rPr lang="ru-RU" sz="2400" dirty="0"/>
              <a:t>Энергия активации </a:t>
            </a:r>
            <a:r>
              <a:rPr lang="ru-RU" sz="2400" dirty="0" smtClean="0"/>
              <a:t>определяется </a:t>
            </a:r>
            <a:r>
              <a:rPr lang="ru-RU" sz="2400" dirty="0"/>
              <a:t>по времени </a:t>
            </a:r>
            <a:r>
              <a:rPr lang="ru-RU" sz="2400" dirty="0" err="1"/>
              <a:t>полупревращения</a:t>
            </a:r>
            <a:r>
              <a:rPr lang="ru-RU" sz="2400" dirty="0"/>
              <a:t> τ</a:t>
            </a:r>
            <a:r>
              <a:rPr lang="ru-RU" sz="2400" baseline="-25000" dirty="0"/>
              <a:t>0,5</a:t>
            </a:r>
            <a:r>
              <a:rPr lang="ru-RU" sz="2400" dirty="0"/>
              <a:t> или времени превращения τ</a:t>
            </a:r>
            <a:r>
              <a:rPr lang="en-US" sz="2400" i="1" baseline="-25000" dirty="0"/>
              <a:t>a</a:t>
            </a:r>
            <a:r>
              <a:rPr lang="ru-RU" sz="2400" dirty="0"/>
              <a:t> одной и той же доли </a:t>
            </a:r>
            <a:r>
              <a:rPr lang="en-US" sz="2400" i="1" dirty="0"/>
              <a:t>a</a:t>
            </a:r>
            <a:r>
              <a:rPr lang="en-US" sz="2400" dirty="0"/>
              <a:t> </a:t>
            </a:r>
            <a:r>
              <a:rPr lang="ru-RU" sz="2400" dirty="0"/>
              <a:t>исходного вещества при разных </a:t>
            </a:r>
            <a:r>
              <a:rPr lang="ru-RU" sz="2400" dirty="0" smtClean="0"/>
              <a:t>температурах</a:t>
            </a:r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18</a:t>
            </a:fld>
            <a:endParaRPr lang="ru-RU" sz="1800"/>
          </a:p>
        </p:txBody>
      </p:sp>
      <p:pic>
        <p:nvPicPr>
          <p:cNvPr id="6" name="Рисунок 5" descr="C:\Users\Vita\Documents\Мои документы\Мои документы\box\Dropbox\КИНЕТИКА\Пособие\Картинки\Рис 7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135218"/>
            <a:ext cx="3528392" cy="2454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4788024" y="2780928"/>
                <a:ext cx="21758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ru-RU" sz="2400" i="0">
                          <a:latin typeface="Cambria Math" panose="02040503050406030204" pitchFamily="18" charset="0"/>
                        </a:rPr>
                        <m:t>=−2,3</m:t>
                      </m:r>
                      <m:r>
                        <a:rPr lang="ru-RU" sz="2400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m:rPr>
                          <m:sty m:val="p"/>
                        </m:rPr>
                        <a:rPr lang="ru-RU" sz="2400" i="0">
                          <a:latin typeface="Cambria Math" panose="02040503050406030204" pitchFamily="18" charset="0"/>
                        </a:rPr>
                        <m:t>tgφ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2780928"/>
                <a:ext cx="2175852" cy="461665"/>
              </a:xfrm>
              <a:prstGeom prst="rect">
                <a:avLst/>
              </a:prstGeom>
              <a:blipFill rotWithShape="0"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4788024" y="3284984"/>
                <a:ext cx="3120919" cy="9413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ru-RU" sz="2400" i="0">
                          <a:latin typeface="Cambria Math" panose="02040503050406030204" pitchFamily="18" charset="0"/>
                        </a:rPr>
                        <m:t>=2,3</m:t>
                      </m:r>
                      <m:r>
                        <a:rPr lang="ru-RU" sz="2400" i="1">
                          <a:latin typeface="Cambria Math" panose="02040503050406030204" pitchFamily="18" charset="0"/>
                        </a:rPr>
                        <m:t>𝑅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a:rPr lang="ru-RU" sz="2400" i="0">
                          <a:latin typeface="Cambria Math" panose="02040503050406030204" pitchFamily="18" charset="0"/>
                        </a:rPr>
                        <m:t>lg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ru-RU" sz="2400" i="0">
                                  <a:latin typeface="Cambria Math" panose="02040503050406030204" pitchFamily="18" charset="0"/>
                                </a:rPr>
                                <m:t>τ</m:t>
                              </m:r>
                            </m:e>
                            <m:sub>
                              <m:r>
                                <a:rPr lang="ru-RU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``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ru-RU" sz="2400" i="0">
                                  <a:latin typeface="Cambria Math" panose="02040503050406030204" pitchFamily="18" charset="0"/>
                                </a:rPr>
                                <m:t>τ</m:t>
                              </m:r>
                            </m:e>
                            <m:sub>
                              <m:r>
                                <a:rPr lang="ru-RU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`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3284984"/>
                <a:ext cx="3120919" cy="94134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4862011" y="4149080"/>
                <a:ext cx="3598421" cy="8460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τ</m:t>
                        </m:r>
                      </m:e>
                      <m: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sub>
                      <m:sup>
                        <m:r>
                          <a:rPr lang="ru-RU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`</m:t>
                        </m:r>
                      </m:sup>
                    </m:sSubSup>
                    <m:r>
                      <a:rPr lang="ru-RU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и </m:t>
                    </m:r>
                    <m:sSubSup>
                      <m:sSubSupPr>
                        <m:ctrlPr>
                          <a:rPr lang="ru-RU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τ</m:t>
                        </m:r>
                      </m:e>
                      <m: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sub>
                      <m:sup>
                        <m:r>
                          <a:rPr lang="ru-RU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``</m:t>
                        </m:r>
                      </m:sup>
                    </m:sSubSup>
                  </m:oMath>
                </a14:m>
                <a:r>
                  <a:rPr lang="ru-RU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отвечают, </a:t>
                </a:r>
                <a:endParaRPr lang="ru-RU" sz="2400" dirty="0" smtClean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r>
                  <a:rPr lang="ru-RU" sz="240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соответственно</a:t>
                </a:r>
                <a:r>
                  <a:rPr lang="ru-RU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ru-RU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ru-RU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и </m:t>
                        </m:r>
                        <m:r>
                          <a:rPr lang="ru-RU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ru-RU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ru-RU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𝐾</m:t>
                    </m:r>
                  </m:oMath>
                </a14:m>
                <a:endParaRPr lang="ru-RU" sz="2400" dirty="0"/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2011" y="4149080"/>
                <a:ext cx="3598421" cy="846001"/>
              </a:xfrm>
              <a:prstGeom prst="rect">
                <a:avLst/>
              </a:prstGeom>
              <a:blipFill rotWithShape="0">
                <a:blip r:embed="rId6"/>
                <a:stretch>
                  <a:fillRect l="-2712" t="-3623" b="-1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рямоугольник 4"/>
          <p:cNvSpPr/>
          <p:nvPr/>
        </p:nvSpPr>
        <p:spPr>
          <a:xfrm>
            <a:off x="863599" y="5570161"/>
            <a:ext cx="70453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Для последовательных реакций метод применим лишь к пер-вой стадии – превращению исходного вещества. Для </a:t>
            </a:r>
            <a:r>
              <a:rPr lang="ru-RU" dirty="0" smtClean="0"/>
              <a:t>автокаталитических </a:t>
            </a:r>
            <a:r>
              <a:rPr lang="ru-RU" dirty="0"/>
              <a:t>и </a:t>
            </a:r>
            <a:r>
              <a:rPr lang="ru-RU" dirty="0" err="1"/>
              <a:t>самоускоряющихся</a:t>
            </a:r>
            <a:r>
              <a:rPr lang="ru-RU" dirty="0"/>
              <a:t> реакций иного типа метод не применим</a:t>
            </a:r>
          </a:p>
        </p:txBody>
      </p:sp>
    </p:spTree>
    <p:extLst>
      <p:ext uri="{BB962C8B-B14F-4D97-AF65-F5344CB8AC3E}">
        <p14:creationId xmlns:p14="http://schemas.microsoft.com/office/powerpoint/2010/main" val="79774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Формальная кинетика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827088" y="980728"/>
            <a:ext cx="7345362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ru-RU" sz="2400" dirty="0">
                <a:solidFill>
                  <a:srgbClr val="FF0000"/>
                </a:solidFill>
              </a:rPr>
              <a:t>По скорости подачи реагирующих веществ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- </a:t>
            </a:r>
          </a:p>
          <a:p>
            <a:pPr algn="just" eaLnBrk="1" hangingPunct="1">
              <a:lnSpc>
                <a:spcPct val="150000"/>
              </a:lnSpc>
            </a:pPr>
            <a:r>
              <a:rPr lang="ru-RU" sz="2400" dirty="0"/>
              <a:t>В случае проведения реакций в динамических условиях (в потоке) при постоянном давлении и неизменности начальных концентраций реагирующих веществу входа в реакционную зону энергия активации определяется по скоростям подачи реагирующих веществ </a:t>
            </a:r>
            <a:r>
              <a:rPr lang="ru-RU" sz="2400" dirty="0">
                <a:latin typeface="+mj-lt"/>
              </a:rPr>
              <a:t>υ</a:t>
            </a:r>
            <a:r>
              <a:rPr lang="en-US" sz="2400" baseline="-25000" dirty="0"/>
              <a:t>m</a:t>
            </a:r>
            <a:r>
              <a:rPr lang="ru-RU" sz="2400" dirty="0"/>
              <a:t>, соответствующим одинаковой степени превращения </a:t>
            </a:r>
            <a:r>
              <a:rPr lang="en-US" sz="2400" i="1" dirty="0"/>
              <a:t>a</a:t>
            </a:r>
            <a:r>
              <a:rPr lang="en-US" sz="2400" dirty="0"/>
              <a:t> </a:t>
            </a:r>
            <a:r>
              <a:rPr lang="ru-RU" sz="2400" dirty="0"/>
              <a:t>при различных </a:t>
            </a:r>
            <a:r>
              <a:rPr lang="ru-RU" sz="2400" dirty="0" smtClean="0"/>
              <a:t>температурах</a:t>
            </a:r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19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278431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Формальная кинетика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827088" y="980728"/>
            <a:ext cx="7345362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ru-RU" sz="2400" dirty="0">
                <a:solidFill>
                  <a:srgbClr val="FF0000"/>
                </a:solidFill>
              </a:rPr>
              <a:t>По скорости подачи реагирующих веществ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- 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20</a:t>
            </a:fld>
            <a:endParaRPr lang="ru-RU" sz="1800"/>
          </a:p>
        </p:txBody>
      </p:sp>
      <p:pic>
        <p:nvPicPr>
          <p:cNvPr id="6" name="Рисунок 5" descr="C:\Users\Vita\Documents\Мои документы\Мои документы\box\Dropbox\КИНЕТИКА\Пособие\Картинки\Рис 8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1685578"/>
            <a:ext cx="5287010" cy="316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971600" y="4869160"/>
                <a:ext cx="21758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ru-RU" sz="2400" i="0">
                          <a:latin typeface="Cambria Math" panose="02040503050406030204" pitchFamily="18" charset="0"/>
                        </a:rPr>
                        <m:t>=−2,3</m:t>
                      </m:r>
                      <m:r>
                        <a:rPr lang="ru-RU" sz="2400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m:rPr>
                          <m:sty m:val="p"/>
                        </m:rPr>
                        <a:rPr lang="ru-RU" sz="2400" i="0">
                          <a:latin typeface="Cambria Math" panose="02040503050406030204" pitchFamily="18" charset="0"/>
                        </a:rPr>
                        <m:t>tgφ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869160"/>
                <a:ext cx="2175852" cy="461665"/>
              </a:xfrm>
              <a:prstGeom prst="rect">
                <a:avLst/>
              </a:prstGeom>
              <a:blipFill rotWithShape="0">
                <a:blip r:embed="rId4"/>
                <a:stretch>
                  <a:fillRect b="-17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972168" y="5229200"/>
                <a:ext cx="3623236" cy="9434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𝐸</m:t>
                      </m:r>
                      <m:r>
                        <a:rPr lang="ru-RU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=2,3</m:t>
                      </m:r>
                      <m:r>
                        <a:rPr lang="ru-RU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𝑅</m:t>
                      </m:r>
                      <m:f>
                        <m:fPr>
                          <m:ctrlPr>
                            <a:rPr lang="ru-RU" sz="2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sz="24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4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ru-RU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sz="24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a:rPr lang="ru-RU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lg</m:t>
                      </m:r>
                      <m:f>
                        <m:fPr>
                          <m:ctrlPr>
                            <a:rPr lang="ru-RU" sz="2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ru-RU" sz="24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4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υ</m:t>
                                  </m:r>
                                </m:e>
                                <m:sub>
                                  <m:r>
                                    <a:rPr lang="ru-RU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sub>
                                <m:sup>
                                  <m:r>
                                    <a:rPr lang="ru-RU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`</m:t>
                                  </m:r>
                                </m:sup>
                              </m:sSubSup>
                              <m:r>
                                <a:rPr lang="ru-RU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ru-RU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4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Sup>
                                <m:sSubSupPr>
                                  <m:ctrlPr>
                                    <a:rPr lang="ru-RU" sz="24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ru-RU" sz="24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ru-RU" sz="24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υ</m:t>
                                  </m:r>
                                </m:e>
                                <m:sub>
                                  <m:r>
                                    <a:rPr lang="ru-RU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sub>
                                <m:sup>
                                  <m:r>
                                    <a:rPr lang="ru-RU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``</m:t>
                                  </m:r>
                                </m:sup>
                              </m:sSubSup>
                              <m:r>
                                <a:rPr lang="ru-RU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ru-RU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168" y="5229200"/>
                <a:ext cx="3623236" cy="94346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Прямоугольник 6"/>
              <p:cNvSpPr/>
              <p:nvPr/>
            </p:nvSpPr>
            <p:spPr>
              <a:xfrm>
                <a:off x="907244" y="6093296"/>
                <a:ext cx="7121140" cy="4766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ru-RU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ru-RU" sz="24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υ</m:t>
                            </m:r>
                          </m:e>
                          <m:sub>
                            <m:r>
                              <a:rPr lang="ru-RU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sub>
                          <m:sup>
                            <m:r>
                              <a:rPr lang="ru-RU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`</m:t>
                            </m:r>
                          </m:sup>
                        </m:sSubSup>
                        <m:r>
                          <a:rPr lang="ru-RU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b>
                        <m:r>
                          <a:rPr lang="ru-RU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sub>
                    </m:sSub>
                    <m:r>
                      <a:rPr lang="ru-RU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и </m:t>
                    </m:r>
                    <m:sSub>
                      <m:sSubPr>
                        <m:ctrlPr>
                          <a:rPr lang="ru-RU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Sup>
                          <m:sSubSupPr>
                            <m:ctrlPr>
                              <a:rPr lang="ru-RU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ru-RU" sz="24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ru-RU" sz="24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υ</m:t>
                            </m:r>
                          </m:e>
                          <m:sub>
                            <m:r>
                              <a:rPr lang="ru-RU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sub>
                          <m:sup>
                            <m:r>
                              <a:rPr lang="ru-RU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``</m:t>
                            </m:r>
                          </m:sup>
                        </m:sSubSup>
                        <m:r>
                          <a:rPr lang="ru-RU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b>
                        <m:r>
                          <a:rPr lang="ru-RU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ru-RU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отвечают, соответственно,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ru-RU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ru-RU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и </m:t>
                        </m:r>
                        <m:r>
                          <a:rPr lang="ru-RU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ru-RU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ru-RU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𝐾</m:t>
                    </m:r>
                  </m:oMath>
                </a14:m>
                <a:endParaRPr lang="ru-RU" sz="2400" dirty="0"/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244" y="6093296"/>
                <a:ext cx="7121140" cy="476669"/>
              </a:xfrm>
              <a:prstGeom prst="rect">
                <a:avLst/>
              </a:prstGeom>
              <a:blipFill rotWithShape="0">
                <a:blip r:embed="rId6"/>
                <a:stretch>
                  <a:fillRect t="-6410" b="-294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8584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3356</TotalTime>
  <Words>655</Words>
  <Application>Microsoft Office PowerPoint</Application>
  <PresentationFormat>Экран (4:3)</PresentationFormat>
  <Paragraphs>129</Paragraphs>
  <Slides>20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Arial</vt:lpstr>
      <vt:lpstr>Calibri</vt:lpstr>
      <vt:lpstr>Cambria</vt:lpstr>
      <vt:lpstr>Cambria Math</vt:lpstr>
      <vt:lpstr>Century Schoolbook</vt:lpstr>
      <vt:lpstr>Symbol</vt:lpstr>
      <vt:lpstr>Times New Roman</vt:lpstr>
      <vt:lpstr>Wingdings</vt:lpstr>
      <vt:lpstr>Wingdings 2</vt:lpstr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Атомно-молекулярное учение</dc:title>
  <dc:creator>Шагалов</dc:creator>
  <cp:lastModifiedBy>Vladimir Shagalov</cp:lastModifiedBy>
  <cp:revision>344</cp:revision>
  <dcterms:created xsi:type="dcterms:W3CDTF">2007-01-16T04:30:15Z</dcterms:created>
  <dcterms:modified xsi:type="dcterms:W3CDTF">2014-09-09T13:24:04Z</dcterms:modified>
</cp:coreProperties>
</file>