
<file path=[Content_Types].xml><?xml version="1.0" encoding="utf-8"?>
<Types xmlns="http://schemas.openxmlformats.org/package/2006/content-types">
  <Default Extension="bin" ContentType="application/vnd.openxmlformats-officedocument.oleObject"/>
  <Default Extension="vsd" ContentType="application/vnd.visio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9" r:id="rId1"/>
  </p:sldMasterIdLst>
  <p:notesMasterIdLst>
    <p:notesMasterId r:id="rId104"/>
  </p:notesMasterIdLst>
  <p:sldIdLst>
    <p:sldId id="256" r:id="rId2"/>
    <p:sldId id="337" r:id="rId3"/>
    <p:sldId id="338" r:id="rId4"/>
    <p:sldId id="339" r:id="rId5"/>
    <p:sldId id="340" r:id="rId6"/>
    <p:sldId id="341" r:id="rId7"/>
    <p:sldId id="342" r:id="rId8"/>
    <p:sldId id="343" r:id="rId9"/>
    <p:sldId id="344" r:id="rId10"/>
    <p:sldId id="353" r:id="rId11"/>
    <p:sldId id="354" r:id="rId12"/>
    <p:sldId id="355" r:id="rId13"/>
    <p:sldId id="351" r:id="rId14"/>
    <p:sldId id="345" r:id="rId15"/>
    <p:sldId id="346" r:id="rId16"/>
    <p:sldId id="347" r:id="rId17"/>
    <p:sldId id="348" r:id="rId18"/>
    <p:sldId id="349" r:id="rId19"/>
    <p:sldId id="350" r:id="rId20"/>
    <p:sldId id="352" r:id="rId21"/>
    <p:sldId id="356" r:id="rId22"/>
    <p:sldId id="384" r:id="rId23"/>
    <p:sldId id="385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2" r:id="rId39"/>
    <p:sldId id="371" r:id="rId40"/>
    <p:sldId id="438" r:id="rId41"/>
    <p:sldId id="373" r:id="rId42"/>
    <p:sldId id="374" r:id="rId43"/>
    <p:sldId id="386" r:id="rId44"/>
    <p:sldId id="375" r:id="rId45"/>
    <p:sldId id="387" r:id="rId46"/>
    <p:sldId id="388" r:id="rId47"/>
    <p:sldId id="389" r:id="rId48"/>
    <p:sldId id="390" r:id="rId49"/>
    <p:sldId id="377" r:id="rId50"/>
    <p:sldId id="376" r:id="rId51"/>
    <p:sldId id="378" r:id="rId52"/>
    <p:sldId id="441" r:id="rId53"/>
    <p:sldId id="440" r:id="rId54"/>
    <p:sldId id="442" r:id="rId55"/>
    <p:sldId id="379" r:id="rId56"/>
    <p:sldId id="391" r:id="rId57"/>
    <p:sldId id="416" r:id="rId58"/>
    <p:sldId id="392" r:id="rId59"/>
    <p:sldId id="393" r:id="rId60"/>
    <p:sldId id="395" r:id="rId61"/>
    <p:sldId id="396" r:id="rId62"/>
    <p:sldId id="398" r:id="rId63"/>
    <p:sldId id="397" r:id="rId64"/>
    <p:sldId id="399" r:id="rId65"/>
    <p:sldId id="417" r:id="rId66"/>
    <p:sldId id="418" r:id="rId67"/>
    <p:sldId id="400" r:id="rId68"/>
    <p:sldId id="401" r:id="rId69"/>
    <p:sldId id="419" r:id="rId70"/>
    <p:sldId id="420" r:id="rId71"/>
    <p:sldId id="421" r:id="rId72"/>
    <p:sldId id="423" r:id="rId73"/>
    <p:sldId id="424" r:id="rId74"/>
    <p:sldId id="425" r:id="rId75"/>
    <p:sldId id="426" r:id="rId76"/>
    <p:sldId id="427" r:id="rId77"/>
    <p:sldId id="428" r:id="rId78"/>
    <p:sldId id="429" r:id="rId79"/>
    <p:sldId id="430" r:id="rId80"/>
    <p:sldId id="431" r:id="rId81"/>
    <p:sldId id="432" r:id="rId82"/>
    <p:sldId id="433" r:id="rId83"/>
    <p:sldId id="434" r:id="rId84"/>
    <p:sldId id="435" r:id="rId85"/>
    <p:sldId id="436" r:id="rId86"/>
    <p:sldId id="437" r:id="rId87"/>
    <p:sldId id="402" r:id="rId88"/>
    <p:sldId id="403" r:id="rId89"/>
    <p:sldId id="404" r:id="rId90"/>
    <p:sldId id="439" r:id="rId91"/>
    <p:sldId id="443" r:id="rId92"/>
    <p:sldId id="406" r:id="rId93"/>
    <p:sldId id="405" r:id="rId94"/>
    <p:sldId id="407" r:id="rId95"/>
    <p:sldId id="408" r:id="rId96"/>
    <p:sldId id="409" r:id="rId97"/>
    <p:sldId id="410" r:id="rId98"/>
    <p:sldId id="411" r:id="rId99"/>
    <p:sldId id="412" r:id="rId100"/>
    <p:sldId id="413" r:id="rId101"/>
    <p:sldId id="414" r:id="rId102"/>
    <p:sldId id="415" r:id="rId10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63" autoAdjust="0"/>
    <p:restoredTop sz="94664" autoAdjust="0"/>
  </p:normalViewPr>
  <p:slideViewPr>
    <p:cSldViewPr>
      <p:cViewPr varScale="1">
        <p:scale>
          <a:sx n="73" d="100"/>
          <a:sy n="73" d="100"/>
        </p:scale>
        <p:origin x="28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AFC6E47-3568-4363-9EA8-EA2AD72DB62E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747AA5-0AD2-4649-9609-65C03E669C4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274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798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490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533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389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609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120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760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974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380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860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32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888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192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934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735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548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3289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717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2572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5590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9799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4573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3035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8277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0495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7128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8097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45667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42035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0902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32802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20657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46660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8109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6932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1311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4188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5226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7469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62187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5014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2142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7356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9233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86969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3433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0141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0119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547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88672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8403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59136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30626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77228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1369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5889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184255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025190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25197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18870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4450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38562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98697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181272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925781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50395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69175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869583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550626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996642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37539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9873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50010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59862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45475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054357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597642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610785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85001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36784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040832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43519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254978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32289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869000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57115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696155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100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534731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101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929360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102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02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E5C19C57-03DE-4A50-A662-D02AB5913080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5489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D09F8D-2500-48CA-BAB0-36FE8C0FF640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693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964B2135-B136-4B28-BE96-252714EC4D8F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109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71485-4F94-480F-A9FA-70B1F06D7D8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506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BBEC5-322C-458A-A4CF-6B58875B491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249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B0863E-3375-45D2-B835-81E8A797657F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943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685EF-2702-4697-946C-E8ADB8EE795B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47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05F33B-ADAA-45F0-9B2E-0DAE261D098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4764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266BF40-F478-4B4A-9EAB-A30DC102F101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682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CB978-DBF2-4E12-AA3C-661F4E78A27E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544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77718-990A-46EF-95EE-80D919E358E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539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4FB5E2D9-6693-41AC-BB53-0B71D907CAE6}" type="slidenum">
              <a:rPr lang="ru-RU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08" r:id="rId4"/>
    <p:sldLayoutId id="2147483909" r:id="rId5"/>
    <p:sldLayoutId id="2147483916" r:id="rId6"/>
    <p:sldLayoutId id="2147483910" r:id="rId7"/>
    <p:sldLayoutId id="2147483917" r:id="rId8"/>
    <p:sldLayoutId id="2147483918" r:id="rId9"/>
    <p:sldLayoutId id="2147483911" r:id="rId10"/>
    <p:sldLayoutId id="214748391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_________Microsoft_Visio_2003_20101.vsd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_________Microsoft_Visio_2003_20102.vsd"/><Relationship Id="rId4" Type="http://schemas.openxmlformats.org/officeDocument/2006/relationships/oleObject" Target="../embeddings/oleObject2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____Microsoft_Visio_2003_20104.vsd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7.wmf"/><Relationship Id="rId17" Type="http://schemas.openxmlformats.org/officeDocument/2006/relationships/oleObject" Target="../embeddings/_________Microsoft_Visio_2003_20107.vsd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11" Type="http://schemas.openxmlformats.org/officeDocument/2006/relationships/oleObject" Target="../embeddings/_________Microsoft_Visio_2003_20105.vsd"/><Relationship Id="rId5" Type="http://schemas.openxmlformats.org/officeDocument/2006/relationships/oleObject" Target="../embeddings/_________Microsoft_Visio_2003_20103.vsd"/><Relationship Id="rId15" Type="http://schemas.openxmlformats.org/officeDocument/2006/relationships/image" Target="../media/image8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wmf"/><Relationship Id="rId14" Type="http://schemas.openxmlformats.org/officeDocument/2006/relationships/oleObject" Target="../embeddings/_________Microsoft_Visio_2003_20106.vsd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_________Microsoft_Visio_2003_20108.vsd"/><Relationship Id="rId4" Type="http://schemas.openxmlformats.org/officeDocument/2006/relationships/oleObject" Target="../embeddings/oleObject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wmf"/><Relationship Id="rId5" Type="http://schemas.openxmlformats.org/officeDocument/2006/relationships/oleObject" Target="../embeddings/_________Microsoft_Visio_2003_20109.vsd"/><Relationship Id="rId4" Type="http://schemas.openxmlformats.org/officeDocument/2006/relationships/oleObject" Target="../embeddings/oleObject1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_________Microsoft_Visio_2003_201010.vsd"/><Relationship Id="rId4" Type="http://schemas.openxmlformats.org/officeDocument/2006/relationships/oleObject" Target="../embeddings/oleObject11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wmf"/><Relationship Id="rId5" Type="http://schemas.openxmlformats.org/officeDocument/2006/relationships/oleObject" Target="../embeddings/_________Microsoft_Visio_2003_201011.vsd"/><Relationship Id="rId4" Type="http://schemas.openxmlformats.org/officeDocument/2006/relationships/oleObject" Target="../embeddings/oleObject12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ru-RU" dirty="0" smtClean="0"/>
              <a:t>Шагалов Владимир Владимирович</a:t>
            </a:r>
          </a:p>
        </p:txBody>
      </p:sp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1998166" y="988273"/>
            <a:ext cx="63182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4400" b="1" dirty="0" smtClean="0"/>
              <a:t>Дозиметрия </a:t>
            </a:r>
            <a:r>
              <a:rPr lang="ru-RU" sz="4400" b="1" dirty="0"/>
              <a:t>и </a:t>
            </a:r>
            <a:r>
              <a:rPr lang="ru-RU" sz="4400" b="1" dirty="0" smtClean="0"/>
              <a:t>основы радиационной </a:t>
            </a:r>
            <a:r>
              <a:rPr lang="ru-RU" sz="4400" b="1" dirty="0"/>
              <a:t>безопасности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3600" dirty="0"/>
              <a:t>Классификация радиационных объектов по </a:t>
            </a:r>
            <a:r>
              <a:rPr lang="ru-RU" sz="3600" dirty="0" smtClean="0"/>
              <a:t>степени потенциальной </a:t>
            </a:r>
            <a:r>
              <a:rPr lang="ru-RU" sz="3600" dirty="0"/>
              <a:t>опасности для населения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2713137"/>
            <a:ext cx="777736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150000"/>
              </a:lnSpc>
            </a:pPr>
            <a:r>
              <a:rPr lang="ru-RU" sz="2400" dirty="0"/>
              <a:t>Потенциальная опасность радиационного объекта определяется его возможным радиационным воздействием на население при радиационной аварии</a:t>
            </a:r>
            <a:r>
              <a:rPr lang="ru-RU" sz="2400" dirty="0" smtClean="0"/>
              <a:t>.</a:t>
            </a:r>
          </a:p>
          <a:p>
            <a:pPr lvl="0">
              <a:lnSpc>
                <a:spcPct val="150000"/>
              </a:lnSpc>
            </a:pPr>
            <a:r>
              <a:rPr lang="ru-RU" sz="2400" dirty="0" smtClean="0"/>
              <a:t>4 Категории: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7041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684953" y="332656"/>
            <a:ext cx="777736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i="1" dirty="0" smtClean="0"/>
              <a:t>	К </a:t>
            </a:r>
            <a:r>
              <a:rPr lang="ru-RU" sz="2400" i="1" dirty="0">
                <a:solidFill>
                  <a:srgbClr val="FF0000"/>
                </a:solidFill>
              </a:rPr>
              <a:t>первой категории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относятся радиационные объекты, при аварии которых возможно их радиационное воздействие на население и могут потребоваться меры по его защите.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400" i="1" dirty="0"/>
              <a:t>Ко </a:t>
            </a:r>
            <a:r>
              <a:rPr lang="ru-RU" sz="2400" i="1" dirty="0">
                <a:solidFill>
                  <a:srgbClr val="FF0000"/>
                </a:solidFill>
              </a:rPr>
              <a:t>второй категории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объектов относятся такие, радиационное воздействие которых при аварии ограничивается территорией санитарно-защитной зоны (</a:t>
            </a:r>
            <a:r>
              <a:rPr lang="ru-RU" sz="2400" i="1" dirty="0"/>
              <a:t>санитарно-защитная зона</a:t>
            </a:r>
            <a:r>
              <a:rPr lang="ru-RU" sz="2400" dirty="0"/>
              <a:t> – территория между границами </a:t>
            </a:r>
            <a:r>
              <a:rPr lang="ru-RU" sz="2400" dirty="0" err="1"/>
              <a:t>промплощадки</a:t>
            </a:r>
            <a:r>
              <a:rPr lang="ru-RU" sz="2400" dirty="0"/>
              <a:t> и селитебной застройкой, где проживает население).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74016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684953" y="332656"/>
            <a:ext cx="777736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i="1" dirty="0" smtClean="0"/>
              <a:t>	</a:t>
            </a:r>
            <a:r>
              <a:rPr lang="ru-RU" sz="2400" i="1" dirty="0"/>
              <a:t>К </a:t>
            </a:r>
            <a:r>
              <a:rPr lang="ru-RU" sz="2400" i="1" dirty="0">
                <a:solidFill>
                  <a:srgbClr val="FF0000"/>
                </a:solidFill>
              </a:rPr>
              <a:t>третьей категории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относятся объекты, радиационное воздействие от которых при аварии ограничивается территорией объекта.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400" i="1" dirty="0"/>
              <a:t>К </a:t>
            </a:r>
            <a:r>
              <a:rPr lang="ru-RU" sz="2400" i="1" dirty="0">
                <a:solidFill>
                  <a:srgbClr val="FF0000"/>
                </a:solidFill>
              </a:rPr>
              <a:t>четвертой категории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относятся объекты, радиационное воздействие от которых при аварии ограничивается помещением, где проводятся работы с источниками излучения.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883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684953" y="332656"/>
            <a:ext cx="777736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Категории </a:t>
            </a:r>
            <a:r>
              <a:rPr lang="ru-RU" sz="2400" dirty="0"/>
              <a:t>радиационных объектов </a:t>
            </a:r>
            <a:r>
              <a:rPr lang="ru-RU" sz="2400" dirty="0" smtClean="0"/>
              <a:t>устанавливаются </a:t>
            </a:r>
            <a:r>
              <a:rPr lang="ru-RU" sz="2400" dirty="0"/>
              <a:t>на этапе их проектирования по согласованию с органами государственного надзора в области обеспечения радиационной безопасности (Госатомнадзор и Госсанэпиднадзор РФ</a:t>
            </a:r>
            <a:r>
              <a:rPr lang="ru-RU" sz="2400" dirty="0" smtClean="0"/>
              <a:t>).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	Вокруг </a:t>
            </a:r>
            <a:r>
              <a:rPr lang="ru-RU" sz="2400" dirty="0"/>
              <a:t>радиационных объектов первой и второй категории устанавливается </a:t>
            </a:r>
            <a:r>
              <a:rPr lang="ru-RU" sz="2400" dirty="0">
                <a:solidFill>
                  <a:srgbClr val="FF0000"/>
                </a:solidFill>
              </a:rPr>
              <a:t>санитарно-защитная зона</a:t>
            </a:r>
            <a:r>
              <a:rPr lang="ru-RU" sz="2400" dirty="0"/>
              <a:t>, а вокруг радиационных объектов первой категории – также и </a:t>
            </a:r>
            <a:r>
              <a:rPr lang="ru-RU" sz="2400" i="1" dirty="0">
                <a:solidFill>
                  <a:srgbClr val="FF0000"/>
                </a:solidFill>
              </a:rPr>
              <a:t>зона наблюдения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(эта зона за пределами санитарно-защитной зоны, на которой проводится радиационный контроль</a:t>
            </a:r>
            <a:r>
              <a:rPr lang="ru-RU" sz="2400" dirty="0" smtClean="0"/>
              <a:t>).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71733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 smtClean="0"/>
              <a:t>РАЗМЕЩЕНИЕ РАДИАЦИОННЫХ </a:t>
            </a:r>
            <a:r>
              <a:rPr lang="ru-RU" sz="3600" dirty="0"/>
              <a:t>ОБЪЕКТОВ И ЗОНИРОВАНИЕ ТЕРРИТОРИЙ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27088" y="2867406"/>
            <a:ext cx="7777360" cy="279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ru-RU" sz="2400" dirty="0" smtClean="0"/>
              <a:t>	При выборе </a:t>
            </a:r>
            <a:r>
              <a:rPr lang="ru-RU" sz="2400" dirty="0"/>
              <a:t>места строительства радиационного объекта необходимо учитывать </a:t>
            </a:r>
            <a:r>
              <a:rPr lang="ru-RU" sz="2400" dirty="0" smtClean="0"/>
              <a:t>категорию объекта</a:t>
            </a:r>
            <a:r>
              <a:rPr lang="ru-RU" sz="2400" dirty="0"/>
              <a:t>, его потенциальную радиационную, химическую и пожарную опасность </a:t>
            </a:r>
            <a:r>
              <a:rPr lang="ru-RU" sz="2400" dirty="0" smtClean="0"/>
              <a:t>для населения </a:t>
            </a:r>
            <a:r>
              <a:rPr lang="ru-RU" sz="2400" dirty="0"/>
              <a:t>и окружающей среды. 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1469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684953" y="332656"/>
            <a:ext cx="777736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dirty="0"/>
              <a:t>При </a:t>
            </a:r>
            <a:r>
              <a:rPr lang="ru-RU" sz="2400" dirty="0" smtClean="0"/>
              <a:t>выборе места </a:t>
            </a:r>
            <a:r>
              <a:rPr lang="ru-RU" sz="2400" dirty="0"/>
              <a:t>размещения радиационных объектов I и II категорий должны быть </a:t>
            </a:r>
            <a:r>
              <a:rPr lang="ru-RU" sz="2400" dirty="0" smtClean="0"/>
              <a:t>оценены метеорологические</a:t>
            </a:r>
            <a:r>
              <a:rPr lang="ru-RU" sz="2400" dirty="0"/>
              <a:t>, гидрологические, геологические и сейсмические факторы </a:t>
            </a:r>
            <a:r>
              <a:rPr lang="ru-RU" sz="2400" dirty="0" smtClean="0"/>
              <a:t>при нормальной </a:t>
            </a:r>
            <a:r>
              <a:rPr lang="ru-RU" sz="2400" dirty="0"/>
              <a:t>эксплуатации и при возможных авариях</a:t>
            </a:r>
            <a:r>
              <a:rPr lang="ru-RU" sz="2400" dirty="0" smtClean="0"/>
              <a:t>. Предпочтительнее:</a:t>
            </a:r>
          </a:p>
          <a:p>
            <a:r>
              <a:rPr lang="ru-RU" sz="2400" dirty="0"/>
              <a:t>·      </a:t>
            </a:r>
            <a:r>
              <a:rPr lang="ru-RU" sz="2400" dirty="0" smtClean="0"/>
              <a:t>расположенные </a:t>
            </a:r>
            <a:r>
              <a:rPr lang="ru-RU" sz="2400" dirty="0"/>
              <a:t>на малонаселенных </a:t>
            </a:r>
            <a:r>
              <a:rPr lang="ru-RU" sz="2400" dirty="0" smtClean="0"/>
              <a:t>незатопляемых </a:t>
            </a:r>
            <a:r>
              <a:rPr lang="ru-RU" sz="2400" dirty="0"/>
              <a:t>территориях;</a:t>
            </a:r>
          </a:p>
          <a:p>
            <a:r>
              <a:rPr lang="ru-RU" sz="2400" dirty="0"/>
              <a:t>·      </a:t>
            </a:r>
            <a:r>
              <a:rPr lang="ru-RU" sz="2400" dirty="0" smtClean="0"/>
              <a:t>имеющие </a:t>
            </a:r>
            <a:r>
              <a:rPr lang="ru-RU" sz="2400" dirty="0"/>
              <a:t>устойчивый ветровой режим;</a:t>
            </a:r>
          </a:p>
          <a:p>
            <a:r>
              <a:rPr lang="ru-RU" sz="2400" dirty="0"/>
              <a:t>·      </a:t>
            </a:r>
            <a:r>
              <a:rPr lang="ru-RU" sz="2400" dirty="0" smtClean="0"/>
              <a:t>ограничивающие </a:t>
            </a:r>
            <a:r>
              <a:rPr lang="ru-RU" sz="2400" dirty="0"/>
              <a:t>возможность распространения радиоактивных </a:t>
            </a:r>
            <a:r>
              <a:rPr lang="ru-RU" sz="2400" dirty="0" smtClean="0"/>
              <a:t>веществ за </a:t>
            </a:r>
            <a:r>
              <a:rPr lang="ru-RU" sz="2400" dirty="0"/>
              <a:t>пределы промышленной площадки объекта, благодаря своим топографическим </a:t>
            </a:r>
            <a:r>
              <a:rPr lang="ru-RU" sz="2400" dirty="0" smtClean="0"/>
              <a:t>и гидрогеологическим </a:t>
            </a:r>
            <a:r>
              <a:rPr lang="ru-RU" sz="2400" dirty="0"/>
              <a:t>условиям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4754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684953" y="332656"/>
            <a:ext cx="7777360" cy="611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Радиационные </a:t>
            </a:r>
            <a:r>
              <a:rPr lang="ru-RU" sz="2400" dirty="0"/>
              <a:t>объекты I и II категорий должны располагаться с учетом розы </a:t>
            </a:r>
            <a:r>
              <a:rPr lang="ru-RU" sz="2400" dirty="0" smtClean="0"/>
              <a:t>ветров преимущественно </a:t>
            </a:r>
            <a:r>
              <a:rPr lang="ru-RU" sz="2400" dirty="0"/>
              <a:t>с подветренной стороны по отношению к жилой территории</a:t>
            </a:r>
            <a:r>
              <a:rPr lang="ru-RU" sz="2400" dirty="0" smtClean="0"/>
              <a:t>, лечебно-профилактическим </a:t>
            </a:r>
            <a:r>
              <a:rPr lang="ru-RU" sz="2400" dirty="0"/>
              <a:t>и детским учреждениям, а также к местам отдыха </a:t>
            </a:r>
            <a:r>
              <a:rPr lang="ru-RU" sz="2400" dirty="0" smtClean="0"/>
              <a:t>и спортивным </a:t>
            </a:r>
            <a:r>
              <a:rPr lang="ru-RU" sz="2400" dirty="0"/>
              <a:t>сооружениям.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400" dirty="0" smtClean="0"/>
              <a:t>Генеральный </a:t>
            </a:r>
            <a:r>
              <a:rPr lang="ru-RU" sz="2400" dirty="0"/>
              <a:t>план радиационного объекта должен разрабатываться с учетом </a:t>
            </a:r>
            <a:r>
              <a:rPr lang="ru-RU" sz="2400" dirty="0" smtClean="0"/>
              <a:t>развития производства</a:t>
            </a:r>
            <a:r>
              <a:rPr lang="ru-RU" sz="2400" dirty="0"/>
              <a:t>, прогноза радиационной обстановки на объекте и вокруг него и </a:t>
            </a:r>
            <a:r>
              <a:rPr lang="ru-RU" sz="2400" dirty="0" smtClean="0"/>
              <a:t>возможности возникновения </a:t>
            </a:r>
            <a:r>
              <a:rPr lang="ru-RU" sz="2400" dirty="0"/>
              <a:t>радиационных аварий.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05023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dirty="0"/>
              <a:t>Радиационное воздействие на население, проживающее в зоне </a:t>
            </a:r>
            <a:r>
              <a:rPr lang="ru-RU" sz="2400" dirty="0" smtClean="0"/>
              <a:t>наблюдения радиационного </a:t>
            </a:r>
            <a:r>
              <a:rPr lang="ru-RU" sz="2400" dirty="0"/>
              <a:t>объекта I категории, при нормальной его эксплуатации должно </a:t>
            </a:r>
            <a:r>
              <a:rPr lang="ru-RU" sz="2400" dirty="0" smtClean="0"/>
              <a:t>быть ограничено </a:t>
            </a:r>
            <a:r>
              <a:rPr lang="ru-RU" sz="2400" dirty="0"/>
              <a:t>размером квоты для данного объекта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	В санитарно-защитной </a:t>
            </a:r>
            <a:r>
              <a:rPr lang="ru-RU" sz="2400" dirty="0"/>
              <a:t>зоне радиационных объектов запрещается постоянное </a:t>
            </a:r>
            <a:r>
              <a:rPr lang="ru-RU" sz="2400" dirty="0" smtClean="0"/>
              <a:t>или временное </a:t>
            </a:r>
            <a:r>
              <a:rPr lang="ru-RU" sz="2400" dirty="0"/>
              <a:t>проживание, размещение детских учреждений, больниц, санаториев </a:t>
            </a:r>
            <a:r>
              <a:rPr lang="ru-RU" sz="2400" dirty="0" smtClean="0"/>
              <a:t>и других </a:t>
            </a:r>
            <a:r>
              <a:rPr lang="ru-RU" sz="2400" dirty="0"/>
              <a:t>оздоровительных учреждений, а также промышленных и подсобных сооружений</a:t>
            </a:r>
            <a:r>
              <a:rPr lang="ru-RU" sz="2400" dirty="0" smtClean="0"/>
              <a:t>, не </a:t>
            </a:r>
            <a:r>
              <a:rPr lang="ru-RU" sz="2400" dirty="0"/>
              <a:t>относящихся к этому объекту. Территория санитарно-защитной зоны должна </a:t>
            </a:r>
            <a:r>
              <a:rPr lang="ru-RU" sz="2400" dirty="0" smtClean="0"/>
              <a:t>быть благоустроена </a:t>
            </a:r>
            <a:r>
              <a:rPr lang="ru-RU" sz="2400" dirty="0"/>
              <a:t>и озеленена.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81246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Радиационные объекты при проектировании разделяются на три зоны:</a:t>
            </a:r>
          </a:p>
          <a:p>
            <a:pPr algn="just">
              <a:lnSpc>
                <a:spcPct val="150000"/>
              </a:lnSpc>
            </a:pPr>
            <a:r>
              <a:rPr lang="ru-RU" sz="2400" i="1" dirty="0"/>
              <a:t>1 зона</a:t>
            </a:r>
            <a:r>
              <a:rPr lang="ru-RU" sz="2400" dirty="0"/>
              <a:t> – необслуживаемые помещения, где размещается технологическое оборудование и коммуникации, являющиеся основными источниками излучения и радиоактивного загрязнения. Пребывание персонала в необслуживаемых помещениях при работающем технологическом оборудовании не допускается.</a:t>
            </a:r>
            <a:endParaRPr lang="ru-RU" sz="24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10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74796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556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i="1" dirty="0"/>
              <a:t>2 зона</a:t>
            </a:r>
            <a:r>
              <a:rPr lang="ru-RU" sz="2400" dirty="0"/>
              <a:t> – периодически обслуживаемые помещения, предназначенные для ремонта оборудования, других работ, связанных с вскрытием технологического оборудования, размещения узлов загрузки и выгрузки радиоактивных материалов, временного хранения сырья, готовой продукции и радиоактивных отходов.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400" i="1" dirty="0"/>
              <a:t>3 зона</a:t>
            </a:r>
            <a:r>
              <a:rPr lang="ru-RU" sz="2400" dirty="0"/>
              <a:t> – помещения постоянного пребывания персонала в течение всей смены (операторские, пульты управления и др</a:t>
            </a:r>
            <a:r>
              <a:rPr lang="ru-RU" sz="2400" dirty="0" smtClean="0"/>
              <a:t>.).</a:t>
            </a:r>
            <a:endParaRPr lang="ru-RU" sz="24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11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405832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dirty="0"/>
              <a:t>Для исключения распространения радиоактивного загрязнения между зонами оборудуются </a:t>
            </a:r>
            <a:r>
              <a:rPr lang="ru-RU" sz="2400" dirty="0" err="1"/>
              <a:t>саншлюзы</a:t>
            </a:r>
            <a:r>
              <a:rPr lang="ru-RU" sz="2400" dirty="0" smtClean="0"/>
              <a:t>.</a:t>
            </a:r>
          </a:p>
          <a:p>
            <a:endParaRPr lang="ru-RU" sz="2400" i="1" dirty="0" smtClean="0"/>
          </a:p>
          <a:p>
            <a:pPr algn="just">
              <a:lnSpc>
                <a:spcPct val="150000"/>
              </a:lnSpc>
            </a:pPr>
            <a:r>
              <a:rPr lang="ru-RU" sz="2400" i="1" dirty="0" err="1" smtClean="0"/>
              <a:t>Саншлюзы</a:t>
            </a:r>
            <a:r>
              <a:rPr lang="ru-RU" sz="2400" dirty="0" smtClean="0"/>
              <a:t> </a:t>
            </a:r>
            <a:r>
              <a:rPr lang="ru-RU" sz="2400" dirty="0"/>
              <a:t>размещаются между 2-ой и 3-й зонами рабочих помещений. В зависимости от объема и характера проводимых работ в </a:t>
            </a:r>
            <a:r>
              <a:rPr lang="ru-RU" sz="2400" dirty="0" err="1"/>
              <a:t>саншлюзах</a:t>
            </a:r>
            <a:r>
              <a:rPr lang="ru-RU" sz="2400" dirty="0"/>
              <a:t> предусматриваются:</a:t>
            </a:r>
          </a:p>
          <a:p>
            <a:r>
              <a:rPr lang="ru-RU" sz="2400" dirty="0"/>
              <a:t> 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/>
              <a:t>места для переодевания, хранения и предварительной дезактивации дополнительных средств </a:t>
            </a:r>
            <a:r>
              <a:rPr lang="ru-RU" sz="2400" dirty="0" smtClean="0"/>
              <a:t>индивидуальной </a:t>
            </a:r>
            <a:r>
              <a:rPr lang="ru-RU" sz="2400" dirty="0"/>
              <a:t>защиты;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/>
              <a:t>пункт радиационного контроля;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/>
              <a:t>умывальники.</a:t>
            </a:r>
          </a:p>
          <a:p>
            <a:pPr>
              <a:lnSpc>
                <a:spcPct val="150000"/>
              </a:lnSpc>
            </a:pPr>
            <a:endParaRPr lang="ru-RU" sz="24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12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12506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000" dirty="0"/>
              <a:t>Мощность эквивалентной дозы, используемая при проектировании защиты </a:t>
            </a:r>
            <a:r>
              <a:rPr lang="ru-RU" sz="2000" dirty="0" smtClean="0"/>
              <a:t>от </a:t>
            </a:r>
            <a:r>
              <a:rPr lang="ru-RU" sz="2000" dirty="0"/>
              <a:t>внешнего ионизирующего </a:t>
            </a:r>
            <a:r>
              <a:rPr lang="ru-RU" sz="2000" dirty="0" smtClean="0"/>
              <a:t>излучения</a:t>
            </a:r>
            <a:endParaRPr lang="ru-RU" sz="20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13</a:t>
            </a:fld>
            <a:endParaRPr lang="ru-RU" sz="180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249689"/>
            <a:ext cx="7596826" cy="519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9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 smtClean="0"/>
              <a:t>РАСПОЛОЖЕНИЕ ПОМЕЩЕНИЙ ДЛЯ РАБОТЫ С ИИИ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95536" y="1628800"/>
            <a:ext cx="8208912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ru-RU" sz="2400" dirty="0" smtClean="0"/>
              <a:t>Для работы </a:t>
            </a:r>
            <a:r>
              <a:rPr lang="ru-RU" sz="2400" dirty="0"/>
              <a:t>со стационарными установками с закрытыми </a:t>
            </a:r>
            <a:r>
              <a:rPr lang="ru-RU" sz="2400" dirty="0">
                <a:sym typeface="Symbol" panose="05050102010706020507" pitchFamily="18" charset="2"/>
              </a:rPr>
              <a:t></a:t>
            </a:r>
            <a:r>
              <a:rPr lang="ru-RU" sz="2400" dirty="0"/>
              <a:t>- и нейтронными источниками излучений оборудуют изолированные помещения, </a:t>
            </a:r>
            <a:r>
              <a:rPr lang="ru-RU" sz="2400" dirty="0" smtClean="0"/>
              <a:t>в </a:t>
            </a:r>
            <a:r>
              <a:rPr lang="ru-RU" sz="2400" dirty="0"/>
              <a:t>отдельном здании или в крыле здания</a:t>
            </a:r>
            <a:r>
              <a:rPr lang="ru-RU" sz="2400" dirty="0" smtClean="0"/>
              <a:t>.</a:t>
            </a:r>
          </a:p>
          <a:p>
            <a:pPr lvl="0" algn="just">
              <a:lnSpc>
                <a:spcPct val="150000"/>
              </a:lnSpc>
            </a:pPr>
            <a:r>
              <a:rPr lang="ru-RU" sz="2400" dirty="0"/>
              <a:t>Конструкция </a:t>
            </a:r>
            <a:r>
              <a:rPr lang="ru-RU" sz="2400" dirty="0" smtClean="0"/>
              <a:t>здания и </a:t>
            </a:r>
            <a:r>
              <a:rPr lang="ru-RU" sz="2400" dirty="0"/>
              <a:t>планировка помещений выполняются </a:t>
            </a:r>
            <a:r>
              <a:rPr lang="ru-RU" sz="2400" dirty="0" smtClean="0"/>
              <a:t>так, </a:t>
            </a:r>
            <a:r>
              <a:rPr lang="ru-RU" sz="2400" dirty="0"/>
              <a:t>чтобы мощность поглощенной дозы ионизирующего излучения снаружи помещения (около стен, окон, дверей) не превышала </a:t>
            </a:r>
            <a:r>
              <a:rPr lang="ru-RU" sz="2400" dirty="0" smtClean="0"/>
              <a:t>1</a:t>
            </a:r>
            <a:r>
              <a:rPr lang="en-US" sz="2400" dirty="0"/>
              <a:t>,</a:t>
            </a:r>
            <a:r>
              <a:rPr lang="ru-RU" sz="2400" dirty="0" smtClean="0"/>
              <a:t>0 </a:t>
            </a:r>
            <a:r>
              <a:rPr lang="ru-RU" sz="2400" dirty="0" err="1"/>
              <a:t>мкГр</a:t>
            </a:r>
            <a:r>
              <a:rPr lang="ru-RU" sz="2400" dirty="0"/>
              <a:t>/ч на расстоянии 1 м от доступных частей установки.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14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67400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dirty="0"/>
              <a:t>Для обеспечения максимальной безопасности при работе предусматриваются электромеханические блокировки, препятствующие открыванию дверей, когда источник излучения находится в рабочем положении, устройства, которые препятствуют переводу источника в рабочее положение при открытых дверях или при нахождении кого-либо в помещении.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15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77273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39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Если за пределами установок (аппаратов) излучение источника в рабочем положении не превышает величин, допустимых санитарными правилами ОСПОРБ – 99, эти установки могут использоваться в обычных помещениях. К размещению таких установок, а также к самим помещениям особых требований не предъявляется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16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44529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44624"/>
            <a:ext cx="8487667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Согласно СП </a:t>
            </a:r>
            <a:r>
              <a:rPr lang="ru-RU" sz="2400" dirty="0"/>
              <a:t>2.6.1.1282-03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3.4</a:t>
            </a:r>
            <a:r>
              <a:rPr lang="ru-RU" sz="2400" dirty="0"/>
              <a:t>. Защита от рентгеновского излучения должна </a:t>
            </a:r>
            <a:r>
              <a:rPr lang="ru-RU" sz="2400" dirty="0" smtClean="0"/>
              <a:t>конструктивно входить </a:t>
            </a:r>
            <a:r>
              <a:rPr lang="ru-RU" sz="2400" dirty="0"/>
              <a:t>в состав установок и при всех возможных условиях их </a:t>
            </a:r>
            <a:r>
              <a:rPr lang="ru-RU" sz="2400" dirty="0" smtClean="0"/>
              <a:t>эксплуатации обеспечивать </a:t>
            </a:r>
            <a:r>
              <a:rPr lang="ru-RU" sz="2400" dirty="0"/>
              <a:t>ослабление облучения до уровня </a:t>
            </a:r>
            <a:r>
              <a:rPr lang="ru-RU" sz="2400" dirty="0" smtClean="0"/>
              <a:t>3 </a:t>
            </a:r>
            <a:r>
              <a:rPr lang="ru-RU" sz="2400" dirty="0" err="1" smtClean="0"/>
              <a:t>мкЗв</a:t>
            </a:r>
            <a:r>
              <a:rPr lang="ru-RU" sz="2400" dirty="0" smtClean="0"/>
              <a:t>/ч </a:t>
            </a:r>
            <a:r>
              <a:rPr lang="ru-RU" sz="2400" dirty="0"/>
              <a:t>на расстоянии 0,1 м от </a:t>
            </a:r>
            <a:r>
              <a:rPr lang="ru-RU" sz="2400" dirty="0" smtClean="0"/>
              <a:t>поверхности конструктивной </a:t>
            </a:r>
            <a:r>
              <a:rPr lang="ru-RU" sz="2400" dirty="0"/>
              <a:t>защиты.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/>
              <a:t>3.6. Защита от неиспользуемого рентгеновского </a:t>
            </a:r>
            <a:r>
              <a:rPr lang="ru-RU" sz="2400" dirty="0" smtClean="0"/>
              <a:t>излучения …, достигается </a:t>
            </a:r>
            <a:r>
              <a:rPr lang="ru-RU" sz="2400" dirty="0"/>
              <a:t>помещением их в металлические кожухи, шкафы или блоки. </a:t>
            </a:r>
            <a:r>
              <a:rPr lang="ru-RU" sz="2400" dirty="0" smtClean="0"/>
              <a:t>Конструкция их </a:t>
            </a:r>
            <a:r>
              <a:rPr lang="ru-RU" sz="2400" dirty="0"/>
              <a:t>и толщина защиты должна быть такими, чтобы </a:t>
            </a:r>
            <a:r>
              <a:rPr lang="ru-RU" sz="2400" dirty="0">
                <a:solidFill>
                  <a:srgbClr val="FF0000"/>
                </a:solidFill>
              </a:rPr>
              <a:t>на расстоянии 0,1 м от поверхности </a:t>
            </a:r>
            <a:r>
              <a:rPr lang="ru-RU" sz="2400" dirty="0" smtClean="0">
                <a:solidFill>
                  <a:srgbClr val="FF0000"/>
                </a:solidFill>
              </a:rPr>
              <a:t>в любой </a:t>
            </a:r>
            <a:r>
              <a:rPr lang="ru-RU" sz="2400" dirty="0">
                <a:solidFill>
                  <a:srgbClr val="FF0000"/>
                </a:solidFill>
              </a:rPr>
              <a:t>точке мощность дозы не превышала </a:t>
            </a:r>
            <a:r>
              <a:rPr lang="ru-RU" sz="2400" dirty="0" smtClean="0">
                <a:solidFill>
                  <a:srgbClr val="FF0000"/>
                </a:solidFill>
              </a:rPr>
              <a:t>3 </a:t>
            </a:r>
            <a:r>
              <a:rPr lang="ru-RU" sz="2400" dirty="0" err="1" smtClean="0">
                <a:solidFill>
                  <a:srgbClr val="FF0000"/>
                </a:solidFill>
              </a:rPr>
              <a:t>мкЗв</a:t>
            </a:r>
            <a:r>
              <a:rPr lang="ru-RU" sz="2400" dirty="0" smtClean="0">
                <a:solidFill>
                  <a:srgbClr val="FF0000"/>
                </a:solidFill>
              </a:rPr>
              <a:t>/ч</a:t>
            </a:r>
            <a:r>
              <a:rPr lang="ru-RU" sz="2400" dirty="0"/>
              <a:t>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17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49345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500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При использовании радионуклидов в открытом виде, например, при расфасовке радиоактивных порошков, приготовлении растворов, использовании радионуклидов в методе “меченых атомов” и т.д., помимо внешнего излучения возможно загрязнение воздуха рабочих помещений, оборудования и тел работающих радиоактивными веществами. Все это заставляет предъявлять </a:t>
            </a:r>
            <a:r>
              <a:rPr lang="ru-RU" sz="2400" dirty="0">
                <a:solidFill>
                  <a:srgbClr val="FF0000"/>
                </a:solidFill>
              </a:rPr>
              <a:t>особые требования к планировке, отделке и оборудованию помещений, а также к вентиляции</a:t>
            </a:r>
            <a:r>
              <a:rPr lang="ru-RU" sz="2400" dirty="0"/>
              <a:t>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18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02288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Радиоактивные вещества как потенциальные источники внутреннего облучения по степени радиационной опасности разделяются на четыре группы с индексами А, Б, В и Г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	Группа </a:t>
            </a:r>
            <a:r>
              <a:rPr lang="ru-RU" sz="2400" dirty="0"/>
              <a:t>А – </a:t>
            </a:r>
            <a:r>
              <a:rPr lang="en-US" sz="2400" dirty="0"/>
              <a:t>Ra</a:t>
            </a:r>
            <a:r>
              <a:rPr lang="ru-RU" sz="2400" dirty="0"/>
              <a:t>-226, </a:t>
            </a:r>
            <a:r>
              <a:rPr lang="en-US" sz="2400" dirty="0"/>
              <a:t>Pu</a:t>
            </a:r>
            <a:r>
              <a:rPr lang="ru-RU" sz="2400" dirty="0"/>
              <a:t>-241, МЗА 10</a:t>
            </a:r>
            <a:r>
              <a:rPr lang="ru-RU" sz="2400" baseline="30000" dirty="0"/>
              <a:t>3</a:t>
            </a:r>
            <a:r>
              <a:rPr lang="ru-RU" sz="2400" dirty="0"/>
              <a:t> Бк;</a:t>
            </a:r>
          </a:p>
          <a:p>
            <a:r>
              <a:rPr lang="ru-RU" sz="2400" dirty="0"/>
              <a:t>	Группа Б – </a:t>
            </a:r>
            <a:r>
              <a:rPr lang="en-US" sz="2400" dirty="0"/>
              <a:t>Co</a:t>
            </a:r>
            <a:r>
              <a:rPr lang="ru-RU" sz="2400" baseline="30000" dirty="0"/>
              <a:t>60</a:t>
            </a:r>
            <a:r>
              <a:rPr lang="ru-RU" sz="2400" dirty="0"/>
              <a:t>, </a:t>
            </a:r>
            <a:r>
              <a:rPr lang="en-US" sz="2400" dirty="0"/>
              <a:t>Cs</a:t>
            </a:r>
            <a:r>
              <a:rPr lang="ru-RU" sz="2400" baseline="30000" dirty="0"/>
              <a:t>137</a:t>
            </a:r>
            <a:r>
              <a:rPr lang="ru-RU" sz="2400" dirty="0"/>
              <a:t>, МЗА 10</a:t>
            </a:r>
            <a:r>
              <a:rPr lang="ru-RU" sz="2400" baseline="30000" dirty="0"/>
              <a:t>4</a:t>
            </a:r>
            <a:r>
              <a:rPr lang="ru-RU" sz="2400" dirty="0"/>
              <a:t> и 10</a:t>
            </a:r>
            <a:r>
              <a:rPr lang="ru-RU" sz="2400" baseline="30000" dirty="0"/>
              <a:t>5</a:t>
            </a:r>
            <a:r>
              <a:rPr lang="ru-RU" sz="2400" dirty="0"/>
              <a:t> Бк;</a:t>
            </a:r>
          </a:p>
          <a:p>
            <a:r>
              <a:rPr lang="en-US" sz="2400" dirty="0"/>
              <a:t>	</a:t>
            </a:r>
            <a:r>
              <a:rPr lang="ru-RU" sz="2400" dirty="0"/>
              <a:t>Группа В – </a:t>
            </a:r>
            <a:r>
              <a:rPr lang="en-US" sz="2400" dirty="0"/>
              <a:t>P</a:t>
            </a:r>
            <a:r>
              <a:rPr lang="ru-RU" sz="2400" baseline="30000" dirty="0"/>
              <a:t>32</a:t>
            </a:r>
            <a:r>
              <a:rPr lang="ru-RU" sz="2400" dirty="0"/>
              <a:t>, </a:t>
            </a:r>
            <a:r>
              <a:rPr lang="en-US" sz="2400" dirty="0"/>
              <a:t>S</a:t>
            </a:r>
            <a:r>
              <a:rPr lang="ru-RU" sz="2400" baseline="30000" dirty="0"/>
              <a:t>35</a:t>
            </a:r>
            <a:r>
              <a:rPr lang="ru-RU" sz="2400" dirty="0"/>
              <a:t>, МЗА 10</a:t>
            </a:r>
            <a:r>
              <a:rPr lang="ru-RU" sz="2400" baseline="30000" dirty="0"/>
              <a:t>6</a:t>
            </a:r>
            <a:r>
              <a:rPr lang="ru-RU" sz="2400" dirty="0"/>
              <a:t> и 10</a:t>
            </a:r>
            <a:r>
              <a:rPr lang="ru-RU" sz="2400" baseline="30000" dirty="0"/>
              <a:t>7</a:t>
            </a:r>
            <a:r>
              <a:rPr lang="ru-RU" sz="2400" dirty="0"/>
              <a:t> Бк;</a:t>
            </a:r>
          </a:p>
          <a:p>
            <a:r>
              <a:rPr lang="en-US" sz="2400" dirty="0"/>
              <a:t>	</a:t>
            </a:r>
            <a:r>
              <a:rPr lang="ru-RU" sz="2400" dirty="0"/>
              <a:t>Группа Г – </a:t>
            </a:r>
            <a:r>
              <a:rPr lang="en-US" sz="2400" dirty="0" err="1"/>
              <a:t>Tn</a:t>
            </a:r>
            <a:r>
              <a:rPr lang="ru-RU" sz="2400" dirty="0"/>
              <a:t>-220, </a:t>
            </a:r>
            <a:r>
              <a:rPr lang="en-US" sz="2400" dirty="0" err="1"/>
              <a:t>Th</a:t>
            </a:r>
            <a:r>
              <a:rPr lang="ru-RU" sz="2400" dirty="0"/>
              <a:t>-223, МЗА 10</a:t>
            </a:r>
            <a:r>
              <a:rPr lang="ru-RU" sz="2400" baseline="30000" dirty="0"/>
              <a:t>8</a:t>
            </a:r>
            <a:r>
              <a:rPr lang="ru-RU" sz="2400" dirty="0"/>
              <a:t> Бк и более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Короткоживущие </a:t>
            </a:r>
            <a:r>
              <a:rPr lang="ru-RU" sz="2400" dirty="0"/>
              <a:t>радионуклиды с периодом полураспада</a:t>
            </a:r>
          </a:p>
          <a:p>
            <a:r>
              <a:rPr lang="ru-RU" sz="2400" dirty="0"/>
              <a:t>менее 24 </a:t>
            </a:r>
            <a:r>
              <a:rPr lang="ru-RU" sz="2400" dirty="0" smtClean="0"/>
              <a:t>ч, </a:t>
            </a:r>
            <a:r>
              <a:rPr lang="ru-RU" sz="2400" dirty="0"/>
              <a:t>относятся к группе Г.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19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46510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Все работы с использованием открытых источников </a:t>
            </a:r>
            <a:r>
              <a:rPr lang="ru-RU" sz="2400" dirty="0" smtClean="0"/>
              <a:t>излучения разделяются </a:t>
            </a:r>
            <a:r>
              <a:rPr lang="ru-RU" sz="2400" dirty="0"/>
              <a:t>на три класса. Класс работ устанавливается по таблице </a:t>
            </a:r>
            <a:r>
              <a:rPr lang="ru-RU" sz="2400" dirty="0" smtClean="0"/>
              <a:t>в зависимости </a:t>
            </a:r>
            <a:r>
              <a:rPr lang="ru-RU" sz="2400" dirty="0"/>
              <a:t>от группы радиационной опасности радионуклида и </a:t>
            </a:r>
            <a:r>
              <a:rPr lang="ru-RU" sz="2400" dirty="0" smtClean="0"/>
              <a:t>его активности </a:t>
            </a:r>
            <a:r>
              <a:rPr lang="ru-RU" sz="2400" dirty="0"/>
              <a:t>на рабочем месте, при условии, что удельная активность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радионуклида превышает его </a:t>
            </a:r>
            <a:r>
              <a:rPr lang="ru-RU" sz="2400" dirty="0" smtClean="0"/>
              <a:t>МЗА</a:t>
            </a:r>
            <a:r>
              <a:rPr lang="ru-RU" sz="2400" b="1" dirty="0"/>
              <a:t>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20</a:t>
            </a:fld>
            <a:endParaRPr lang="ru-RU" sz="18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702305"/>
              </p:ext>
            </p:extLst>
          </p:nvPr>
        </p:nvGraphicFramePr>
        <p:xfrm>
          <a:off x="467544" y="3680496"/>
          <a:ext cx="7497389" cy="27432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895199"/>
                <a:gridCol w="5602190"/>
              </a:tblGrid>
              <a:tr h="10781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Класс работ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Суммарная активность на рабочем месте,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приведенная к группе А, Бк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0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класс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&gt; 10</a:t>
                      </a:r>
                      <a:r>
                        <a:rPr lang="ru-RU" sz="24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0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II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класс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 10</a:t>
                      </a:r>
                      <a:r>
                        <a:rPr lang="ru-RU" sz="24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до 10</a:t>
                      </a:r>
                      <a:r>
                        <a:rPr lang="ru-RU" sz="24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0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III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класс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 10</a:t>
                      </a:r>
                      <a:r>
                        <a:rPr lang="ru-RU" sz="24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до 10</a:t>
                      </a:r>
                      <a:r>
                        <a:rPr lang="ru-RU" sz="24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37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 smtClean="0"/>
              <a:t>ДЕЗАКТИВАЦИЯ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95536" y="1340768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ru-RU" sz="2400" i="1" dirty="0">
                <a:solidFill>
                  <a:srgbClr val="FF0000"/>
                </a:solidFill>
              </a:rPr>
              <a:t>Дезактивация</a:t>
            </a:r>
            <a:r>
              <a:rPr lang="ru-RU" sz="2400" dirty="0"/>
              <a:t> – удаление или снижение радиоактивного загрязнения с какой-либо поверхности или из какой-либо среды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i="1" dirty="0">
                <a:solidFill>
                  <a:srgbClr val="FF0000"/>
                </a:solidFill>
              </a:rPr>
              <a:t>Радиоактивное загрязнение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– присутствие радиоактивных веществ на поверхности, внутри материала, в воздухе, в теле человека или в другом месте, в количестве, превышающем уровни, установленные в НРБ – 99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21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7797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2952328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Допустимые уровни радиоактивного загрязнения поверхностей рабочих помещений и находящегося в них</a:t>
            </a:r>
            <a:b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оборудования, кожных покровов, спецодежды, </a:t>
            </a:r>
            <a:r>
              <a:rPr lang="ru-RU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спецобуви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других средств индивидуальной защиты персонала,</a:t>
            </a:r>
            <a:b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част/(см2 x мин.)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212976"/>
            <a:ext cx="73235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Для кожных покровов, спецодежды, </a:t>
            </a:r>
            <a:r>
              <a:rPr lang="ru-RU" sz="2400" dirty="0" err="1"/>
              <a:t>спецобуви</a:t>
            </a:r>
            <a:r>
              <a:rPr lang="ru-RU" sz="2400" dirty="0"/>
              <a:t> и других средств индивидуальной защиты нормируется общее (снимаемое и </a:t>
            </a:r>
            <a:r>
              <a:rPr lang="ru-RU" sz="2400" dirty="0" err="1"/>
              <a:t>неснимаемое</a:t>
            </a:r>
            <a:r>
              <a:rPr lang="ru-RU" sz="2400" dirty="0"/>
              <a:t>) радиоактивное загрязнение. В остальных случаях нормируется только снимаемое загрязнение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Отдельные - допустимые </a:t>
            </a:r>
            <a:r>
              <a:rPr lang="ru-RU" sz="2400" dirty="0"/>
              <a:t>среднегодовые объемные активности (ДОА</a:t>
            </a:r>
            <a:r>
              <a:rPr lang="ru-RU" sz="2400" dirty="0" smtClean="0"/>
              <a:t>) </a:t>
            </a:r>
            <a:r>
              <a:rPr lang="en-US" sz="2400" dirty="0" smtClean="0"/>
              <a:t>&lt; 0,3 &lt;</a:t>
            </a:r>
            <a:r>
              <a:rPr lang="ru-RU" sz="2400" dirty="0" err="1" smtClean="0"/>
              <a:t>бк</a:t>
            </a:r>
            <a:r>
              <a:rPr lang="ru-RU" sz="2400" dirty="0" smtClean="0"/>
              <a:t>/м</a:t>
            </a:r>
            <a:r>
              <a:rPr lang="ru-RU" sz="2400" baseline="30000" dirty="0" smtClean="0"/>
              <a:t>3</a:t>
            </a:r>
            <a:endParaRPr lang="ru-RU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747428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23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476326"/>
              </p:ext>
            </p:extLst>
          </p:nvPr>
        </p:nvGraphicFramePr>
        <p:xfrm>
          <a:off x="179512" y="6760"/>
          <a:ext cx="8559675" cy="6698642"/>
        </p:xfrm>
        <a:graphic>
          <a:graphicData uri="http://schemas.openxmlformats.org/drawingml/2006/table">
            <a:tbl>
              <a:tblPr/>
              <a:tblGrid>
                <a:gridCol w="3888432"/>
                <a:gridCol w="1584176"/>
                <a:gridCol w="1505044"/>
                <a:gridCol w="1582023"/>
              </a:tblGrid>
              <a:tr h="472229">
                <a:tc rowSpan="2"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Объект загрязнения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Альфа-активные </a:t>
                      </a: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нуклиды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Бета-активные  </a:t>
                      </a:r>
                      <a:b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нуклиды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7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отдельные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прочие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580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Неповрежденная кожа,        </a:t>
                      </a:r>
                      <a:b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спецбелье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, полотенца,       </a:t>
                      </a:r>
                      <a:b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внутренняя поверхность      </a:t>
                      </a:r>
                      <a:b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лицевых частей средств      </a:t>
                      </a:r>
                      <a:b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индивидуальной защиты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</a:t>
                      </a:r>
                    </a:p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(для </a:t>
                      </a:r>
                      <a:r>
                        <a:rPr lang="en-US" sz="16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Sr+Y</a:t>
                      </a: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– 40)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96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Основная спецодежда,     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внутренняя поверхность   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дополнительных средств   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индивидуальной защиты,   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наружная поверхность     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спецобуви    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2000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064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Поверхности помещений    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постоянного пребывания   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персонала и находящегося в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них оборудования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2000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064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Поверхности помещений    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периодического пребывания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персонала и находящегося    </a:t>
                      </a:r>
                      <a:b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в них оборудования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50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10000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064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Наружная поверхность        </a:t>
                      </a:r>
                      <a:b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дополнительных средств      </a:t>
                      </a:r>
                      <a:b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индивидуальной защиты,      </a:t>
                      </a:r>
                      <a:b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снимаемых в </a:t>
                      </a: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саншлюзах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50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10000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1440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251520" y="332656"/>
            <a:ext cx="8487667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Радиоактивные загрязнения:</a:t>
            </a:r>
          </a:p>
          <a:p>
            <a:pPr>
              <a:lnSpc>
                <a:spcPct val="150000"/>
              </a:lnSpc>
            </a:pPr>
            <a:r>
              <a:rPr lang="ru-RU" sz="2400" i="1" dirty="0" err="1">
                <a:solidFill>
                  <a:srgbClr val="FF0000"/>
                </a:solidFill>
              </a:rPr>
              <a:t>Неснимаемое</a:t>
            </a:r>
            <a:r>
              <a:rPr lang="ru-RU" sz="2400" i="1" dirty="0">
                <a:solidFill>
                  <a:srgbClr val="FF0000"/>
                </a:solidFill>
              </a:rPr>
              <a:t> (фиксированное) загрязнение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– радиоактивные вещества, которые не переносятся при контакте на другие предметы и не удаляются при дезактивации.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solidFill>
                  <a:srgbClr val="FF0000"/>
                </a:solidFill>
              </a:rPr>
              <a:t>Снимаемое </a:t>
            </a:r>
            <a:r>
              <a:rPr lang="ru-RU" sz="2400" i="1" dirty="0">
                <a:solidFill>
                  <a:srgbClr val="FF0000"/>
                </a:solidFill>
              </a:rPr>
              <a:t>(нефиксированное) загрязнение </a:t>
            </a:r>
            <a:r>
              <a:rPr lang="ru-RU" sz="2400" dirty="0"/>
              <a:t>– радиоактивные вещества, которые переносятся при контакте на другие предметы и удаляются при дезактивации</a:t>
            </a:r>
            <a:r>
              <a:rPr lang="ru-RU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Классификации радиоактивных загрязнений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24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88764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25</a:t>
            </a:fld>
            <a:endParaRPr lang="ru-RU" sz="180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259632" y="-1"/>
            <a:ext cx="81833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871016"/>
              </p:ext>
            </p:extLst>
          </p:nvPr>
        </p:nvGraphicFramePr>
        <p:xfrm>
          <a:off x="1259632" y="0"/>
          <a:ext cx="5472608" cy="6831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Visio" r:id="rId5" imgW="6233160" imgH="8290560" progId="">
                  <p:embed/>
                </p:oleObj>
              </mc:Choice>
              <mc:Fallback>
                <p:oleObj name="Visio" r:id="rId5" imgW="6233160" imgH="829056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0"/>
                        <a:ext cx="5472608" cy="68315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092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Источники радиоактивных загрязнений </a:t>
            </a:r>
            <a:r>
              <a:rPr lang="ru-RU" sz="2400" dirty="0" smtClean="0"/>
              <a:t>классифицируются на </a:t>
            </a:r>
            <a:r>
              <a:rPr lang="ru-RU" sz="2400" dirty="0"/>
              <a:t>первичные, вторичные и многократные.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400" i="1" dirty="0">
                <a:solidFill>
                  <a:srgbClr val="FF0000"/>
                </a:solidFill>
              </a:rPr>
              <a:t>Первичные</a:t>
            </a:r>
            <a:r>
              <a:rPr lang="ru-RU" sz="2400" dirty="0"/>
              <a:t> загрязнения вызваны радиоактивными веществами, которые образовались в процессе производственной деятельности, аварии и др.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400" i="1" dirty="0">
                <a:solidFill>
                  <a:srgbClr val="FF0000"/>
                </a:solidFill>
              </a:rPr>
              <a:t>Вторичные</a:t>
            </a:r>
            <a:r>
              <a:rPr lang="ru-RU" sz="2400" dirty="0"/>
              <a:t> радиоактивные загрязнения определяются воздействием ранее загрязненных объектов.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Под </a:t>
            </a:r>
            <a:r>
              <a:rPr lang="ru-RU" sz="2400" i="1" dirty="0">
                <a:solidFill>
                  <a:srgbClr val="FF0000"/>
                </a:solidFill>
              </a:rPr>
              <a:t>многократными </a:t>
            </a:r>
            <a:r>
              <a:rPr lang="ru-RU" sz="2400" dirty="0"/>
              <a:t>подразумеваются загрязнения одних и тех же ранее загрязненных объектов, которые обычно после каждого загрязнения подвергаются дезактивации.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26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47129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Процесс </a:t>
            </a:r>
            <a:r>
              <a:rPr lang="ru-RU" sz="2400" dirty="0"/>
              <a:t>первичного и вторичного радиоактивного загрязнения </a:t>
            </a:r>
            <a:r>
              <a:rPr lang="ru-RU" sz="2400" dirty="0" smtClean="0"/>
              <a:t>происходит </a:t>
            </a:r>
            <a:r>
              <a:rPr lang="ru-RU" sz="2400" dirty="0"/>
              <a:t>в результате контакта загрязненной поверхности с </a:t>
            </a:r>
            <a:r>
              <a:rPr lang="ru-RU" sz="2400" dirty="0" smtClean="0"/>
              <a:t>радиоактивной </a:t>
            </a:r>
            <a:r>
              <a:rPr lang="ru-RU" sz="2400" dirty="0"/>
              <a:t>средой, оседания и осаждения радиоактивных частиц, находящихся в воздухе и образующих радиоактивные аэрозоли. 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/>
              <a:t>Помимо аэрозольного возможно радиоактивное контактное загрязнение, которое происходит в результате соприкосновения (контакта) поверхностей различных объектов с газовой, жидкой или твердой средой, содержащей радионуклиды.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27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00830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Процесс радиоактивного загрязнения.</a:t>
            </a:r>
          </a:p>
          <a:p>
            <a:pPr algn="just">
              <a:lnSpc>
                <a:spcPct val="150000"/>
              </a:lnSpc>
            </a:pPr>
            <a:endParaRPr lang="ru-RU" sz="2400" dirty="0"/>
          </a:p>
          <a:p>
            <a:pPr algn="just">
              <a:lnSpc>
                <a:spcPct val="150000"/>
              </a:lnSpc>
            </a:pPr>
            <a:r>
              <a:rPr lang="ru-RU" sz="2400" dirty="0"/>
              <a:t>Радиоактивные </a:t>
            </a:r>
            <a:r>
              <a:rPr lang="ru-RU" sz="2400" dirty="0" smtClean="0"/>
              <a:t>загрязнения (аэрозоли) </a:t>
            </a:r>
            <a:r>
              <a:rPr lang="ru-RU" sz="2400" dirty="0"/>
              <a:t>в виде твердых, жидких и газообразных веществ после попадания на поверхности объектов закрепляются на этой поверхности. Между радиоактивными веществами и поверхностью возникает связь, которая определяет удержание радиоактивных веществ, загрязнение объектов, а также условия дезактивации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28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24370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29</a:t>
            </a:fld>
            <a:endParaRPr lang="ru-RU" sz="180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835696" y="37170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5816848"/>
              </p:ext>
            </p:extLst>
          </p:nvPr>
        </p:nvGraphicFramePr>
        <p:xfrm>
          <a:off x="3491880" y="404664"/>
          <a:ext cx="4772025" cy="446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Visio" r:id="rId5" imgW="4771644" imgH="4469892" progId="">
                  <p:embed/>
                </p:oleObj>
              </mc:Choice>
              <mc:Fallback>
                <p:oleObj name="Visio" r:id="rId5" imgW="4771644" imgH="4469892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04664"/>
                        <a:ext cx="4772025" cy="446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97775"/>
              </p:ext>
            </p:extLst>
          </p:nvPr>
        </p:nvGraphicFramePr>
        <p:xfrm>
          <a:off x="251520" y="4280196"/>
          <a:ext cx="6156176" cy="2286000"/>
        </p:xfrm>
        <a:graphic>
          <a:graphicData uri="http://schemas.openxmlformats.org/drawingml/2006/table">
            <a:tbl>
              <a:tblPr/>
              <a:tblGrid>
                <a:gridCol w="6156176"/>
              </a:tblGrid>
              <a:tr h="22841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Образование РА аэрозолей в результате: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– диспергирования;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– конденсации и десублимации паров;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– адсорбции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радионуклида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 поверхности частиц;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– наведенной активности и распада инертных газов.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7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В зависимости от условий закрепления радиоактивных веществ </a:t>
            </a:r>
            <a:r>
              <a:rPr lang="ru-RU" sz="2400" dirty="0" smtClean="0"/>
              <a:t>различают: </a:t>
            </a:r>
            <a:r>
              <a:rPr lang="ru-RU" sz="2400" dirty="0" smtClean="0">
                <a:solidFill>
                  <a:srgbClr val="FF0000"/>
                </a:solidFill>
              </a:rPr>
              <a:t>поверхностные, глубинные и объемные </a:t>
            </a:r>
            <a:r>
              <a:rPr lang="ru-RU" sz="2400" dirty="0">
                <a:solidFill>
                  <a:srgbClr val="FF0000"/>
                </a:solidFill>
              </a:rPr>
              <a:t>радиоактивные загрязнения</a:t>
            </a:r>
            <a:r>
              <a:rPr lang="ru-RU" sz="2400" dirty="0" smtClean="0"/>
              <a:t>.</a:t>
            </a:r>
          </a:p>
          <a:p>
            <a:pPr>
              <a:lnSpc>
                <a:spcPct val="150000"/>
              </a:lnSpc>
            </a:pP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В </a:t>
            </a:r>
            <a:r>
              <a:rPr lang="ru-RU" sz="2400" dirty="0"/>
              <a:t>условиях </a:t>
            </a:r>
            <a:r>
              <a:rPr lang="ru-RU" sz="2400" i="1" dirty="0"/>
              <a:t>поверхностного </a:t>
            </a:r>
            <a:r>
              <a:rPr lang="ru-RU" sz="2400" dirty="0"/>
              <a:t>загрязнения радионуклиды находятся только на наружной части поверхности различных объектов. Дезактивация заключается в удалении радиоактивных веществ, закрепленных на внешней стороне поверхности объектов.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30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65636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574790"/>
            <a:ext cx="855967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В случае </a:t>
            </a:r>
            <a:r>
              <a:rPr lang="ru-RU" sz="2400" i="1" dirty="0"/>
              <a:t>глубинного </a:t>
            </a:r>
            <a:r>
              <a:rPr lang="ru-RU" sz="2400" dirty="0"/>
              <a:t>загрязнения </a:t>
            </a:r>
            <a:r>
              <a:rPr lang="ru-RU" sz="2400" dirty="0" smtClean="0"/>
              <a:t>радиоактивные </a:t>
            </a:r>
            <a:r>
              <a:rPr lang="ru-RU" sz="2400" dirty="0"/>
              <a:t>вещества проникают вглубь материала, а процесс дезактивации не ограничивается удалением радиоактивных веществ с внешней стороны поверхности и связан с извлечением их из глубины.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31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56262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Образование поверхностных загрязнений</a:t>
            </a:r>
          </a:p>
          <a:p>
            <a:pPr algn="just">
              <a:lnSpc>
                <a:spcPct val="150000"/>
              </a:lnSpc>
            </a:pPr>
            <a:endParaRPr lang="ru-RU" sz="2400" dirty="0"/>
          </a:p>
          <a:p>
            <a:pPr algn="just">
              <a:lnSpc>
                <a:spcPct val="150000"/>
              </a:lnSpc>
            </a:pPr>
            <a:r>
              <a:rPr lang="ru-RU" sz="2400" dirty="0"/>
              <a:t>В зависимости от физико-химического взаимодействия между загрязненной поверхностью и носителями активности имеет место </a:t>
            </a:r>
            <a:r>
              <a:rPr lang="ru-RU" sz="2400" dirty="0">
                <a:solidFill>
                  <a:srgbClr val="FF0000"/>
                </a:solidFill>
              </a:rPr>
              <a:t>адгезионный, адсорбционный и ионно-обменный процессы</a:t>
            </a:r>
            <a:r>
              <a:rPr lang="ru-RU" sz="2400" dirty="0"/>
              <a:t> радиоактивных загрязнений.</a:t>
            </a:r>
          </a:p>
          <a:p>
            <a:endParaRPr lang="ru-RU" sz="2400" i="1" dirty="0" smtClean="0"/>
          </a:p>
          <a:p>
            <a:pPr algn="just">
              <a:lnSpc>
                <a:spcPct val="150000"/>
              </a:lnSpc>
            </a:pPr>
            <a:r>
              <a:rPr lang="ru-RU" sz="2400" i="1" dirty="0"/>
              <a:t>	</a:t>
            </a:r>
            <a:r>
              <a:rPr lang="ru-RU" sz="2400" i="1" dirty="0" smtClean="0"/>
              <a:t>Адгезия </a:t>
            </a:r>
            <a:r>
              <a:rPr lang="ru-RU" sz="2400" dirty="0"/>
              <a:t>– это образовавшаяся при молекулярном фиксированном контакте связь между разнородными конденсированными телами, для нарушения которой необходимо внешнее воздействие.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400" i="1" dirty="0" smtClean="0"/>
              <a:t>Адсорбция - </a:t>
            </a:r>
            <a:r>
              <a:rPr lang="ru-RU" sz="2400" dirty="0" smtClean="0"/>
              <a:t>сгущение </a:t>
            </a:r>
            <a:r>
              <a:rPr lang="ru-RU" sz="2400" dirty="0"/>
              <a:t>веществ на поверхности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32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63086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33</a:t>
            </a:fld>
            <a:endParaRPr lang="ru-RU" sz="18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553236"/>
              </p:ext>
            </p:extLst>
          </p:nvPr>
        </p:nvGraphicFramePr>
        <p:xfrm>
          <a:off x="395536" y="188640"/>
          <a:ext cx="2295525" cy="193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" name="Visio" r:id="rId5" imgW="2293620" imgH="1930908" progId="">
                  <p:embed/>
                </p:oleObj>
              </mc:Choice>
              <mc:Fallback>
                <p:oleObj name="Visio" r:id="rId5" imgW="2293620" imgH="1930908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88640"/>
                        <a:ext cx="2295525" cy="193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17738"/>
              </p:ext>
            </p:extLst>
          </p:nvPr>
        </p:nvGraphicFramePr>
        <p:xfrm>
          <a:off x="3360575" y="288652"/>
          <a:ext cx="2314575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" name="Visio" r:id="rId8" imgW="2318004" imgH="1734312" progId="">
                  <p:embed/>
                </p:oleObj>
              </mc:Choice>
              <mc:Fallback>
                <p:oleObj name="Visio" r:id="rId8" imgW="2318004" imgH="1734312" progId="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0575" y="288652"/>
                        <a:ext cx="2314575" cy="173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759536"/>
              </p:ext>
            </p:extLst>
          </p:nvPr>
        </p:nvGraphicFramePr>
        <p:xfrm>
          <a:off x="6119813" y="60052"/>
          <a:ext cx="2314575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" name="Visio" r:id="rId11" imgW="2318004" imgH="2191512" progId="">
                  <p:embed/>
                </p:oleObj>
              </mc:Choice>
              <mc:Fallback>
                <p:oleObj name="Visio" r:id="rId11" imgW="2318004" imgH="2191512" progId="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9813" y="60052"/>
                        <a:ext cx="2314575" cy="219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15623"/>
              </p:ext>
            </p:extLst>
          </p:nvPr>
        </p:nvGraphicFramePr>
        <p:xfrm>
          <a:off x="395536" y="2492896"/>
          <a:ext cx="2314575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" name="Visio" r:id="rId14" imgW="2318004" imgH="1860804" progId="">
                  <p:embed/>
                </p:oleObj>
              </mc:Choice>
              <mc:Fallback>
                <p:oleObj name="Visio" r:id="rId14" imgW="2318004" imgH="1860804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492896"/>
                        <a:ext cx="2314575" cy="185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239268"/>
              </p:ext>
            </p:extLst>
          </p:nvPr>
        </p:nvGraphicFramePr>
        <p:xfrm>
          <a:off x="3373616" y="2430326"/>
          <a:ext cx="2305050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" name="Visio" r:id="rId17" imgW="2304288" imgH="1885188" progId="">
                  <p:embed/>
                </p:oleObj>
              </mc:Choice>
              <mc:Fallback>
                <p:oleObj name="Visio" r:id="rId17" imgW="2304288" imgH="1885188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3616" y="2430326"/>
                        <a:ext cx="2305050" cy="188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37196" y="4509120"/>
            <a:ext cx="63367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Поверхностные РА загрязнения в результате: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адгезии жидкости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–адгезии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частиц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– адгезии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структурированных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тел;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 – адсорбции;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 – ионного обмена.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44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Образование глубинных загрязнений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Радиоактивные </a:t>
            </a:r>
            <a:r>
              <a:rPr lang="ru-RU" sz="2400" dirty="0"/>
              <a:t>вещества могут попасть вглубь материала объекта вследствие </a:t>
            </a:r>
            <a:r>
              <a:rPr lang="ru-RU" sz="2400" dirty="0">
                <a:solidFill>
                  <a:srgbClr val="FF0000"/>
                </a:solidFill>
              </a:rPr>
              <a:t>диффузии, проникновения в поры и неровности поверхности</a:t>
            </a:r>
            <a:r>
              <a:rPr lang="ru-RU" sz="2400" dirty="0"/>
              <a:t>, а также </a:t>
            </a:r>
            <a:r>
              <a:rPr lang="ru-RU" sz="2400" dirty="0">
                <a:solidFill>
                  <a:srgbClr val="FF0000"/>
                </a:solidFill>
              </a:rPr>
              <a:t>проникновения в капиллярно-пористые дисперсные системы и материалы </a:t>
            </a:r>
            <a:r>
              <a:rPr lang="ru-RU" sz="2400" dirty="0"/>
              <a:t>(грунт, песок, кирпич</a:t>
            </a:r>
            <a:r>
              <a:rPr lang="ru-RU" sz="2400" dirty="0" smtClean="0"/>
              <a:t>).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Процесс радиоактивного загрязнения определяется размерами выемов шероховатостей поверхности. В сравнительно крупные поры и выемы проникают относительно мелкие радиоактивные частицы и удерживаются там за счет адгезии, которая свойственна частицам небольшого размера.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34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71426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35</a:t>
            </a:fld>
            <a:endParaRPr lang="ru-RU" sz="1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62038" y="291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643731"/>
              </p:ext>
            </p:extLst>
          </p:nvPr>
        </p:nvGraphicFramePr>
        <p:xfrm>
          <a:off x="158659" y="174625"/>
          <a:ext cx="5486400" cy="614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Visio" r:id="rId5" imgW="5484876" imgH="6138672" progId="">
                  <p:embed/>
                </p:oleObj>
              </mc:Choice>
              <mc:Fallback>
                <p:oleObj name="Visio" r:id="rId5" imgW="5484876" imgH="6138672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659" y="174625"/>
                        <a:ext cx="5486400" cy="6143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634038" y="355878"/>
            <a:ext cx="31563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Глубинные РА загрязнения в результате: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 – диффузии РН;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– попадания мелких частиц в углубления поверхности;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– капиллярного смачивания;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4 – капиллярной конденсации в порах;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5 – молекулярного заполнения пор;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6 – проникновения в глубь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капилярно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-пористого тела.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898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44624"/>
            <a:ext cx="855967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FF0000"/>
                </a:solidFill>
              </a:rPr>
              <a:t>Цель дезактивации </a:t>
            </a:r>
            <a:r>
              <a:rPr lang="ru-RU" sz="2400" dirty="0"/>
              <a:t>– обеспечить безопасность людей; 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ее </a:t>
            </a:r>
            <a:r>
              <a:rPr lang="ru-RU" sz="2400" dirty="0"/>
              <a:t>можно считать достигнутой, когда радиоактивные загрязнения объектов </a:t>
            </a:r>
            <a:r>
              <a:rPr lang="ru-RU" sz="2400" dirty="0" smtClean="0"/>
              <a:t>снижаются </a:t>
            </a:r>
            <a:r>
              <a:rPr lang="ru-RU" sz="2400" dirty="0"/>
              <a:t>ниже допустимых уровней. Такую дезактивацию следует считать эффективной.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400" dirty="0" smtClean="0"/>
              <a:t>Эффективность </a:t>
            </a:r>
            <a:r>
              <a:rPr lang="ru-RU" sz="2400" dirty="0"/>
              <a:t>дезактивации оценивается при помощи коэффициента дезактивации:</a:t>
            </a:r>
          </a:p>
          <a:p>
            <a:pPr algn="just">
              <a:lnSpc>
                <a:spcPct val="150000"/>
              </a:lnSpc>
            </a:pPr>
            <a:endParaRPr lang="ru-RU" sz="2400" dirty="0"/>
          </a:p>
          <a:p>
            <a:pPr algn="just">
              <a:lnSpc>
                <a:spcPct val="150000"/>
              </a:lnSpc>
            </a:pPr>
            <a:r>
              <a:rPr lang="ru-RU" sz="2400" dirty="0"/>
              <a:t>где	К</a:t>
            </a:r>
            <a:r>
              <a:rPr lang="ru-RU" sz="2400" baseline="-25000" dirty="0"/>
              <a:t>Д</a:t>
            </a:r>
            <a:r>
              <a:rPr lang="ru-RU" sz="2400" dirty="0"/>
              <a:t> – коэффициент дезактивации;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А</a:t>
            </a:r>
            <a:r>
              <a:rPr lang="ru-RU" sz="2400" baseline="-25000" dirty="0"/>
              <a:t>Н</a:t>
            </a:r>
            <a:r>
              <a:rPr lang="ru-RU" sz="2400" dirty="0"/>
              <a:t> – начальное загрязнение поверхностей;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А</a:t>
            </a:r>
            <a:r>
              <a:rPr lang="ru-RU" sz="2400" baseline="-25000" dirty="0"/>
              <a:t>К</a:t>
            </a:r>
            <a:r>
              <a:rPr lang="ru-RU" sz="2400" dirty="0"/>
              <a:t> – конечное (после дезактивации) загрязнение поверхностей.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36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797520"/>
              </p:ext>
            </p:extLst>
          </p:nvPr>
        </p:nvGraphicFramePr>
        <p:xfrm>
          <a:off x="6057636" y="3717032"/>
          <a:ext cx="2032528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Уравнение" r:id="rId4" imgW="838200" imgH="508000" progId="Equation.3">
                  <p:embed/>
                </p:oleObj>
              </mc:Choice>
              <mc:Fallback>
                <p:oleObj name="Уравнение" r:id="rId4" imgW="838200" imgH="5080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636" y="3717032"/>
                        <a:ext cx="2032528" cy="1224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318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 smtClean="0"/>
              <a:t>ДЕЗАКТИВАЦИЯ И УДАЛЕНИЕ РАДИОАКТИВНЫХ ОТХОДОВ ПРИ РАБОТАХ С ОТКРЫТЫМИ ИИИ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37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63005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При загрязнении радиоактивным веществом, в зависимости от его агрегатного состояния, вещество удаляется переносным </a:t>
            </a:r>
            <a:r>
              <a:rPr lang="ru-RU" sz="2400" dirty="0">
                <a:solidFill>
                  <a:srgbClr val="FF0000"/>
                </a:solidFill>
              </a:rPr>
              <a:t>вакуумным насосом, фильтровальной бумагой, засыпается опилками</a:t>
            </a:r>
            <a:r>
              <a:rPr lang="ru-RU" sz="2400" dirty="0"/>
              <a:t>. Оставшееся загрязнение удаляется обработкой поверхности жидкостями, способными растворять радиоактивные вещества. 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38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96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500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Если </a:t>
            </a:r>
            <a:r>
              <a:rPr lang="ru-RU" sz="2400" dirty="0"/>
              <a:t>состав радиоактивных веществ неизвестен, то загрязнение поверхности обрабатывают кислотами, сильными окислителями или растворителями в зависимости от рода материала, из которого выполнен дезактивируемый предмет. 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Например</a:t>
            </a:r>
            <a:r>
              <a:rPr lang="ru-RU" sz="2400" dirty="0"/>
              <a:t>, стекло, фарфор и металлы обрабатывают кислотами и кислым фтористым аммонием, пластмассы – бензином, ацетоном. Загрязненную одежду обрабатывают в специальных прачечных.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39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34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40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844702"/>
              </p:ext>
            </p:extLst>
          </p:nvPr>
        </p:nvGraphicFramePr>
        <p:xfrm>
          <a:off x="323528" y="188640"/>
          <a:ext cx="7848872" cy="6041197"/>
        </p:xfrm>
        <a:graphic>
          <a:graphicData uri="http://schemas.openxmlformats.org/drawingml/2006/table">
            <a:tbl>
              <a:tblPr/>
              <a:tblGrid>
                <a:gridCol w="4320480"/>
                <a:gridCol w="3528392"/>
              </a:tblGrid>
              <a:tr h="826038">
                <a:tc>
                  <a:txBody>
                    <a:bodyPr/>
                    <a:lstStyle/>
                    <a:p>
                      <a:pPr algn="just" fontAlgn="base"/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Метод снятия мазка</a:t>
                      </a: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Средний коэффициент снятия, </a:t>
                      </a:r>
                      <a:r>
                        <a:rPr lang="ru-RU" sz="24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отн.ед</a:t>
                      </a:r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  <a:br>
                        <a:rPr lang="ru-RU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</a:b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8227">
                <a:tc>
                  <a:txBody>
                    <a:bodyPr/>
                    <a:lstStyle/>
                    <a:p>
                      <a:pPr marL="342900" indent="-342900" algn="just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Сухой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мазок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0,2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26038">
                <a:tc>
                  <a:txBody>
                    <a:bodyPr/>
                    <a:lstStyle/>
                    <a:p>
                      <a:pPr marL="342900" indent="-342900" algn="just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Марлевым тампоном, смоченным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водой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0,4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73850">
                <a:tc>
                  <a:txBody>
                    <a:bodyPr/>
                    <a:lstStyle/>
                    <a:p>
                      <a:pPr marL="342900" indent="-342900" algn="just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Марлевым тампоном, увлажненным 1-1,5 н. азотной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кислотой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0,8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69472">
                <a:tc>
                  <a:txBody>
                    <a:bodyPr/>
                    <a:lstStyle/>
                    <a:p>
                      <a:pPr marL="342900" indent="-342900" algn="just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Последовательно двумя марлевыми тампонами, увлажненными 1-1,5 н. азотной кислотой и затем сухим марлевым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тампоном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0,9-1,0</a:t>
                      </a:r>
                    </a:p>
                  </a:txBody>
                  <a:tcPr marL="82604" marR="82604" marT="41302" marB="4130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293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60869"/>
            <a:ext cx="85596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Загрязненные </a:t>
            </a:r>
            <a:r>
              <a:rPr lang="ru-RU" sz="2400" dirty="0"/>
              <a:t>участки тела тщательно обмываются теплой водой с мылом и протираются лимонной кислотой, применяются также специальные мази и пасты.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Для удаления радиоактивных аэрозолей из воздуха рекомендуется применять фильтры с высоким КПД (более 99%, в которых применяются специальные ткани марки ФПП и фильтры, которые после отработки выбрасываются как сухой радиоактивный отход).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41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36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629349"/>
            <a:ext cx="8559675" cy="445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dirty="0"/>
              <a:t>К радиоактивным отходам относятся жидкие отходы, если содержание в них радиоактивных веществ превышает допустимые концентрации, установленные для воды. 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Жидкие </a:t>
            </a:r>
            <a:r>
              <a:rPr lang="ru-RU" sz="2400" dirty="0"/>
              <a:t>радиоактивные отходы разделяют по степени их радиоактивности. Высокоактивные жидкие отходы собирают в сменные, герметично закрываемые контейнеры.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42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39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43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460968"/>
              </p:ext>
            </p:extLst>
          </p:nvPr>
        </p:nvGraphicFramePr>
        <p:xfrm>
          <a:off x="179512" y="1340768"/>
          <a:ext cx="8424935" cy="3752850"/>
        </p:xfrm>
        <a:graphic>
          <a:graphicData uri="http://schemas.openxmlformats.org/drawingml/2006/table">
            <a:tbl>
              <a:tblPr/>
              <a:tblGrid>
                <a:gridCol w="2083533"/>
                <a:gridCol w="1426857"/>
                <a:gridCol w="1642506"/>
                <a:gridCol w="1759248"/>
                <a:gridCol w="1512791"/>
              </a:tblGrid>
              <a:tr h="0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Удельная активность, кБк/кг</a:t>
                      </a:r>
                      <a:endParaRPr lang="ru-RU" sz="2000">
                        <a:effectLst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Категория отходов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тритий</a:t>
                      </a:r>
                      <a:endParaRPr lang="ru-RU" sz="2000">
                        <a:effectLst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Бета- излучающие радионуклиды (исключая тритий)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Альфа- излучающие нуклиды (исключая трансурановые)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Трансурановые радионуклиды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Низкоактивные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от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6</a:t>
                      </a:r>
                      <a:r>
                        <a:rPr lang="ru-RU" sz="2000">
                          <a:effectLst/>
                          <a:latin typeface="arial,helvetica,sans-serif"/>
                        </a:rPr>
                        <a:t> до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7</a:t>
                      </a:r>
                      <a:endParaRPr lang="ru-RU" sz="2000">
                        <a:effectLst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менее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3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менее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2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менее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1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Среднеактивные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от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7</a:t>
                      </a:r>
                      <a:r>
                        <a:rPr lang="ru-RU" sz="2000">
                          <a:effectLst/>
                          <a:latin typeface="arial,helvetica,sans-serif"/>
                        </a:rPr>
                        <a:t> до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11</a:t>
                      </a:r>
                      <a:endParaRPr lang="ru-RU" sz="2000">
                        <a:effectLst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от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3</a:t>
                      </a:r>
                      <a:r>
                        <a:rPr lang="ru-RU" sz="2000">
                          <a:effectLst/>
                          <a:latin typeface="arial,helvetica,sans-serif"/>
                        </a:rPr>
                        <a:t> до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7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,helvetica,sans-serif"/>
                        </a:rPr>
                        <a:t>от 10</a:t>
                      </a:r>
                      <a:r>
                        <a:rPr lang="ru-RU" sz="2000" baseline="30000" dirty="0">
                          <a:effectLst/>
                          <a:latin typeface="arial,helvetica,sans-serif"/>
                        </a:rPr>
                        <a:t>2</a:t>
                      </a:r>
                      <a:r>
                        <a:rPr lang="ru-RU" sz="2000" dirty="0">
                          <a:effectLst/>
                          <a:latin typeface="arial,helvetica,sans-serif"/>
                        </a:rPr>
                        <a:t> до 10</a:t>
                      </a:r>
                      <a:r>
                        <a:rPr lang="ru-RU" sz="2000" baseline="30000" dirty="0">
                          <a:effectLst/>
                          <a:latin typeface="arial,helvetica,sans-serif"/>
                        </a:rPr>
                        <a:t>6</a:t>
                      </a:r>
                      <a:endParaRPr lang="ru-RU" sz="2000" dirty="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от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1</a:t>
                      </a:r>
                      <a:r>
                        <a:rPr lang="ru-RU" sz="2000">
                          <a:effectLst/>
                          <a:latin typeface="arial,helvetica,sans-serif"/>
                        </a:rPr>
                        <a:t> до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5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Высокоактивные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более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11</a:t>
                      </a:r>
                      <a:endParaRPr lang="ru-RU" sz="2000">
                        <a:effectLst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более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7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,helvetica,sans-serif"/>
                        </a:rPr>
                        <a:t>более 10</a:t>
                      </a:r>
                      <a:r>
                        <a:rPr lang="ru-RU" sz="2000" baseline="30000">
                          <a:effectLst/>
                          <a:latin typeface="arial,helvetica,sans-serif"/>
                        </a:rPr>
                        <a:t>6</a:t>
                      </a:r>
                      <a:endParaRPr lang="ru-RU" sz="200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,helvetica,sans-serif"/>
                        </a:rPr>
                        <a:t>более 10</a:t>
                      </a:r>
                      <a:r>
                        <a:rPr lang="ru-RU" sz="2000" baseline="30000" dirty="0">
                          <a:effectLst/>
                          <a:latin typeface="arial,helvetica,sans-serif"/>
                        </a:rPr>
                        <a:t>5</a:t>
                      </a:r>
                      <a:endParaRPr lang="ru-RU" sz="2000" dirty="0">
                        <a:effectLst/>
                      </a:endParaRPr>
                    </a:p>
                  </a:txBody>
                  <a:tcPr marL="30480" marR="30480" marT="9525" marB="9525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43608" y="130423"/>
            <a:ext cx="70859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Классификация жидких и твердых радиоактивных отходов</a:t>
            </a:r>
            <a:b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845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39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dirty="0"/>
              <a:t>Твердые радиоактивные отходы собирают в пластикатовые мешки разового использования и помещают в сменные контейнеры. Контейнеры располагаются на рабочих местах. Контейнеры с радиоактивными отходами периодически отвозят на специальные пункты захоронения, где их разгружают и дезактивируют.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44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44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291375"/>
            <a:ext cx="85596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dirty="0"/>
              <a:t>Для предварительной сортировки твердых отходов рекомендуется использование критериев по мощности дозы гамма-излучения на расстоянии 0,1 м от </a:t>
            </a:r>
            <a:r>
              <a:rPr lang="ru-RU" sz="2400" dirty="0" smtClean="0"/>
              <a:t>поверхности:</a:t>
            </a:r>
            <a:endParaRPr lang="ru-RU" sz="2400" dirty="0"/>
          </a:p>
          <a:p>
            <a:pPr algn="just">
              <a:lnSpc>
                <a:spcPct val="150000"/>
              </a:lnSpc>
            </a:pPr>
            <a:r>
              <a:rPr lang="ru-RU" sz="2400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- </a:t>
            </a:r>
            <a:r>
              <a:rPr lang="ru-RU" sz="2400" dirty="0" err="1"/>
              <a:t>низкоактивные</a:t>
            </a:r>
            <a:r>
              <a:rPr lang="ru-RU" sz="2400" dirty="0"/>
              <a:t> - от 1 </a:t>
            </a:r>
            <a:r>
              <a:rPr lang="ru-RU" sz="2400" dirty="0" err="1"/>
              <a:t>мкЗв</a:t>
            </a:r>
            <a:r>
              <a:rPr lang="ru-RU" sz="2400" dirty="0"/>
              <a:t>/ч до 0,3 </a:t>
            </a:r>
            <a:r>
              <a:rPr lang="ru-RU" sz="2400" dirty="0" err="1"/>
              <a:t>мЗв</a:t>
            </a:r>
            <a:r>
              <a:rPr lang="ru-RU" sz="2400" dirty="0"/>
              <a:t>/ч;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- </a:t>
            </a:r>
            <a:r>
              <a:rPr lang="ru-RU" sz="2400" dirty="0" err="1"/>
              <a:t>среднеактивные</a:t>
            </a:r>
            <a:r>
              <a:rPr lang="ru-RU" sz="2400" dirty="0"/>
              <a:t> - от 0,3 </a:t>
            </a:r>
            <a:r>
              <a:rPr lang="ru-RU" sz="2400" dirty="0" err="1"/>
              <a:t>мЗв</a:t>
            </a:r>
            <a:r>
              <a:rPr lang="ru-RU" sz="2400" dirty="0"/>
              <a:t>/ч до 10 </a:t>
            </a:r>
            <a:r>
              <a:rPr lang="ru-RU" sz="2400" dirty="0" err="1"/>
              <a:t>мЗв</a:t>
            </a:r>
            <a:r>
              <a:rPr lang="ru-RU" sz="2400" dirty="0"/>
              <a:t>/ч;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- высокоактивные - более 10 </a:t>
            </a:r>
            <a:r>
              <a:rPr lang="ru-RU" sz="2400" dirty="0" err="1"/>
              <a:t>мЗв</a:t>
            </a:r>
            <a:r>
              <a:rPr lang="ru-RU" sz="2400" dirty="0"/>
              <a:t>/ч.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45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71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dirty="0"/>
              <a:t>Удаляемые радиоактивные отходы для целей их захоронения классифицируются по следующим признакам:</a:t>
            </a:r>
            <a:br>
              <a:rPr lang="ru-RU" sz="2400" dirty="0"/>
            </a:br>
            <a:r>
              <a:rPr lang="ru-RU" sz="2400" dirty="0"/>
              <a:t>1) в зависимости от периода полураспада содержащихся в радиоактивных отходах радионуклидов - долгоживущие радиоактивные отходы, короткоживущие радиоактивные отходы;</a:t>
            </a:r>
            <a:br>
              <a:rPr lang="ru-RU" sz="2400" dirty="0"/>
            </a:br>
            <a:r>
              <a:rPr lang="ru-RU" sz="2400" dirty="0"/>
              <a:t>2) в зависимости от удельной активности - высокоактивные радиоактивные отходы, </a:t>
            </a:r>
            <a:r>
              <a:rPr lang="ru-RU" sz="2400" dirty="0" err="1"/>
              <a:t>среднеактивные</a:t>
            </a:r>
            <a:r>
              <a:rPr lang="ru-RU" sz="2400" dirty="0"/>
              <a:t> радиоактивные отходы, </a:t>
            </a:r>
            <a:r>
              <a:rPr lang="ru-RU" sz="2400" dirty="0" err="1"/>
              <a:t>низкоактивные</a:t>
            </a:r>
            <a:r>
              <a:rPr lang="ru-RU" sz="2400" dirty="0"/>
              <a:t> радиоактивные отходы, очень </a:t>
            </a:r>
            <a:r>
              <a:rPr lang="ru-RU" sz="2400" dirty="0" err="1"/>
              <a:t>низкоактивные</a:t>
            </a:r>
            <a:r>
              <a:rPr lang="ru-RU" sz="2400" dirty="0"/>
              <a:t> радиоактивные отходы;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46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9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 smtClean="0"/>
              <a:t>3) в зависимости от агрегатного состояния - жидкие радиоактивные отходы, твердые радиоактивные отходы, газообразные радиоактивные отходы;</a:t>
            </a:r>
            <a:br>
              <a:rPr lang="ru-RU" sz="2400" dirty="0" smtClean="0"/>
            </a:br>
            <a:r>
              <a:rPr lang="ru-RU" sz="2400" dirty="0" smtClean="0"/>
              <a:t>4) в зависимости от содержания ядерных материалов - радиоактивные отходы, содержащие ядерные материалы, радиоактивные отходы, не содержащие ядерных материалов;</a:t>
            </a:r>
            <a:br>
              <a:rPr lang="ru-RU" sz="2400" dirty="0" smtClean="0"/>
            </a:br>
            <a:r>
              <a:rPr lang="ru-RU" sz="2400" dirty="0" smtClean="0"/>
              <a:t>5) отработавшие закрытые источники ионизирующего излучения;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47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5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6) радиоактивные отходы, образовавшиеся при добыче и переработке урановых руд;</a:t>
            </a:r>
            <a:br>
              <a:rPr lang="ru-RU" sz="2400" dirty="0" smtClean="0"/>
            </a:br>
            <a:r>
              <a:rPr lang="ru-RU" sz="2400" dirty="0" smtClean="0"/>
              <a:t>7) радиоактивные отходы, образовавшиеся при осуществлении не связанных с использованием атомной энергии видов деятельности по добыче и переработке минерального и органического сырья с повышенным содержанием природных радионуклидов.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48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73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116632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 smtClean="0"/>
              <a:t>	В зависимости от типа радиоактивного загрязнения выбирают способ проведения дезактивации.</a:t>
            </a:r>
          </a:p>
          <a:p>
            <a:pPr algn="just">
              <a:lnSpc>
                <a:spcPct val="150000"/>
              </a:lnSpc>
            </a:pPr>
            <a:r>
              <a:rPr lang="ru-RU" sz="2400" i="1" dirty="0">
                <a:solidFill>
                  <a:srgbClr val="FF0000"/>
                </a:solidFill>
              </a:rPr>
              <a:t>Способ дезактивации </a:t>
            </a:r>
            <a:r>
              <a:rPr lang="ru-RU" sz="2400" dirty="0"/>
              <a:t>– это совокупность операций с использованием средств дезактивации по удалению радиоактивных загрязнений с объектов или по изоляции поверхностей этих </a:t>
            </a:r>
            <a:r>
              <a:rPr lang="ru-RU" sz="2400" dirty="0" smtClean="0"/>
              <a:t>объектов.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В зависимости </a:t>
            </a:r>
            <a:r>
              <a:rPr lang="ru-RU" sz="2400" dirty="0">
                <a:solidFill>
                  <a:srgbClr val="FF0000"/>
                </a:solidFill>
              </a:rPr>
              <a:t>от агрегатного состояния дезактивирующей среды</a:t>
            </a:r>
            <a:r>
              <a:rPr lang="ru-RU" sz="2400" dirty="0"/>
              <a:t> все способы дезактивации можно подразделить на </a:t>
            </a:r>
            <a:r>
              <a:rPr lang="ru-RU" sz="2400" i="1" dirty="0">
                <a:solidFill>
                  <a:srgbClr val="FF0000"/>
                </a:solidFill>
              </a:rPr>
              <a:t>жидкостные</a:t>
            </a:r>
            <a:r>
              <a:rPr lang="ru-RU" sz="2400" dirty="0">
                <a:solidFill>
                  <a:srgbClr val="FF0000"/>
                </a:solidFill>
              </a:rPr>
              <a:t> и </a:t>
            </a:r>
            <a:r>
              <a:rPr lang="ru-RU" sz="2400" i="1" dirty="0">
                <a:solidFill>
                  <a:srgbClr val="FF0000"/>
                </a:solidFill>
              </a:rPr>
              <a:t>безжидкостные</a:t>
            </a:r>
            <a:r>
              <a:rPr lang="ru-RU" sz="2400" dirty="0">
                <a:solidFill>
                  <a:srgbClr val="FF0000"/>
                </a:solidFill>
              </a:rPr>
              <a:t>, а также </a:t>
            </a:r>
            <a:r>
              <a:rPr lang="ru-RU" sz="2400" i="1" dirty="0">
                <a:solidFill>
                  <a:srgbClr val="FF0000"/>
                </a:solidFill>
              </a:rPr>
              <a:t>комбинированные</a:t>
            </a:r>
            <a:r>
              <a:rPr lang="ru-RU" sz="2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49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64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50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45304" y="8805"/>
            <a:ext cx="7805716" cy="4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127532"/>
              </p:ext>
            </p:extLst>
          </p:nvPr>
        </p:nvGraphicFramePr>
        <p:xfrm>
          <a:off x="945304" y="8806"/>
          <a:ext cx="5220072" cy="6804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Visio" r:id="rId5" imgW="6269736" imgH="8519160" progId="">
                  <p:embed/>
                </p:oleObj>
              </mc:Choice>
              <mc:Fallback>
                <p:oleObj name="Visio" r:id="rId5" imgW="6269736" imgH="851916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304" y="8806"/>
                        <a:ext cx="5220072" cy="6804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438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51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45304" y="8805"/>
            <a:ext cx="7805716" cy="4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47041" y="-1"/>
            <a:ext cx="791339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467262"/>
              </p:ext>
            </p:extLst>
          </p:nvPr>
        </p:nvGraphicFramePr>
        <p:xfrm>
          <a:off x="547041" y="0"/>
          <a:ext cx="5292080" cy="6841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Visio" r:id="rId5" imgW="6233160" imgH="8061960" progId="">
                  <p:embed/>
                </p:oleObj>
              </mc:Choice>
              <mc:Fallback>
                <p:oleObj name="Visio" r:id="rId5" imgW="6233160" imgH="806196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041" y="0"/>
                        <a:ext cx="5292080" cy="68417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504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b="1" dirty="0" err="1"/>
              <a:t>Рекомендуем</a:t>
            </a:r>
            <a:r>
              <a:rPr lang="ru-RU" sz="2400" b="1" dirty="0"/>
              <a:t>ы</a:t>
            </a:r>
            <a:r>
              <a:rPr lang="uk-UA" sz="2400" b="1" dirty="0"/>
              <a:t>е </a:t>
            </a:r>
            <a:r>
              <a:rPr lang="uk-UA" sz="2400" b="1" dirty="0" err="1"/>
              <a:t>моющие</a:t>
            </a:r>
            <a:r>
              <a:rPr lang="uk-UA" sz="2400" b="1" dirty="0"/>
              <a:t> </a:t>
            </a:r>
            <a:r>
              <a:rPr lang="uk-UA" sz="2400" b="1" dirty="0" err="1"/>
              <a:t>средства</a:t>
            </a:r>
            <a:r>
              <a:rPr lang="uk-UA" sz="2400" b="1" dirty="0"/>
              <a:t> для </a:t>
            </a:r>
            <a:r>
              <a:rPr lang="uk-UA" sz="2400" b="1" dirty="0" err="1"/>
              <a:t>дезактивации</a:t>
            </a:r>
            <a:r>
              <a:rPr lang="uk-UA" sz="2400" b="1" dirty="0"/>
              <a:t> </a:t>
            </a:r>
            <a:r>
              <a:rPr lang="uk-UA" sz="2400" b="1" dirty="0" err="1"/>
              <a:t>оборудования</a:t>
            </a:r>
            <a:r>
              <a:rPr lang="uk-UA" sz="2400" b="1" dirty="0"/>
              <a:t>, </a:t>
            </a:r>
            <a:r>
              <a:rPr lang="uk-UA" sz="2400" b="1" dirty="0" err="1"/>
              <a:t>помещений</a:t>
            </a:r>
            <a:r>
              <a:rPr lang="uk-UA" sz="2400" b="1" dirty="0"/>
              <a:t>, </a:t>
            </a:r>
            <a:r>
              <a:rPr lang="uk-UA" sz="2400" b="1" dirty="0" err="1"/>
              <a:t>контейнеров</a:t>
            </a:r>
            <a:r>
              <a:rPr lang="uk-UA" sz="2400" b="1" dirty="0"/>
              <a:t> и </a:t>
            </a:r>
            <a:r>
              <a:rPr lang="uk-UA" sz="2400" b="1" dirty="0" err="1"/>
              <a:t>специальн</a:t>
            </a:r>
            <a:r>
              <a:rPr lang="ru-RU" sz="2400" b="1" dirty="0"/>
              <a:t>ы</a:t>
            </a:r>
            <a:r>
              <a:rPr lang="uk-UA" sz="2400" b="1" dirty="0"/>
              <a:t>х </a:t>
            </a:r>
            <a:r>
              <a:rPr lang="uk-UA" sz="2400" b="1" dirty="0" err="1" smtClean="0"/>
              <a:t>автомобилей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Состав № 1:</a:t>
            </a:r>
            <a:endParaRPr lang="ru-RU" dirty="0"/>
          </a:p>
          <a:p>
            <a:r>
              <a:rPr lang="uk-UA" dirty="0" err="1"/>
              <a:t>стиральньїй</a:t>
            </a:r>
            <a:r>
              <a:rPr lang="uk-UA" dirty="0"/>
              <a:t> порошок	3 г</a:t>
            </a:r>
            <a:endParaRPr lang="ru-RU" dirty="0"/>
          </a:p>
          <a:p>
            <a:r>
              <a:rPr lang="uk-UA" dirty="0" err="1"/>
              <a:t>щелочь</a:t>
            </a:r>
            <a:r>
              <a:rPr lang="uk-UA" dirty="0"/>
              <a:t>	10 г</a:t>
            </a:r>
            <a:endParaRPr lang="ru-RU" dirty="0"/>
          </a:p>
          <a:p>
            <a:r>
              <a:rPr lang="uk-UA" dirty="0"/>
              <a:t>вода	до 1 л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uk-UA" dirty="0"/>
              <a:t>Состав № 2:</a:t>
            </a:r>
            <a:endParaRPr lang="ru-RU" dirty="0"/>
          </a:p>
          <a:p>
            <a:r>
              <a:rPr lang="uk-UA" dirty="0"/>
              <a:t>ДС —РА</a:t>
            </a:r>
            <a:r>
              <a:rPr lang="ru-RU" dirty="0"/>
              <a:t>С</a:t>
            </a:r>
            <a:r>
              <a:rPr lang="uk-UA" dirty="0"/>
              <a:t>	10 мл</a:t>
            </a:r>
            <a:endParaRPr lang="ru-RU" dirty="0"/>
          </a:p>
          <a:p>
            <a:r>
              <a:rPr lang="ru-RU" dirty="0" smtClean="0"/>
              <a:t>Вода</a:t>
            </a:r>
            <a:r>
              <a:rPr lang="ru-RU" dirty="0"/>
              <a:t>	</a:t>
            </a:r>
            <a:r>
              <a:rPr lang="uk-UA" dirty="0"/>
              <a:t>до 1 л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ДС – РАС (паста РАС) – раствор рафинированного </a:t>
            </a:r>
            <a:r>
              <a:rPr lang="ru-RU" dirty="0" err="1" smtClean="0"/>
              <a:t>алкиларилсульфоната</a:t>
            </a:r>
            <a:endParaRPr lang="ru-RU" dirty="0" smtClean="0"/>
          </a:p>
          <a:p>
            <a:r>
              <a:rPr lang="ru-RU" dirty="0" smtClean="0"/>
              <a:t>СПОРО-85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68774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b="1" dirty="0" err="1"/>
              <a:t>Рекомендуем</a:t>
            </a:r>
            <a:r>
              <a:rPr lang="ru-RU" sz="2400" b="1" dirty="0"/>
              <a:t>ы</a:t>
            </a:r>
            <a:r>
              <a:rPr lang="uk-UA" sz="2400" b="1" dirty="0"/>
              <a:t>е </a:t>
            </a:r>
            <a:r>
              <a:rPr lang="uk-UA" sz="2400" b="1" dirty="0" err="1"/>
              <a:t>моющие</a:t>
            </a:r>
            <a:r>
              <a:rPr lang="uk-UA" sz="2400" b="1" dirty="0"/>
              <a:t> </a:t>
            </a:r>
            <a:r>
              <a:rPr lang="uk-UA" sz="2400" b="1" dirty="0" err="1"/>
              <a:t>средства</a:t>
            </a:r>
            <a:r>
              <a:rPr lang="uk-UA" sz="2400" b="1" dirty="0"/>
              <a:t> для </a:t>
            </a:r>
            <a:r>
              <a:rPr lang="uk-UA" sz="2400" b="1" dirty="0" err="1"/>
              <a:t>дезактивации</a:t>
            </a:r>
            <a:r>
              <a:rPr lang="uk-UA" sz="2400" b="1" dirty="0"/>
              <a:t> </a:t>
            </a:r>
            <a:r>
              <a:rPr lang="uk-UA" sz="2400" b="1" dirty="0" err="1"/>
              <a:t>оборудования</a:t>
            </a:r>
            <a:r>
              <a:rPr lang="uk-UA" sz="2400" b="1" dirty="0"/>
              <a:t>, </a:t>
            </a:r>
            <a:r>
              <a:rPr lang="uk-UA" sz="2400" b="1" dirty="0" err="1"/>
              <a:t>помещений</a:t>
            </a:r>
            <a:r>
              <a:rPr lang="uk-UA" sz="2400" b="1" dirty="0"/>
              <a:t>, </a:t>
            </a:r>
            <a:r>
              <a:rPr lang="uk-UA" sz="2400" b="1" dirty="0" err="1"/>
              <a:t>контейнеров</a:t>
            </a:r>
            <a:r>
              <a:rPr lang="uk-UA" sz="2400" b="1" dirty="0"/>
              <a:t> и </a:t>
            </a:r>
            <a:r>
              <a:rPr lang="uk-UA" sz="2400" b="1" dirty="0" err="1"/>
              <a:t>специальн</a:t>
            </a:r>
            <a:r>
              <a:rPr lang="ru-RU" sz="2400" b="1" dirty="0"/>
              <a:t>ы</a:t>
            </a:r>
            <a:r>
              <a:rPr lang="uk-UA" sz="2400" b="1" dirty="0"/>
              <a:t>х </a:t>
            </a:r>
            <a:r>
              <a:rPr lang="uk-UA" sz="2400" b="1" dirty="0" err="1" smtClean="0"/>
              <a:t>автомобилей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ДС </a:t>
            </a:r>
            <a:r>
              <a:rPr lang="uk-UA" dirty="0"/>
              <a:t>—РАС	10 мл</a:t>
            </a:r>
            <a:endParaRPr lang="ru-RU" dirty="0"/>
          </a:p>
          <a:p>
            <a:r>
              <a:rPr lang="uk-UA" dirty="0" err="1"/>
              <a:t>щавелевая</a:t>
            </a:r>
            <a:r>
              <a:rPr lang="uk-UA" dirty="0"/>
              <a:t> кислота	5 г</a:t>
            </a:r>
            <a:endParaRPr lang="ru-RU" dirty="0"/>
          </a:p>
          <a:p>
            <a:r>
              <a:rPr lang="uk-UA" dirty="0" err="1" smtClean="0"/>
              <a:t>поваренная</a:t>
            </a:r>
            <a:r>
              <a:rPr lang="uk-UA" dirty="0" smtClean="0"/>
              <a:t> </a:t>
            </a:r>
            <a:r>
              <a:rPr lang="uk-UA" dirty="0"/>
              <a:t>соль	</a:t>
            </a:r>
            <a:r>
              <a:rPr lang="uk-UA" dirty="0" smtClean="0"/>
              <a:t>	</a:t>
            </a:r>
            <a:r>
              <a:rPr lang="uk-UA" u="sng" dirty="0" smtClean="0"/>
              <a:t>50 </a:t>
            </a:r>
            <a:r>
              <a:rPr lang="uk-UA" u="sng" dirty="0"/>
              <a:t>г</a:t>
            </a:r>
            <a:endParaRPr lang="ru-RU" dirty="0"/>
          </a:p>
          <a:p>
            <a:r>
              <a:rPr lang="uk-UA" dirty="0"/>
              <a:t>вода	</a:t>
            </a:r>
            <a:r>
              <a:rPr lang="uk-UA" dirty="0" smtClean="0"/>
              <a:t>		до </a:t>
            </a:r>
            <a:r>
              <a:rPr lang="uk-UA" dirty="0"/>
              <a:t>1 л</a:t>
            </a:r>
            <a:endParaRPr lang="ru-RU" dirty="0"/>
          </a:p>
          <a:p>
            <a:r>
              <a:rPr lang="uk-UA" dirty="0"/>
              <a:t>Состав № 4:</a:t>
            </a:r>
            <a:endParaRPr lang="ru-RU" dirty="0"/>
          </a:p>
          <a:p>
            <a:r>
              <a:rPr lang="uk-UA" dirty="0"/>
              <a:t>ДС —РАС </a:t>
            </a:r>
            <a:r>
              <a:rPr lang="uk-UA" dirty="0" err="1"/>
              <a:t>или</a:t>
            </a:r>
            <a:r>
              <a:rPr lang="uk-UA" dirty="0"/>
              <a:t> ОП-7	5 г</a:t>
            </a:r>
            <a:endParaRPr lang="ru-RU" dirty="0"/>
          </a:p>
          <a:p>
            <a:r>
              <a:rPr lang="uk-UA" dirty="0" err="1"/>
              <a:t>щавелевая</a:t>
            </a:r>
            <a:r>
              <a:rPr lang="uk-UA" dirty="0"/>
              <a:t> кислота	5 г</a:t>
            </a:r>
            <a:endParaRPr lang="ru-RU" dirty="0"/>
          </a:p>
          <a:p>
            <a:r>
              <a:rPr lang="uk-UA" dirty="0" err="1"/>
              <a:t>гексаметафосфат</a:t>
            </a:r>
            <a:r>
              <a:rPr lang="uk-UA" dirty="0"/>
              <a:t> </a:t>
            </a:r>
            <a:r>
              <a:rPr lang="uk-UA" dirty="0" err="1"/>
              <a:t>натрия</a:t>
            </a:r>
            <a:r>
              <a:rPr lang="uk-UA" dirty="0"/>
              <a:t>	</a:t>
            </a:r>
            <a:r>
              <a:rPr lang="uk-UA" u="sng" dirty="0"/>
              <a:t>7 г</a:t>
            </a:r>
            <a:endParaRPr lang="ru-RU" dirty="0"/>
          </a:p>
          <a:p>
            <a:r>
              <a:rPr lang="uk-UA" dirty="0"/>
              <a:t>вода	</a:t>
            </a:r>
            <a:r>
              <a:rPr lang="uk-UA" dirty="0" smtClean="0"/>
              <a:t>		до </a:t>
            </a:r>
            <a:r>
              <a:rPr lang="uk-UA" dirty="0"/>
              <a:t>1 л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ДС – РАС (паста РАС) – раствор рафинированного </a:t>
            </a:r>
            <a:r>
              <a:rPr lang="ru-RU" dirty="0" err="1"/>
              <a:t>алкиларилсульфоната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7119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b="1" dirty="0" err="1"/>
              <a:t>Рекомендуем</a:t>
            </a:r>
            <a:r>
              <a:rPr lang="ru-RU" sz="2400" b="1" dirty="0"/>
              <a:t>ы</a:t>
            </a:r>
            <a:r>
              <a:rPr lang="uk-UA" sz="2400" b="1" dirty="0"/>
              <a:t>е </a:t>
            </a:r>
            <a:r>
              <a:rPr lang="uk-UA" sz="2400" b="1" dirty="0" err="1"/>
              <a:t>моющие</a:t>
            </a:r>
            <a:r>
              <a:rPr lang="uk-UA" sz="2400" b="1" dirty="0"/>
              <a:t> </a:t>
            </a:r>
            <a:r>
              <a:rPr lang="uk-UA" sz="2400" b="1" dirty="0" err="1"/>
              <a:t>средства</a:t>
            </a:r>
            <a:r>
              <a:rPr lang="uk-UA" sz="2400" b="1" dirty="0"/>
              <a:t> для </a:t>
            </a:r>
            <a:r>
              <a:rPr lang="uk-UA" sz="2400" b="1" dirty="0" err="1"/>
              <a:t>дезактивации</a:t>
            </a:r>
            <a:r>
              <a:rPr lang="uk-UA" sz="2400" b="1" dirty="0"/>
              <a:t> </a:t>
            </a:r>
            <a:r>
              <a:rPr lang="uk-UA" sz="2400" b="1" dirty="0" err="1"/>
              <a:t>оборудования</a:t>
            </a:r>
            <a:r>
              <a:rPr lang="uk-UA" sz="2400" b="1" dirty="0"/>
              <a:t>, </a:t>
            </a:r>
            <a:r>
              <a:rPr lang="uk-UA" sz="2400" b="1" dirty="0" err="1"/>
              <a:t>помещений</a:t>
            </a:r>
            <a:r>
              <a:rPr lang="uk-UA" sz="2400" b="1" dirty="0"/>
              <a:t>, </a:t>
            </a:r>
            <a:r>
              <a:rPr lang="uk-UA" sz="2400" b="1" dirty="0" err="1"/>
              <a:t>контейнеров</a:t>
            </a:r>
            <a:r>
              <a:rPr lang="uk-UA" sz="2400" b="1" dirty="0"/>
              <a:t> и </a:t>
            </a:r>
            <a:r>
              <a:rPr lang="uk-UA" sz="2400" b="1" dirty="0" err="1"/>
              <a:t>специальн</a:t>
            </a:r>
            <a:r>
              <a:rPr lang="ru-RU" sz="2400" b="1" dirty="0"/>
              <a:t>ы</a:t>
            </a:r>
            <a:r>
              <a:rPr lang="uk-UA" sz="2400" b="1" dirty="0"/>
              <a:t>х </a:t>
            </a:r>
            <a:r>
              <a:rPr lang="uk-UA" sz="2400" b="1" dirty="0" err="1" smtClean="0"/>
              <a:t>автомобилей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Если не помогло, то:</a:t>
            </a:r>
          </a:p>
          <a:p>
            <a:r>
              <a:rPr lang="ru-RU" dirty="0"/>
              <a:t>Загрязненные поверхности, не поддающиеся отмывке </a:t>
            </a:r>
            <a:r>
              <a:rPr lang="ru-RU" dirty="0" smtClean="0"/>
              <a:t>указанными </a:t>
            </a:r>
            <a:r>
              <a:rPr lang="ru-RU" dirty="0"/>
              <a:t>составами, </a:t>
            </a:r>
            <a:r>
              <a:rPr lang="ru-RU" dirty="0" smtClean="0"/>
              <a:t>подвергаются </a:t>
            </a:r>
            <a:r>
              <a:rPr lang="ru-RU" dirty="0"/>
              <a:t>дополнительной обработке моющим составом № 5</a:t>
            </a:r>
            <a:r>
              <a:rPr lang="ru-RU" dirty="0" smtClean="0"/>
              <a:t>.</a:t>
            </a:r>
          </a:p>
          <a:p>
            <a:r>
              <a:rPr lang="uk-UA" dirty="0"/>
              <a:t>Состав № 5</a:t>
            </a:r>
            <a:endParaRPr lang="ru-RU" dirty="0"/>
          </a:p>
          <a:p>
            <a:r>
              <a:rPr lang="uk-UA" dirty="0"/>
              <a:t>Марганцевокислий 	</a:t>
            </a:r>
            <a:r>
              <a:rPr lang="ru-RU" dirty="0"/>
              <a:t>40</a:t>
            </a:r>
            <a:r>
              <a:rPr lang="uk-UA" dirty="0"/>
              <a:t> г</a:t>
            </a:r>
            <a:endParaRPr lang="ru-RU" dirty="0"/>
          </a:p>
          <a:p>
            <a:r>
              <a:rPr lang="uk-UA" dirty="0" err="1"/>
              <a:t>серная</a:t>
            </a:r>
            <a:r>
              <a:rPr lang="uk-UA" dirty="0"/>
              <a:t> кислота	</a:t>
            </a:r>
            <a:r>
              <a:rPr lang="uk-UA" u="sng" dirty="0"/>
              <a:t>5 г</a:t>
            </a:r>
            <a:endParaRPr lang="ru-RU" dirty="0"/>
          </a:p>
          <a:p>
            <a:r>
              <a:rPr lang="uk-UA" dirty="0"/>
              <a:t>вода	до 1 л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59426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55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45304" y="8805"/>
            <a:ext cx="7805716" cy="4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47041" y="-1"/>
            <a:ext cx="791339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55378" y="3882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193742"/>
              </p:ext>
            </p:extLst>
          </p:nvPr>
        </p:nvGraphicFramePr>
        <p:xfrm>
          <a:off x="955378" y="388290"/>
          <a:ext cx="6115050" cy="560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" name="Visio" r:id="rId5" imgW="6461760" imgH="5911596" progId="">
                  <p:embed/>
                </p:oleObj>
              </mc:Choice>
              <mc:Fallback>
                <p:oleObj name="Visio" r:id="rId5" imgW="6461760" imgH="5911596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378" y="388290"/>
                        <a:ext cx="6115050" cy="560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384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404813"/>
            <a:ext cx="7416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 smtClean="0"/>
              <a:t>РАДИАЦИОННЫЙ ФОН И ЗАХОРОНЕНИЕ РАДИОАКТИВНЫХ ОТХОДОВ</a:t>
            </a:r>
            <a:endParaRPr lang="ru-RU" sz="3600" b="1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56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73798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Источники излучений.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/>
              <a:t>Естественный и техногенный радиационный фон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/>
              <a:t>Естественные источники радиоактивных излучений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/>
              <a:t>Внутреннее облучение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/>
              <a:t>Радон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/>
              <a:t>Добыча полезных ископаемых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/>
              <a:t>Медицинские источники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/>
              <a:t>Ядерные взрывы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/>
              <a:t>Атомная энергетика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/>
              <a:t>Захоронение радиоактивных отходов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57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62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b="1" i="1" dirty="0">
                <a:solidFill>
                  <a:srgbClr val="FF0000"/>
                </a:solidFill>
              </a:rPr>
              <a:t>Естественный радиационный фон – это неотъемлемый фактор окружающей среды</a:t>
            </a:r>
            <a:r>
              <a:rPr lang="ru-RU" sz="2400" b="1" dirty="0">
                <a:solidFill>
                  <a:srgbClr val="FF0000"/>
                </a:solidFill>
              </a:rPr>
              <a:t>.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Естественный радиационный фон обусловлен космическим излучением, приходящим из межзвездного пространства, и естественными радиоактивными веществами, распределенными на поверхности и в недрах Земли, в атмосфере, растениях и организме всех живых существ, населяющих нашу планету.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58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3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334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Космическое излучение и радиоактивные вещества, находящиеся в окружающей среде являются источниками </a:t>
            </a:r>
            <a:r>
              <a:rPr lang="ru-RU" sz="2400" i="1" dirty="0"/>
              <a:t>внешнего излучения</a:t>
            </a:r>
            <a:r>
              <a:rPr lang="ru-RU" sz="2400" dirty="0"/>
              <a:t>. Радиоактивные вещества, содержащиеся в теле человека или поступающие в организм с вдыхаемым воздухом, пищей или водой, обусловливают </a:t>
            </a:r>
            <a:r>
              <a:rPr lang="ru-RU" sz="2400" i="1" dirty="0"/>
              <a:t>внутреннее облучение</a:t>
            </a:r>
            <a:r>
              <a:rPr lang="ru-RU" sz="2400" dirty="0"/>
              <a:t>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59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4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Эффективная доза, создаваемая космическим излучением на уровне моря, составляет 0.32 </a:t>
            </a:r>
            <a:r>
              <a:rPr lang="ru-RU" sz="2400" dirty="0" err="1"/>
              <a:t>мЗв</a:t>
            </a:r>
            <a:r>
              <a:rPr lang="ru-RU" sz="2400" dirty="0"/>
              <a:t> (32 </a:t>
            </a:r>
            <a:r>
              <a:rPr lang="ru-RU" sz="2400" dirty="0" err="1"/>
              <a:t>мбэр</a:t>
            </a:r>
            <a:r>
              <a:rPr lang="ru-RU" sz="2400" dirty="0"/>
              <a:t>) в год. С удалением от поверхности земли интенсивность космического излучения возрастает. Поэтому дозовая нагрузка на людей, проживающих в горной местности, в несколько раз больше: она равна примерно 0.7 и 5 </a:t>
            </a:r>
            <a:r>
              <a:rPr lang="ru-RU" sz="2400" dirty="0" err="1"/>
              <a:t>мЗв</a:t>
            </a:r>
            <a:r>
              <a:rPr lang="ru-RU" sz="2400" dirty="0"/>
              <a:t> (70 и 500 </a:t>
            </a:r>
            <a:r>
              <a:rPr lang="ru-RU" sz="2400" dirty="0" err="1"/>
              <a:t>мбэр</a:t>
            </a:r>
            <a:r>
              <a:rPr lang="ru-RU" sz="2400" dirty="0"/>
              <a:t>) в год на высотах соответственно 2 и 4 </a:t>
            </a:r>
            <a:r>
              <a:rPr lang="ru-RU" sz="2400" dirty="0" smtClean="0"/>
              <a:t>- </a:t>
            </a:r>
            <a:r>
              <a:rPr lang="ru-RU" sz="2400" dirty="0"/>
              <a:t>5 км.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60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20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61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27001"/>
            <a:ext cx="4752528" cy="647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4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Для 95 процентов населения земного шара годовая эквивалентная доза внешнего облучения, обусловленная гамма-излучением естественных радионуклидов, составляет в среднем 0.35 </a:t>
            </a:r>
            <a:r>
              <a:rPr lang="ru-RU" sz="2400" dirty="0" err="1"/>
              <a:t>мЗв</a:t>
            </a:r>
            <a:r>
              <a:rPr lang="ru-RU" sz="2400" dirty="0"/>
              <a:t> (35 </a:t>
            </a:r>
            <a:r>
              <a:rPr lang="ru-RU" sz="2400" dirty="0" err="1"/>
              <a:t>мбэр</a:t>
            </a:r>
            <a:r>
              <a:rPr lang="ru-RU" sz="2400" dirty="0"/>
              <a:t>). Около 3 процентов населения живет в условиях, где внешнее облучение от естественных радионуклидов составляет 1 </a:t>
            </a:r>
            <a:r>
              <a:rPr lang="ru-RU" sz="2400" dirty="0" err="1"/>
              <a:t>мЗв</a:t>
            </a:r>
            <a:r>
              <a:rPr lang="ru-RU" sz="2400" dirty="0"/>
              <a:t> (100 </a:t>
            </a:r>
            <a:r>
              <a:rPr lang="ru-RU" sz="2400" dirty="0" err="1"/>
              <a:t>мбэр</a:t>
            </a:r>
            <a:r>
              <a:rPr lang="ru-RU" sz="2400" dirty="0"/>
              <a:t>), а 1.5 процента – более 1.4 </a:t>
            </a:r>
            <a:r>
              <a:rPr lang="ru-RU" sz="2400" dirty="0" err="1"/>
              <a:t>мЗв</a:t>
            </a:r>
            <a:r>
              <a:rPr lang="ru-RU" sz="2400" dirty="0"/>
              <a:t> (140 </a:t>
            </a:r>
            <a:r>
              <a:rPr lang="ru-RU" sz="2400" dirty="0" err="1"/>
              <a:t>мбэр</a:t>
            </a:r>
            <a:r>
              <a:rPr lang="ru-RU" sz="2400" dirty="0" smtClean="0"/>
              <a:t>). </a:t>
            </a:r>
            <a:r>
              <a:rPr lang="ru-RU" sz="2400" dirty="0"/>
              <a:t>Наряду с этим есть места, преимущественно в горной местности, где радиационный фон существенно выше.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62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74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653287" y="2266861"/>
            <a:ext cx="783742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Основной вклад в дозу </a:t>
            </a:r>
            <a:r>
              <a:rPr lang="ru-RU" sz="3200" b="1" i="1" dirty="0" smtClean="0">
                <a:solidFill>
                  <a:srgbClr val="FF0000"/>
                </a:solidFill>
              </a:rPr>
              <a:t>внутреннего </a:t>
            </a:r>
            <a:r>
              <a:rPr lang="ru-RU" sz="3200" b="1" i="1" dirty="0">
                <a:solidFill>
                  <a:srgbClr val="FF0000"/>
                </a:solidFill>
              </a:rPr>
              <a:t>облучения вносят калий-40, радий и радиоактивные продукты его распада</a:t>
            </a:r>
            <a:r>
              <a:rPr lang="ru-RU" sz="3200" b="1" dirty="0">
                <a:solidFill>
                  <a:srgbClr val="FF0000"/>
                </a:solidFill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63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0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445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В организм человека калий-40 поступает преимущественно с пищей, и его вклад в дозу внутреннего облучения превышает 50 процентов (курага, бобы, какао, соевая мука). Годовая эквивалентная доза внутреннего облучения, обусловленная потреблением калия-40, составляет 0.18 </a:t>
            </a:r>
            <a:r>
              <a:rPr lang="ru-RU" sz="2400" dirty="0" err="1"/>
              <a:t>мЗв</a:t>
            </a:r>
            <a:r>
              <a:rPr lang="ru-RU" sz="2400" dirty="0"/>
              <a:t> (18 </a:t>
            </a:r>
            <a:r>
              <a:rPr lang="ru-RU" sz="2400" dirty="0" err="1"/>
              <a:t>мбэр</a:t>
            </a:r>
            <a:r>
              <a:rPr lang="ru-RU" sz="2400" dirty="0"/>
              <a:t>). За счет полония-210 мы получаем 0.13 </a:t>
            </a:r>
            <a:r>
              <a:rPr lang="ru-RU" sz="2400" dirty="0" err="1"/>
              <a:t>мЗв</a:t>
            </a:r>
            <a:r>
              <a:rPr lang="ru-RU" sz="2400" dirty="0"/>
              <a:t> (13 </a:t>
            </a:r>
            <a:r>
              <a:rPr lang="ru-RU" sz="2400" dirty="0" err="1"/>
              <a:t>мбэр</a:t>
            </a:r>
            <a:r>
              <a:rPr lang="ru-RU" sz="2400" dirty="0"/>
              <a:t>), а радия и продуктов его распада – 0.02 </a:t>
            </a:r>
            <a:r>
              <a:rPr lang="ru-RU" sz="2400" dirty="0" err="1"/>
              <a:t>мЗв</a:t>
            </a:r>
            <a:r>
              <a:rPr lang="ru-RU" sz="2400" dirty="0"/>
              <a:t> (2 </a:t>
            </a:r>
            <a:r>
              <a:rPr lang="ru-RU" sz="2400" dirty="0" err="1"/>
              <a:t>мбэр</a:t>
            </a:r>
            <a:r>
              <a:rPr lang="ru-RU" sz="2400" dirty="0"/>
              <a:t>) в год.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64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74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65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980729"/>
            <a:ext cx="3662515" cy="52740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4" y="53136"/>
            <a:ext cx="5220438" cy="68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2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66</a:t>
            </a:fld>
            <a:r>
              <a:rPr lang="ru-RU" dirty="0" err="1" smtClean="0"/>
              <a:t>укёф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066" y="53136"/>
            <a:ext cx="5220438" cy="68322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5541"/>
            <a:ext cx="3960440" cy="62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4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44624"/>
            <a:ext cx="855967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b="1" i="1" dirty="0">
                <a:solidFill>
                  <a:srgbClr val="FF0000"/>
                </a:solidFill>
              </a:rPr>
              <a:t>Ведущим фактором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техногенно</a:t>
            </a:r>
            <a:r>
              <a:rPr lang="ru-RU" sz="2400" b="1" i="1" dirty="0" smtClean="0">
                <a:solidFill>
                  <a:srgbClr val="FF0000"/>
                </a:solidFill>
              </a:rPr>
              <a:t> повышенного </a:t>
            </a:r>
            <a:r>
              <a:rPr lang="ru-RU" sz="2400" b="1" i="1" dirty="0">
                <a:solidFill>
                  <a:srgbClr val="FF0000"/>
                </a:solidFill>
              </a:rPr>
              <a:t>радиационного фона является дополнительное облучение, обусловленное радоном, при пребывании в помещении</a:t>
            </a:r>
            <a:r>
              <a:rPr lang="ru-RU" sz="2400" b="1" dirty="0">
                <a:solidFill>
                  <a:srgbClr val="FF0000"/>
                </a:solidFill>
              </a:rPr>
              <a:t>.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В </a:t>
            </a:r>
            <a:r>
              <a:rPr lang="ru-RU" sz="2400" dirty="0"/>
              <a:t>Швеции в некоторых домах выявлена концентрация радона, которая в десятки раз выше, чем допустимая концентрация, установленная для урановых рудников. </a:t>
            </a:r>
            <a:r>
              <a:rPr lang="ru-RU" sz="2400" dirty="0" smtClean="0"/>
              <a:t>	Наряду </a:t>
            </a:r>
            <a:r>
              <a:rPr lang="ru-RU" sz="2400" dirty="0"/>
              <a:t>с естественным, человек подвергается дополнительному облучению за счет антропогенных источников, т.е. созданных человеком. Наибольший вклад в дозу дают рентгенодиагностические медицинские процедуры.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67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37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39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В </a:t>
            </a:r>
            <a:r>
              <a:rPr lang="ru-RU" sz="2400" dirty="0"/>
              <a:t>настоящее время эффективная доза, обусловленная естественными, техногенными и антропогенными источниками радиации, составляет в России 4.0 </a:t>
            </a:r>
            <a:r>
              <a:rPr lang="ru-RU" sz="2400" dirty="0" err="1"/>
              <a:t>мЗв</a:t>
            </a:r>
            <a:r>
              <a:rPr lang="ru-RU" sz="2400" dirty="0"/>
              <a:t> (400 </a:t>
            </a:r>
            <a:r>
              <a:rPr lang="ru-RU" sz="2400" dirty="0" err="1"/>
              <a:t>мбэр</a:t>
            </a:r>
            <a:r>
              <a:rPr lang="ru-RU" sz="2400" dirty="0"/>
              <a:t>) в год. При этом 27 процентов составляет естественный фон, 39 процентов – радон в помещениях и 34 процента – рентгенодиагностические медицинские процедуры.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68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22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539552" y="1628800"/>
            <a:ext cx="77768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Естественные источники радиоактивных излучений 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69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4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Земные источники радиации ответственны за большую часть облучения, которому подвергается человек за счет естественной радиации. В среднем они обеспечивают более 5/6 годовой эффективной эквивалентной дозы, получаемой населением, в основном вследствие внутреннего облучения. Остальную часть (1/6) вносят космические лучи, главным образом путем внешнего облучения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Космические лучи – около 300 </a:t>
            </a:r>
            <a:r>
              <a:rPr lang="ru-RU" sz="2400" dirty="0" err="1" smtClean="0"/>
              <a:t>мкЗв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Земная радиация – от 0,3-0,6 до 250 </a:t>
            </a:r>
            <a:r>
              <a:rPr lang="ru-RU" sz="2400" dirty="0" err="1" smtClean="0"/>
              <a:t>мЗв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70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35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3" y="44624"/>
            <a:ext cx="381642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В Бразилии, недалеко от города </a:t>
            </a:r>
            <a:r>
              <a:rPr lang="ru-RU" sz="2400" dirty="0" err="1"/>
              <a:t>Посус-ди-Калдас</a:t>
            </a:r>
            <a:r>
              <a:rPr lang="ru-RU" sz="2400" dirty="0"/>
              <a:t> (штат </a:t>
            </a:r>
            <a:r>
              <a:rPr lang="ru-RU" sz="2400" dirty="0" err="1"/>
              <a:t>Минас-Жерайс</a:t>
            </a:r>
            <a:r>
              <a:rPr lang="ru-RU" sz="2400" dirty="0"/>
              <a:t>), расположенного в 200 км к северу от Сан-Паулу, есть небольшая возвышенность. Как оказалось, здесь уровень радиации в 800 раз превосходит средний и достигает 250 </a:t>
            </a:r>
            <a:r>
              <a:rPr lang="ru-RU" sz="2400" dirty="0" err="1"/>
              <a:t>миллизивертов</a:t>
            </a:r>
            <a:r>
              <a:rPr lang="ru-RU" sz="2400" dirty="0"/>
              <a:t> в год.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71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666" y="85725"/>
            <a:ext cx="5131333" cy="507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7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72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895343"/>
              </p:ext>
            </p:extLst>
          </p:nvPr>
        </p:nvGraphicFramePr>
        <p:xfrm>
          <a:off x="755576" y="1556792"/>
          <a:ext cx="7560840" cy="3957420"/>
        </p:xfrm>
        <a:graphic>
          <a:graphicData uri="http://schemas.openxmlformats.org/drawingml/2006/table">
            <a:tbl>
              <a:tblPr/>
              <a:tblGrid>
                <a:gridCol w="2520280"/>
                <a:gridCol w="2520280"/>
                <a:gridCol w="2520280"/>
              </a:tblGrid>
              <a:tr h="92733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0000"/>
                          </a:solidFill>
                          <a:effectLst/>
                        </a:rPr>
                        <a:t>Дата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</a:rPr>
                        <a:t>Уровень 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</a:rPr>
                        <a:t>ɣ-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</a:rPr>
                        <a:t>излучения, </a:t>
                      </a:r>
                      <a:r>
                        <a:rPr lang="el-GR" sz="2800" dirty="0">
                          <a:solidFill>
                            <a:srgbClr val="000000"/>
                          </a:solidFill>
                          <a:effectLst/>
                        </a:rPr>
                        <a:t>μ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</a:rPr>
                        <a:t>Р/ч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Превышение нормы, раз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520212"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1.3.2011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2.2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20212"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1.4.2011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67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2.23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20212"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5.4.2011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2.2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20212"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6.4.2011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69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2.3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20212"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7.4.2011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</a:rPr>
                        <a:t>68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</a:rPr>
                        <a:t>2.27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23528" y="116632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ahoma" panose="020B0604030504040204" pitchFamily="34" charset="0"/>
              </a:rPr>
              <a:t>Чернобыльская АЭС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Датчик расположен на </a:t>
            </a:r>
            <a:r>
              <a:rPr lang="ru-RU" sz="2800" dirty="0" err="1">
                <a:solidFill>
                  <a:srgbClr val="000000"/>
                </a:solidFill>
                <a:latin typeface="tahoma" panose="020B0604030504040204" pitchFamily="34" charset="0"/>
              </a:rPr>
              <a:t>промплощадке</a:t>
            </a: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 ЧАЭС.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452298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547664" y="1628800"/>
            <a:ext cx="6327427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Внутреннее облучение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73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00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В среднем примерно 2/3 эффективной эквивалентной дозы облучения, которую человек получает от естественных источников радиации, поступает от радиоактивных веществ, попавших в организм с пищей, водой и воздухом.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  <a:r>
              <a:rPr lang="ru-RU" sz="2400" dirty="0" smtClean="0"/>
              <a:t>Небольшая </a:t>
            </a:r>
            <a:r>
              <a:rPr lang="ru-RU" sz="2400" dirty="0"/>
              <a:t>часть этой дозы приходится на радиоактивные изотопы типа углерода-14 и трития, которые образуются под воздействием космической радиации. Остальная часть поступает от источников земного происхождения.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74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91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887924" y="1897529"/>
            <a:ext cx="13681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Радон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75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69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00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Наиболее </a:t>
            </a:r>
            <a:r>
              <a:rPr lang="ru-RU" sz="2400" dirty="0"/>
              <a:t>весомым из всех естественных источников радиации является невидимый тяжелый газ (в 7.5 раз тяжелее воздуха) радон, не имеющий вкуса и запаха. Согласно оценке НКДАР ООН, радон вместе со своими дочерними продуктами распада ответствен за 3/4 годовой индивидуальной эффективной эквивалентной дозы облучения, получаемой населением от земных источников радиации, и примерно за половину этой дозы от всех естественных источников радиации.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76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2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В зонах с умеренным климатом концентрации радона в закрытых помещениях в среднем примерно в 8 раз выше, чем в наружном воздухе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Очень высокие концентрации радона в последнее время регистрируют все чаще. В конце 70-х гг. в Швеции и Финляндии были обнаружены строения, внутри которых концентрация радона в 5000 раз превышала среднюю его концентрацию в наружном воздухе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Источники: строительные материалы; земной грунт; вода; природный газ.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77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88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547664" y="1628800"/>
            <a:ext cx="6327427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Уголь и фосфаты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78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02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Уголь и фосфаты </a:t>
            </a:r>
            <a:r>
              <a:rPr lang="ru-RU" sz="2400" dirty="0"/>
              <a:t>как и другие природные материалы, содержит ничтожные количества первичных радионуклидов. Последние, извлеченные </a:t>
            </a:r>
            <a:r>
              <a:rPr lang="ru-RU" sz="2400" dirty="0" smtClean="0"/>
              <a:t>из </a:t>
            </a:r>
            <a:r>
              <a:rPr lang="ru-RU" sz="2400" dirty="0"/>
              <a:t>недр земли, после </a:t>
            </a:r>
            <a:r>
              <a:rPr lang="ru-RU" sz="2400" dirty="0" smtClean="0"/>
              <a:t>переработки и сжигания </a:t>
            </a:r>
            <a:r>
              <a:rPr lang="ru-RU" sz="2400" dirty="0"/>
              <a:t>попадают в окружающую среду, где могут служить источником облучения.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79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44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547664" y="1628800"/>
            <a:ext cx="6327427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Медицинские источники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80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24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В настоящее время основную дозу, получаемую человеком от техногенных источников радиации, вносят медицинские процедуры и методы лечения, связанные с применением радиоактивности. Во многих странах этот источник ответствен практически за всю дозу, получаемую от техногенных источников радиации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Средняя эффективная эквивалентная доза, получаемая от всех источников облучения в медицине, составляет примерно половину средней дозы от естественных источников.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81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40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547664" y="1628800"/>
            <a:ext cx="6327427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Ядерные взрывы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82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87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47475"/>
            <a:ext cx="8559675" cy="611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Годовые дозы облучения четко перекликаются с испытаниями ядерного оружия в атмосфере: их максимум приходится на те же периоды. В 1963 г. коллективная среднегодовая доза, связанная с ядерными испытаниями, составила 7% дозы облучения от естественных источников; в 1966 г. она уменьшилась до 2%, а в начале 80-х – до 1%. Если испытания в атмосфере проводиться не будут, то годовые дозы облучения станут все меньше и меньше.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К 1980 г. человечество получило лишь 12% дозы, остальную часть оно будет получать еще миллионы лет.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83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34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547664" y="1628800"/>
            <a:ext cx="6327427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Атомная энергетика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84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94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729232"/>
            <a:ext cx="8559675" cy="334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Источником облучения, вокруг которого ведутся наиболее интенсивные споры, являются атомные электростанции, хотя в настоящее время они дают весьма незначительное суммарное облучение населения. При нормальной работе ядерных установок выбросы радиоактивных материалов в окружающую среду очень невелики.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85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78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729232"/>
            <a:ext cx="8559675" cy="1685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Среднегодовые эффективные эквивалентные дозы облучения от естественных и техногенных источников радиации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86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108876"/>
              </p:ext>
            </p:extLst>
          </p:nvPr>
        </p:nvGraphicFramePr>
        <p:xfrm>
          <a:off x="539552" y="2553313"/>
          <a:ext cx="8172648" cy="346797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384376"/>
                <a:gridCol w="4788272"/>
              </a:tblGrid>
              <a:tr h="9482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Источники радиации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Эффективная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эквивалентная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доза облучения, 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ru-RU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мЗв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/год)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Естественные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82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Источники, использующиеся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медицине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1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Радиоактивные осадки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1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Атомная энергетика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08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539552" y="1628800"/>
            <a:ext cx="733553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Захоронение радиоактивных отходов</a:t>
            </a:r>
          </a:p>
          <a:p>
            <a:pPr algn="just">
              <a:lnSpc>
                <a:spcPct val="150000"/>
              </a:lnSpc>
            </a:pPr>
            <a:endParaRPr lang="ru-RU" sz="2400" dirty="0"/>
          </a:p>
          <a:p>
            <a:pPr algn="just">
              <a:lnSpc>
                <a:spcPct val="150000"/>
              </a:lnSpc>
            </a:pPr>
            <a:endParaRPr lang="ru-RU" sz="2400" dirty="0" smtClean="0"/>
          </a:p>
          <a:p>
            <a:pPr algn="just">
              <a:lnSpc>
                <a:spcPct val="150000"/>
              </a:lnSpc>
            </a:pP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b="1" dirty="0"/>
              <a:t>САНИТАРНЫЕ </a:t>
            </a:r>
            <a:r>
              <a:rPr lang="ru-RU" sz="2400" b="1" dirty="0" smtClean="0"/>
              <a:t>ПРАВИЛА СП </a:t>
            </a:r>
            <a:r>
              <a:rPr lang="ru-RU" sz="2400" b="1" dirty="0"/>
              <a:t>2.6.6.1168-02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87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18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ГАЗЫ И АЭРОЗОЛИ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Чтобы </a:t>
            </a:r>
            <a:r>
              <a:rPr lang="ru-RU" sz="2400" dirty="0"/>
              <a:t>исключить поступление в атмосферу газообразных радиоактивных отходов различных ядерно-энергетических и радиохимических производств, на пути газового потока устанавливают </a:t>
            </a:r>
            <a:r>
              <a:rPr lang="ru-RU" sz="2400" i="1" dirty="0"/>
              <a:t>специальные фильтры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В качестве фильтрующего материала хорошо зарекомендовали себя ткани из тонковолокнистых полимеров на марлевой основе. Они устойчивы к воздействию кислот, щелочей, высокой температуры (до 60°С) и органических растворителей.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88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20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При высокой запыленности устанавливаются предварительные фильтры грубой очистки. </a:t>
            </a:r>
            <a:r>
              <a:rPr lang="ru-RU" sz="2400" dirty="0"/>
              <a:t>с волокнистыми  насадками – из стекловолокна, лавсана или зернистыми – из гранитной крошки, пластика, резины, керамики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Также можно использовать метод </a:t>
            </a:r>
            <a:r>
              <a:rPr lang="ru-RU" sz="2400" i="1" dirty="0" smtClean="0"/>
              <a:t>абсорбции</a:t>
            </a:r>
            <a:r>
              <a:rPr lang="ru-RU" sz="2400" dirty="0" smtClean="0"/>
              <a:t>. </a:t>
            </a:r>
            <a:r>
              <a:rPr lang="ru-RU" sz="2400" dirty="0"/>
              <a:t>При этом загрязненный газ либо движется навстречу распыляемой поглощающей жидкости, либо просто пронизывает ее слой. Еще интенсивнее процесс абсорбции протекает в пенообразующих аппаратах. Эффективность очистки в таких аппаратах достигает 37 </a:t>
            </a:r>
            <a:r>
              <a:rPr lang="ru-RU" sz="2400" dirty="0">
                <a:sym typeface="Symbol" panose="05050102010706020507" pitchFamily="18" charset="2"/>
              </a:rPr>
              <a:t></a:t>
            </a:r>
            <a:r>
              <a:rPr lang="ru-RU" sz="2400" dirty="0"/>
              <a:t> 99%.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89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50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90</a:t>
            </a:fld>
            <a:endParaRPr lang="ru-RU" dirty="0"/>
          </a:p>
        </p:txBody>
      </p:sp>
      <p:pic>
        <p:nvPicPr>
          <p:cNvPr id="2" name="Picture 2" descr="Картинки по запросу пенный скрубб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053493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9749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D09F8D-2500-48CA-BAB0-36FE8C0FF640}" type="slidenum">
              <a:rPr lang="ru-RU" smtClean="0"/>
              <a:pPr/>
              <a:t>91</a:t>
            </a:fld>
            <a:endParaRPr lang="ru-RU" dirty="0"/>
          </a:p>
        </p:txBody>
      </p:sp>
      <p:pic>
        <p:nvPicPr>
          <p:cNvPr id="17410" name="Picture 2" descr="Картинки по запросу пенный скрубб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692696"/>
            <a:ext cx="6572365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12979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ТВЕРДЫЕ ОТХОДЫ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Основная задача при обезвреживании твердых радиоактивных отходов – уменьшить их объем и тем самым облегчить изоляцию от окружающей среды. Чаще всего для этих целей применяют </a:t>
            </a:r>
            <a:r>
              <a:rPr lang="ru-RU" sz="2400" i="1" dirty="0"/>
              <a:t>прессование</a:t>
            </a:r>
            <a:r>
              <a:rPr lang="ru-RU" sz="2400" dirty="0"/>
              <a:t>. Этот простой и дешевый метод позволяет сократить объем отходов в 2 </a:t>
            </a:r>
            <a:r>
              <a:rPr lang="ru-RU" sz="2400" dirty="0">
                <a:sym typeface="Symbol" panose="05050102010706020507" pitchFamily="18" charset="2"/>
              </a:rPr>
              <a:t></a:t>
            </a:r>
            <a:r>
              <a:rPr lang="ru-RU" sz="2400" dirty="0"/>
              <a:t> 10 раз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Процесс проводят при давлении 5 МПа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92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59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Московское научно-производственное объединение “Радон” разработало метод горячего прессования твердых полимерных отходов. Поступающие сюда спецодежда и пленка, загрязненные радионуклидами, измельчаются, нагреваются до температуры 190 </a:t>
            </a:r>
            <a:r>
              <a:rPr lang="ru-RU" sz="2400" dirty="0">
                <a:sym typeface="Symbol" panose="05050102010706020507" pitchFamily="18" charset="2"/>
              </a:rPr>
              <a:t></a:t>
            </a:r>
            <a:r>
              <a:rPr lang="ru-RU" sz="2400" dirty="0"/>
              <a:t> 230</a:t>
            </a:r>
            <a:r>
              <a:rPr lang="ru-RU" sz="2400" dirty="0">
                <a:sym typeface="Symbol" panose="05050102010706020507" pitchFamily="18" charset="2"/>
              </a:rPr>
              <a:t></a:t>
            </a:r>
            <a:r>
              <a:rPr lang="ru-RU" sz="2400" dirty="0"/>
              <a:t>С и прессуются в монолитные блоки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FF0000"/>
                </a:solidFill>
              </a:rPr>
              <a:t>Наиболее дорогой и трудно осуществимый способ переработки горючих твердых отходов – сжигание</a:t>
            </a:r>
            <a:r>
              <a:rPr lang="ru-RU" sz="2400" dirty="0"/>
              <a:t>. Однако в мировой практике ему уделяется большое внимание, так как при сжигании объем отходов сокращается в </a:t>
            </a:r>
            <a:r>
              <a:rPr lang="ru-RU" sz="2400" dirty="0" smtClean="0"/>
              <a:t>20 </a:t>
            </a:r>
            <a:r>
              <a:rPr lang="ru-RU" sz="2400" dirty="0">
                <a:sym typeface="Symbol" panose="05050102010706020507" pitchFamily="18" charset="2"/>
              </a:rPr>
              <a:t></a:t>
            </a:r>
            <a:r>
              <a:rPr lang="ru-RU" sz="2400" dirty="0"/>
              <a:t> 100 раз. 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93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01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ЖИДКОСТИ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Существует несколько методов очистки жидкостей от радиоактивных веществ. Например, при введении в радиоактивные растворы гидроокиси железа, смеси фосфора с известью, сульфата алюминия с глиной в осадок выпадают хлопья, которые адсорбируют на своей поверхности, взвешенные радиоактивные вещества. В этом и заключается так называемое </a:t>
            </a:r>
            <a:r>
              <a:rPr lang="ru-RU" sz="2400" i="1" dirty="0"/>
              <a:t>химическое осаждение</a:t>
            </a:r>
            <a:r>
              <a:rPr lang="ru-RU" sz="2400" dirty="0"/>
              <a:t>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94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5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39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Механизм действия другого метода – </a:t>
            </a:r>
            <a:r>
              <a:rPr lang="ru-RU" sz="2400" i="1" dirty="0"/>
              <a:t>ионного обмена</a:t>
            </a:r>
            <a:r>
              <a:rPr lang="ru-RU" sz="2400" dirty="0"/>
              <a:t> – весьма сложен. Достаточно сказать, что для этих целей применяют синтетические органические смолы-катиониты. Довольно распространенный метод – </a:t>
            </a:r>
            <a:r>
              <a:rPr lang="ru-RU" sz="2400" i="1" dirty="0"/>
              <a:t>выпаривание</a:t>
            </a:r>
            <a:r>
              <a:rPr lang="ru-RU" sz="2400" dirty="0"/>
              <a:t> радиоактивных растворов. Объем жидкости в таком случае резко уменьшается, а оставшийся радиоактивный концентрат переводится в устойчивые формы.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95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4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ЗАХОРОНЕНИЕ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Перед </a:t>
            </a:r>
            <a:r>
              <a:rPr lang="ru-RU" sz="2400" dirty="0"/>
              <a:t>захоронением твердые и жидкие отходы переводятся в устойчивые формы. Один из возможных способов – заключение радиоактивных отходов в цементные блоки. Этот способ не приводит к сокращению объема отходов. Поэтому применять его целесообразно лишь при последующем складировании цементных блоков в хранилищах простейшего типа.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96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59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Цементирование применяется при захоронении сравнительно небольших объемов радиоактивных отходов – 3000 </a:t>
            </a:r>
            <a:r>
              <a:rPr lang="ru-RU" sz="2400" dirty="0" smtClean="0"/>
              <a:t>- </a:t>
            </a:r>
            <a:r>
              <a:rPr lang="ru-RU" sz="2400" dirty="0"/>
              <a:t>4000 м3 в год. Блоки необходимо помещать ниже уровня промерзания грунта либо обеспечить такие условия, при которых температура в хранилище не опускалась бы ниже </a:t>
            </a:r>
            <a:r>
              <a:rPr lang="ru-RU" sz="2400" dirty="0" smtClean="0"/>
              <a:t>0 </a:t>
            </a:r>
            <a:r>
              <a:rPr lang="ru-RU" sz="2400" baseline="30000" dirty="0" smtClean="0"/>
              <a:t>0</a:t>
            </a:r>
            <a:r>
              <a:rPr lang="ru-RU" sz="2400" dirty="0" smtClean="0"/>
              <a:t>С</a:t>
            </a:r>
            <a:r>
              <a:rPr lang="ru-RU" sz="2400" dirty="0"/>
              <a:t>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97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52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Этих недостатков лишен способ создания устойчивых форм с использованием </a:t>
            </a:r>
            <a:r>
              <a:rPr lang="ru-RU" sz="2400" i="1" dirty="0"/>
              <a:t>битумных</a:t>
            </a:r>
            <a:r>
              <a:rPr lang="ru-RU" sz="2400" dirty="0"/>
              <a:t> или </a:t>
            </a:r>
            <a:r>
              <a:rPr lang="ru-RU" sz="2400" i="1" dirty="0"/>
              <a:t>стеклоподобных материалов</a:t>
            </a:r>
            <a:r>
              <a:rPr lang="ru-RU" sz="2400" dirty="0"/>
              <a:t>. При смешивании радиоактивных отходов с предварительно нагретым материалом (например, битумом) получается водостойкий блок небольшого объема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Захоронение цементных, битумных или стеклянных блоков, содержащих радиоактивные отходы, производится в специально оборудованные емкости, которые размещают выше уровня грунтовых вод.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98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92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 smtClean="0"/>
              <a:t>САНИТАРНАЯ ЗОНА И КОНТРОЛЬ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Несмотря на комплекс мероприятий по обезвреживанию радиоактивных отходов, в атмосферный воздух и открытые водоемы могут поступать небольшие количества радиоактивных веществ.</a:t>
            </a:r>
          </a:p>
          <a:p>
            <a:pPr algn="just">
              <a:lnSpc>
                <a:spcPct val="150000"/>
              </a:lnSpc>
            </a:pPr>
            <a:r>
              <a:rPr lang="ru-RU" sz="2400" dirty="0"/>
              <a:t>	Это обусловлено рядом причин. В частности, степень извлечения радионуклидов из газовых потоков даже при использовании высокоэффективных фильтров не достигает 100%, а попытка дальнейшего повышения качества очистки приводит к резкому увеличению затрат.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99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93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445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Кроме того, в процессе эксплуатации очистных сооружений возможны непредвиденные, аварийные выбросы. Поэтому на практике для защиты окружающей среды проводится комплекс мероприятий – очистка выбросов, вывод газообразных отходов через высокие трубы с целью снижения концентрации радионуклидов, создание санитарно-защитных зон вокруг источников загрязнения и оптимальное размещение объектов.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100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29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445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Ширина санитарно-защитной зоны в каждом конкретном случае определяется на основании расчета выбросов радиоактивных веществ всеми возможными источниками с учетом используемой системы очистки, перспективы развития предприятия и метеорологических факторов. Вокруг пунктов захоронения радиоактивных отходов устанавливается санитарно-защитная зона радиусом 1000 м.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101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08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 dirty="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 dirty="0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79512" y="557341"/>
            <a:ext cx="8559675" cy="334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2400" dirty="0"/>
              <a:t>Все источники радиоактивного загрязнения регулярно контролируются службами радиационной безопасности предприятий и органами санитарного надзора. Помимо того, радиационному контролю подлежат системы канализации, открытые водоемы, подземные водные источники, атмосферный воздух, почва и растительность.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102</a:t>
            </a:fld>
            <a:endParaRPr lang="ru-RU" sz="1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93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22045</TotalTime>
  <Words>3442</Words>
  <Application>Microsoft Office PowerPoint</Application>
  <PresentationFormat>Экран (4:3)</PresentationFormat>
  <Paragraphs>615</Paragraphs>
  <Slides>102</Slides>
  <Notes>90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102</vt:i4>
      </vt:variant>
    </vt:vector>
  </HeadingPairs>
  <TitlesOfParts>
    <vt:vector size="115" baseType="lpstr">
      <vt:lpstr>Arial</vt:lpstr>
      <vt:lpstr>arial,helvetica,sans-serif</vt:lpstr>
      <vt:lpstr>Calibri</vt:lpstr>
      <vt:lpstr>Cambria</vt:lpstr>
      <vt:lpstr>Century Schoolbook</vt:lpstr>
      <vt:lpstr>Symbol</vt:lpstr>
      <vt:lpstr>tahoma</vt:lpstr>
      <vt:lpstr>Times New Roman</vt:lpstr>
      <vt:lpstr>Wingdings</vt:lpstr>
      <vt:lpstr>Wingdings 2</vt:lpstr>
      <vt:lpstr>Эркер</vt:lpstr>
      <vt:lpstr>Visio</vt:lpstr>
      <vt:lpstr>Уравнение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Допустимые уровни радиоактивного загрязнения поверхностей рабочих помещений и находящегося в них оборудования, кожных покровов, спецодежды, спецобуви и других средств индивидуальной защиты персонала, част/(см2 x мин.)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Рекомендуемые моющие средства для дезактивации оборудования, помещений, контейнеров и специальных автомобилей</vt:lpstr>
      <vt:lpstr>Рекомендуемые моющие средства для дезактивации оборудования, помещений, контейнеров и специальных автомобилей</vt:lpstr>
      <vt:lpstr>Рекомендуемые моющие средства для дезактивации оборудования, помещений, контейнеров и специальных автомобилей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Атомно-молекулярное учение</dc:title>
  <dc:creator>Шагалов</dc:creator>
  <cp:lastModifiedBy>Vladimir Shagalov</cp:lastModifiedBy>
  <cp:revision>405</cp:revision>
  <dcterms:created xsi:type="dcterms:W3CDTF">2007-01-16T04:30:15Z</dcterms:created>
  <dcterms:modified xsi:type="dcterms:W3CDTF">2018-10-02T06:07:46Z</dcterms:modified>
</cp:coreProperties>
</file>