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55"/>
  </p:notesMasterIdLst>
  <p:sldIdLst>
    <p:sldId id="256" r:id="rId2"/>
    <p:sldId id="295" r:id="rId3"/>
    <p:sldId id="368" r:id="rId4"/>
    <p:sldId id="296" r:id="rId5"/>
    <p:sldId id="383" r:id="rId6"/>
    <p:sldId id="369" r:id="rId7"/>
    <p:sldId id="384" r:id="rId8"/>
    <p:sldId id="378" r:id="rId9"/>
    <p:sldId id="379" r:id="rId10"/>
    <p:sldId id="380" r:id="rId11"/>
    <p:sldId id="381" r:id="rId12"/>
    <p:sldId id="382" r:id="rId13"/>
    <p:sldId id="316" r:id="rId14"/>
    <p:sldId id="314" r:id="rId15"/>
    <p:sldId id="313" r:id="rId16"/>
    <p:sldId id="315" r:id="rId17"/>
    <p:sldId id="317" r:id="rId18"/>
    <p:sldId id="318" r:id="rId19"/>
    <p:sldId id="319" r:id="rId20"/>
    <p:sldId id="320" r:id="rId21"/>
    <p:sldId id="321" r:id="rId22"/>
    <p:sldId id="373" r:id="rId23"/>
    <p:sldId id="372" r:id="rId24"/>
    <p:sldId id="374" r:id="rId25"/>
    <p:sldId id="375" r:id="rId26"/>
    <p:sldId id="366" r:id="rId27"/>
    <p:sldId id="341" r:id="rId28"/>
    <p:sldId id="355" r:id="rId29"/>
    <p:sldId id="356" r:id="rId30"/>
    <p:sldId id="342" r:id="rId31"/>
    <p:sldId id="365" r:id="rId32"/>
    <p:sldId id="343" r:id="rId33"/>
    <p:sldId id="367" r:id="rId34"/>
    <p:sldId id="386" r:id="rId35"/>
    <p:sldId id="387" r:id="rId36"/>
    <p:sldId id="344" r:id="rId37"/>
    <p:sldId id="376" r:id="rId38"/>
    <p:sldId id="377" r:id="rId39"/>
    <p:sldId id="340" r:id="rId40"/>
    <p:sldId id="325" r:id="rId41"/>
    <p:sldId id="348" r:id="rId42"/>
    <p:sldId id="349" r:id="rId43"/>
    <p:sldId id="350" r:id="rId44"/>
    <p:sldId id="363" r:id="rId45"/>
    <p:sldId id="351" r:id="rId46"/>
    <p:sldId id="353" r:id="rId47"/>
    <p:sldId id="362" r:id="rId48"/>
    <p:sldId id="352" r:id="rId49"/>
    <p:sldId id="385" r:id="rId50"/>
    <p:sldId id="357" r:id="rId51"/>
    <p:sldId id="359" r:id="rId52"/>
    <p:sldId id="360" r:id="rId53"/>
    <p:sldId id="361" r:id="rId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81873" autoAdjust="0"/>
  </p:normalViewPr>
  <p:slideViewPr>
    <p:cSldViewPr>
      <p:cViewPr varScale="1">
        <p:scale>
          <a:sx n="74" d="100"/>
          <a:sy n="74" d="100"/>
        </p:scale>
        <p:origin x="12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693E58B-A298-4766-BDB2-3901E78ABE7A}" type="datetimeFigureOut">
              <a:rPr lang="ru-RU"/>
              <a:pPr>
                <a:defRPr/>
              </a:pPr>
              <a:t>24.05.2016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244570D-83FF-4083-AF14-B7E1A6E7AF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132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ru-RU" smtClean="0"/>
              <a:t>1807 </a:t>
            </a:r>
            <a:r>
              <a:rPr lang="ru-RU" altLang="ru-RU" smtClean="0"/>
              <a:t>английский химик Дэви электролизом расплава получает металлический калий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2686CE7-FC37-462A-BF81-4AB34242C485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51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ru-RU" smtClean="0"/>
              <a:t>1807 </a:t>
            </a:r>
            <a:r>
              <a:rPr lang="ru-RU" altLang="ru-RU" smtClean="0"/>
              <a:t>английский химик Дэви электролизом расплава получает металлический калий</a:t>
            </a:r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DF16C9-D740-4EE2-A4F8-87E60911B1DB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273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А.А. Беккерель исследовал обратный процесс возникает ли излучение при флуоресценции</a:t>
            </a:r>
          </a:p>
          <a:p>
            <a:r>
              <a:rPr lang="ru-RU" altLang="ru-RU" smtClean="0"/>
              <a:t>Отто Ганом и Фрицем Штрассманом</a:t>
            </a:r>
          </a:p>
          <a:p>
            <a:r>
              <a:rPr lang="ru-RU" altLang="ru-RU" smtClean="0"/>
              <a:t>Решить задачу на соотношение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42D0D9-DA58-4BF5-9D97-8F46F8BE14D2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927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А.А. Беккерель исследовал обратный процесс возникает ли излучение при флуоресценции</a:t>
            </a:r>
          </a:p>
          <a:p>
            <a:r>
              <a:rPr lang="ru-RU" altLang="ru-RU" smtClean="0"/>
              <a:t>Отто Ганом и Фрицем Штрассманом</a:t>
            </a:r>
          </a:p>
          <a:p>
            <a:r>
              <a:rPr lang="ru-RU" altLang="ru-RU" smtClean="0"/>
              <a:t>Решить задачу на соотношение</a:t>
            </a: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E46D98-8A09-4F3F-9F6C-05F87E3AAEF5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659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А.А. Беккерель исследовал обратный процесс возникает ли излучение при флуоресценции</a:t>
            </a:r>
          </a:p>
          <a:p>
            <a:r>
              <a:rPr lang="ru-RU" altLang="ru-RU" smtClean="0"/>
              <a:t>Отто Ганом и Фрицем Штрассманом</a:t>
            </a:r>
          </a:p>
          <a:p>
            <a:r>
              <a:rPr lang="ru-RU" altLang="ru-RU" smtClean="0"/>
              <a:t>Решить задачу на соотношение</a:t>
            </a: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E936DA-CB3D-49B8-990C-FF54756288AF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22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А.А. Беккерель исследовал обратный процесс возникает ли излучение при флуоресценции</a:t>
            </a:r>
          </a:p>
          <a:p>
            <a:r>
              <a:rPr lang="ru-RU" altLang="ru-RU" smtClean="0"/>
              <a:t>Отто Ганом и Фрицем Штрассманом</a:t>
            </a:r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0D1937-D57B-4947-9AD0-4C619CAC55B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903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Скорость распада,</a:t>
            </a:r>
          </a:p>
          <a:p>
            <a:r>
              <a:rPr lang="en-US" altLang="ru-RU" smtClean="0"/>
              <a:t>W=-dn/dt=kt</a:t>
            </a:r>
            <a:r>
              <a:rPr lang="ru-RU" altLang="ru-RU" smtClean="0"/>
              <a:t>,</a:t>
            </a:r>
          </a:p>
          <a:p>
            <a:r>
              <a:rPr lang="ru-RU" altLang="ru-RU" smtClean="0"/>
              <a:t>Проинтегрировать и вывести период полураспада.</a:t>
            </a:r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18CCB4-7A72-456E-9E15-AB0DFA1C332C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5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Скорость распада,</a:t>
            </a:r>
          </a:p>
          <a:p>
            <a:r>
              <a:rPr lang="en-US" altLang="ru-RU" smtClean="0"/>
              <a:t>W=-dn/dt=kN</a:t>
            </a:r>
            <a:r>
              <a:rPr lang="ru-RU" altLang="ru-RU" smtClean="0"/>
              <a:t>,</a:t>
            </a:r>
          </a:p>
          <a:p>
            <a:r>
              <a:rPr lang="ru-RU" altLang="ru-RU" smtClean="0"/>
              <a:t>Проинтегрировать и вывести период полураспада.</a:t>
            </a:r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44028B-2B14-4C80-A0AC-F44EE05BCA45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9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Период полураспада плутония</a:t>
            </a:r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02A7AD-FFE1-4F1A-BBF6-8AD79B16220E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2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Период полураспада плутония</a:t>
            </a: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A7B69A-0112-4256-922D-510FDCBFD48C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056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None/>
            </a:pPr>
            <a:fld id="{C1968343-33BC-4D3D-9D22-1E8DB7F581E1}" type="slidenum">
              <a:rPr lang="ru-RU" altLang="ru-RU" smtClean="0">
                <a:latin typeface="Times New Roman" pitchFamily="18" charset="0"/>
                <a:ea typeface="Microsoft YaHei" pitchFamily="34" charset="-122"/>
              </a:rPr>
              <a:pPr eaLnBrk="1" hangingPunct="1">
                <a:spcBef>
                  <a:spcPct val="0"/>
                </a:spcBef>
                <a:buFont typeface="Times New Roman" pitchFamily="18" charset="0"/>
                <a:buNone/>
              </a:pPr>
              <a:t>33</a:t>
            </a:fld>
            <a:endParaRPr lang="ru-RU" altLang="ru-RU" smtClean="0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97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EA55D3-896B-4643-B21A-A25E7B6306AA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45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90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Соляная образуется смесь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1776A5-C00D-4AA6-99C2-710EFE34967D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46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74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Соляная образуется смесь</a:t>
            </a:r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C3A523-3E9B-4D65-B89C-E7BF41353E88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47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59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D91B27-A349-40CA-99C5-D21521988DF8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48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36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8BB19F-B223-4064-9E0B-275F897846EF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63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9B68FD-0D87-4C3D-9B20-3A6BEE9FCCF1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50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04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CDD66C-7A5E-429D-8DA5-7099B7C529C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51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6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07EA27-223A-48B0-85FE-51A39CBAC9EF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52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539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F122A8-9EED-4C3F-BBD6-B1729A887C0E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53</a:t>
            </a:fld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84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49B6B-F983-44F2-91F6-28A14EE332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787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52476A4-B70A-4EEF-9FA5-3DC146F1C2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288A2-8E12-48E4-9BA9-3E47B5EB07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765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BD1D-D2A0-41B2-B84F-99AFC68949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474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2FF-5721-42A8-803F-2364C8F7B0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66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1780E71-0AAB-46A2-8D4F-5922E0F79A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64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934C9-405B-426F-8A19-8B6B092BCB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76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ая соединительная линия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ая соединительная линия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F52164-3E0A-4C2A-9F5B-19B75929A5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64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ая соединительная линия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Прямая соединительная линия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020B65C-19CA-4F51-91C5-34F499354B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14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45D53-7AAF-45FA-AD4D-E2CED66EB7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0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8C1F3-DC95-43B4-8E60-FCE63D58CF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6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37A01E59-77E6-4DC7-80F0-ECF948DAE8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88" r:id="rId4"/>
    <p:sldLayoutId id="2147484289" r:id="rId5"/>
    <p:sldLayoutId id="2147484296" r:id="rId6"/>
    <p:sldLayoutId id="2147484290" r:id="rId7"/>
    <p:sldLayoutId id="2147484297" r:id="rId8"/>
    <p:sldLayoutId id="2147484298" r:id="rId9"/>
    <p:sldLayoutId id="2147484291" r:id="rId10"/>
    <p:sldLayoutId id="214748429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/index.php?title=%D0%9D%D0%B5%D0%BE%D0%BD-25&amp;action=edit&amp;redlink=1" TargetMode="External"/><Relationship Id="rId3" Type="http://schemas.openxmlformats.org/officeDocument/2006/relationships/hyperlink" Target="https://ru.wikipedia.org/wiki/%D0%A2%D0%BE%D1%80%D0%B8%D0%B9-231" TargetMode="External"/><Relationship Id="rId7" Type="http://schemas.openxmlformats.org/officeDocument/2006/relationships/hyperlink" Target="https://ru.wikipedia.org/wiki/%D0%9D%D0%B5%D0%BE%D0%BD-20" TargetMode="External"/><Relationship Id="rId2" Type="http://schemas.openxmlformats.org/officeDocument/2006/relationships/hyperlink" Target="https://ru.wikipedia.org/wiki/%D0%90%D0%BB%D1%8C%D1%84%D0%B0-%D1%80%D0%B0%D1%81%D0%BF%D0%B0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B%D0%B0%D1%81%D1%82%D0%B5%D1%80%D0%BD%D1%8B%D0%B9_%D1%80%D0%B0%D1%81%D0%BF%D0%B0%D0%B4" TargetMode="External"/><Relationship Id="rId5" Type="http://schemas.openxmlformats.org/officeDocument/2006/relationships/hyperlink" Target="https://ru.wikipedia.org/wiki/%D0%A3%D1%80%D0%B0%D0%BD-235#cite_note-Nubase2003-2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ru.wikipedia.org/wiki/%D0%A1%D0%BF%D0%BE%D0%BD%D1%82%D0%B0%D0%BD%D0%BD%D0%BE%D0%B5_%D0%B4%D0%B5%D0%BB%D0%B5%D0%BD%D0%B8%D0%B5" TargetMode="External"/><Relationship Id="rId9" Type="http://schemas.openxmlformats.org/officeDocument/2006/relationships/hyperlink" Target="https://ru.wikipedia.org/w/index.php?title=%D0%9C%D0%B0%D0%B3%D0%BD%D0%B8%D0%B9-28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5%D0%BE%D0%BD-20" TargetMode="External"/><Relationship Id="rId2" Type="http://schemas.openxmlformats.org/officeDocument/2006/relationships/hyperlink" Target="https://ru.wikipedia.org/wiki/%D0%9A%D0%BB%D0%B0%D1%81%D1%82%D0%B5%D1%80%D0%BD%D1%8B%D0%B9_%D1%80%D0%B0%D1%81%D0%BF%D0%B0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ru.wikipedia.org/w/index.php?title=%D0%9C%D0%B0%D0%B3%D0%BD%D0%B8%D0%B9-28&amp;action=edit&amp;redlink=1" TargetMode="External"/><Relationship Id="rId4" Type="http://schemas.openxmlformats.org/officeDocument/2006/relationships/hyperlink" Target="https://ru.wikipedia.org/w/index.php?title=%D0%9D%D0%B5%D0%BE%D0%BD-25&amp;action=edit&amp;redlink=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2%D0%BE%D1%80%D0%B8%D0%B9" TargetMode="External"/><Relationship Id="rId13" Type="http://schemas.openxmlformats.org/officeDocument/2006/relationships/hyperlink" Target="http://ru.wikipedia.org/wiki/%D0%92%D0%BE%D0%BB%D1%8C%D1%84%D1%80%D0%B0%D0%BC" TargetMode="External"/><Relationship Id="rId3" Type="http://schemas.openxmlformats.org/officeDocument/2006/relationships/hyperlink" Target="http://ru.wikipedia.org/wiki/%D0%9A%D1%80%D0%B5%D0%BC%D0%BD%D0%B8%D0%B9" TargetMode="External"/><Relationship Id="rId7" Type="http://schemas.openxmlformats.org/officeDocument/2006/relationships/hyperlink" Target="http://ru.wikipedia.org/wiki/%D0%A1%D0%B2%D0%B8%D0%BD%D0%B5%D1%86" TargetMode="External"/><Relationship Id="rId12" Type="http://schemas.openxmlformats.org/officeDocument/2006/relationships/hyperlink" Target="http://ru.wikipedia.org/wiki/%D0%A2%D0%B0%D0%BD%D1%82%D0%B0%D0%BB_(%D1%8D%D0%BB%D0%B5%D0%BC%D0%B5%D0%BD%D1%82)" TargetMode="External"/><Relationship Id="rId2" Type="http://schemas.openxmlformats.org/officeDocument/2006/relationships/hyperlink" Target="http://ru.wikipedia.org/wiki/%D0%9A%D0%B8%D1%81%D0%BB%D0%BE%D1%80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1%82%D0%BE%D1%80" TargetMode="External"/><Relationship Id="rId11" Type="http://schemas.openxmlformats.org/officeDocument/2006/relationships/hyperlink" Target="http://ru.wikipedia.org/wiki/%D0%9E%D0%BB%D0%BE%D0%B2%D0%BE" TargetMode="External"/><Relationship Id="rId5" Type="http://schemas.openxmlformats.org/officeDocument/2006/relationships/hyperlink" Target="http://ru.wikipedia.org/wiki/%D0%9C%D0%B0%D1%80%D0%B3%D0%B0%D0%BD%D0%B5%D1%86" TargetMode="External"/><Relationship Id="rId15" Type="http://schemas.openxmlformats.org/officeDocument/2006/relationships/hyperlink" Target="http://ru.wikipedia.org/wiki/%D0%97%D0%BE%D0%BB%D0%BE%D1%82%D0%BE" TargetMode="External"/><Relationship Id="rId10" Type="http://schemas.openxmlformats.org/officeDocument/2006/relationships/hyperlink" Target="http://ru.wikipedia.org/wiki/%D0%A3%D1%80%D0%B0%D0%BD_(%D1%8D%D0%BB%D0%B5%D0%BC%D0%B5%D0%BD%D1%82)" TargetMode="External"/><Relationship Id="rId4" Type="http://schemas.openxmlformats.org/officeDocument/2006/relationships/hyperlink" Target="http://ru.wikipedia.org/wiki/%D0%96%D0%B5%D0%BB%D0%B5%D0%B7%D0%BE" TargetMode="External"/><Relationship Id="rId9" Type="http://schemas.openxmlformats.org/officeDocument/2006/relationships/hyperlink" Target="http://ru.wikipedia.org/wiki/%D0%91%D0%B5%D1%80%D0%B8%D0%BB%D0%BB%D0%B8%D0%B9" TargetMode="External"/><Relationship Id="rId14" Type="http://schemas.openxmlformats.org/officeDocument/2006/relationships/hyperlink" Target="http://ru.wikipedia.org/wiki/%D0%A1%D0%B5%D1%80%D0%B5%D0%B1%D1%80%D0%BE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E%D0%BB%D1%8F%D1%80%D0%BD%D1%8B%D0%B9_%D0%BE%D0%B1%D1%8A%D1%91%D0%BC" TargetMode="External"/><Relationship Id="rId3" Type="http://schemas.openxmlformats.org/officeDocument/2006/relationships/hyperlink" Target="http://ru.wikipedia.org/wiki/%D0%A2%D0%B5%D0%BC%D0%BF%D0%B5%D1%80%D0%B0%D1%82%D1%83%D1%80%D0%B0_%D0%BF%D0%BB%D0%B0%D0%B2%D0%BB%D0%B5%D0%BD%D0%B8%D1%8F" TargetMode="External"/><Relationship Id="rId7" Type="http://schemas.openxmlformats.org/officeDocument/2006/relationships/hyperlink" Target="http://ru.wikipedia.org/wiki/%D0%9C%D0%BE%D0%BB%D1%8F%D1%80%D0%BD%D0%B0%D1%8F_%D1%82%D0%B5%D0%BF%D0%BB%D0%BE%D1%91%D0%BC%D0%BA%D0%BE%D1%81%D1%82%D1%8C" TargetMode="External"/><Relationship Id="rId2" Type="http://schemas.openxmlformats.org/officeDocument/2006/relationships/hyperlink" Target="http://ru.wikipedia.org/wiki/%D0%9F%D0%BB%D0%BE%D1%82%D0%BD%D0%BE%D1%81%D1%8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2%D0%B5%D0%BF%D0%BB%D0%BE%D1%82%D0%B0_%D0%B8%D1%81%D0%BF%D0%B0%D1%80%D0%B5%D0%BD%D0%B8%D1%8F" TargetMode="External"/><Relationship Id="rId5" Type="http://schemas.openxmlformats.org/officeDocument/2006/relationships/hyperlink" Target="http://ru.wikipedia.org/wiki/%D0%A2%D0%B5%D0%BF%D0%BB%D0%BE%D1%82%D0%B0_%D0%BF%D0%BB%D0%B0%D0%B2%D0%BB%D0%B5%D0%BD%D0%B8%D1%8F" TargetMode="External"/><Relationship Id="rId4" Type="http://schemas.openxmlformats.org/officeDocument/2006/relationships/hyperlink" Target="http://ru.wikipedia.org/wiki/%D0%A2%D0%B5%D0%BC%D0%BF%D0%B5%D1%80%D0%B0%D1%82%D1%83%D1%80%D0%B0_%D0%BA%D0%B8%D0%BF%D0%B5%D0%BD%D0%B8%D1%8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0%BE%D0%BD%D0%BD%D1%8B%D0%B9_%D1%80%D0%B0%D0%B4%D0%B8%D1%83%D1%81" TargetMode="External"/><Relationship Id="rId2" Type="http://schemas.openxmlformats.org/officeDocument/2006/relationships/hyperlink" Target="http://ru.wikipedia.org/wiki/%D0%9A%D0%BE%D0%B2%D0%B0%D0%BB%D0%B5%D0%BD%D1%82%D0%BD%D1%8B%D0%B9_%D1%80%D0%B0%D0%B4%D0%B8%D1%83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D%D0%BD%D0%B5%D1%80%D0%B3%D0%B8%D1%8F_%D0%B8%D0%BE%D0%BD%D0%B8%D0%B7%D0%B0%D1%86%D0%B8%D0%B8" TargetMode="External"/><Relationship Id="rId5" Type="http://schemas.openxmlformats.org/officeDocument/2006/relationships/hyperlink" Target="http://ru.wikipedia.org/wiki/%D0%AD%D0%BB%D0%B5%D0%BA%D1%82%D1%80%D0%BE%D0%B4%D0%BD%D1%8B%D0%B9_%D0%BF%D0%BE%D1%82%D0%B5%D0%BD%D1%86%D0%B8%D0%B0%D0%BB" TargetMode="External"/><Relationship Id="rId4" Type="http://schemas.openxmlformats.org/officeDocument/2006/relationships/hyperlink" Target="http://ru.wikipedia.org/wiki/%D0%AD%D0%BB%D0%B5%D0%BA%D1%82%D1%80%D0%BE%D0%BE%D1%82%D1%80%D0%B8%D1%86%D0%B0%D1%82%D0%B5%D0%BB%D1%8C%D0%BD%D0%BE%D1%81%D1%82%D1%8C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4149725"/>
            <a:ext cx="6172200" cy="1371600"/>
          </a:xfrm>
        </p:spPr>
        <p:txBody>
          <a:bodyPr/>
          <a:lstStyle/>
          <a:p>
            <a:pPr eaLnBrk="1" hangingPunct="1"/>
            <a:r>
              <a:rPr lang="ru-RU" altLang="ru-RU" smtClean="0"/>
              <a:t>Лекция 2</a:t>
            </a:r>
            <a:endParaRPr lang="ru-RU" altLang="ru-RU" dirty="0" smtClean="0"/>
          </a:p>
          <a:p>
            <a:pPr eaLnBrk="1" hangingPunct="1"/>
            <a:r>
              <a:rPr lang="ru-RU" altLang="ru-RU" dirty="0" smtClean="0"/>
              <a:t>История элемента.</a:t>
            </a:r>
          </a:p>
          <a:p>
            <a:pPr eaLnBrk="1" hangingPunct="1"/>
            <a:r>
              <a:rPr lang="ru-RU" altLang="ru-RU" dirty="0" smtClean="0"/>
              <a:t>Свойства металлического урана.</a:t>
            </a:r>
          </a:p>
          <a:p>
            <a:pPr eaLnBrk="1" hangingPunct="1"/>
            <a:r>
              <a:rPr lang="ru-RU" altLang="ru-RU" dirty="0" smtClean="0"/>
              <a:t>Получение.</a:t>
            </a:r>
            <a:endParaRPr lang="en-US" altLang="ru-RU" dirty="0" smtClean="0"/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979613" y="2060575"/>
            <a:ext cx="63182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 b="1">
                <a:latin typeface="Arial" charset="0"/>
              </a:rPr>
              <a:t>ХИМИЯ УРАНА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921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5D9B7BD5-6A0B-4321-AFE1-D37298F7CDFA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1187450" y="333375"/>
            <a:ext cx="6769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155575" y="1052513"/>
            <a:ext cx="7632700" cy="840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Уран – открыт в 1789 году М.Г. Клапрот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Назван в честь планеты Уран открытой в 1781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	</a:t>
            </a:r>
            <a:r>
              <a:rPr lang="en-US" altLang="ru-RU">
                <a:latin typeface="Arial" charset="0"/>
              </a:rPr>
              <a:t>U</a:t>
            </a:r>
            <a:r>
              <a:rPr lang="en-US" altLang="ru-RU" baseline="-25000">
                <a:latin typeface="Arial" charset="0"/>
              </a:rPr>
              <a:t>3</a:t>
            </a:r>
            <a:r>
              <a:rPr lang="en-US" altLang="ru-RU">
                <a:latin typeface="Arial" charset="0"/>
              </a:rPr>
              <a:t>O</a:t>
            </a:r>
            <a:r>
              <a:rPr lang="en-US" altLang="ru-RU" baseline="-25000">
                <a:latin typeface="Arial" charset="0"/>
              </a:rPr>
              <a:t>8</a:t>
            </a:r>
            <a:r>
              <a:rPr lang="en-US" altLang="ru-RU">
                <a:latin typeface="Arial" charset="0"/>
              </a:rPr>
              <a:t> + C → 3</a:t>
            </a:r>
            <a:r>
              <a:rPr lang="en-US" altLang="ru-RU">
                <a:solidFill>
                  <a:srgbClr val="FF0000"/>
                </a:solidFill>
                <a:latin typeface="Arial" charset="0"/>
              </a:rPr>
              <a:t>UO</a:t>
            </a:r>
            <a:r>
              <a:rPr lang="en-US" altLang="ru-RU" baseline="-2500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altLang="ru-RU">
                <a:latin typeface="Arial" charset="0"/>
              </a:rPr>
              <a:t> + 2CO</a:t>
            </a: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Д.И. Менделеев в 1869 году открыл периодический закон и периодическую систему в которой расположил уран в конце таблицы и предположил атомную массу 240</a:t>
            </a: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22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225" name="Rectangle 12"/>
          <p:cNvSpPr>
            <a:spLocks noChangeArrowheads="1"/>
          </p:cNvSpPr>
          <p:nvPr/>
        </p:nvSpPr>
        <p:spPr bwMode="auto">
          <a:xfrm>
            <a:off x="269875" y="1501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924175"/>
            <a:ext cx="3141662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Прямоугольник 2"/>
          <p:cNvSpPr>
            <a:spLocks noChangeArrowheads="1"/>
          </p:cNvSpPr>
          <p:nvPr/>
        </p:nvSpPr>
        <p:spPr bwMode="auto">
          <a:xfrm>
            <a:off x="249238" y="5097463"/>
            <a:ext cx="849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latin typeface="Arial" charset="0"/>
              </a:rPr>
              <a:t>Урановая руда в шахте Яхимово (Чехия), на базе которой свои</a:t>
            </a:r>
            <a:r>
              <a:rPr lang="en-US" altLang="ru-RU" sz="2000">
                <a:latin typeface="Arial" charset="0"/>
              </a:rPr>
              <a:t> </a:t>
            </a:r>
            <a:r>
              <a:rPr lang="ru-RU" altLang="ru-RU" sz="2000">
                <a:latin typeface="Arial" charset="0"/>
              </a:rPr>
              <a:t>открытия делали</a:t>
            </a:r>
            <a:r>
              <a:rPr lang="en-US" altLang="ru-RU" sz="2000">
                <a:latin typeface="Arial" charset="0"/>
              </a:rPr>
              <a:t> </a:t>
            </a:r>
            <a:r>
              <a:rPr lang="ru-RU" altLang="ru-RU" sz="2000">
                <a:latin typeface="Arial" charset="0"/>
              </a:rPr>
              <a:t>Клапрот, Беккерель и Кюри. </a:t>
            </a:r>
          </a:p>
        </p:txBody>
      </p:sp>
      <p:sp>
        <p:nvSpPr>
          <p:cNvPr id="9228" name="AutoShape 13" descr="https://encrypted-tbn1.gstatic.com/images?q=tbn:ANd9GcT4PHsWkM7sTvnY1AmVGFMcvMqZTEYKPwHfsotZ7xAK0xDHCS9gDTr4J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229" name="AutoShape 15" descr="https://encrypted-tbn1.gstatic.com/images?q=tbn:ANd9GcT4PHsWkM7sTvnY1AmVGFMcvMqZTEYKPwHfsotZ7xAK0xDHCS9gDTr4JnA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711200"/>
            <a:ext cx="15652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054850" y="2420938"/>
            <a:ext cx="1546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М.Г. Клапрот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024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48E593AF-371B-4396-BB02-91A4EAB2C34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1187450" y="333375"/>
            <a:ext cx="6769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269875" y="2503488"/>
            <a:ext cx="8064500" cy="38782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dirty="0" smtClean="0">
                <a:latin typeface="Arial" charset="0"/>
              </a:rPr>
              <a:t>	</a:t>
            </a:r>
            <a:r>
              <a:rPr lang="en-US" altLang="ru-RU" dirty="0" smtClean="0">
                <a:latin typeface="Arial" charset="0"/>
              </a:rPr>
              <a:t>UCl</a:t>
            </a:r>
            <a:r>
              <a:rPr lang="en-US" altLang="ru-RU" baseline="-25000" dirty="0" smtClean="0">
                <a:latin typeface="Arial" charset="0"/>
              </a:rPr>
              <a:t>4</a:t>
            </a:r>
            <a:r>
              <a:rPr lang="en-US" altLang="ru-RU" dirty="0" smtClean="0">
                <a:latin typeface="Arial" charset="0"/>
              </a:rPr>
              <a:t> + 4K → </a:t>
            </a:r>
            <a:r>
              <a:rPr lang="en-US" altLang="ru-RU" dirty="0" smtClean="0">
                <a:solidFill>
                  <a:srgbClr val="FF0000"/>
                </a:solidFill>
                <a:latin typeface="Arial" charset="0"/>
              </a:rPr>
              <a:t>U</a:t>
            </a:r>
            <a:r>
              <a:rPr lang="en-US" altLang="ru-RU" dirty="0" smtClean="0">
                <a:latin typeface="Arial" charset="0"/>
              </a:rPr>
              <a:t> + 4KCl</a:t>
            </a:r>
            <a:endParaRPr lang="ru-RU" altLang="ru-RU" dirty="0" smtClean="0"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defRPr/>
            </a:pPr>
            <a:endParaRPr lang="ru-RU" altLang="ru-RU" sz="2000" i="1" dirty="0" smtClean="0"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defRPr/>
            </a:pPr>
            <a:endParaRPr lang="ru-RU" altLang="ru-RU" sz="2000" i="1" dirty="0"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defRPr/>
            </a:pPr>
            <a:r>
              <a:rPr lang="ru-RU" altLang="ru-RU" sz="2000" i="1" dirty="0" smtClean="0">
                <a:latin typeface="Arial" charset="0"/>
              </a:rPr>
              <a:t>Атомный вес урана принимали равным 120 до тех пор, пока </a:t>
            </a:r>
            <a:r>
              <a:rPr lang="ru-RU" altLang="ru-RU" sz="2000" i="1" dirty="0" err="1" smtClean="0">
                <a:latin typeface="Arial" charset="0"/>
              </a:rPr>
              <a:t>Д.И.Менделеев</a:t>
            </a:r>
            <a:r>
              <a:rPr lang="ru-RU" altLang="ru-RU" sz="2000" i="1" dirty="0" smtClean="0">
                <a:latin typeface="Arial" charset="0"/>
              </a:rPr>
              <a:t> на основе предложенной им Периодической таблицы элементов удвоил эту величину (1872) и определил урану особое место в Системе как наиболее тяжёлого элемента. </a:t>
            </a:r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24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249" name="Rectangle 12"/>
          <p:cNvSpPr>
            <a:spLocks noChangeArrowheads="1"/>
          </p:cNvSpPr>
          <p:nvPr/>
        </p:nvSpPr>
        <p:spPr bwMode="auto">
          <a:xfrm>
            <a:off x="269875" y="1501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250" name="Номер слайда 3"/>
          <p:cNvSpPr txBox="1">
            <a:spLocks noGrp="1"/>
          </p:cNvSpPr>
          <p:nvPr/>
        </p:nvSpPr>
        <p:spPr bwMode="auto">
          <a:xfrm>
            <a:off x="55880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10251" name="Picture 11" descr="Эжен Мелькьор Пели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944563"/>
            <a:ext cx="14859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71488" y="1158875"/>
            <a:ext cx="4821237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2000">
                <a:latin typeface="Arial" charset="0"/>
              </a:rPr>
              <a:t>Металлический уран получен в 1841 году Э. Пелиго, вычисленная атомная масса </a:t>
            </a:r>
            <a:r>
              <a:rPr lang="ru-RU" altLang="ru-RU" sz="2000" b="1">
                <a:latin typeface="Arial" charset="0"/>
              </a:rPr>
              <a:t>120</a:t>
            </a:r>
            <a:endParaRPr lang="en-US" altLang="ru-RU" sz="2000" b="1">
              <a:latin typeface="Arial" charset="0"/>
            </a:endParaRPr>
          </a:p>
        </p:txBody>
      </p:sp>
      <p:sp>
        <p:nvSpPr>
          <p:cNvPr id="10253" name="Прямоугольник 2"/>
          <p:cNvSpPr>
            <a:spLocks noChangeArrowheads="1"/>
          </p:cNvSpPr>
          <p:nvPr/>
        </p:nvSpPr>
        <p:spPr bwMode="auto">
          <a:xfrm>
            <a:off x="6218238" y="2965450"/>
            <a:ext cx="2016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Эжен Мелькьор Пелиго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126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7D6BB82D-1C90-4228-B756-AC3263CA50F3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684213" y="188913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323850" y="836613"/>
            <a:ext cx="835183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В 1895 году В. Рентген проникающее излучение в электронно-лучевой трубке сопровождающееся флуоресценцией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В 1896 году А.А. Беккерель открыл явление радиоактивность</a:t>
            </a:r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2655888"/>
            <a:ext cx="246856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Прямоугольник 1"/>
          <p:cNvSpPr>
            <a:spLocks noChangeArrowheads="1"/>
          </p:cNvSpPr>
          <p:nvPr/>
        </p:nvSpPr>
        <p:spPr bwMode="auto">
          <a:xfrm>
            <a:off x="684213" y="4645025"/>
            <a:ext cx="741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>
                <a:latin typeface="Arial" charset="0"/>
              </a:rPr>
              <a:t>Отпечаток соли урана на фотопластинке – открытие А.Беккерелем </a:t>
            </a:r>
            <a:r>
              <a:rPr lang="en-US" altLang="ru-RU" sz="1800">
                <a:latin typeface="Arial" charset="0"/>
              </a:rPr>
              <a:t> </a:t>
            </a:r>
            <a:r>
              <a:rPr lang="ru-RU" altLang="ru-RU" sz="1800">
                <a:latin typeface="Arial" charset="0"/>
              </a:rPr>
              <a:t>явления радиоактивности. </a:t>
            </a:r>
          </a:p>
        </p:txBody>
      </p:sp>
      <p:sp>
        <p:nvSpPr>
          <p:cNvPr id="11272" name="AutoShape 9" descr="Henri Becquere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1273" name="AutoShape 11" descr="Henri Becquerel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1127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804988"/>
            <a:ext cx="129857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Прямоугольник 4"/>
          <p:cNvSpPr>
            <a:spLocks noChangeArrowheads="1"/>
          </p:cNvSpPr>
          <p:nvPr/>
        </p:nvSpPr>
        <p:spPr bwMode="auto">
          <a:xfrm>
            <a:off x="6932613" y="3424238"/>
            <a:ext cx="17573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Антуан</a:t>
            </a:r>
            <a:r>
              <a:rPr lang="ru-RU" altLang="ru-RU" sz="1800" b="1">
                <a:latin typeface="Arial" charset="0"/>
              </a:rPr>
              <a:t> </a:t>
            </a:r>
            <a:r>
              <a:rPr lang="ru-RU" altLang="ru-RU" sz="1800">
                <a:latin typeface="Arial" charset="0"/>
              </a:rPr>
              <a:t>Анри</a:t>
            </a:r>
            <a:r>
              <a:rPr lang="ru-RU" altLang="ru-RU" sz="1800" b="1">
                <a:latin typeface="Arial" charset="0"/>
              </a:rPr>
              <a:t> </a:t>
            </a:r>
            <a:r>
              <a:rPr lang="ru-RU" altLang="ru-RU" sz="1800">
                <a:latin typeface="Arial" charset="0"/>
              </a:rPr>
              <a:t>Беккерель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229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9776E8DD-0273-438F-AE77-56360783D4AC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684213" y="188913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785813"/>
            <a:ext cx="24685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348038" y="785813"/>
            <a:ext cx="51117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i="1">
                <a:latin typeface="Arial" charset="0"/>
              </a:rPr>
              <a:t>Радиоактивность</a:t>
            </a:r>
            <a:r>
              <a:rPr lang="ru-RU" altLang="ru-RU" sz="1800">
                <a:latin typeface="Arial" charset="0"/>
              </a:rPr>
              <a:t> – способность ядер распадаться самопроизвольно, без какого-либо внешнего воздействия, превращаясь при этом в ядра атомов других элементов. При этом скорость распада для каждого радиоактивного изотопа постоянна и не зависит ни от каких внешних воздействий (ни экстремальные температуры и давления, ни электрические и магнитные поля и др.).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98475" y="3473450"/>
            <a:ext cx="76025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Arial" charset="0"/>
              </a:rPr>
              <a:t>Радиоактивные превращения </a:t>
            </a:r>
            <a:r>
              <a:rPr lang="ru-RU" altLang="ru-RU" sz="1800">
                <a:latin typeface="Arial" charset="0"/>
              </a:rPr>
              <a:t>обладают двумя особенностями, делающими их более простыми по сравнению с химическими превращениями.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Первая особенность заключается в том, что для всех типов радиоактивных превращений справедлив один кинетический закон.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latin typeface="Arial" charset="0"/>
              </a:rPr>
              <a:t>Закон радиоактивного распада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Вторая особенность состоит в том, что количество типов радиоактивных превращений очень ограничено.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3" y="5481638"/>
            <a:ext cx="14398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331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B5CA54DB-B23E-4E66-88B1-078245B3AD6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84213" y="188913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323850" y="836613"/>
            <a:ext cx="83518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М.С. Кюри и П. Кюри в 1910 году открыли радий и полоний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1939 год открытия способности ядер урана к распаду под действием нейтронов О. Ганом и Ф. Штрассманом</a:t>
            </a:r>
          </a:p>
        </p:txBody>
      </p:sp>
      <p:pic>
        <p:nvPicPr>
          <p:cNvPr id="12294" name="Picture 7" descr="File:Kernspaltung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163888"/>
            <a:ext cx="381635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Прямоугольник 1"/>
          <p:cNvSpPr>
            <a:spLocks noChangeArrowheads="1"/>
          </p:cNvSpPr>
          <p:nvPr/>
        </p:nvSpPr>
        <p:spPr bwMode="auto">
          <a:xfrm>
            <a:off x="288925" y="5708650"/>
            <a:ext cx="5146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В  настоящее  время главенствующая роль урана в ядерной индустрии не вызывает сомнений.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4339" name="Picture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64"/>
          <a:stretch>
            <a:fillRect/>
          </a:stretch>
        </p:blipFill>
        <p:spPr>
          <a:xfrm>
            <a:off x="900113" y="1773238"/>
            <a:ext cx="6767512" cy="3111500"/>
          </a:xfrm>
          <a:noFill/>
        </p:spPr>
      </p:pic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1835150" y="5338763"/>
            <a:ext cx="5146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Схема цепного деления ядер урана</a:t>
            </a:r>
          </a:p>
        </p:txBody>
      </p:sp>
      <p:sp>
        <p:nvSpPr>
          <p:cNvPr id="1434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723172B2-E6EB-47D8-B4BD-BD159F48BB05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0375" y="1208088"/>
            <a:ext cx="7467600" cy="4873625"/>
          </a:xfrm>
        </p:spPr>
        <p:txBody>
          <a:bodyPr/>
          <a:lstStyle/>
          <a:p>
            <a:pPr>
              <a:defRPr/>
            </a:pPr>
            <a:r>
              <a:rPr lang="ru-RU" dirty="0"/>
              <a:t>Распад урана-235 происходит по следующим направлениям</a:t>
            </a:r>
            <a:r>
              <a:rPr lang="ru-RU" dirty="0" smtClean="0"/>
              <a:t>:</a:t>
            </a:r>
          </a:p>
          <a:p>
            <a:pPr>
              <a:defRPr/>
            </a:pPr>
            <a:r>
              <a:rPr lang="ru-RU" dirty="0" smtClean="0">
                <a:hlinkClick r:id="rId2" tooltip="Альфа-распад"/>
              </a:rPr>
              <a:t>α-распад</a:t>
            </a:r>
            <a:r>
              <a:rPr lang="ru-RU" dirty="0"/>
              <a:t> в </a:t>
            </a:r>
            <a:r>
              <a:rPr lang="ru-RU" baseline="30000" dirty="0">
                <a:hlinkClick r:id="rId3" tooltip="Торий-231"/>
              </a:rPr>
              <a:t>231</a:t>
            </a:r>
            <a:r>
              <a:rPr lang="ru-RU" dirty="0">
                <a:hlinkClick r:id="rId3" tooltip="Торий-231"/>
              </a:rPr>
              <a:t>Th</a:t>
            </a:r>
            <a:r>
              <a:rPr lang="ru-RU" dirty="0"/>
              <a:t> (вероятность 100 </a:t>
            </a:r>
            <a:r>
              <a:rPr lang="ru-RU" dirty="0" smtClean="0"/>
              <a:t>%, </a:t>
            </a:r>
            <a:r>
              <a:rPr lang="ru-RU" dirty="0"/>
              <a:t>энергия распада 4 678,3(7) </a:t>
            </a:r>
            <a:r>
              <a:rPr lang="ru-RU" dirty="0" smtClean="0"/>
              <a:t>кэВ):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  <a:p>
            <a:pPr>
              <a:defRPr/>
            </a:pPr>
            <a:r>
              <a:rPr lang="ru-RU" dirty="0">
                <a:hlinkClick r:id="rId4" tooltip="Спонтанное деление"/>
              </a:rPr>
              <a:t>Спонтанное деление</a:t>
            </a:r>
            <a:r>
              <a:rPr lang="ru-RU" dirty="0"/>
              <a:t> (вероятность 7(2)·10</a:t>
            </a:r>
            <a:r>
              <a:rPr lang="ru-RU" baseline="30000" dirty="0"/>
              <a:t>−9</a:t>
            </a:r>
            <a:r>
              <a:rPr lang="ru-RU" dirty="0"/>
              <a:t> %)</a:t>
            </a:r>
            <a:r>
              <a:rPr lang="ru-RU" baseline="30000" dirty="0">
                <a:hlinkClick r:id="rId5"/>
              </a:rPr>
              <a:t>[2]</a:t>
            </a:r>
            <a:r>
              <a:rPr lang="ru-RU" dirty="0"/>
              <a:t>;</a:t>
            </a:r>
          </a:p>
          <a:p>
            <a:pPr>
              <a:defRPr/>
            </a:pPr>
            <a:r>
              <a:rPr lang="ru-RU" dirty="0">
                <a:hlinkClick r:id="rId6" tooltip="Кластерный распад"/>
              </a:rPr>
              <a:t>Кластерный распад</a:t>
            </a:r>
            <a:r>
              <a:rPr lang="ru-RU" dirty="0"/>
              <a:t> с образованием нуклидов </a:t>
            </a:r>
            <a:r>
              <a:rPr lang="ru-RU" baseline="30000" dirty="0">
                <a:hlinkClick r:id="rId7" tooltip="Неон-20"/>
              </a:rPr>
              <a:t>20</a:t>
            </a:r>
            <a:r>
              <a:rPr lang="ru-RU" dirty="0">
                <a:hlinkClick r:id="rId7" tooltip="Неон-20"/>
              </a:rPr>
              <a:t>Ne</a:t>
            </a:r>
            <a:r>
              <a:rPr lang="ru-RU" dirty="0"/>
              <a:t>,</a:t>
            </a:r>
            <a:r>
              <a:rPr lang="ru-RU" baseline="30000" dirty="0">
                <a:hlinkClick r:id="rId8" tooltip="Неон-25 (страница отсутствует)"/>
              </a:rPr>
              <a:t>25</a:t>
            </a:r>
            <a:r>
              <a:rPr lang="ru-RU" dirty="0">
                <a:hlinkClick r:id="rId8" tooltip="Неон-25 (страница отсутствует)"/>
              </a:rPr>
              <a:t>Ne</a:t>
            </a:r>
            <a:r>
              <a:rPr lang="ru-RU" dirty="0"/>
              <a:t> и </a:t>
            </a:r>
            <a:r>
              <a:rPr lang="ru-RU" baseline="30000" dirty="0">
                <a:hlinkClick r:id="rId9" tooltip="Магний-28 (страница отсутствует)"/>
              </a:rPr>
              <a:t>28</a:t>
            </a:r>
            <a:r>
              <a:rPr lang="ru-RU" dirty="0">
                <a:hlinkClick r:id="rId9" tooltip="Магний-28 (страница отсутствует)"/>
              </a:rPr>
              <a:t>Mg</a:t>
            </a:r>
            <a:r>
              <a:rPr lang="ru-RU" dirty="0"/>
              <a:t> (вероятности соответственно составляют 8(4)·10</a:t>
            </a:r>
            <a:r>
              <a:rPr lang="ru-RU" baseline="30000" dirty="0"/>
              <a:t>−10</a:t>
            </a:r>
            <a:r>
              <a:rPr lang="ru-RU" dirty="0"/>
              <a:t> %, 8·10</a:t>
            </a:r>
            <a:r>
              <a:rPr lang="ru-RU" baseline="30000" dirty="0"/>
              <a:t>−10</a:t>
            </a:r>
            <a:r>
              <a:rPr lang="ru-RU" dirty="0"/>
              <a:t> %, 8·10</a:t>
            </a:r>
            <a:r>
              <a:rPr lang="ru-RU" baseline="30000" dirty="0"/>
              <a:t>−10</a:t>
            </a:r>
            <a:r>
              <a:rPr lang="ru-RU" dirty="0"/>
              <a:t> %)</a:t>
            </a:r>
            <a:r>
              <a:rPr lang="ru-RU" baseline="30000" dirty="0">
                <a:hlinkClick r:id="rId5"/>
              </a:rPr>
              <a:t>[2</a:t>
            </a:r>
            <a:r>
              <a:rPr lang="ru-RU" baseline="30000" dirty="0" smtClean="0">
                <a:hlinkClick r:id="rId5"/>
              </a:rPr>
              <a:t>]</a:t>
            </a:r>
            <a:endParaRPr lang="ru-RU" dirty="0"/>
          </a:p>
          <a:p>
            <a:pPr>
              <a:defRPr/>
            </a:pPr>
            <a:endParaRPr lang="ru-RU" dirty="0"/>
          </a:p>
        </p:txBody>
      </p:sp>
      <p:sp>
        <p:nvSpPr>
          <p:cNvPr id="15363" name="AutoShape 2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5364" name="AutoShape 5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946400"/>
            <a:ext cx="2462213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3"/>
          <p:cNvSpPr txBox="1">
            <a:spLocks noChangeArrowheads="1"/>
          </p:cNvSpPr>
          <p:nvPr/>
        </p:nvSpPr>
        <p:spPr bwMode="auto">
          <a:xfrm>
            <a:off x="684213" y="188913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1536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FAD9887A-1A41-4065-9EF6-3D0ADB8A1DB0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0375" y="2582863"/>
            <a:ext cx="7827963" cy="4159250"/>
          </a:xfrm>
        </p:spPr>
        <p:txBody>
          <a:bodyPr/>
          <a:lstStyle/>
          <a:p>
            <a:r>
              <a:rPr lang="ru-RU" altLang="ru-RU" smtClean="0">
                <a:latin typeface="Arial" charset="0"/>
                <a:cs typeface="Arial" charset="0"/>
              </a:rPr>
              <a:t>Пример альфа-распада </a:t>
            </a:r>
          </a:p>
          <a:p>
            <a:endParaRPr lang="ru-RU" altLang="ru-RU" smtClean="0">
              <a:latin typeface="Arial" charset="0"/>
              <a:cs typeface="Arial" charset="0"/>
            </a:endParaRPr>
          </a:p>
          <a:p>
            <a:endParaRPr lang="ru-RU" altLang="ru-RU" smtClean="0">
              <a:latin typeface="Arial" charset="0"/>
              <a:cs typeface="Arial" charset="0"/>
            </a:endParaRPr>
          </a:p>
          <a:p>
            <a:r>
              <a:rPr lang="ru-RU" altLang="ru-RU" b="1" smtClean="0">
                <a:latin typeface="Arial" charset="0"/>
                <a:cs typeface="Arial" charset="0"/>
              </a:rPr>
              <a:t>1.  α-распад в </a:t>
            </a:r>
            <a:r>
              <a:rPr lang="ru-RU" altLang="ru-RU" b="1" baseline="30000" smtClean="0">
                <a:latin typeface="Arial" charset="0"/>
                <a:cs typeface="Arial" charset="0"/>
              </a:rPr>
              <a:t>231</a:t>
            </a:r>
            <a:r>
              <a:rPr lang="ru-RU" altLang="ru-RU" b="1" smtClean="0">
                <a:latin typeface="Arial" charset="0"/>
                <a:cs typeface="Arial" charset="0"/>
              </a:rPr>
              <a:t>Th </a:t>
            </a:r>
            <a:r>
              <a:rPr lang="ru-RU" altLang="ru-RU" smtClean="0">
                <a:latin typeface="Arial" charset="0"/>
                <a:cs typeface="Arial" charset="0"/>
              </a:rPr>
              <a:t>(вероятность 100 %, энергия распада 4 678,3(7) кэВ):</a:t>
            </a:r>
          </a:p>
          <a:p>
            <a:r>
              <a:rPr lang="ru-RU" altLang="ru-RU" smtClean="0">
                <a:latin typeface="Arial" charset="0"/>
                <a:cs typeface="Arial" charset="0"/>
              </a:rPr>
              <a:t>для изотопа</a:t>
            </a:r>
            <a:r>
              <a:rPr lang="ru-RU" altLang="ru-RU" baseline="30000" smtClean="0">
                <a:latin typeface="Arial" charset="0"/>
                <a:cs typeface="Arial" charset="0"/>
              </a:rPr>
              <a:t>235</a:t>
            </a:r>
            <a:r>
              <a:rPr lang="en-US" altLang="ru-RU" smtClean="0">
                <a:latin typeface="Arial" charset="0"/>
                <a:cs typeface="Arial" charset="0"/>
              </a:rPr>
              <a:t>U:</a:t>
            </a:r>
            <a:endParaRPr lang="ru-RU" altLang="ru-RU" i="1" smtClean="0">
              <a:latin typeface="Arial" charset="0"/>
              <a:cs typeface="Arial" charset="0"/>
            </a:endParaRPr>
          </a:p>
          <a:p>
            <a:endParaRPr lang="ru-RU" altLang="ru-RU" smtClean="0">
              <a:latin typeface="Arial" charset="0"/>
              <a:cs typeface="Arial" charset="0"/>
            </a:endParaRPr>
          </a:p>
          <a:p>
            <a:endParaRPr lang="ru-RU" altLang="ru-RU" smtClean="0">
              <a:latin typeface="Arial" charset="0"/>
              <a:cs typeface="Arial" charset="0"/>
            </a:endParaRPr>
          </a:p>
          <a:p>
            <a:r>
              <a:rPr lang="ru-RU" altLang="ru-RU" smtClean="0">
                <a:latin typeface="Arial" charset="0"/>
                <a:cs typeface="Arial" charset="0"/>
              </a:rPr>
              <a:t>для изотопа</a:t>
            </a:r>
            <a:r>
              <a:rPr lang="ru-RU" altLang="ru-RU" baseline="30000" smtClean="0">
                <a:latin typeface="Arial" charset="0"/>
                <a:cs typeface="Arial" charset="0"/>
              </a:rPr>
              <a:t>238</a:t>
            </a:r>
            <a:r>
              <a:rPr lang="en-US" altLang="ru-RU" smtClean="0">
                <a:latin typeface="Arial" charset="0"/>
                <a:cs typeface="Arial" charset="0"/>
              </a:rPr>
              <a:t>U:</a:t>
            </a:r>
            <a:endParaRPr lang="ru-RU" altLang="ru-RU" i="1" smtClean="0">
              <a:latin typeface="Arial" charset="0"/>
              <a:cs typeface="Arial" charset="0"/>
            </a:endParaRPr>
          </a:p>
          <a:p>
            <a:endParaRPr lang="ru-RU" altLang="ru-RU" i="1" smtClean="0">
              <a:latin typeface="Arial" charset="0"/>
              <a:cs typeface="Arial" charset="0"/>
            </a:endParaRPr>
          </a:p>
          <a:p>
            <a:endParaRPr lang="ru-RU" altLang="ru-RU" smtClean="0">
              <a:latin typeface="Arial" charset="0"/>
              <a:cs typeface="Arial" charset="0"/>
            </a:endParaRPr>
          </a:p>
          <a:p>
            <a:endParaRPr lang="ru-RU" altLang="ru-RU" i="1" smtClean="0">
              <a:latin typeface="Arial" charset="0"/>
              <a:cs typeface="Arial" charset="0"/>
            </a:endParaRPr>
          </a:p>
          <a:p>
            <a:endParaRPr lang="ru-RU" altLang="ru-RU" i="1" smtClean="0">
              <a:latin typeface="Arial" charset="0"/>
              <a:cs typeface="Arial" charset="0"/>
            </a:endParaRPr>
          </a:p>
          <a:p>
            <a:endParaRPr lang="ru-RU" altLang="ru-RU" smtClean="0">
              <a:latin typeface="Arial" charset="0"/>
              <a:cs typeface="Arial" charset="0"/>
            </a:endParaRPr>
          </a:p>
        </p:txBody>
      </p:sp>
      <p:sp>
        <p:nvSpPr>
          <p:cNvPr id="16387" name="AutoShape 2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6388" name="AutoShape 5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25" y="4700588"/>
            <a:ext cx="3500438" cy="4619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390" name="AutoShape 6" descr="  \ ^{A}_{Z}{\rm{X}} \rightarrow ^{A-4}_{Z-2}{\rm{Y}} + \alpha  \ (^4_2 {\rm{He}})   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9934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4" t="32581" r="21303" b="58827"/>
          <a:stretch>
            <a:fillRect/>
          </a:stretch>
        </p:blipFill>
        <p:spPr bwMode="auto">
          <a:xfrm>
            <a:off x="1889125" y="2997200"/>
            <a:ext cx="44958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4" t="48837" r="21303" b="42448"/>
          <a:stretch>
            <a:fillRect/>
          </a:stretch>
        </p:blipFill>
        <p:spPr bwMode="auto">
          <a:xfrm>
            <a:off x="3470275" y="6021388"/>
            <a:ext cx="41719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38138" y="744538"/>
            <a:ext cx="82772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i="1">
                <a:latin typeface="Arial" charset="0"/>
              </a:rPr>
              <a:t>А́льфа-распа́д</a:t>
            </a:r>
            <a:r>
              <a:rPr lang="ru-RU" altLang="ru-RU" sz="1800" b="1" i="1">
                <a:latin typeface="Arial" charset="0"/>
              </a:rPr>
              <a:t> </a:t>
            </a:r>
            <a:r>
              <a:rPr lang="ru-RU" altLang="ru-RU" sz="1800" i="1">
                <a:latin typeface="Arial" charset="0"/>
              </a:rPr>
              <a:t>—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latin typeface="Arial" charset="0"/>
              </a:rPr>
              <a:t> </a:t>
            </a:r>
            <a:r>
              <a:rPr lang="ru-RU" altLang="ru-RU">
                <a:latin typeface="Arial" charset="0"/>
              </a:rPr>
              <a:t>вид радиоактивного распада ядра, в результате которого происходит испускание дважды магического ядра гелия 4He — альфа-частицы. При этом массовое число ядра уменьшается на 4, а атомный номер — на 2.</a:t>
            </a:r>
          </a:p>
        </p:txBody>
      </p:sp>
      <p:sp>
        <p:nvSpPr>
          <p:cNvPr id="16394" name="TextBox 3"/>
          <p:cNvSpPr txBox="1">
            <a:spLocks noChangeArrowheads="1"/>
          </p:cNvSpPr>
          <p:nvPr/>
        </p:nvSpPr>
        <p:spPr bwMode="auto">
          <a:xfrm>
            <a:off x="338138" y="160338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1. Альфа - распад</a:t>
            </a:r>
          </a:p>
        </p:txBody>
      </p:sp>
      <p:sp>
        <p:nvSpPr>
          <p:cNvPr id="1639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B07A8A36-176F-4EF0-8C25-DF1EF7EED3C2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775" y="1052513"/>
            <a:ext cx="7467600" cy="4873625"/>
          </a:xfrm>
        </p:spPr>
        <p:txBody>
          <a:bodyPr/>
          <a:lstStyle/>
          <a:p>
            <a:r>
              <a:rPr lang="ru-RU" altLang="ru-RU" smtClean="0"/>
              <a:t>2. Спонтанное деление (вероятность 7(2)·10</a:t>
            </a:r>
            <a:r>
              <a:rPr lang="ru-RU" altLang="ru-RU" baseline="30000" smtClean="0"/>
              <a:t>−9</a:t>
            </a:r>
            <a:r>
              <a:rPr lang="ru-RU" altLang="ru-RU" smtClean="0"/>
              <a:t> %);</a:t>
            </a:r>
          </a:p>
          <a:p>
            <a:endParaRPr lang="ru-RU" altLang="ru-RU" smtClean="0"/>
          </a:p>
        </p:txBody>
      </p:sp>
      <p:sp>
        <p:nvSpPr>
          <p:cNvPr id="17411" name="AutoShape 2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7412" name="AutoShape 5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744538" y="2997200"/>
            <a:ext cx="7356475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Спонтанное деление является делением ядра, происходящим </a:t>
            </a:r>
            <a:r>
              <a:rPr lang="ru-RU" altLang="ru-RU" u="sng">
                <a:solidFill>
                  <a:srgbClr val="FF0000"/>
                </a:solidFill>
                <a:latin typeface="Arial" charset="0"/>
              </a:rPr>
              <a:t>без внешнего возбуждения </a:t>
            </a:r>
            <a:r>
              <a:rPr lang="ru-RU" altLang="ru-RU">
                <a:latin typeface="Arial" charset="0"/>
              </a:rPr>
              <a:t>(вынужденного деления), и даёт такие же продукты, как и вынужденное деление</a:t>
            </a:r>
          </a:p>
        </p:txBody>
      </p:sp>
      <p:sp>
        <p:nvSpPr>
          <p:cNvPr id="17414" name="TextBox 3"/>
          <p:cNvSpPr txBox="1">
            <a:spLocks noChangeArrowheads="1"/>
          </p:cNvSpPr>
          <p:nvPr/>
        </p:nvSpPr>
        <p:spPr bwMode="auto">
          <a:xfrm>
            <a:off x="338138" y="160338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2. Спонтанное деление</a:t>
            </a:r>
          </a:p>
        </p:txBody>
      </p:sp>
      <p:sp>
        <p:nvSpPr>
          <p:cNvPr id="1741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8E8C931C-894C-4E5A-A698-5BB722F36FE9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0375" y="1044575"/>
            <a:ext cx="7467600" cy="4875213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Кластерный </a:t>
            </a:r>
            <a:r>
              <a:rPr lang="ru-RU" b="1" dirty="0"/>
              <a:t>распад</a:t>
            </a:r>
            <a:r>
              <a:rPr lang="ru-RU" dirty="0"/>
              <a:t> — явление самопроизвольного испускания ядрами ядерных фрагментов (кластеров) тяжелее, чем </a:t>
            </a:r>
            <a:r>
              <a:rPr lang="ru-RU" b="1" dirty="0"/>
              <a:t>α-частица</a:t>
            </a:r>
            <a:r>
              <a:rPr lang="ru-RU" dirty="0" smtClean="0"/>
              <a:t>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 smtClean="0">
              <a:hlinkClick r:id="rId2" tooltip="Кластерный распад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>
                <a:hlinkClick r:id="rId2" tooltip="Кластерный распад"/>
              </a:rPr>
              <a:t>Кластерный распад</a:t>
            </a:r>
            <a:r>
              <a:rPr lang="ru-RU" dirty="0" smtClean="0"/>
              <a:t> с образованием нуклидов </a:t>
            </a:r>
            <a:r>
              <a:rPr lang="ru-RU" baseline="30000" dirty="0" smtClean="0">
                <a:hlinkClick r:id="rId3" tooltip="Неон-20"/>
              </a:rPr>
              <a:t>20</a:t>
            </a:r>
            <a:r>
              <a:rPr lang="ru-RU" dirty="0" smtClean="0">
                <a:hlinkClick r:id="rId3" tooltip="Неон-20"/>
              </a:rPr>
              <a:t>Ne</a:t>
            </a:r>
            <a:r>
              <a:rPr lang="ru-RU" dirty="0" smtClean="0"/>
              <a:t>,</a:t>
            </a:r>
            <a:r>
              <a:rPr lang="ru-RU" baseline="30000" dirty="0" smtClean="0">
                <a:hlinkClick r:id="rId4" tooltip="Неон-25 (страница отсутствует)"/>
              </a:rPr>
              <a:t>25</a:t>
            </a:r>
            <a:r>
              <a:rPr lang="ru-RU" dirty="0" smtClean="0">
                <a:hlinkClick r:id="rId4" tooltip="Неон-25 (страница отсутствует)"/>
              </a:rPr>
              <a:t>Ne</a:t>
            </a:r>
            <a:r>
              <a:rPr lang="ru-RU" dirty="0" smtClean="0"/>
              <a:t> и </a:t>
            </a:r>
            <a:r>
              <a:rPr lang="ru-RU" baseline="30000" dirty="0" smtClean="0">
                <a:hlinkClick r:id="rId5" tooltip="Магний-28 (страница отсутствует)"/>
              </a:rPr>
              <a:t>28</a:t>
            </a:r>
            <a:r>
              <a:rPr lang="ru-RU" dirty="0" smtClean="0">
                <a:hlinkClick r:id="rId5" tooltip="Магний-28 (страница отсутствует)"/>
              </a:rPr>
              <a:t>Mg</a:t>
            </a:r>
            <a:r>
              <a:rPr lang="ru-RU" dirty="0" smtClean="0"/>
              <a:t> (вероятности соответственно составляют 8(4)·10</a:t>
            </a:r>
            <a:r>
              <a:rPr lang="ru-RU" baseline="30000" dirty="0" smtClean="0"/>
              <a:t>−10</a:t>
            </a:r>
            <a:r>
              <a:rPr lang="ru-RU" dirty="0" smtClean="0"/>
              <a:t> %, 8·10</a:t>
            </a:r>
            <a:r>
              <a:rPr lang="ru-RU" baseline="30000" dirty="0" smtClean="0"/>
              <a:t>−10</a:t>
            </a:r>
            <a:r>
              <a:rPr lang="ru-RU" dirty="0" smtClean="0"/>
              <a:t> %, 8·10</a:t>
            </a:r>
            <a:r>
              <a:rPr lang="ru-RU" baseline="30000" dirty="0" smtClean="0"/>
              <a:t>−10</a:t>
            </a:r>
            <a:r>
              <a:rPr lang="ru-RU" dirty="0" smtClean="0"/>
              <a:t> %)</a:t>
            </a:r>
          </a:p>
        </p:txBody>
      </p:sp>
      <p:sp>
        <p:nvSpPr>
          <p:cNvPr id="18435" name="AutoShape 2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8436" name="AutoShape 5" descr="\mathrm{^{235}_{92}U} \rightarrow \mathrm{^{231}_{90}Th} + \mathrm{^{4}_{2}He};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8437" name="TextBox 3"/>
          <p:cNvSpPr txBox="1">
            <a:spLocks noChangeArrowheads="1"/>
          </p:cNvSpPr>
          <p:nvPr/>
        </p:nvSpPr>
        <p:spPr bwMode="auto">
          <a:xfrm>
            <a:off x="684213" y="188913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3. Кластерный распад</a:t>
            </a:r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6" t="35268" r="43307" b="42509"/>
          <a:stretch>
            <a:fillRect/>
          </a:stretch>
        </p:blipFill>
        <p:spPr bwMode="auto">
          <a:xfrm>
            <a:off x="2051050" y="4581525"/>
            <a:ext cx="36893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E34BDC27-3DE3-461F-8DA9-65B9239B6E46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549275"/>
            <a:ext cx="7267575" cy="487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1116013" y="5661025"/>
            <a:ext cx="5976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Кривая выхода продуктов деления урана-235 для различных энергий делящих нейтронов.</a:t>
            </a:r>
          </a:p>
        </p:txBody>
      </p:sp>
      <p:sp>
        <p:nvSpPr>
          <p:cNvPr id="19460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DAB1BC22-57C2-451C-AFDC-72B0300B1DD2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54AEC355-BA74-41B5-95CA-6E0BCD04B477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684213" y="333375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История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539750" y="908050"/>
            <a:ext cx="7993063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i="1">
                <a:latin typeface="Arial" charset="0"/>
              </a:rPr>
              <a:t>Cамопроизвольное (спонтанное) деление тяжёлых ядер </a:t>
            </a:r>
            <a:r>
              <a:rPr lang="ru-RU" altLang="ru-RU">
                <a:latin typeface="Arial" charset="0"/>
              </a:rPr>
              <a:t>— впервые обнаружено у ядер урана Г. Н. Флёровым и К. А. Петржаком в 1940 году </a:t>
            </a:r>
          </a:p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>
                <a:latin typeface="Arial" charset="0"/>
              </a:rPr>
              <a:t>В 1939</a:t>
            </a:r>
            <a:r>
              <a:rPr lang="en-US" altLang="ru-RU">
                <a:latin typeface="Arial" charset="0"/>
              </a:rPr>
              <a:t> </a:t>
            </a:r>
            <a:r>
              <a:rPr lang="ru-RU" altLang="ru-RU">
                <a:latin typeface="Arial" charset="0"/>
              </a:rPr>
              <a:t>—1940 гг. Ю. Б. Харитон и Я. Б. Зельдович впервые теоретически показали, что при небольшом обогащении природного урана ураном-235 можно создать условия для непрерывного деления атомных ядер, то есть придать процессу цепной характер.</a:t>
            </a:r>
          </a:p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Это привело к новому этапу развития технологии урана и появлению новой отрасли – </a:t>
            </a:r>
          </a:p>
          <a:p>
            <a:pPr algn="ctr"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solidFill>
                  <a:srgbClr val="FF0000"/>
                </a:solidFill>
                <a:latin typeface="Arial" charset="0"/>
              </a:rPr>
              <a:t>атомной энергетики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43753A9C-D333-40C1-9E1F-9F96E1616C91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Высказывания о уране</a:t>
            </a: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539750" y="908050"/>
            <a:ext cx="7993063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 dirty="0">
                <a:latin typeface="Arial" charset="0"/>
              </a:rPr>
              <a:t>Д.И. Менделеев в 1870 г. в </a:t>
            </a:r>
            <a:r>
              <a:rPr lang="ru-RU" altLang="ru-RU" dirty="0">
                <a:latin typeface="Arial" charset="0"/>
              </a:rPr>
              <a:t>«Основах химии»: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«Убежденный в том, что исследование урана начиная с его природных источников приведет еще ко многим новым открытиям, я смело рекомендую тем, кто ищет предметов для новых исследований, особенно тщательно заниматься урановыми соединениями...»</a:t>
            </a:r>
          </a:p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ru-RU" altLang="ru-RU" i="1" dirty="0">
              <a:latin typeface="Arial" charset="0"/>
            </a:endParaRPr>
          </a:p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ru-RU" altLang="ru-RU" sz="28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700213"/>
            <a:ext cx="4176712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253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D178E8FD-6C35-40CC-9005-88A533C9C9C2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Высказывания о уране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395288" y="1052513"/>
            <a:ext cx="8280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Техническая энциклопедия. Том 24 - Труболитейное дело - Фильтры (1934)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808"/>
            <a:ext cx="3821113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211638" y="4581525"/>
            <a:ext cx="4105275" cy="43180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79388" y="4437063"/>
            <a:ext cx="39608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rgbClr val="FF0000"/>
                </a:solidFill>
                <a:latin typeface="Arial" charset="0"/>
              </a:rPr>
              <a:t>Элементарный уран практического применения не имеет</a:t>
            </a:r>
            <a:endParaRPr lang="ru-RU" altLang="ru-RU" sz="1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355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9B4682CD-7DB8-4055-807A-BC7A73095038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395288" y="188913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Уран в природе</a:t>
            </a:r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611188" y="836613"/>
            <a:ext cx="75612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Уран широко распространен в большом числе природных объектов, его содержание в земной коре (кларк) составляет (2-4)·10</a:t>
            </a:r>
            <a:r>
              <a:rPr lang="ru-RU" altLang="ru-RU" sz="1800" baseline="30000">
                <a:latin typeface="Arial" charset="0"/>
              </a:rPr>
              <a:t>-4</a:t>
            </a:r>
            <a:r>
              <a:rPr lang="ru-RU" altLang="ru-RU" sz="1800">
                <a:latin typeface="Arial" charset="0"/>
              </a:rPr>
              <a:t> % масс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08175" y="1557338"/>
          <a:ext cx="4967287" cy="486092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9089"/>
                <a:gridCol w="1146066"/>
                <a:gridCol w="1146066"/>
                <a:gridCol w="1146066"/>
              </a:tblGrid>
              <a:tr h="431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Элемент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Символ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г/т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г/(г*U)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" tooltip="Кислород"/>
                        </a:rPr>
                        <a:t>Кислород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464000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171851,9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3" tooltip="Кремний"/>
                        </a:rPr>
                        <a:t>Кремний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Si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281500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104259,3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4" tooltip="Железо"/>
                        </a:rPr>
                        <a:t>Железо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Fe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56300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20851,85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5" tooltip="Марганец"/>
                        </a:rPr>
                        <a:t>Марганец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Mn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950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351,8519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6" tooltip="Фтор"/>
                        </a:rPr>
                        <a:t>Фтор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625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231,4815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1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7" tooltip="Свинец"/>
                        </a:rPr>
                        <a:t>Свинец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Pb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4,62963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8" tooltip="Торий"/>
                        </a:rPr>
                        <a:t>Торий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Th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3,555556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9" tooltip="Бериллий"/>
                        </a:rPr>
                        <a:t>Бериллий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2,8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1,037037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65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0" tooltip="Уран (элемент)"/>
                        </a:rPr>
                        <a:t>Уран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2,7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1" tooltip="Олово"/>
                        </a:rPr>
                        <a:t>Олово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Sn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0,740741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2" tooltip="Тантал (элемент)"/>
                        </a:rPr>
                        <a:t>Тантал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Ta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0,740741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3" tooltip="Вольфрам"/>
                        </a:rPr>
                        <a:t>Вольфрам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0,555556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4" tooltip="Серебро"/>
                        </a:rPr>
                        <a:t>Серебро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Ag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0,025926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  <a:tr h="312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5" tooltip="Золото"/>
                        </a:rPr>
                        <a:t>Золото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Au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0,004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0,001481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7" marR="52927" marT="0" marB="0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457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26D48F2F-AEBB-4786-8215-8F6E2B09F26F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395288" y="188913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Уран в природе</a:t>
            </a: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611188" y="836613"/>
            <a:ext cx="75612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Уран входит в состав более 200 минералов.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Основные минералы урана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350" y="1484313"/>
          <a:ext cx="6697663" cy="4767259"/>
        </p:xfrm>
        <a:graphic>
          <a:graphicData uri="http://schemas.openxmlformats.org/drawingml/2006/table">
            <a:tbl>
              <a:tblPr/>
              <a:tblGrid>
                <a:gridCol w="3251200"/>
                <a:gridCol w="3446463"/>
              </a:tblGrid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Минерал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Состав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Андерсонит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Ca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)(CO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6H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Бассетит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Fe(UO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nH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Бейлиит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Mg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)(CO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18H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Бета-уранопилит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10H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Вальпургит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Bi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(OH)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Девиндтит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Pb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(OH)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10H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Дюмонтит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Pb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(OH)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3H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Карнотит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(VO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3H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Метаторбернит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Метацейнерит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Новачекит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Mg(UO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nH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Отенит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Парсонсит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Pb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Пржевальскит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Pb(UO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4H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Раувит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CaO·2UO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6V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20H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Ренардит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Pb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7H</a:t>
                      </a:r>
                      <a:r>
                        <a:rPr kumimoji="0" lang="ru-RU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350" y="1557338"/>
          <a:ext cx="6264275" cy="4467225"/>
        </p:xfrm>
        <a:graphic>
          <a:graphicData uri="http://schemas.openxmlformats.org/drawingml/2006/table">
            <a:tbl>
              <a:tblPr/>
              <a:tblGrid>
                <a:gridCol w="3041650"/>
                <a:gridCol w="3222625"/>
              </a:tblGrid>
              <a:tr h="2889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Минерал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Состав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Рётзерфордин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)CO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Сабугалит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HAl(UO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16H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Салеит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Mg(UO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Соддиит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5SiO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14H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Торбернит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12H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Трёгерит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12H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Тюямунит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(VO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Уванит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15H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Ураконит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14H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Уранинит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UO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2</a:t>
                      </a:r>
                      <a:endParaRPr kumimoji="0" lang="ru-RU" altLang="ru-RU" sz="16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Уранопилит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SO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16 – 17H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Ураноспинит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Ca(UO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Ураноталит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)(CO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 – 9H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Ураноцирцит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Ba(UO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en-US" alt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7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567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A55ED9BA-9B0D-4D00-B071-AC01E78C7180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5678" name="TextBox 3"/>
          <p:cNvSpPr txBox="1">
            <a:spLocks noChangeArrowheads="1"/>
          </p:cNvSpPr>
          <p:nvPr/>
        </p:nvSpPr>
        <p:spPr bwMode="auto">
          <a:xfrm>
            <a:off x="395288" y="188913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Уран в природе</a:t>
            </a:r>
          </a:p>
        </p:txBody>
      </p:sp>
      <p:sp>
        <p:nvSpPr>
          <p:cNvPr id="25679" name="TextBox 5"/>
          <p:cNvSpPr txBox="1">
            <a:spLocks noChangeArrowheads="1"/>
          </p:cNvSpPr>
          <p:nvPr/>
        </p:nvSpPr>
        <p:spPr bwMode="auto">
          <a:xfrm>
            <a:off x="611188" y="836613"/>
            <a:ext cx="75612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Уран входит в состав более 200 минералов.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Основные минералы урана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662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46D49E8D-2280-4C40-B065-5D868A508DA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395288" y="188913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Уран в природе</a:t>
            </a: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611188" y="836613"/>
            <a:ext cx="75612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Уран входит в состав более 200 минералов.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Основные минералы урана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76375" y="1557338"/>
          <a:ext cx="6264275" cy="4249739"/>
        </p:xfrm>
        <a:graphic>
          <a:graphicData uri="http://schemas.openxmlformats.org/drawingml/2006/table">
            <a:tbl>
              <a:tblPr/>
              <a:tblGrid>
                <a:gridCol w="3041163"/>
                <a:gridCol w="3223112"/>
              </a:tblGrid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/>
                        </a:rPr>
                        <a:t>Минерал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/>
                        </a:rPr>
                        <a:t>Состав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Ураношпатит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Ca(UO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12H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Урансодержащий гиалит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nH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Ферганит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(VO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6H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Фоглит из Ферганы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(CO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10H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Фоглит из Яхимова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 (CO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6H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Фосфуранилит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(PO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(OH)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10H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Фритчеит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Mn(UO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[(P, V)O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]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Цейнерит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Cu(UO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(AsO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12H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Шарпит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6UO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5СO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8H</a:t>
                      </a:r>
                      <a:r>
                        <a:rPr kumimoji="0" lang="ru-RU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Швартцит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 Mg(UO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)(CO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· 12H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Шрёкингерит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Ca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(UO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)(CO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SO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 · 10H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765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7A878A32-BD92-42B5-865A-59CB193BCBC5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latin typeface="Arial" charset="0"/>
              </a:rPr>
              <a:t>Физические свойства урана</a:t>
            </a:r>
          </a:p>
        </p:txBody>
      </p:sp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468313" y="908050"/>
            <a:ext cx="8280400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i="1" dirty="0">
                <a:latin typeface="Arial" charset="0"/>
              </a:rPr>
              <a:t>U – </a:t>
            </a:r>
            <a:r>
              <a:rPr lang="ru-RU" altLang="ru-RU" i="1" dirty="0">
                <a:latin typeface="Arial" charset="0"/>
              </a:rPr>
              <a:t>серебристый металл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Уран — тяжёлый, серебристо-белый </a:t>
            </a:r>
            <a:r>
              <a:rPr lang="ru-RU" altLang="ru-RU" dirty="0" err="1">
                <a:latin typeface="Arial" charset="0"/>
              </a:rPr>
              <a:t>глянцеватый</a:t>
            </a:r>
            <a:r>
              <a:rPr lang="ru-RU" altLang="ru-RU" dirty="0">
                <a:latin typeface="Arial" charset="0"/>
              </a:rPr>
              <a:t> металл. В чистом виде он немного мягче стали, ковкий, гибкий, обладает небольшими парамагнитными свойствами. 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Термодинамические свойства простого вещества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2" tooltip="Плотность"/>
              </a:rPr>
              <a:t>Плотность</a:t>
            </a:r>
            <a:r>
              <a:rPr lang="ru-RU" altLang="ru-RU" dirty="0">
                <a:latin typeface="Arial" charset="0"/>
              </a:rPr>
              <a:t> (при</a:t>
            </a:r>
            <a:r>
              <a:rPr lang="en-US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н.у</a:t>
            </a:r>
            <a:r>
              <a:rPr lang="ru-RU" altLang="ru-RU" dirty="0">
                <a:latin typeface="Arial" charset="0"/>
              </a:rPr>
              <a:t>.)19,05 (19,04; 19,12) г/см³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3" tooltip="Температура плавления"/>
              </a:rPr>
              <a:t>Температура плавления</a:t>
            </a:r>
            <a:r>
              <a:rPr lang="ru-RU" altLang="ru-RU" dirty="0">
                <a:latin typeface="Arial" charset="0"/>
              </a:rPr>
              <a:t> 1405,5 K (1132 </a:t>
            </a:r>
            <a:r>
              <a:rPr lang="en-US" altLang="ru-RU" dirty="0">
                <a:latin typeface="Arial" charset="0"/>
              </a:rPr>
              <a:t>º</a:t>
            </a:r>
            <a:r>
              <a:rPr lang="ru-RU" altLang="ru-RU" dirty="0">
                <a:latin typeface="Arial" charset="0"/>
              </a:rPr>
              <a:t>С)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4" tooltip="Температура кипения"/>
              </a:rPr>
              <a:t>Температура кипения</a:t>
            </a:r>
            <a:r>
              <a:rPr lang="ru-RU" altLang="ru-RU" dirty="0">
                <a:latin typeface="Arial" charset="0"/>
              </a:rPr>
              <a:t> 4018 K (3745 </a:t>
            </a:r>
            <a:r>
              <a:rPr lang="en-US" altLang="ru-RU" dirty="0">
                <a:latin typeface="Arial" charset="0"/>
              </a:rPr>
              <a:t>º</a:t>
            </a:r>
            <a:r>
              <a:rPr lang="ru-RU" altLang="ru-RU" dirty="0">
                <a:latin typeface="Arial" charset="0"/>
              </a:rPr>
              <a:t>с)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5" tooltip="Теплота плавления"/>
              </a:rPr>
              <a:t>Теплота плавления</a:t>
            </a:r>
            <a:r>
              <a:rPr lang="ru-RU" altLang="ru-RU" dirty="0">
                <a:latin typeface="Arial" charset="0"/>
              </a:rPr>
              <a:t>12,6 кДж/моль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6" tooltip="Теплота испарения"/>
              </a:rPr>
              <a:t>Теплота испарения</a:t>
            </a:r>
            <a:r>
              <a:rPr lang="ru-RU" altLang="ru-RU" dirty="0">
                <a:latin typeface="Arial" charset="0"/>
              </a:rPr>
              <a:t> 417 кДж/моль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7" tooltip="Молярная теплоёмкость"/>
              </a:rPr>
              <a:t>Молярная теплоёмкость</a:t>
            </a:r>
            <a:r>
              <a:rPr lang="ru-RU" altLang="ru-RU" dirty="0">
                <a:latin typeface="Arial" charset="0"/>
              </a:rPr>
              <a:t> 27,67 Дж/(</a:t>
            </a:r>
            <a:r>
              <a:rPr lang="ru-RU" altLang="ru-RU" dirty="0" err="1">
                <a:latin typeface="Arial" charset="0"/>
              </a:rPr>
              <a:t>K·моль</a:t>
            </a:r>
            <a:r>
              <a:rPr lang="ru-RU" altLang="ru-RU" dirty="0">
                <a:latin typeface="Arial" charset="0"/>
              </a:rPr>
              <a:t>)</a:t>
            </a:r>
          </a:p>
          <a:p>
            <a:pPr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  <a:hlinkClick r:id="rId8" tooltip="Молярный объём"/>
              </a:rPr>
              <a:t>Молярный объём</a:t>
            </a:r>
            <a:r>
              <a:rPr lang="ru-RU" altLang="ru-RU" dirty="0">
                <a:latin typeface="Arial" charset="0"/>
              </a:rPr>
              <a:t>12,5 см³/моль</a:t>
            </a:r>
          </a:p>
          <a:p>
            <a:pPr eaLnBrk="1" hangingPunct="1">
              <a:lnSpc>
                <a:spcPts val="36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ru-RU" altLang="ru-RU" sz="28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6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867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C859A155-A149-473E-AD01-03BE1C4BBA3D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539750" y="908050"/>
            <a:ext cx="7993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Уран имеет три кристаллические (аллотропные) модификации:</a:t>
            </a:r>
            <a:endParaRPr lang="ru-RU" altLang="ru-RU" sz="2800" b="1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2133600"/>
          <a:ext cx="8064499" cy="358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120"/>
                <a:gridCol w="1439768"/>
                <a:gridCol w="1512415"/>
                <a:gridCol w="1728107"/>
                <a:gridCol w="1440089"/>
              </a:tblGrid>
              <a:tr h="118365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err="1" smtClean="0"/>
                        <a:t>Аллотропная</a:t>
                      </a:r>
                      <a:r>
                        <a:rPr lang="ru-RU" sz="1700" dirty="0" smtClean="0"/>
                        <a:t> модификация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 smtClean="0">
                          <a:latin typeface="Arial"/>
                          <a:cs typeface="Arial"/>
                        </a:rPr>
                        <a:t>α</a:t>
                      </a:r>
                      <a:r>
                        <a:rPr lang="ru-RU" sz="1700" dirty="0" smtClean="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1700" dirty="0" smtClean="0">
                          <a:latin typeface="Arial"/>
                          <a:cs typeface="Arial"/>
                        </a:rPr>
                        <a:t>U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 smtClean="0">
                          <a:latin typeface="Arial"/>
                          <a:cs typeface="Arial"/>
                        </a:rPr>
                        <a:t>β</a:t>
                      </a:r>
                      <a:r>
                        <a:rPr lang="en-US" sz="1700" dirty="0" smtClean="0">
                          <a:latin typeface="Arial"/>
                          <a:cs typeface="Arial"/>
                        </a:rPr>
                        <a:t>-U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 smtClean="0">
                          <a:latin typeface="Arial"/>
                          <a:cs typeface="Arial"/>
                        </a:rPr>
                        <a:t>γ</a:t>
                      </a:r>
                      <a:r>
                        <a:rPr lang="en-US" sz="1700" dirty="0" smtClean="0">
                          <a:latin typeface="Arial"/>
                          <a:cs typeface="Arial"/>
                        </a:rPr>
                        <a:t>-U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L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</a:tr>
              <a:tr h="599077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Температура</a:t>
                      </a:r>
                      <a:r>
                        <a:rPr lang="ru-RU" sz="1700" baseline="0" dirty="0" smtClean="0"/>
                        <a:t>, °С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-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668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775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1132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</a:tr>
              <a:tr h="599077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Плотность, г/см</a:t>
                      </a:r>
                      <a:r>
                        <a:rPr lang="ru-RU" sz="1700" baseline="30000" dirty="0" smtClean="0"/>
                        <a:t>3</a:t>
                      </a:r>
                      <a:endParaRPr lang="ru-RU" sz="1700" baseline="300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19,04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18,13(18,11)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17,91(18,06)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16,63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</a:tr>
              <a:tr h="603764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Тип решетки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орторомбическая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тетрагональная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err="1" smtClean="0"/>
                        <a:t>объемноцентрированная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жидкость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</a:tr>
              <a:tr h="603764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Механические свойства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пластичная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хрупкая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пластичная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-</a:t>
                      </a:r>
                      <a:endParaRPr lang="ru-RU" sz="1700" dirty="0"/>
                    </a:p>
                  </a:txBody>
                  <a:tcPr marL="91436" marR="91436" marT="42791" marB="4279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969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A0EFBF9E-437F-4C0E-BEB2-ADD0DFCAEB2F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539750" y="620713"/>
            <a:ext cx="7993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Уран имеет три кристаллические (аллотропные) модификации:</a:t>
            </a:r>
            <a:endParaRPr lang="ru-RU" altLang="ru-RU" sz="2800" b="1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98613"/>
            <a:ext cx="61007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Прямоугольник 2"/>
          <p:cNvSpPr>
            <a:spLocks noChangeArrowheads="1"/>
          </p:cNvSpPr>
          <p:nvPr/>
        </p:nvSpPr>
        <p:spPr bwMode="auto">
          <a:xfrm>
            <a:off x="393700" y="6170613"/>
            <a:ext cx="5041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Кристаллическая структура α-урана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072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33C00583-F7BA-462E-9F5D-837A4DFA2E85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755650" y="892175"/>
            <a:ext cx="3527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b="1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b="1">
                <a:latin typeface="Arial" charset="0"/>
              </a:rPr>
              <a:t>модификация</a:t>
            </a:r>
            <a:endParaRPr lang="ru-RU" altLang="ru-RU" sz="2800" b="1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75" y="1454150"/>
            <a:ext cx="35941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Прямоугольник 2"/>
          <p:cNvSpPr>
            <a:spLocks noChangeArrowheads="1"/>
          </p:cNvSpPr>
          <p:nvPr/>
        </p:nvSpPr>
        <p:spPr bwMode="auto">
          <a:xfrm>
            <a:off x="5167313" y="4044950"/>
            <a:ext cx="2736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Кристаллическая структура α-урана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0525" y="1454150"/>
            <a:ext cx="4757738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При комнатной  температуре  устойчива  ромбическая  </a:t>
            </a:r>
            <a:r>
              <a:rPr lang="el-GR" dirty="0">
                <a:latin typeface="Times New Roman"/>
                <a:cs typeface="Times New Roman"/>
              </a:rPr>
              <a:t>α</a:t>
            </a:r>
            <a:r>
              <a:rPr lang="ru-RU" dirty="0"/>
              <a:t>-фаза, </a:t>
            </a:r>
          </a:p>
          <a:p>
            <a:pPr>
              <a:defRPr/>
            </a:pPr>
            <a:r>
              <a:rPr lang="ru-RU" dirty="0"/>
              <a:t>которая  состоит  из «гофрированных»  атомных  слоёв, параллельных плоскости </a:t>
            </a:r>
            <a:r>
              <a:rPr lang="ru-RU" dirty="0" err="1"/>
              <a:t>abc</a:t>
            </a:r>
            <a:r>
              <a:rPr lang="ru-RU" dirty="0"/>
              <a:t>. В пределах слоёв, атомы тесно связаны,  в  то  время,  как  прочность  связей  между  атомами смежных  слоёв  намного  слабее</a:t>
            </a:r>
            <a:r>
              <a:rPr lang="en-US" dirty="0"/>
              <a:t>. </a:t>
            </a:r>
          </a:p>
          <a:p>
            <a:pPr>
              <a:defRPr/>
            </a:pPr>
            <a:endParaRPr lang="ru-RU" i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i="1" dirty="0"/>
              <a:t>Такая  структура</a:t>
            </a:r>
            <a:r>
              <a:rPr lang="en-US" i="1" dirty="0"/>
              <a:t> </a:t>
            </a:r>
            <a:r>
              <a:rPr lang="ru-RU" i="1" dirty="0"/>
              <a:t>сильно  </a:t>
            </a:r>
            <a:r>
              <a:rPr lang="ru-RU" i="1" dirty="0" err="1"/>
              <a:t>анизотропна</a:t>
            </a:r>
            <a:r>
              <a:rPr lang="ru-RU" i="1" dirty="0"/>
              <a:t>,  и  уран  в  этом  отношении  похож  на мышьяк,  сурьму  и  висмут,  которые  также  имеют  слоистые структуры. </a:t>
            </a:r>
          </a:p>
        </p:txBody>
      </p:sp>
      <p:sp>
        <p:nvSpPr>
          <p:cNvPr id="30729" name="Прямоугольник 1"/>
          <p:cNvSpPr>
            <a:spLocks noChangeArrowheads="1"/>
          </p:cNvSpPr>
          <p:nvPr/>
        </p:nvSpPr>
        <p:spPr bwMode="auto">
          <a:xfrm>
            <a:off x="284163" y="5424488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 dirty="0">
                <a:latin typeface="Arial" charset="0"/>
              </a:rPr>
              <a:t>В случае </a:t>
            </a:r>
            <a:r>
              <a:rPr lang="el-GR" altLang="ru-RU" sz="1800" i="1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altLang="ru-RU" sz="1800" i="1" dirty="0">
                <a:latin typeface="Arial" charset="0"/>
              </a:rPr>
              <a:t> -урана расстояния между атомами в соседних гофрированных слоях намного больше</a:t>
            </a:r>
            <a:r>
              <a:rPr lang="en-US" altLang="ru-RU" sz="1800" i="1" dirty="0">
                <a:latin typeface="Arial" charset="0"/>
              </a:rPr>
              <a:t> </a:t>
            </a:r>
            <a:r>
              <a:rPr lang="ru-RU" altLang="ru-RU" sz="1800" i="1" dirty="0">
                <a:latin typeface="Arial" charset="0"/>
              </a:rPr>
              <a:t>(0,33 </a:t>
            </a:r>
            <a:r>
              <a:rPr lang="ru-RU" altLang="ru-RU" sz="1800" i="1" dirty="0" err="1">
                <a:latin typeface="Arial" charset="0"/>
              </a:rPr>
              <a:t>нм</a:t>
            </a:r>
            <a:r>
              <a:rPr lang="ru-RU" altLang="ru-RU" sz="1800" i="1" dirty="0">
                <a:latin typeface="Arial" charset="0"/>
              </a:rPr>
              <a:t>), чем между атомами внутри слоёв (0,28 </a:t>
            </a:r>
            <a:r>
              <a:rPr lang="ru-RU" altLang="ru-RU" sz="1800" i="1" dirty="0" err="1">
                <a:latin typeface="Arial" charset="0"/>
              </a:rPr>
              <a:t>нм</a:t>
            </a:r>
            <a:r>
              <a:rPr lang="ru-RU" altLang="ru-RU" sz="1800" i="1" dirty="0">
                <a:latin typeface="Arial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174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5B0C6C06-655A-45A3-8E61-FE7BAB9396AF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755650" y="892175"/>
            <a:ext cx="3527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b="1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b="1">
                <a:latin typeface="Arial" charset="0"/>
              </a:rPr>
              <a:t>модификация</a:t>
            </a:r>
            <a:endParaRPr lang="ru-RU" altLang="ru-RU" sz="28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1750" name="Прямоугольник 3"/>
          <p:cNvSpPr>
            <a:spLocks noChangeArrowheads="1"/>
          </p:cNvSpPr>
          <p:nvPr/>
        </p:nvSpPr>
        <p:spPr bwMode="auto">
          <a:xfrm>
            <a:off x="390525" y="1454150"/>
            <a:ext cx="36766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</a:rPr>
              <a:t>В интервале 668-775</a:t>
            </a:r>
            <a:r>
              <a:rPr lang="ru-RU" altLang="ru-RU" sz="1800" dirty="0">
                <a:latin typeface="Arial" charset="0"/>
                <a:cs typeface="Arial" charset="0"/>
              </a:rPr>
              <a:t>°</a:t>
            </a:r>
            <a:r>
              <a:rPr lang="ru-RU" altLang="ru-RU" sz="1800" dirty="0">
                <a:latin typeface="Arial" charset="0"/>
              </a:rPr>
              <a:t>С существует  </a:t>
            </a:r>
            <a:r>
              <a:rPr lang="el-GR" altLang="ru-RU" sz="1800" dirty="0">
                <a:latin typeface="Arial" charset="0"/>
              </a:rPr>
              <a:t>β</a:t>
            </a:r>
            <a:r>
              <a:rPr lang="ru-RU" altLang="ru-RU" sz="1800" dirty="0">
                <a:latin typeface="Arial" charset="0"/>
              </a:rPr>
              <a:t> -уран (Рис. ).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</a:rPr>
              <a:t>Тетрагонального  типа  решётка  имеет  слоистую  </a:t>
            </a:r>
            <a:r>
              <a:rPr lang="ru-RU" altLang="ru-RU" sz="1800" b="1" dirty="0">
                <a:latin typeface="Arial" charset="0"/>
              </a:rPr>
              <a:t>структуру  со  слоями.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</a:rPr>
              <a:t>При  температуре  выше 775</a:t>
            </a:r>
            <a:r>
              <a:rPr lang="ru-RU" altLang="ru-RU" sz="1800" dirty="0">
                <a:latin typeface="Arial" charset="0"/>
                <a:cs typeface="Arial" charset="0"/>
              </a:rPr>
              <a:t>°</a:t>
            </a:r>
            <a:r>
              <a:rPr lang="ru-RU" altLang="ru-RU" sz="1800" dirty="0">
                <a:latin typeface="Arial" charset="0"/>
              </a:rPr>
              <a:t>С  образуется  </a:t>
            </a:r>
            <a:r>
              <a:rPr lang="el-GR" altLang="ru-RU" sz="1800" dirty="0">
                <a:latin typeface="Arial" charset="0"/>
                <a:cs typeface="Arial" charset="0"/>
              </a:rPr>
              <a:t>γ</a:t>
            </a:r>
            <a:r>
              <a:rPr lang="ru-RU" altLang="ru-RU" sz="1800" dirty="0">
                <a:latin typeface="Arial" charset="0"/>
              </a:rPr>
              <a:t> -уран  с </a:t>
            </a:r>
            <a:r>
              <a:rPr lang="ru-RU" altLang="ru-RU" sz="1800" dirty="0" err="1">
                <a:latin typeface="Arial" charset="0"/>
              </a:rPr>
              <a:t>объёмноцентрированной</a:t>
            </a:r>
            <a:r>
              <a:rPr lang="ru-RU" altLang="ru-RU" sz="1800" dirty="0">
                <a:latin typeface="Arial" charset="0"/>
              </a:rPr>
              <a:t>  кубической  решёткой.</a:t>
            </a:r>
            <a:endParaRPr lang="ru-RU" altLang="ru-RU" sz="1800" i="1" dirty="0">
              <a:latin typeface="Arial" charset="0"/>
            </a:endParaRP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1122363"/>
            <a:ext cx="4151312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Прямоугольник 2"/>
          <p:cNvSpPr>
            <a:spLocks noChangeArrowheads="1"/>
          </p:cNvSpPr>
          <p:nvPr/>
        </p:nvSpPr>
        <p:spPr bwMode="auto">
          <a:xfrm>
            <a:off x="5775325" y="1352550"/>
            <a:ext cx="273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altLang="ru-RU" sz="1800" i="1">
                <a:latin typeface="Arial" charset="0"/>
              </a:rPr>
              <a:t>Кристаллическая структура </a:t>
            </a:r>
            <a:r>
              <a:rPr lang="el-GR" altLang="ru-RU" sz="1800" i="1">
                <a:latin typeface="Arial" charset="0"/>
              </a:rPr>
              <a:t>β</a:t>
            </a:r>
            <a:r>
              <a:rPr lang="ru-RU" altLang="ru-RU" sz="1800" i="1">
                <a:latin typeface="Arial" charset="0"/>
              </a:rPr>
              <a:t>-урана</a:t>
            </a:r>
          </a:p>
        </p:txBody>
      </p:sp>
      <p:pic>
        <p:nvPicPr>
          <p:cNvPr id="1026" name="Picture 2" descr="http://all4study.ru/img/pro/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82031"/>
            <a:ext cx="4557539" cy="447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277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79228D42-E041-4F40-9870-418A91988D99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32773" name="Прямоугольник 4"/>
          <p:cNvSpPr>
            <a:spLocks noChangeArrowheads="1"/>
          </p:cNvSpPr>
          <p:nvPr/>
        </p:nvSpPr>
        <p:spPr bwMode="auto">
          <a:xfrm>
            <a:off x="395288" y="836613"/>
            <a:ext cx="81375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Arial" charset="0"/>
              </a:rPr>
              <a:t>Уран </a:t>
            </a:r>
            <a:r>
              <a:rPr lang="ru-RU" altLang="ru-RU" sz="1800" dirty="0">
                <a:latin typeface="Arial" charset="0"/>
              </a:rPr>
              <a:t>— сравнительно мягкий металл, хорошо поддающийся механической обработке. Из чистого урана можно изготовить проволоку 0.35 мм и листы толщиной 0.1 мм. уран можно </a:t>
            </a:r>
            <a:r>
              <a:rPr lang="ru-RU" altLang="ru-RU" sz="1800" b="1" dirty="0">
                <a:latin typeface="Arial" charset="0"/>
              </a:rPr>
              <a:t>штамповать и прокатывать.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</a:rPr>
              <a:t>Одним из свойств металлов является их способность </a:t>
            </a:r>
            <a:r>
              <a:rPr lang="ru-RU" altLang="ru-RU" sz="1800" b="1" dirty="0">
                <a:latin typeface="Arial" charset="0"/>
              </a:rPr>
              <a:t>увеличивать твердость при деформации</a:t>
            </a:r>
            <a:r>
              <a:rPr lang="ru-RU" altLang="ru-RU" sz="1800" dirty="0">
                <a:latin typeface="Arial" charset="0"/>
              </a:rPr>
              <a:t>. </a:t>
            </a:r>
            <a:r>
              <a:rPr lang="ru-RU" altLang="ru-RU" sz="1800" dirty="0" smtClean="0">
                <a:latin typeface="Arial" charset="0"/>
              </a:rPr>
              <a:t>Это </a:t>
            </a:r>
            <a:r>
              <a:rPr lang="ru-RU" altLang="ru-RU" sz="1800" dirty="0">
                <a:latin typeface="Arial" charset="0"/>
              </a:rPr>
              <a:t>свойство даст возможность металлу сохранить свою прочность выше предела упругости. Упрочнение у урана весьма значительно. </a:t>
            </a:r>
            <a:endParaRPr lang="ru-RU" altLang="ru-RU" sz="18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 smtClean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800" i="1" dirty="0" smtClean="0">
                <a:latin typeface="Arial" charset="0"/>
              </a:rPr>
              <a:t>Образец </a:t>
            </a:r>
            <a:r>
              <a:rPr lang="ru-RU" altLang="ru-RU" sz="1800" i="1" dirty="0">
                <a:latin typeface="Arial" charset="0"/>
              </a:rPr>
              <a:t>чистого мягкого урана имеет разрывное напряжение от 2100 до 3500 кг/см</a:t>
            </a:r>
            <a:r>
              <a:rPr lang="ru-RU" altLang="ru-RU" sz="1800" i="1" baseline="30000" dirty="0">
                <a:latin typeface="Arial" charset="0"/>
              </a:rPr>
              <a:t>2</a:t>
            </a:r>
            <a:r>
              <a:rPr lang="ru-RU" altLang="ru-RU" sz="1800" i="1" dirty="0">
                <a:latin typeface="Arial" charset="0"/>
              </a:rPr>
              <a:t>; после соответствующей холодной обработки разрывное напряжение может быть </a:t>
            </a:r>
            <a:r>
              <a:rPr lang="ru-RU" altLang="ru-RU" sz="1800" i="1" dirty="0" smtClean="0">
                <a:latin typeface="Arial" charset="0"/>
              </a:rPr>
              <a:t>доведено до </a:t>
            </a:r>
            <a:r>
              <a:rPr lang="ru-RU" altLang="ru-RU" sz="1800" i="1" dirty="0">
                <a:latin typeface="Arial" charset="0"/>
              </a:rPr>
              <a:t>14000 кг/см</a:t>
            </a:r>
            <a:r>
              <a:rPr lang="ru-RU" altLang="ru-RU" sz="1800" i="1" baseline="30000" dirty="0">
                <a:latin typeface="Arial" charset="0"/>
              </a:rPr>
              <a:t>2</a:t>
            </a:r>
            <a:r>
              <a:rPr lang="ru-RU" altLang="ru-RU" sz="1800" i="1" dirty="0">
                <a:latin typeface="Arial" charset="0"/>
              </a:rPr>
              <a:t>. </a:t>
            </a:r>
            <a:endParaRPr lang="ru-RU" altLang="ru-RU" sz="1800" i="1" dirty="0" smtClean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ru-RU" altLang="ru-RU" sz="1800" i="1" dirty="0" smtClean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800" i="1" dirty="0" smtClean="0">
                <a:latin typeface="Arial" charset="0"/>
              </a:rPr>
              <a:t>Однако </a:t>
            </a:r>
            <a:r>
              <a:rPr lang="ru-RU" altLang="ru-RU" sz="1800" i="1" dirty="0">
                <a:latin typeface="Arial" charset="0"/>
              </a:rPr>
              <a:t>такое увеличение прочности сопровождается уменьшением пластичности, а следовательно, уменьшается способность к дальнейшей деформации.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7818437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395288" y="908050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latin typeface="Arial" charset="0"/>
              </a:rPr>
              <a:t>Теплоемкость от температуры</a:t>
            </a:r>
          </a:p>
        </p:txBody>
      </p:sp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Физические свойства</a:t>
            </a:r>
          </a:p>
        </p:txBody>
      </p:sp>
      <p:sp>
        <p:nvSpPr>
          <p:cNvPr id="3379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04DDB681-03BA-4A48-936B-315A31FF41BA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BC6F81BF-BDB1-4AF3-AC45-AE1E602DF1C7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427038" y="69850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latin typeface="Arial" charset="0"/>
              </a:rPr>
              <a:t>Ядерные свойства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539750" y="692696"/>
            <a:ext cx="7993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Уран имеет </a:t>
            </a:r>
            <a:r>
              <a:rPr lang="ru-RU" altLang="ru-RU" b="1" dirty="0">
                <a:latin typeface="Arial" charset="0"/>
              </a:rPr>
              <a:t>три природных </a:t>
            </a:r>
            <a:r>
              <a:rPr lang="ru-RU" altLang="ru-RU" b="1" dirty="0" smtClean="0">
                <a:latin typeface="Arial" charset="0"/>
              </a:rPr>
              <a:t>изотопа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и 14 искусственных 226-242</a:t>
            </a:r>
            <a:endParaRPr lang="ru-RU" alt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1989138"/>
          <a:ext cx="8280399" cy="369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58"/>
                <a:gridCol w="1224059"/>
                <a:gridCol w="1512073"/>
                <a:gridCol w="1727763"/>
                <a:gridCol w="1512394"/>
                <a:gridCol w="1080052"/>
              </a:tblGrid>
              <a:tr h="149779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Изотоп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/>
                          <a:cs typeface="Arial"/>
                        </a:rPr>
                        <a:t>Вид</a:t>
                      </a:r>
                      <a:r>
                        <a:rPr lang="ru-RU" sz="1800" baseline="0" dirty="0" smtClean="0">
                          <a:latin typeface="Arial"/>
                          <a:cs typeface="Arial"/>
                        </a:rPr>
                        <a:t> излучения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/>
                          <a:cs typeface="Arial"/>
                        </a:rPr>
                        <a:t>Энергия излучения, </a:t>
                      </a:r>
                      <a:r>
                        <a:rPr lang="ru-RU" sz="1800" dirty="0" err="1" smtClean="0">
                          <a:latin typeface="Arial"/>
                          <a:cs typeface="Arial"/>
                        </a:rPr>
                        <a:t>Мэв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Период полураспада, лет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Состав в природной смеси,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% масс.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Семейство </a:t>
                      </a:r>
                      <a:endParaRPr lang="ru-RU" sz="1800" dirty="0"/>
                    </a:p>
                  </a:txBody>
                  <a:tcPr marL="91434" marR="91434" marT="45724" marB="45724"/>
                </a:tc>
              </a:tr>
              <a:tr h="4572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</a:t>
                      </a:r>
                      <a:r>
                        <a:rPr lang="en-US" sz="2400" b="1" baseline="30000" dirty="0" smtClean="0"/>
                        <a:t>234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α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4,76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2,45·10</a:t>
                      </a:r>
                      <a:r>
                        <a:rPr lang="ru-RU" sz="2400" b="1" baseline="30000" dirty="0" smtClean="0"/>
                        <a:t>5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0,0055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4n+2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</a:tr>
              <a:tr h="457235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kumimoji="0" lang="en-US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  <a:endParaRPr kumimoji="0" lang="ru-RU" sz="2400" b="1" kern="1200" baseline="30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α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4,52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7,13·10</a:t>
                      </a:r>
                      <a:r>
                        <a:rPr lang="ru-RU" sz="2400" b="1" baseline="30000" dirty="0" smtClean="0"/>
                        <a:t>8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0,72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4n+3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</a:tr>
              <a:tr h="82302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</a:t>
                      </a:r>
                      <a:r>
                        <a:rPr lang="en-US" sz="2400" b="1" baseline="30000" dirty="0" smtClean="0"/>
                        <a:t>238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α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4,21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4,47·10</a:t>
                      </a:r>
                      <a:r>
                        <a:rPr lang="ru-RU" sz="2400" b="1" baseline="30000" dirty="0" smtClean="0"/>
                        <a:t>9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99,2745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4n+2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</a:tr>
              <a:tr h="4572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</a:t>
                      </a:r>
                      <a:r>
                        <a:rPr lang="en-US" sz="2400" b="1" baseline="30000" dirty="0" smtClean="0"/>
                        <a:t>233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α</a:t>
                      </a:r>
                      <a:r>
                        <a:rPr lang="ru-RU" sz="2400" b="1" dirty="0" smtClean="0">
                          <a:latin typeface="Arial"/>
                          <a:cs typeface="Arial"/>
                        </a:rPr>
                        <a:t>,</a:t>
                      </a:r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β</a:t>
                      </a:r>
                      <a:r>
                        <a:rPr lang="ru-RU" sz="2400" b="1" dirty="0" smtClean="0">
                          <a:latin typeface="Arial"/>
                          <a:cs typeface="Arial"/>
                        </a:rPr>
                        <a:t>,</a:t>
                      </a:r>
                      <a:r>
                        <a:rPr lang="el-GR" sz="2400" b="1" dirty="0" smtClean="0">
                          <a:latin typeface="Arial"/>
                          <a:cs typeface="Arial"/>
                        </a:rPr>
                        <a:t>γ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4,8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1,59·10</a:t>
                      </a:r>
                      <a:r>
                        <a:rPr lang="ru-RU" sz="2400" b="1" baseline="30000" dirty="0" smtClean="0"/>
                        <a:t>5</a:t>
                      </a:r>
                      <a:endParaRPr lang="ru-RU" sz="2400" b="1" baseline="30000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 marL="91434" marR="9143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/>
                    </a:p>
                  </a:txBody>
                  <a:tcPr marL="91434" marR="91434" marT="45724" marB="45724"/>
                </a:tc>
              </a:tr>
            </a:tbl>
          </a:graphicData>
        </a:graphic>
      </p:graphicFrame>
      <p:sp>
        <p:nvSpPr>
          <p:cNvPr id="34866" name="TextBox 4"/>
          <p:cNvSpPr txBox="1">
            <a:spLocks noChangeArrowheads="1"/>
          </p:cNvSpPr>
          <p:nvPr/>
        </p:nvSpPr>
        <p:spPr bwMode="auto">
          <a:xfrm>
            <a:off x="468313" y="1557338"/>
            <a:ext cx="799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Основные изотопы урана</a:t>
            </a:r>
            <a:endParaRPr lang="ru-RU" altLang="ru-RU" sz="28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6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962E1148-EC3A-4EEA-9B4F-0480A4DC790F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684213" y="333375"/>
            <a:ext cx="799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Ядерные свойства</a:t>
            </a:r>
          </a:p>
        </p:txBody>
      </p:sp>
      <p:sp>
        <p:nvSpPr>
          <p:cNvPr id="35844" name="Прямоугольник 6"/>
          <p:cNvSpPr>
            <a:spLocks noChangeArrowheads="1"/>
          </p:cNvSpPr>
          <p:nvPr/>
        </p:nvSpPr>
        <p:spPr bwMode="auto">
          <a:xfrm>
            <a:off x="468313" y="1196975"/>
            <a:ext cx="7775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Уран является родоначальником 2-х радиоактивных рядов (семейств): ряд радия (4</a:t>
            </a:r>
            <a:r>
              <a:rPr lang="en-US" altLang="ru-RU">
                <a:latin typeface="Arial" charset="0"/>
              </a:rPr>
              <a:t>n</a:t>
            </a:r>
            <a:r>
              <a:rPr lang="ru-RU" altLang="ru-RU">
                <a:latin typeface="Arial" charset="0"/>
              </a:rPr>
              <a:t>+2) – </a:t>
            </a:r>
            <a:r>
              <a:rPr lang="en-US" altLang="ru-RU">
                <a:latin typeface="Arial" charset="0"/>
              </a:rPr>
              <a:t>U</a:t>
            </a:r>
            <a:r>
              <a:rPr lang="en-US" altLang="ru-RU" baseline="30000">
                <a:latin typeface="Arial" charset="0"/>
              </a:rPr>
              <a:t>238</a:t>
            </a:r>
            <a:r>
              <a:rPr lang="ru-RU" altLang="ru-RU">
                <a:latin typeface="Arial" charset="0"/>
              </a:rPr>
              <a:t> и ряд актиния (4</a:t>
            </a:r>
            <a:r>
              <a:rPr lang="en-US" altLang="ru-RU">
                <a:latin typeface="Arial" charset="0"/>
              </a:rPr>
              <a:t>n+3) – U</a:t>
            </a:r>
            <a:r>
              <a:rPr lang="en-US" altLang="ru-RU" baseline="30000">
                <a:latin typeface="Arial" charset="0"/>
              </a:rPr>
              <a:t>235</a:t>
            </a:r>
            <a:r>
              <a:rPr lang="ru-RU" altLang="ru-RU">
                <a:latin typeface="Arial" charset="0"/>
              </a:rPr>
              <a:t>.</a:t>
            </a:r>
          </a:p>
        </p:txBody>
      </p:sp>
      <p:pic>
        <p:nvPicPr>
          <p:cNvPr id="35845" name="Picture 2" descr="http://upload.wikimedia.org/wikipedia/commons/thumb/a/a1/Decay_chain%284n%2B2%2C_Uranium_series%29.PNG/350px-Decay_chain%284n%2B2%2C_Uranium_series%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95550"/>
            <a:ext cx="33337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4" descr="http://upload.wikimedia.org/wikipedia/commons/thumb/1/1e/Decay_chain%284n%2B3%2C_Actinium_series%29.PNG/350px-Decay_chain%284n%2B3%2C_Actinium_series%2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89138"/>
            <a:ext cx="3024187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01FBD0FF-6E47-422E-B8C9-16B8DD6B03C2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pic>
        <p:nvPicPr>
          <p:cNvPr id="36867" name="Picture 4" descr="http://upload.wikimedia.org/wikipedia/commons/thumb/1/1e/Decay_chain%284n%2B3%2C_Actinium_series%29.PNG/350px-Decay_chain%284n%2B3%2C_Actinium_series%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0"/>
            <a:ext cx="3997325" cy="632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2" descr="http://upload.wikimedia.org/wikipedia/commons/thumb/a/a1/Decay_chain%284n%2B2%2C_Uranium_series%29.PNG/350px-Decay_chain%284n%2B2%2C_Uranium_series%2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0638"/>
            <a:ext cx="5184776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4EF18229-D084-4211-B6D0-CBC7E8E30EE3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Ядерные реакции</a:t>
            </a:r>
          </a:p>
        </p:txBody>
      </p:sp>
      <p:sp>
        <p:nvSpPr>
          <p:cNvPr id="37893" name="TextBox 7"/>
          <p:cNvSpPr txBox="1">
            <a:spLocks noChangeArrowheads="1"/>
          </p:cNvSpPr>
          <p:nvPr/>
        </p:nvSpPr>
        <p:spPr bwMode="auto">
          <a:xfrm>
            <a:off x="755650" y="2133600"/>
            <a:ext cx="75612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baseline="-25000" dirty="0">
                <a:latin typeface="Arial" charset="0"/>
              </a:rPr>
              <a:t>92</a:t>
            </a:r>
            <a:r>
              <a:rPr lang="en-US" altLang="ru-RU" sz="2800" b="1" dirty="0">
                <a:latin typeface="Arial" charset="0"/>
              </a:rPr>
              <a:t>U</a:t>
            </a:r>
            <a:r>
              <a:rPr lang="en-US" altLang="ru-RU" sz="2800" b="1" baseline="30000" dirty="0">
                <a:latin typeface="Arial" charset="0"/>
              </a:rPr>
              <a:t>238</a:t>
            </a:r>
            <a:r>
              <a:rPr lang="en-US" altLang="ru-RU" sz="2800" b="1" dirty="0">
                <a:latin typeface="Arial" charset="0"/>
              </a:rPr>
              <a:t> + </a:t>
            </a:r>
            <a:r>
              <a:rPr lang="en-US" altLang="ru-RU" sz="2800" b="1" baseline="-25000" dirty="0">
                <a:latin typeface="Arial" charset="0"/>
              </a:rPr>
              <a:t>0</a:t>
            </a:r>
            <a:r>
              <a:rPr lang="en-US" altLang="ru-RU" sz="2800" b="1" dirty="0">
                <a:latin typeface="Arial" charset="0"/>
              </a:rPr>
              <a:t>n</a:t>
            </a:r>
            <a:r>
              <a:rPr lang="en-US" altLang="ru-RU" sz="2800" b="1" baseline="30000" dirty="0">
                <a:latin typeface="Arial" charset="0"/>
              </a:rPr>
              <a:t>1</a:t>
            </a:r>
            <a:r>
              <a:rPr lang="en-US" altLang="ru-RU" sz="2800" b="1" dirty="0">
                <a:latin typeface="Arial" charset="0"/>
              </a:rPr>
              <a:t> → </a:t>
            </a:r>
            <a:r>
              <a:rPr lang="en-US" altLang="ru-RU" sz="2800" b="1" baseline="-25000" dirty="0">
                <a:latin typeface="Arial" charset="0"/>
              </a:rPr>
              <a:t>92</a:t>
            </a:r>
            <a:r>
              <a:rPr lang="en-US" altLang="ru-RU" sz="2800" b="1" dirty="0">
                <a:latin typeface="Arial" charset="0"/>
              </a:rPr>
              <a:t>U</a:t>
            </a:r>
            <a:r>
              <a:rPr lang="en-US" altLang="ru-RU" sz="2800" b="1" baseline="30000" dirty="0">
                <a:latin typeface="Arial" charset="0"/>
              </a:rPr>
              <a:t>239</a:t>
            </a:r>
            <a:r>
              <a:rPr lang="en-US" altLang="ru-RU" sz="2800" b="1" dirty="0">
                <a:latin typeface="Arial" charset="0"/>
              </a:rPr>
              <a:t> →</a:t>
            </a:r>
            <a:r>
              <a:rPr lang="en-US" altLang="ru-RU" sz="2800" b="1" baseline="-25000" dirty="0">
                <a:latin typeface="Arial" charset="0"/>
              </a:rPr>
              <a:t>93</a:t>
            </a:r>
            <a:r>
              <a:rPr lang="en-US" altLang="ru-RU" sz="2800" b="1" dirty="0">
                <a:latin typeface="Arial" charset="0"/>
              </a:rPr>
              <a:t>Np</a:t>
            </a:r>
            <a:r>
              <a:rPr lang="en-US" altLang="ru-RU" sz="2800" b="1" baseline="30000" dirty="0">
                <a:latin typeface="Arial" charset="0"/>
              </a:rPr>
              <a:t>239</a:t>
            </a:r>
            <a:r>
              <a:rPr lang="en-US" altLang="ru-RU" sz="2800" b="1" dirty="0">
                <a:latin typeface="Arial" charset="0"/>
              </a:rPr>
              <a:t> → </a:t>
            </a:r>
            <a:r>
              <a:rPr lang="en-US" altLang="ru-RU" sz="2800" b="1" baseline="-25000" dirty="0">
                <a:latin typeface="Arial" charset="0"/>
              </a:rPr>
              <a:t>94</a:t>
            </a:r>
            <a:r>
              <a:rPr lang="en-US" altLang="ru-RU" sz="2800" b="1" dirty="0">
                <a:latin typeface="Arial" charset="0"/>
              </a:rPr>
              <a:t>Pu</a:t>
            </a:r>
            <a:r>
              <a:rPr lang="en-US" altLang="ru-RU" sz="2800" b="1" baseline="30000" dirty="0">
                <a:latin typeface="Arial" charset="0"/>
              </a:rPr>
              <a:t>239</a:t>
            </a:r>
            <a:r>
              <a:rPr lang="en-US" altLang="ru-RU" sz="2800" b="1" dirty="0">
                <a:latin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28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Arial" charset="0"/>
              </a:rPr>
              <a:t>						Т</a:t>
            </a:r>
            <a:r>
              <a:rPr lang="ru-RU" altLang="ru-RU" sz="1600" b="1" baseline="-25000" dirty="0">
                <a:latin typeface="Arial" charset="0"/>
              </a:rPr>
              <a:t>1/2</a:t>
            </a:r>
            <a:r>
              <a:rPr lang="ru-RU" altLang="ru-RU" sz="1600" b="1" dirty="0">
                <a:latin typeface="Arial" charset="0"/>
              </a:rPr>
              <a:t> = 24390 лет</a:t>
            </a:r>
            <a:endParaRPr lang="en-US" altLang="ru-RU" sz="16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28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baseline="-25000" dirty="0">
                <a:latin typeface="Arial" charset="0"/>
              </a:rPr>
              <a:t>9</a:t>
            </a:r>
            <a:r>
              <a:rPr lang="en-US" altLang="ru-RU" sz="2800" b="1" baseline="-25000" dirty="0">
                <a:latin typeface="Arial" charset="0"/>
              </a:rPr>
              <a:t>0</a:t>
            </a:r>
            <a:r>
              <a:rPr lang="en-US" altLang="ru-RU" sz="2800" b="1" dirty="0">
                <a:latin typeface="Arial" charset="0"/>
              </a:rPr>
              <a:t>Th</a:t>
            </a:r>
            <a:r>
              <a:rPr lang="en-US" altLang="ru-RU" sz="2800" b="1" baseline="30000" dirty="0">
                <a:latin typeface="Arial" charset="0"/>
              </a:rPr>
              <a:t>232</a:t>
            </a:r>
            <a:r>
              <a:rPr lang="en-US" altLang="ru-RU" sz="2800" b="1" dirty="0">
                <a:latin typeface="Arial" charset="0"/>
              </a:rPr>
              <a:t> + </a:t>
            </a:r>
            <a:r>
              <a:rPr lang="en-US" altLang="ru-RU" sz="2800" b="1" baseline="-25000" dirty="0">
                <a:latin typeface="Arial" charset="0"/>
              </a:rPr>
              <a:t>0</a:t>
            </a:r>
            <a:r>
              <a:rPr lang="en-US" altLang="ru-RU" sz="2800" b="1" dirty="0">
                <a:latin typeface="Arial" charset="0"/>
              </a:rPr>
              <a:t>n</a:t>
            </a:r>
            <a:r>
              <a:rPr lang="en-US" altLang="ru-RU" sz="2800" b="1" baseline="30000" dirty="0">
                <a:latin typeface="Arial" charset="0"/>
              </a:rPr>
              <a:t>1</a:t>
            </a:r>
            <a:r>
              <a:rPr lang="en-US" altLang="ru-RU" sz="2800" b="1" dirty="0">
                <a:latin typeface="Arial" charset="0"/>
              </a:rPr>
              <a:t> → </a:t>
            </a:r>
            <a:r>
              <a:rPr lang="en-US" altLang="ru-RU" sz="2800" b="1" baseline="-25000" dirty="0">
                <a:latin typeface="Arial" charset="0"/>
              </a:rPr>
              <a:t>90</a:t>
            </a:r>
            <a:r>
              <a:rPr lang="en-US" altLang="ru-RU" sz="2800" b="1" dirty="0">
                <a:latin typeface="Arial" charset="0"/>
              </a:rPr>
              <a:t>Th</a:t>
            </a:r>
            <a:r>
              <a:rPr lang="en-US" altLang="ru-RU" sz="2800" b="1" baseline="30000" dirty="0">
                <a:latin typeface="Arial" charset="0"/>
              </a:rPr>
              <a:t>233</a:t>
            </a:r>
            <a:r>
              <a:rPr lang="en-US" altLang="ru-RU" sz="2800" b="1" dirty="0">
                <a:latin typeface="Arial" charset="0"/>
              </a:rPr>
              <a:t> →</a:t>
            </a:r>
            <a:r>
              <a:rPr lang="en-US" altLang="ru-RU" sz="2800" b="1" baseline="-25000" dirty="0">
                <a:latin typeface="Arial" charset="0"/>
              </a:rPr>
              <a:t>91</a:t>
            </a:r>
            <a:r>
              <a:rPr lang="en-US" altLang="ru-RU" sz="2800" b="1" dirty="0">
                <a:latin typeface="Arial" charset="0"/>
              </a:rPr>
              <a:t>Pa</a:t>
            </a:r>
            <a:r>
              <a:rPr lang="en-US" altLang="ru-RU" sz="2800" b="1" baseline="30000" dirty="0">
                <a:latin typeface="Arial" charset="0"/>
              </a:rPr>
              <a:t>233</a:t>
            </a:r>
            <a:r>
              <a:rPr lang="en-US" altLang="ru-RU" sz="2800" b="1" dirty="0">
                <a:latin typeface="Arial" charset="0"/>
              </a:rPr>
              <a:t> → </a:t>
            </a:r>
            <a:r>
              <a:rPr lang="en-US" altLang="ru-RU" sz="2800" b="1" baseline="-25000" dirty="0">
                <a:latin typeface="Arial" charset="0"/>
              </a:rPr>
              <a:t>92</a:t>
            </a:r>
            <a:r>
              <a:rPr lang="en-US" altLang="ru-RU" sz="2800" b="1" dirty="0">
                <a:latin typeface="Arial" charset="0"/>
              </a:rPr>
              <a:t>U</a:t>
            </a:r>
            <a:r>
              <a:rPr lang="en-US" altLang="ru-RU" sz="2800" b="1" baseline="30000" dirty="0">
                <a:latin typeface="Arial" charset="0"/>
              </a:rPr>
              <a:t>233</a:t>
            </a:r>
            <a:endParaRPr lang="en-US" altLang="ru-RU" sz="2800" b="1" dirty="0">
              <a:latin typeface="Arial" charset="0"/>
            </a:endParaRPr>
          </a:p>
        </p:txBody>
      </p:sp>
      <p:sp>
        <p:nvSpPr>
          <p:cNvPr id="37894" name="Прямоугольник 8"/>
          <p:cNvSpPr>
            <a:spLocks noChangeArrowheads="1"/>
          </p:cNvSpPr>
          <p:nvPr/>
        </p:nvSpPr>
        <p:spPr bwMode="auto">
          <a:xfrm>
            <a:off x="4572000" y="3573463"/>
            <a:ext cx="309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1600" b="1">
                <a:latin typeface="Arial" charset="0"/>
              </a:rPr>
              <a:t>β</a:t>
            </a:r>
            <a:endParaRPr lang="ru-RU" altLang="ru-RU" sz="1600">
              <a:latin typeface="Arial" charset="0"/>
            </a:endParaRPr>
          </a:p>
        </p:txBody>
      </p:sp>
      <p:sp>
        <p:nvSpPr>
          <p:cNvPr id="37895" name="Прямоугольник 9"/>
          <p:cNvSpPr>
            <a:spLocks noChangeArrowheads="1"/>
          </p:cNvSpPr>
          <p:nvPr/>
        </p:nvSpPr>
        <p:spPr bwMode="auto">
          <a:xfrm>
            <a:off x="6156325" y="3573463"/>
            <a:ext cx="309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1600" b="1">
                <a:latin typeface="Arial" charset="0"/>
              </a:rPr>
              <a:t>β</a:t>
            </a:r>
            <a:endParaRPr lang="ru-RU" altLang="ru-RU" sz="1600">
              <a:latin typeface="Arial" charset="0"/>
            </a:endParaRPr>
          </a:p>
        </p:txBody>
      </p:sp>
      <p:sp>
        <p:nvSpPr>
          <p:cNvPr id="37896" name="Прямоугольник 10"/>
          <p:cNvSpPr>
            <a:spLocks noChangeArrowheads="1"/>
          </p:cNvSpPr>
          <p:nvPr/>
        </p:nvSpPr>
        <p:spPr bwMode="auto">
          <a:xfrm>
            <a:off x="4211638" y="2133600"/>
            <a:ext cx="309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1600" b="1">
                <a:latin typeface="Arial" charset="0"/>
              </a:rPr>
              <a:t>β</a:t>
            </a:r>
            <a:endParaRPr lang="ru-RU" altLang="ru-RU" sz="1600">
              <a:latin typeface="Arial" charset="0"/>
            </a:endParaRPr>
          </a:p>
        </p:txBody>
      </p:sp>
      <p:sp>
        <p:nvSpPr>
          <p:cNvPr id="37897" name="Прямоугольник 11"/>
          <p:cNvSpPr>
            <a:spLocks noChangeArrowheads="1"/>
          </p:cNvSpPr>
          <p:nvPr/>
        </p:nvSpPr>
        <p:spPr bwMode="auto">
          <a:xfrm>
            <a:off x="5724525" y="2133600"/>
            <a:ext cx="309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1600" b="1">
                <a:latin typeface="Arial" charset="0"/>
              </a:rPr>
              <a:t>β</a:t>
            </a:r>
            <a:endParaRPr lang="ru-RU" altLang="ru-RU" sz="1600">
              <a:latin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227763" y="422116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Arial" charset="0"/>
              </a:rPr>
              <a:t>Т</a:t>
            </a:r>
            <a:r>
              <a:rPr lang="ru-RU" altLang="ru-RU" sz="1800" b="1" baseline="-25000">
                <a:latin typeface="Arial" charset="0"/>
              </a:rPr>
              <a:t>1/2</a:t>
            </a:r>
            <a:r>
              <a:rPr lang="ru-RU" altLang="ru-RU" sz="1800" b="1">
                <a:latin typeface="Arial" charset="0"/>
              </a:rPr>
              <a:t> = 1,59*10</a:t>
            </a:r>
            <a:r>
              <a:rPr lang="ru-RU" altLang="ru-RU" sz="1800" b="1" baseline="30000">
                <a:latin typeface="Arial" charset="0"/>
              </a:rPr>
              <a:t>5</a:t>
            </a:r>
            <a:r>
              <a:rPr lang="ru-RU" altLang="ru-RU" sz="1800" b="1">
                <a:latin typeface="Arial" charset="0"/>
              </a:rPr>
              <a:t> лет</a:t>
            </a:r>
            <a:endParaRPr lang="ru-RU" alt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3891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3CA323A9-343A-4B4C-B0D6-73439B5CB064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196975"/>
            <a:ext cx="9034463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854C8DC2-0D82-4E4B-9107-5573738A14F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0" y="57150"/>
            <a:ext cx="9036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Металлический уран как ядерное топливо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555625" y="658813"/>
            <a:ext cx="7993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Arial" charset="0"/>
              </a:rPr>
              <a:t>Надежность реактора обусловлена механической прочностью конструкций ТВЭЛов от коррозии, термических напряжений и радиации </a:t>
            </a:r>
            <a:endParaRPr lang="ru-RU" altLang="ru-RU" sz="28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2774" name="TextBox 4"/>
          <p:cNvSpPr txBox="1">
            <a:spLocks noChangeArrowheads="1"/>
          </p:cNvSpPr>
          <p:nvPr/>
        </p:nvSpPr>
        <p:spPr bwMode="auto">
          <a:xfrm>
            <a:off x="555625" y="1901825"/>
            <a:ext cx="7993063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dirty="0" smtClean="0"/>
              <a:t>Основные проблемы: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solidFill>
                  <a:srgbClr val="000066"/>
                </a:solidFill>
              </a:rPr>
              <a:t>Рост ползучести под нагрузкой </a:t>
            </a:r>
          </a:p>
          <a:p>
            <a:pPr marL="1028700"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i="1" dirty="0" smtClean="0">
                <a:solidFill>
                  <a:srgbClr val="FF0000"/>
                </a:solidFill>
              </a:rPr>
              <a:t>Изменение размеров ТВС во время работы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altLang="ru-RU" sz="2800" dirty="0" err="1" smtClean="0">
                <a:solidFill>
                  <a:srgbClr val="000066"/>
                </a:solidFill>
              </a:rPr>
              <a:t>Охрупчивание</a:t>
            </a:r>
            <a:r>
              <a:rPr lang="ru-RU" altLang="ru-RU" sz="2800" dirty="0" smtClean="0">
                <a:solidFill>
                  <a:srgbClr val="000066"/>
                </a:solidFill>
              </a:rPr>
              <a:t> не снимаемое отжигом</a:t>
            </a:r>
          </a:p>
          <a:p>
            <a:pPr marL="1200150" lvl="1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solidFill>
                  <a:srgbClr val="FF0000"/>
                </a:solidFill>
              </a:rPr>
              <a:t>Изменение свойств от пластичных к хрупким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altLang="ru-RU" sz="2800" dirty="0" smtClean="0">
                <a:solidFill>
                  <a:srgbClr val="000066"/>
                </a:solidFill>
              </a:rPr>
              <a:t>Радиационный рост</a:t>
            </a:r>
          </a:p>
          <a:p>
            <a:pPr marL="914400" lvl="1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i="1" dirty="0" smtClean="0">
                <a:solidFill>
                  <a:srgbClr val="FF0000"/>
                </a:solidFill>
              </a:rPr>
              <a:t>Изменение размеров урана от радиации во всех направлениях</a:t>
            </a:r>
            <a:endParaRPr lang="ru-RU" altLang="ru-RU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altLang="ru-RU" sz="2800" dirty="0" err="1" smtClean="0">
                <a:solidFill>
                  <a:srgbClr val="000066"/>
                </a:solidFill>
              </a:rPr>
              <a:t>Свеллинг</a:t>
            </a:r>
            <a:r>
              <a:rPr lang="ru-RU" altLang="ru-RU" sz="2800" dirty="0" smtClean="0">
                <a:solidFill>
                  <a:srgbClr val="000066"/>
                </a:solidFill>
              </a:rPr>
              <a:t> (газовое распухание </a:t>
            </a:r>
            <a:r>
              <a:rPr lang="en-US" altLang="ru-RU" sz="2800" dirty="0" err="1" smtClean="0">
                <a:solidFill>
                  <a:srgbClr val="000066"/>
                </a:solidFill>
              </a:rPr>
              <a:t>Xe</a:t>
            </a:r>
            <a:r>
              <a:rPr lang="en-US" altLang="ru-RU" sz="2800" dirty="0" smtClean="0">
                <a:solidFill>
                  <a:srgbClr val="000066"/>
                </a:solidFill>
              </a:rPr>
              <a:t>, Kr</a:t>
            </a:r>
            <a:r>
              <a:rPr lang="ru-RU" altLang="ru-RU" sz="2800" dirty="0" smtClean="0">
                <a:solidFill>
                  <a:srgbClr val="000066"/>
                </a:solidFill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solidFill>
                  <a:srgbClr val="FF0000"/>
                </a:solidFill>
              </a:rPr>
              <a:t>Выделение газа(эманации ) под действием радиации</a:t>
            </a:r>
            <a:endParaRPr lang="en-US" altLang="ru-RU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endParaRPr lang="ru-RU" alt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865188"/>
            <a:ext cx="87312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tabLst>
                <a:tab pos="723900" algn="l"/>
                <a:tab pos="1447800" algn="l"/>
                <a:tab pos="2171700" algn="l"/>
                <a:tab pos="2895600" algn="l"/>
              </a:tabLst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rgbClr val="FFFFFF"/>
                </a:solidFill>
                <a:latin typeface="Constantia" pitchFamily="18" charset="0"/>
              </a:rPr>
              <a:t>Составитель: Крайденко Р.И.</a:t>
            </a:r>
          </a:p>
        </p:txBody>
      </p:sp>
      <p:sp>
        <p:nvSpPr>
          <p:cNvPr id="40964" name="Скругленный прямоугольник 5"/>
          <p:cNvSpPr>
            <a:spLocks noChangeArrowheads="1"/>
          </p:cNvSpPr>
          <p:nvPr/>
        </p:nvSpPr>
        <p:spPr bwMode="auto">
          <a:xfrm>
            <a:off x="1331913" y="1125538"/>
            <a:ext cx="7488237" cy="358775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0965" name="Скругленный прямоугольник 6"/>
          <p:cNvSpPr>
            <a:spLocks noChangeArrowheads="1"/>
          </p:cNvSpPr>
          <p:nvPr/>
        </p:nvSpPr>
        <p:spPr bwMode="auto">
          <a:xfrm>
            <a:off x="1331913" y="5229225"/>
            <a:ext cx="7488237" cy="647700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0966" name="Text Box 2"/>
          <p:cNvSpPr txBox="1">
            <a:spLocks noChangeArrowheads="1"/>
          </p:cNvSpPr>
          <p:nvPr/>
        </p:nvSpPr>
        <p:spPr bwMode="auto">
          <a:xfrm>
            <a:off x="8210550" y="6167438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6C8D4B0-C4C2-4B3C-B189-E999A937BFCD}" type="slidenum">
              <a:rPr lang="ru-RU" altLang="ru-RU" sz="1800">
                <a:solidFill>
                  <a:srgbClr val="000066"/>
                </a:solidFill>
                <a:latin typeface="Constantia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800">
              <a:solidFill>
                <a:srgbClr val="000066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1"/>
          <p:cNvSpPr>
            <a:spLocks noChangeArrowheads="1"/>
          </p:cNvSpPr>
          <p:nvPr/>
        </p:nvSpPr>
        <p:spPr bwMode="auto">
          <a:xfrm>
            <a:off x="179388" y="260350"/>
            <a:ext cx="7056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Для использования урана в атомной технике требуются </a:t>
            </a:r>
            <a:r>
              <a:rPr lang="ru-RU" altLang="ru-RU" b="1" dirty="0"/>
              <a:t>ядерно-чистый металлический уран</a:t>
            </a:r>
            <a:endParaRPr lang="ru-RU" altLang="ru-RU" dirty="0"/>
          </a:p>
        </p:txBody>
      </p:sp>
      <p:sp>
        <p:nvSpPr>
          <p:cNvPr id="41987" name="Прямоугольник 2"/>
          <p:cNvSpPr>
            <a:spLocks noChangeArrowheads="1"/>
          </p:cNvSpPr>
          <p:nvPr/>
        </p:nvSpPr>
        <p:spPr bwMode="auto">
          <a:xfrm>
            <a:off x="179388" y="906463"/>
            <a:ext cx="8496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Сущность понятия ядерной чистоты связана с эффективными сечениями захвата различными элементами-примесями медленных нейтронов. Эти сечения неодинаковы для различных элементов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8438" y="1893888"/>
          <a:ext cx="7974012" cy="4632334"/>
        </p:xfrm>
        <a:graphic>
          <a:graphicData uri="http://schemas.openxmlformats.org/drawingml/2006/table">
            <a:tbl>
              <a:tblPr/>
              <a:tblGrid>
                <a:gridCol w="887412"/>
                <a:gridCol w="1106488"/>
                <a:gridCol w="889000"/>
                <a:gridCol w="1106487"/>
                <a:gridCol w="889000"/>
                <a:gridCol w="995363"/>
                <a:gridCol w="995362"/>
                <a:gridCol w="1104900"/>
              </a:tblGrid>
              <a:tr h="71755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Сечение поглощения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содержание, %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Сечение поглощения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содержание, %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 &lt; 0,1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–2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Сг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&lt;σ&lt; 10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–4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0,0045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3,59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0,009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0,059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0,1&lt;</a:t>
                      </a: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 &lt;1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–3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34,8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&lt;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σ&lt;100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–5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Pb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Zr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0,215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 &gt; 100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–6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Hf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Tm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Dy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Nb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&lt;σ&lt; 10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alt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–4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1,97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Ей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488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2,43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Gd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44000,0</a:t>
                      </a:r>
                      <a:endParaRPr kumimoji="0" lang="ru-RU" alt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212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B8B76D44-42F4-438A-89FF-26AF62B7F37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1"/>
          <p:cNvSpPr>
            <a:spLocks noChangeArrowheads="1"/>
          </p:cNvSpPr>
          <p:nvPr/>
        </p:nvSpPr>
        <p:spPr bwMode="auto">
          <a:xfrm>
            <a:off x="179388" y="26035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/>
              <a:t>Наиболее опасными являются элементы с максимальным значением сечения поглощения (захвата) нейтронов</a:t>
            </a:r>
            <a:endParaRPr lang="ru-RU" altLang="ru-RU"/>
          </a:p>
        </p:txBody>
      </p:sp>
      <p:sp>
        <p:nvSpPr>
          <p:cNvPr id="43011" name="Прямоугольник 2"/>
          <p:cNvSpPr>
            <a:spLocks noChangeArrowheads="1"/>
          </p:cNvSpPr>
          <p:nvPr/>
        </p:nvSpPr>
        <p:spPr bwMode="auto">
          <a:xfrm>
            <a:off x="539750" y="1773238"/>
            <a:ext cx="2465388" cy="922337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/>
              <a:t>Cd</a:t>
            </a:r>
            <a:r>
              <a:rPr lang="ru-RU" altLang="ru-RU" dirty="0"/>
              <a:t>, В, </a:t>
            </a:r>
            <a:r>
              <a:rPr lang="en-US" altLang="ru-RU" dirty="0" err="1"/>
              <a:t>Hf</a:t>
            </a:r>
            <a:r>
              <a:rPr lang="ru-RU" altLang="ru-RU" dirty="0"/>
              <a:t>, РЗЭ, особенно </a:t>
            </a:r>
            <a:r>
              <a:rPr lang="en-US" altLang="ru-RU" b="1" dirty="0" err="1"/>
              <a:t>Gd</a:t>
            </a:r>
            <a:r>
              <a:rPr lang="ru-RU" altLang="ru-RU" dirty="0"/>
              <a:t>, </a:t>
            </a:r>
            <a:r>
              <a:rPr lang="en-US" altLang="ru-RU" dirty="0"/>
              <a:t>Sm</a:t>
            </a:r>
            <a:r>
              <a:rPr lang="ru-RU" altLang="ru-RU" dirty="0"/>
              <a:t>, </a:t>
            </a:r>
            <a:r>
              <a:rPr lang="en-US" altLang="ru-RU" dirty="0" err="1"/>
              <a:t>Eu</a:t>
            </a:r>
            <a:r>
              <a:rPr lang="ru-RU" altLang="ru-RU" dirty="0"/>
              <a:t>, </a:t>
            </a:r>
            <a:r>
              <a:rPr lang="en-US" altLang="ru-RU" dirty="0" err="1"/>
              <a:t>Dy</a:t>
            </a:r>
            <a:r>
              <a:rPr lang="en-US" altLang="ru-RU" dirty="0"/>
              <a:t> </a:t>
            </a:r>
            <a:r>
              <a:rPr lang="ru-RU" altLang="ru-RU" dirty="0"/>
              <a:t>и др.</a:t>
            </a:r>
          </a:p>
        </p:txBody>
      </p:sp>
      <p:sp>
        <p:nvSpPr>
          <p:cNvPr id="43012" name="Прямоугольник 3"/>
          <p:cNvSpPr>
            <a:spLocks noChangeArrowheads="1"/>
          </p:cNvSpPr>
          <p:nvPr/>
        </p:nvSpPr>
        <p:spPr bwMode="auto">
          <a:xfrm>
            <a:off x="206375" y="2987675"/>
            <a:ext cx="3294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Это так называемые </a:t>
            </a:r>
            <a:r>
              <a:rPr lang="ru-RU" altLang="ru-RU" b="1" dirty="0"/>
              <a:t>нейтронные яды</a:t>
            </a:r>
            <a:r>
              <a:rPr lang="ru-RU" altLang="ru-RU" dirty="0"/>
              <a:t>, присутствие которых вызывает потерю нейтронов. </a:t>
            </a:r>
          </a:p>
        </p:txBody>
      </p:sp>
      <p:sp>
        <p:nvSpPr>
          <p:cNvPr id="43013" name="Прямоугольник 4"/>
          <p:cNvSpPr>
            <a:spLocks noChangeArrowheads="1"/>
          </p:cNvSpPr>
          <p:nvPr/>
        </p:nvSpPr>
        <p:spPr bwMode="auto">
          <a:xfrm>
            <a:off x="223838" y="4652963"/>
            <a:ext cx="37719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Содержание должно быть ограничено строгими требованиями. </a:t>
            </a:r>
          </a:p>
        </p:txBody>
      </p:sp>
      <p:sp>
        <p:nvSpPr>
          <p:cNvPr id="43014" name="Прямоугольник 5"/>
          <p:cNvSpPr>
            <a:spLocks noChangeArrowheads="1"/>
          </p:cNvSpPr>
          <p:nvPr/>
        </p:nvSpPr>
        <p:spPr bwMode="auto">
          <a:xfrm>
            <a:off x="4932363" y="260350"/>
            <a:ext cx="36004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Для количественной оценки влияния суммы примесей на захват нейтронов существует понятие </a:t>
            </a:r>
            <a:r>
              <a:rPr lang="ru-RU" altLang="ru-RU" b="1" dirty="0"/>
              <a:t>«коэффициент опасности»</a:t>
            </a:r>
            <a:r>
              <a:rPr lang="ru-RU" altLang="ru-RU" dirty="0"/>
              <a:t>, который </a:t>
            </a:r>
            <a:r>
              <a:rPr lang="ru-RU" altLang="ru-RU" b="1" dirty="0"/>
              <a:t>выражают в процентах</a:t>
            </a:r>
            <a:r>
              <a:rPr lang="ru-RU" altLang="ru-RU" dirty="0"/>
              <a:t>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72000" y="260350"/>
            <a:ext cx="71438" cy="6192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6" name="Прямоугольник 8"/>
          <p:cNvSpPr>
            <a:spLocks noChangeArrowheads="1"/>
          </p:cNvSpPr>
          <p:nvPr/>
        </p:nvSpPr>
        <p:spPr bwMode="auto">
          <a:xfrm>
            <a:off x="5022850" y="2387600"/>
            <a:ext cx="35099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/>
              <a:t>элементы-примеси разбиты на пять групп в зависимости от сечений поглощения нейтронов</a:t>
            </a:r>
            <a:endParaRPr lang="ru-RU" altLang="ru-RU" dirty="0"/>
          </a:p>
        </p:txBody>
      </p:sp>
      <p:sp>
        <p:nvSpPr>
          <p:cNvPr id="4301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E25DF9AC-7FF7-4237-A84C-A30D6AC312A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43012" grpId="0"/>
      <p:bldP spid="43013" grpId="0"/>
      <p:bldP spid="43014" grpId="0"/>
      <p:bldP spid="430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403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13F6D725-AABA-4E26-A0F8-3FCD36ED132E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Химические свойства урана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25513" y="1557338"/>
            <a:ext cx="7102475" cy="2676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/>
              <a:t>Уран — очень активный металл и легко окисляется. </a:t>
            </a:r>
          </a:p>
          <a:p>
            <a:pPr>
              <a:defRPr/>
            </a:pP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i="1" dirty="0"/>
              <a:t>При комнатной температуре уран достаточно устойчив, но уже при 100° легко воспламеняется, а при более высоких температурах очень быстро сгорает.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i="1" dirty="0"/>
              <a:t>В воде уран легко подвергается коррозии. </a:t>
            </a:r>
          </a:p>
        </p:txBody>
      </p:sp>
      <p:sp>
        <p:nvSpPr>
          <p:cNvPr id="44038" name="AutoShape 7" descr="Картинки по запросу ур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4039" name="AutoShape 9" descr="Картинки по запросу уран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44323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4411663"/>
            <a:ext cx="28384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505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95A90AD4-566C-4EE3-93AF-F784AC26842F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Химические свойства урана</a:t>
            </a: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468313" y="931863"/>
            <a:ext cx="82804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>
                <a:latin typeface="Arial" charset="0"/>
              </a:rPr>
              <a:t>Степени окисления </a:t>
            </a:r>
            <a:r>
              <a:rPr lang="en-US" altLang="ru-RU" i="1">
                <a:latin typeface="Arial" charset="0"/>
              </a:rPr>
              <a:t>U</a:t>
            </a:r>
            <a:endParaRPr lang="ru-RU" altLang="ru-RU" i="1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i="1">
                <a:latin typeface="Arial" charset="0"/>
              </a:rPr>
              <a:t>0; +2(?); +3; </a:t>
            </a:r>
            <a:r>
              <a:rPr lang="ru-RU" altLang="ru-RU" b="1" i="1" u="sng">
                <a:solidFill>
                  <a:srgbClr val="FF0000"/>
                </a:solidFill>
                <a:latin typeface="Arial" charset="0"/>
              </a:rPr>
              <a:t>+4</a:t>
            </a:r>
            <a:r>
              <a:rPr lang="ru-RU" altLang="ru-RU" b="1" i="1">
                <a:latin typeface="Arial" charset="0"/>
              </a:rPr>
              <a:t>; +5; </a:t>
            </a:r>
            <a:r>
              <a:rPr lang="ru-RU" altLang="ru-RU" b="1" i="1" u="sng">
                <a:solidFill>
                  <a:srgbClr val="FF0000"/>
                </a:solidFill>
                <a:latin typeface="Arial" charset="0"/>
              </a:rPr>
              <a:t>+6</a:t>
            </a:r>
            <a:endParaRPr lang="ru-RU" altLang="ru-RU" sz="2800" b="1" u="sng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5846" name="TextBox 4"/>
          <p:cNvSpPr txBox="1">
            <a:spLocks noChangeArrowheads="1"/>
          </p:cNvSpPr>
          <p:nvPr/>
        </p:nvSpPr>
        <p:spPr bwMode="auto">
          <a:xfrm>
            <a:off x="395288" y="3213100"/>
            <a:ext cx="41767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i="1">
                <a:latin typeface="Arial" charset="0"/>
              </a:rPr>
              <a:t>U</a:t>
            </a:r>
            <a:r>
              <a:rPr lang="ru-RU" altLang="ru-RU" i="1">
                <a:latin typeface="Arial" charset="0"/>
              </a:rPr>
              <a:t> химически активный металл на воздухе покрывается сероватой оксидной пленкой</a:t>
            </a:r>
          </a:p>
        </p:txBody>
      </p:sp>
      <p:pic>
        <p:nvPicPr>
          <p:cNvPr id="35847" name="Picture 2" descr="File:U Oxstuf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052513"/>
            <a:ext cx="426243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608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ru-RU" altLang="ru-RU" smtClean="0"/>
              <a:t>Реакции компактного металлического урана с  водными растворами кислот</a:t>
            </a:r>
          </a:p>
        </p:txBody>
      </p:sp>
      <p:pic>
        <p:nvPicPr>
          <p:cNvPr id="4608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"/>
          <a:stretch>
            <a:fillRect/>
          </a:stretch>
        </p:blipFill>
        <p:spPr bwMode="auto">
          <a:xfrm>
            <a:off x="395288" y="2636838"/>
            <a:ext cx="7672387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710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72DE1BC0-B2A1-4532-8B5C-3CB378727973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47108" name="Прямоугольник 5"/>
          <p:cNvSpPr>
            <a:spLocks noChangeArrowheads="1"/>
          </p:cNvSpPr>
          <p:nvPr/>
        </p:nvSpPr>
        <p:spPr bwMode="auto">
          <a:xfrm>
            <a:off x="250825" y="981075"/>
            <a:ext cx="8569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Электронная формула урана:</a:t>
            </a:r>
            <a:endParaRPr lang="en-US" altLang="ru-RU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1s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en-US" altLang="ru-RU" baseline="30000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2s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en-US" altLang="ru-RU" baseline="30000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2p</a:t>
            </a:r>
            <a:r>
              <a:rPr lang="ru-RU" altLang="ru-RU" baseline="30000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3s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ru-RU" altLang="ru-RU" dirty="0">
                <a:latin typeface="Arial" charset="0"/>
              </a:rPr>
              <a:t>3p</a:t>
            </a:r>
            <a:r>
              <a:rPr lang="ru-RU" altLang="ru-RU" baseline="30000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3d</a:t>
            </a:r>
            <a:r>
              <a:rPr lang="ru-RU" altLang="ru-RU" baseline="30000" dirty="0">
                <a:latin typeface="Arial" charset="0"/>
              </a:rPr>
              <a:t>10</a:t>
            </a:r>
            <a:r>
              <a:rPr lang="ru-RU" altLang="ru-RU" dirty="0">
                <a:latin typeface="Arial" charset="0"/>
              </a:rPr>
              <a:t>4s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ru-RU" altLang="ru-RU" dirty="0">
                <a:latin typeface="Arial" charset="0"/>
              </a:rPr>
              <a:t>4p</a:t>
            </a:r>
            <a:r>
              <a:rPr lang="ru-RU" altLang="ru-RU" baseline="30000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4d</a:t>
            </a:r>
            <a:r>
              <a:rPr lang="ru-RU" altLang="ru-RU" baseline="30000" dirty="0">
                <a:latin typeface="Arial" charset="0"/>
              </a:rPr>
              <a:t>10</a:t>
            </a:r>
            <a:r>
              <a:rPr lang="ru-RU" altLang="ru-RU" dirty="0">
                <a:latin typeface="Arial" charset="0"/>
              </a:rPr>
              <a:t>4f</a:t>
            </a:r>
            <a:r>
              <a:rPr lang="ru-RU" altLang="ru-RU" baseline="30000" dirty="0">
                <a:latin typeface="Arial" charset="0"/>
              </a:rPr>
              <a:t>14</a:t>
            </a:r>
            <a:r>
              <a:rPr lang="ru-RU" altLang="ru-RU" dirty="0">
                <a:latin typeface="Arial" charset="0"/>
              </a:rPr>
              <a:t>5s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ru-RU" altLang="ru-RU" dirty="0">
                <a:latin typeface="Arial" charset="0"/>
              </a:rPr>
              <a:t>5p</a:t>
            </a:r>
            <a:r>
              <a:rPr lang="ru-RU" altLang="ru-RU" baseline="30000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5d</a:t>
            </a:r>
            <a:r>
              <a:rPr lang="ru-RU" altLang="ru-RU" baseline="30000" dirty="0">
                <a:latin typeface="Arial" charset="0"/>
              </a:rPr>
              <a:t>10</a:t>
            </a:r>
            <a:r>
              <a:rPr lang="ru-RU" altLang="ru-RU" dirty="0">
                <a:latin typeface="Arial" charset="0"/>
              </a:rPr>
              <a:t>5f</a:t>
            </a:r>
            <a:r>
              <a:rPr lang="ru-RU" altLang="ru-RU" baseline="30000" dirty="0">
                <a:latin typeface="Arial" charset="0"/>
              </a:rPr>
              <a:t>3</a:t>
            </a:r>
            <a:r>
              <a:rPr lang="ru-RU" altLang="ru-RU" dirty="0">
                <a:latin typeface="Arial" charset="0"/>
              </a:rPr>
              <a:t>6s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ru-RU" altLang="ru-RU" dirty="0">
                <a:latin typeface="Arial" charset="0"/>
              </a:rPr>
              <a:t>6p</a:t>
            </a:r>
            <a:r>
              <a:rPr lang="ru-RU" altLang="ru-RU" baseline="30000" dirty="0">
                <a:latin typeface="Arial" charset="0"/>
              </a:rPr>
              <a:t>6</a:t>
            </a:r>
            <a:r>
              <a:rPr lang="en-US" altLang="ru-RU" baseline="30000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d</a:t>
            </a:r>
            <a:r>
              <a:rPr lang="ru-RU" altLang="ru-RU" baseline="30000" dirty="0">
                <a:latin typeface="Arial" charset="0"/>
              </a:rPr>
              <a:t>1</a:t>
            </a:r>
            <a:r>
              <a:rPr lang="ru-RU" altLang="ru-RU" dirty="0">
                <a:latin typeface="Arial" charset="0"/>
              </a:rPr>
              <a:t>7s</a:t>
            </a:r>
            <a:r>
              <a:rPr lang="ru-RU" altLang="ru-RU" baseline="30000" dirty="0">
                <a:latin typeface="Arial" charset="0"/>
              </a:rPr>
              <a:t>2</a:t>
            </a:r>
            <a:r>
              <a:rPr lang="en-US" altLang="ru-RU" baseline="30000" dirty="0">
                <a:latin typeface="Arial" charset="0"/>
              </a:rPr>
              <a:t> </a:t>
            </a:r>
            <a:r>
              <a:rPr lang="en-US" altLang="ru-RU" dirty="0">
                <a:latin typeface="Arial" charset="0"/>
              </a:rPr>
              <a:t> </a:t>
            </a:r>
          </a:p>
        </p:txBody>
      </p:sp>
      <p:sp>
        <p:nvSpPr>
          <p:cNvPr id="47109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Химические свойства урана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350" y="2565400"/>
          <a:ext cx="6481764" cy="2808288"/>
        </p:xfrm>
        <a:graphic>
          <a:graphicData uri="http://schemas.openxmlformats.org/drawingml/2006/table">
            <a:tbl>
              <a:tblPr/>
              <a:tblGrid>
                <a:gridCol w="3240882"/>
                <a:gridCol w="3240882"/>
              </a:tblGrid>
              <a:tr h="382193">
                <a:tc>
                  <a:txBody>
                    <a:bodyPr/>
                    <a:lstStyle/>
                    <a:p>
                      <a:pPr fontAlgn="ctr"/>
                      <a:r>
                        <a:rPr lang="ru-RU" sz="1800" u="sng" dirty="0">
                          <a:solidFill>
                            <a:srgbClr val="0B0080"/>
                          </a:solidFill>
                          <a:hlinkClick r:id="rId2" tooltip="Ковалентный радиус"/>
                        </a:rPr>
                        <a:t>Ковалентный радиус</a:t>
                      </a:r>
                      <a:endParaRPr lang="ru-RU" sz="1800" dirty="0"/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142 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</a:rPr>
                        <a:t>пм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82193">
                <a:tc>
                  <a:txBody>
                    <a:bodyPr/>
                    <a:lstStyle/>
                    <a:p>
                      <a:pPr fontAlgn="ctr"/>
                      <a:r>
                        <a:rPr lang="ru-RU" sz="1800" u="none" strike="noStrike">
                          <a:solidFill>
                            <a:srgbClr val="0B0080"/>
                          </a:solidFill>
                          <a:hlinkClick r:id="rId3" tooltip="Ионный радиус"/>
                        </a:rPr>
                        <a:t>Радиус иона</a:t>
                      </a:r>
                      <a:endParaRPr lang="ru-RU" sz="1800"/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(+6e) 80 (+4e) 97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</a:rPr>
                        <a:t>пм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82193">
                <a:tc>
                  <a:txBody>
                    <a:bodyPr/>
                    <a:lstStyle/>
                    <a:p>
                      <a:pPr fontAlgn="ctr"/>
                      <a:r>
                        <a:rPr lang="ru-RU" sz="1800" u="none" strike="noStrike">
                          <a:solidFill>
                            <a:srgbClr val="0B0080"/>
                          </a:solidFill>
                          <a:hlinkClick r:id="rId4" tooltip="Электроотрицательность"/>
                        </a:rPr>
                        <a:t>Электроотрицательность</a:t>
                      </a:r>
                      <a:endParaRPr lang="ru-RU" sz="1800"/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1,38 (шкала Полинга)</a:t>
                      </a: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980408">
                <a:tc>
                  <a:txBody>
                    <a:bodyPr/>
                    <a:lstStyle/>
                    <a:p>
                      <a:pPr fontAlgn="ctr"/>
                      <a:r>
                        <a:rPr lang="ru-RU" sz="1800" u="none" strike="noStrike">
                          <a:solidFill>
                            <a:srgbClr val="0B0080"/>
                          </a:solidFill>
                          <a:hlinkClick r:id="rId5" tooltip="Электродный потенциал"/>
                        </a:rPr>
                        <a:t>Электродный потенциал</a:t>
                      </a:r>
                      <a:endParaRPr lang="ru-RU" sz="1800"/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U←U</a:t>
                      </a:r>
                      <a:r>
                        <a:rPr lang="ru-RU" sz="1800" baseline="30000">
                          <a:solidFill>
                            <a:schemeClr val="tx1"/>
                          </a:solidFill>
                        </a:rPr>
                        <a:t>4+</a:t>
                      </a: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 -1,38В</a:t>
                      </a:r>
                      <a:br>
                        <a:rPr lang="ru-RU" sz="180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U←U</a:t>
                      </a:r>
                      <a:r>
                        <a:rPr lang="ru-RU" sz="1800" baseline="30000">
                          <a:solidFill>
                            <a:schemeClr val="tx1"/>
                          </a:solidFill>
                        </a:rPr>
                        <a:t>3+</a:t>
                      </a: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 -1,66В</a:t>
                      </a:r>
                      <a:br>
                        <a:rPr lang="ru-RU" sz="180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U←U</a:t>
                      </a:r>
                      <a:r>
                        <a:rPr lang="ru-RU" sz="1800" baseline="30000">
                          <a:solidFill>
                            <a:schemeClr val="tx1"/>
                          </a:solidFill>
                        </a:rPr>
                        <a:t>2+</a:t>
                      </a: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 -0,1В</a:t>
                      </a: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681301">
                <a:tc>
                  <a:txBody>
                    <a:bodyPr/>
                    <a:lstStyle/>
                    <a:p>
                      <a:pPr fontAlgn="ctr"/>
                      <a:r>
                        <a:rPr lang="ru-RU" sz="1800" u="none" strike="noStrike" dirty="0">
                          <a:solidFill>
                            <a:srgbClr val="0B0080"/>
                          </a:solidFill>
                          <a:hlinkClick r:id="rId6" tooltip="Энергия ионизации"/>
                        </a:rPr>
                        <a:t>Энергия ионизации</a:t>
                      </a:r>
                      <a:r>
                        <a:rPr lang="ru-RU" sz="1800" dirty="0"/>
                        <a:t/>
                      </a:r>
                      <a:br>
                        <a:rPr lang="ru-RU" sz="1800" dirty="0"/>
                      </a:br>
                      <a:r>
                        <a:rPr lang="ru-RU" sz="1800" dirty="0"/>
                        <a:t>(первый электрон)</a:t>
                      </a: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686,4(7,11) 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</a:rPr>
                        <a:t>кДж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</a:rPr>
                        <a:t>моль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 (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</a:rPr>
                        <a:t>эВ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38104" marR="38104" marT="38106" marB="38106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813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A28A388E-279F-4587-99CA-1F032E6113CC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4813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водородом</a:t>
            </a:r>
          </a:p>
        </p:txBody>
      </p:sp>
      <p:sp>
        <p:nvSpPr>
          <p:cNvPr id="48133" name="TextBox 5"/>
          <p:cNvSpPr txBox="1">
            <a:spLocks noChangeArrowheads="1"/>
          </p:cNvSpPr>
          <p:nvPr/>
        </p:nvSpPr>
        <p:spPr bwMode="auto">
          <a:xfrm>
            <a:off x="250825" y="1773238"/>
            <a:ext cx="85693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U + H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  <a:sym typeface="Wingdings 3" pitchFamily="18" charset="2"/>
              </a:rPr>
              <a:t>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UH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3</a:t>
            </a: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b="1" baseline="-25000" dirty="0">
              <a:latin typeface="Arial" charset="0"/>
              <a:sym typeface="Wingdings 3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dirty="0">
                <a:latin typeface="Arial" charset="0"/>
              </a:rPr>
              <a:t> </a:t>
            </a:r>
            <a:endParaRPr lang="ru-RU" altLang="ru-RU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</p:txBody>
      </p:sp>
      <p:sp>
        <p:nvSpPr>
          <p:cNvPr id="48134" name="TextBox 6"/>
          <p:cNvSpPr txBox="1">
            <a:spLocks noChangeArrowheads="1"/>
          </p:cNvSpPr>
          <p:nvPr/>
        </p:nvSpPr>
        <p:spPr bwMode="auto">
          <a:xfrm>
            <a:off x="4427538" y="1557338"/>
            <a:ext cx="1781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latin typeface="Arial" charset="0"/>
              </a:rPr>
              <a:t>200-250С°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2466975"/>
            <a:ext cx="85693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Плотность гидрида = 3,4 г/см</a:t>
            </a:r>
            <a:r>
              <a:rPr lang="ru-RU" altLang="ru-RU" baseline="30000" dirty="0">
                <a:latin typeface="Arial" charset="0"/>
              </a:rPr>
              <a:t>3</a:t>
            </a:r>
            <a:r>
              <a:rPr lang="ru-RU" altLang="ru-RU" dirty="0">
                <a:latin typeface="Arial" charset="0"/>
              </a:rPr>
              <a:t> ; </a:t>
            </a:r>
            <a:r>
              <a:rPr lang="ru-RU" altLang="ru-RU" dirty="0" smtClean="0">
                <a:latin typeface="Arial" charset="0"/>
              </a:rPr>
              <a:t>теоретическая </a:t>
            </a:r>
            <a:r>
              <a:rPr lang="ru-RU" altLang="ru-RU" dirty="0">
                <a:latin typeface="Arial" charset="0"/>
              </a:rPr>
              <a:t>= 10,924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Максимальная скорость реакции при температуре 225 °С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При температуре более 400 °С гидрид разлагается</a:t>
            </a:r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81724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915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99579C3A-D08A-4F9E-9AA1-25C0EF838BC7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углеродом</a:t>
            </a: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250825" y="981075"/>
            <a:ext cx="84963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</a:t>
            </a:r>
            <a:r>
              <a:rPr lang="ru-RU" altLang="ru-RU" sz="3200" b="1" dirty="0">
                <a:latin typeface="Arial" charset="0"/>
              </a:rPr>
              <a:t>С 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UC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+ 2C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UC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2</a:t>
            </a: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b="1" baseline="-25000" dirty="0">
              <a:latin typeface="Arial" charset="0"/>
              <a:sym typeface="Wingdings 3" pitchFamily="18" charset="2"/>
            </a:endParaRPr>
          </a:p>
        </p:txBody>
      </p:sp>
      <p:sp>
        <p:nvSpPr>
          <p:cNvPr id="49158" name="TextBox 6"/>
          <p:cNvSpPr txBox="1">
            <a:spLocks noChangeArrowheads="1"/>
          </p:cNvSpPr>
          <p:nvPr/>
        </p:nvSpPr>
        <p:spPr bwMode="auto">
          <a:xfrm>
            <a:off x="4356100" y="1052513"/>
            <a:ext cx="1008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100">
                <a:latin typeface="Arial" charset="0"/>
              </a:rPr>
              <a:t>2100 </a:t>
            </a:r>
            <a:r>
              <a:rPr lang="ru-RU" altLang="ru-RU" sz="1100">
                <a:latin typeface="Arial" charset="0"/>
              </a:rPr>
              <a:t>°С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288" y="2636838"/>
          <a:ext cx="8064500" cy="2374900"/>
        </p:xfrm>
        <a:graphic>
          <a:graphicData uri="http://schemas.openxmlformats.org/drawingml/2006/table">
            <a:tbl>
              <a:tblPr/>
              <a:tblGrid>
                <a:gridCol w="2689225"/>
                <a:gridCol w="2687637"/>
                <a:gridCol w="2687638"/>
              </a:tblGrid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Нитрид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Плотность ρ, г/см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°С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200-2500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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017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1132B5CB-A21E-4FB2-B206-65FCF1128EA2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азотом</a:t>
            </a:r>
          </a:p>
        </p:txBody>
      </p:sp>
      <p:sp>
        <p:nvSpPr>
          <p:cNvPr id="50181" name="Text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>
                <a:latin typeface="Arial" charset="0"/>
              </a:rPr>
              <a:t>2U + N</a:t>
            </a:r>
            <a:r>
              <a:rPr lang="en-US" altLang="ru-RU" sz="2800" b="1" baseline="-25000" dirty="0">
                <a:latin typeface="Arial" charset="0"/>
              </a:rPr>
              <a:t>2</a:t>
            </a:r>
            <a:r>
              <a:rPr lang="ru-RU" altLang="ru-RU" sz="2800" b="1" dirty="0">
                <a:latin typeface="Arial" charset="0"/>
              </a:rPr>
              <a:t> →</a:t>
            </a:r>
            <a:r>
              <a:rPr lang="en-US" altLang="ru-RU" sz="2800" b="1" dirty="0">
                <a:latin typeface="Arial" charset="0"/>
                <a:sym typeface="Wingdings 3" pitchFamily="18" charset="2"/>
              </a:rPr>
              <a:t> 2UN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>
                <a:latin typeface="Arial" charset="0"/>
              </a:rPr>
              <a:t>U + N</a:t>
            </a:r>
            <a:r>
              <a:rPr lang="en-US" altLang="ru-RU" sz="2800" b="1" baseline="-25000" dirty="0">
                <a:latin typeface="Arial" charset="0"/>
              </a:rPr>
              <a:t>2</a:t>
            </a:r>
            <a:r>
              <a:rPr lang="en-US" altLang="ru-RU" sz="2800" b="1" dirty="0">
                <a:latin typeface="Arial" charset="0"/>
              </a:rPr>
              <a:t> </a:t>
            </a:r>
            <a:r>
              <a:rPr lang="ru-RU" altLang="ru-RU" sz="2800" b="1" dirty="0">
                <a:latin typeface="Arial" charset="0"/>
              </a:rPr>
              <a:t>→</a:t>
            </a:r>
            <a:r>
              <a:rPr lang="en-US" altLang="ru-RU" sz="2800" b="1" dirty="0">
                <a:latin typeface="Arial" charset="0"/>
                <a:sym typeface="Wingdings 3" pitchFamily="18" charset="2"/>
              </a:rPr>
              <a:t> UN</a:t>
            </a:r>
            <a:r>
              <a:rPr lang="en-US" altLang="ru-RU" sz="2800" b="1" baseline="-25000" dirty="0">
                <a:latin typeface="Arial" charset="0"/>
                <a:sym typeface="Wingdings 3" pitchFamily="18" charset="2"/>
              </a:rPr>
              <a:t>2</a:t>
            </a:r>
            <a:endParaRPr lang="ru-RU" altLang="ru-RU" sz="2000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 smtClean="0">
                <a:latin typeface="Arial" charset="0"/>
              </a:rPr>
              <a:t>UCl</a:t>
            </a:r>
            <a:r>
              <a:rPr lang="en-US" altLang="ru-RU" sz="2800" b="1" baseline="-25000" dirty="0" smtClean="0">
                <a:latin typeface="Arial" charset="0"/>
              </a:rPr>
              <a:t>4</a:t>
            </a:r>
            <a:r>
              <a:rPr lang="en-US" altLang="ru-RU" sz="2800" b="1" dirty="0" smtClean="0">
                <a:latin typeface="Arial" charset="0"/>
              </a:rPr>
              <a:t> </a:t>
            </a:r>
            <a:r>
              <a:rPr lang="en-US" altLang="ru-RU" sz="2800" b="1" dirty="0">
                <a:latin typeface="Arial" charset="0"/>
              </a:rPr>
              <a:t>+ NH</a:t>
            </a:r>
            <a:r>
              <a:rPr lang="en-US" altLang="ru-RU" sz="2800" b="1" baseline="-25000" dirty="0">
                <a:latin typeface="Arial" charset="0"/>
              </a:rPr>
              <a:t>3</a:t>
            </a:r>
            <a:r>
              <a:rPr lang="ru-RU" altLang="ru-RU" sz="2800" b="1" dirty="0">
                <a:latin typeface="Arial" charset="0"/>
              </a:rPr>
              <a:t> →</a:t>
            </a:r>
            <a:r>
              <a:rPr lang="en-US" altLang="ru-RU" sz="2800" b="1" dirty="0">
                <a:latin typeface="Arial" charset="0"/>
                <a:sym typeface="Wingdings 3" pitchFamily="18" charset="2"/>
              </a:rPr>
              <a:t> UN</a:t>
            </a:r>
            <a:r>
              <a:rPr lang="en-US" altLang="ru-RU" sz="2800" b="1" baseline="-25000" dirty="0">
                <a:latin typeface="Arial" charset="0"/>
                <a:sym typeface="Wingdings 3" pitchFamily="18" charset="2"/>
              </a:rPr>
              <a:t>2</a:t>
            </a:r>
            <a:r>
              <a:rPr lang="en-US" altLang="ru-RU" sz="2800" b="1" dirty="0">
                <a:latin typeface="Arial" charset="0"/>
                <a:sym typeface="Wingdings 3" pitchFamily="18" charset="2"/>
              </a:rPr>
              <a:t> + </a:t>
            </a:r>
            <a:r>
              <a:rPr lang="en-US" altLang="ru-RU" sz="2800" b="1" dirty="0" err="1">
                <a:latin typeface="Arial" charset="0"/>
                <a:sym typeface="Wingdings 3" pitchFamily="18" charset="2"/>
              </a:rPr>
              <a:t>HCl</a:t>
            </a:r>
            <a:r>
              <a:rPr lang="en-US" altLang="ru-RU" sz="2800" b="1" dirty="0">
                <a:latin typeface="Arial" charset="0"/>
                <a:sym typeface="Wingdings 3" pitchFamily="18" charset="2"/>
              </a:rPr>
              <a:t> + H</a:t>
            </a:r>
            <a:r>
              <a:rPr lang="en-US" altLang="ru-RU" sz="2800" b="1" baseline="-25000" dirty="0">
                <a:latin typeface="Arial" charset="0"/>
                <a:sym typeface="Wingdings 3" pitchFamily="18" charset="2"/>
              </a:rPr>
              <a:t>2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При температуре более </a:t>
            </a:r>
            <a:r>
              <a:rPr lang="en-US" altLang="ru-RU" dirty="0">
                <a:latin typeface="Arial" charset="0"/>
              </a:rPr>
              <a:t>8</a:t>
            </a:r>
            <a:r>
              <a:rPr lang="ru-RU" altLang="ru-RU" dirty="0">
                <a:latin typeface="Arial" charset="0"/>
              </a:rPr>
              <a:t>00 °С образуется черная с металлическим блеском пленка, состоящая из </a:t>
            </a:r>
            <a:endParaRPr lang="ru-RU" altLang="ru-RU" dirty="0" smtClean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 smtClean="0">
                <a:latin typeface="Arial" charset="0"/>
              </a:rPr>
              <a:t>нитридов </a:t>
            </a:r>
            <a:r>
              <a:rPr lang="en-US" altLang="ru-RU" dirty="0">
                <a:latin typeface="Arial" charset="0"/>
                <a:sym typeface="Wingdings 3" pitchFamily="18" charset="2"/>
              </a:rPr>
              <a:t>UN</a:t>
            </a:r>
            <a:r>
              <a:rPr lang="ru-RU" altLang="ru-RU" dirty="0">
                <a:latin typeface="Arial" charset="0"/>
                <a:sym typeface="Wingdings 3" pitchFamily="18" charset="2"/>
              </a:rPr>
              <a:t> и </a:t>
            </a:r>
            <a:r>
              <a:rPr lang="en-US" altLang="ru-RU" dirty="0">
                <a:latin typeface="Arial" charset="0"/>
                <a:sym typeface="Wingdings 3" pitchFamily="18" charset="2"/>
              </a:rPr>
              <a:t>UN</a:t>
            </a:r>
            <a:r>
              <a:rPr lang="en-US" altLang="ru-RU" baseline="-25000" dirty="0">
                <a:latin typeface="Arial" charset="0"/>
                <a:sym typeface="Wingdings 3" pitchFamily="18" charset="2"/>
              </a:rPr>
              <a:t>2</a:t>
            </a:r>
            <a:endParaRPr lang="ru-RU" altLang="ru-RU" dirty="0">
              <a:latin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288" y="2636838"/>
          <a:ext cx="8064500" cy="2374900"/>
        </p:xfrm>
        <a:graphic>
          <a:graphicData uri="http://schemas.openxmlformats.org/drawingml/2006/table">
            <a:tbl>
              <a:tblPr/>
              <a:tblGrid>
                <a:gridCol w="2689225"/>
                <a:gridCol w="2687637"/>
                <a:gridCol w="2687638"/>
              </a:tblGrid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Нитрид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Плотность ρ, г/см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°С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120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07E516AF-BA41-44BE-A552-6F89155B3BA6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1204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кислородом</a:t>
            </a:r>
          </a:p>
        </p:txBody>
      </p:sp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250825" y="1341438"/>
            <a:ext cx="8569325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</a:t>
            </a:r>
            <a:r>
              <a:rPr lang="ru-RU" altLang="ru-RU" sz="3200" b="1" dirty="0">
                <a:latin typeface="Arial" charset="0"/>
              </a:rPr>
              <a:t>О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</a:t>
            </a:r>
            <a:r>
              <a:rPr lang="ru-RU" altLang="ru-RU" sz="3200" b="1" dirty="0">
                <a:latin typeface="Arial" charset="0"/>
                <a:sym typeface="Wingdings 3" pitchFamily="18" charset="2"/>
              </a:rPr>
              <a:t>О</a:t>
            </a:r>
            <a:r>
              <a:rPr lang="ru-RU" altLang="ru-RU" sz="3200" b="1" baseline="-25000" dirty="0">
                <a:latin typeface="Arial" charset="0"/>
                <a:sym typeface="Wingdings 3" pitchFamily="18" charset="2"/>
              </a:rPr>
              <a:t>2</a:t>
            </a: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Плотность = 10,95 г/см</a:t>
            </a:r>
            <a:r>
              <a:rPr lang="ru-RU" altLang="ru-RU" baseline="30000" dirty="0">
                <a:latin typeface="Arial" charset="0"/>
              </a:rPr>
              <a:t>3</a:t>
            </a:r>
            <a:r>
              <a:rPr lang="ru-RU" altLang="ru-RU" dirty="0">
                <a:latin typeface="Arial" charset="0"/>
              </a:rPr>
              <a:t> </a:t>
            </a:r>
            <a:endParaRPr lang="en-US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</a:t>
            </a:r>
            <a:r>
              <a:rPr lang="ru-RU" altLang="ru-RU" sz="3200" b="1" dirty="0">
                <a:latin typeface="Arial" charset="0"/>
              </a:rPr>
              <a:t>О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UO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+ U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3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O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8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</a:t>
            </a:r>
            <a:r>
              <a:rPr lang="ru-RU" altLang="ru-RU" sz="3200" b="1" dirty="0">
                <a:latin typeface="Arial" charset="0"/>
              </a:rPr>
              <a:t>О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3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O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8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 dirty="0">
              <a:latin typeface="Arial" charset="0"/>
              <a:sym typeface="Wingdings 3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Плотность = </a:t>
            </a:r>
            <a:r>
              <a:rPr lang="en-US" altLang="ru-RU" dirty="0">
                <a:latin typeface="Arial" charset="0"/>
              </a:rPr>
              <a:t>8</a:t>
            </a:r>
            <a:r>
              <a:rPr lang="ru-RU" altLang="ru-RU" dirty="0">
                <a:latin typeface="Arial" charset="0"/>
              </a:rPr>
              <a:t>,</a:t>
            </a:r>
            <a:r>
              <a:rPr lang="en-US" altLang="ru-RU" dirty="0">
                <a:latin typeface="Arial" charset="0"/>
              </a:rPr>
              <a:t>4</a:t>
            </a:r>
            <a:r>
              <a:rPr lang="ru-RU" altLang="ru-RU" dirty="0">
                <a:latin typeface="Arial" charset="0"/>
              </a:rPr>
              <a:t> г/см</a:t>
            </a:r>
            <a:r>
              <a:rPr lang="ru-RU" altLang="ru-RU" baseline="30000" dirty="0">
                <a:latin typeface="Arial" charset="0"/>
              </a:rPr>
              <a:t>3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51206" name="TextBox 6"/>
          <p:cNvSpPr txBox="1">
            <a:spLocks noChangeArrowheads="1"/>
          </p:cNvSpPr>
          <p:nvPr/>
        </p:nvSpPr>
        <p:spPr bwMode="auto">
          <a:xfrm>
            <a:off x="4356100" y="1268413"/>
            <a:ext cx="1008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>
                <a:latin typeface="Arial" charset="0"/>
              </a:rPr>
              <a:t>&lt;100 °С</a:t>
            </a:r>
          </a:p>
        </p:txBody>
      </p:sp>
      <p:sp>
        <p:nvSpPr>
          <p:cNvPr id="51207" name="TextBox 7"/>
          <p:cNvSpPr txBox="1">
            <a:spLocks noChangeArrowheads="1"/>
          </p:cNvSpPr>
          <p:nvPr/>
        </p:nvSpPr>
        <p:spPr bwMode="auto">
          <a:xfrm>
            <a:off x="3779838" y="2852738"/>
            <a:ext cx="10080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100">
                <a:latin typeface="Arial" charset="0"/>
              </a:rPr>
              <a:t>100-200</a:t>
            </a:r>
            <a:r>
              <a:rPr lang="ru-RU" altLang="ru-RU" sz="1100">
                <a:latin typeface="Arial" charset="0"/>
              </a:rPr>
              <a:t> °С</a:t>
            </a:r>
          </a:p>
        </p:txBody>
      </p:sp>
      <p:sp>
        <p:nvSpPr>
          <p:cNvPr id="51208" name="TextBox 8"/>
          <p:cNvSpPr txBox="1">
            <a:spLocks noChangeArrowheads="1"/>
          </p:cNvSpPr>
          <p:nvPr/>
        </p:nvSpPr>
        <p:spPr bwMode="auto">
          <a:xfrm>
            <a:off x="4356100" y="4005263"/>
            <a:ext cx="1008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>
                <a:latin typeface="Arial" charset="0"/>
              </a:rPr>
              <a:t>˃</a:t>
            </a:r>
            <a:r>
              <a:rPr lang="en-US" altLang="ru-RU" sz="1100">
                <a:latin typeface="Arial" charset="0"/>
              </a:rPr>
              <a:t>2</a:t>
            </a:r>
            <a:r>
              <a:rPr lang="ru-RU" altLang="ru-RU" sz="1100">
                <a:latin typeface="Arial" charset="0"/>
              </a:rPr>
              <a:t>00 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222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E7DF1A76-6C35-4EDB-866D-1BEBF99C5A3D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галогенами</a:t>
            </a:r>
          </a:p>
        </p:txBody>
      </p:sp>
      <p:sp>
        <p:nvSpPr>
          <p:cNvPr id="52229" name="TextBox 5"/>
          <p:cNvSpPr txBox="1">
            <a:spLocks noChangeArrowheads="1"/>
          </p:cNvSpPr>
          <p:nvPr/>
        </p:nvSpPr>
        <p:spPr bwMode="auto">
          <a:xfrm>
            <a:off x="250825" y="1341438"/>
            <a:ext cx="8569325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</a:t>
            </a:r>
            <a:r>
              <a:rPr lang="ru-RU" altLang="ru-RU" sz="3200" b="1" dirty="0">
                <a:latin typeface="Arial" charset="0"/>
              </a:rPr>
              <a:t>С</a:t>
            </a:r>
            <a:r>
              <a:rPr lang="en-US" altLang="ru-RU" sz="3200" b="1" dirty="0">
                <a:latin typeface="Arial" charset="0"/>
              </a:rPr>
              <a:t>l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UCl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4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Плотность = </a:t>
            </a:r>
            <a:r>
              <a:rPr lang="en-US" altLang="ru-RU" dirty="0">
                <a:latin typeface="Arial" charset="0"/>
              </a:rPr>
              <a:t>4</a:t>
            </a:r>
            <a:r>
              <a:rPr lang="ru-RU" altLang="ru-RU" dirty="0">
                <a:latin typeface="Arial" charset="0"/>
              </a:rPr>
              <a:t>,</a:t>
            </a:r>
            <a:r>
              <a:rPr lang="en-US" altLang="ru-RU" dirty="0">
                <a:latin typeface="Arial" charset="0"/>
              </a:rPr>
              <a:t>87</a:t>
            </a:r>
            <a:r>
              <a:rPr lang="ru-RU" altLang="ru-RU" dirty="0">
                <a:latin typeface="Arial" charset="0"/>
              </a:rPr>
              <a:t> г/см</a:t>
            </a:r>
            <a:r>
              <a:rPr lang="ru-RU" altLang="ru-RU" baseline="30000" dirty="0">
                <a:latin typeface="Arial" charset="0"/>
              </a:rPr>
              <a:t>3</a:t>
            </a:r>
            <a:r>
              <a:rPr lang="ru-RU" altLang="ru-RU" dirty="0">
                <a:latin typeface="Arial" charset="0"/>
              </a:rPr>
              <a:t> </a:t>
            </a:r>
            <a:endParaRPr lang="en-US" altLang="ru-RU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F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UF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Плотность = </a:t>
            </a:r>
            <a:r>
              <a:rPr lang="en-US" altLang="ru-RU" dirty="0">
                <a:latin typeface="Arial" charset="0"/>
              </a:rPr>
              <a:t>6</a:t>
            </a:r>
            <a:r>
              <a:rPr lang="ru-RU" altLang="ru-RU" dirty="0">
                <a:latin typeface="Arial" charset="0"/>
              </a:rPr>
              <a:t>,</a:t>
            </a:r>
            <a:r>
              <a:rPr lang="en-US" altLang="ru-RU" dirty="0">
                <a:latin typeface="Arial" charset="0"/>
              </a:rPr>
              <a:t>7</a:t>
            </a:r>
            <a:r>
              <a:rPr lang="ru-RU" altLang="ru-RU" dirty="0">
                <a:latin typeface="Arial" charset="0"/>
              </a:rPr>
              <a:t> г/см</a:t>
            </a:r>
            <a:r>
              <a:rPr lang="ru-RU" altLang="ru-RU" baseline="30000" dirty="0">
                <a:latin typeface="Arial" charset="0"/>
              </a:rPr>
              <a:t>3</a:t>
            </a:r>
            <a:endParaRPr lang="ru-RU" altLang="ru-RU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 dirty="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 dirty="0">
                <a:latin typeface="Arial" charset="0"/>
              </a:rPr>
              <a:t>U + F</a:t>
            </a:r>
            <a:r>
              <a:rPr lang="en-US" altLang="ru-RU" sz="3200" b="1" baseline="-25000" dirty="0">
                <a:latin typeface="Arial" charset="0"/>
              </a:rPr>
              <a:t>2</a:t>
            </a:r>
            <a:r>
              <a:rPr lang="en-US" altLang="ru-RU" sz="3200" b="1" dirty="0">
                <a:latin typeface="Arial" charset="0"/>
              </a:rPr>
              <a:t> </a:t>
            </a:r>
            <a:r>
              <a:rPr lang="ru-RU" altLang="ru-RU" sz="3200" b="1" dirty="0">
                <a:latin typeface="Arial" charset="0"/>
              </a:rPr>
              <a:t>→</a:t>
            </a:r>
            <a:r>
              <a:rPr lang="en-US" altLang="ru-RU" sz="3200" b="1" dirty="0">
                <a:latin typeface="Arial" charset="0"/>
                <a:sym typeface="Wingdings 3" pitchFamily="18" charset="2"/>
              </a:rPr>
              <a:t> UF</a:t>
            </a:r>
            <a:r>
              <a:rPr lang="en-US" altLang="ru-RU" sz="3200" b="1" baseline="-25000" dirty="0">
                <a:latin typeface="Arial" charset="0"/>
                <a:sym typeface="Wingdings 3" pitchFamily="18" charset="2"/>
              </a:rPr>
              <a:t>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Arial" charset="0"/>
              </a:rPr>
              <a:t>Плотность = </a:t>
            </a:r>
            <a:r>
              <a:rPr lang="en-US" altLang="ru-RU" dirty="0">
                <a:latin typeface="Arial" charset="0"/>
              </a:rPr>
              <a:t>5</a:t>
            </a:r>
            <a:r>
              <a:rPr lang="ru-RU" altLang="ru-RU" dirty="0">
                <a:latin typeface="Arial" charset="0"/>
              </a:rPr>
              <a:t>,</a:t>
            </a:r>
            <a:r>
              <a:rPr lang="en-US" altLang="ru-RU" dirty="0">
                <a:latin typeface="Arial" charset="0"/>
              </a:rPr>
              <a:t>06</a:t>
            </a:r>
            <a:r>
              <a:rPr lang="ru-RU" altLang="ru-RU" dirty="0">
                <a:latin typeface="Arial" charset="0"/>
              </a:rPr>
              <a:t> г/см</a:t>
            </a:r>
            <a:r>
              <a:rPr lang="ru-RU" altLang="ru-RU" baseline="30000" dirty="0">
                <a:latin typeface="Arial" charset="0"/>
              </a:rPr>
              <a:t>3</a:t>
            </a:r>
            <a:endParaRPr lang="ru-RU" altLang="ru-RU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325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002CE063-9533-435F-88F6-85163CB3D46C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325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водой</a:t>
            </a:r>
          </a:p>
        </p:txBody>
      </p:sp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323850" y="1773238"/>
            <a:ext cx="8496300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O</a:t>
            </a:r>
            <a:r>
              <a:rPr lang="ru-RU" altLang="ru-RU" sz="3200" b="1">
                <a:latin typeface="Arial" charset="0"/>
              </a:rPr>
              <a:t> →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UO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H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O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</a:t>
            </a:r>
            <a:r>
              <a:rPr lang="ru-RU" altLang="ru-RU" sz="3200" b="1">
                <a:latin typeface="Arial" charset="0"/>
                <a:sym typeface="Wingdings 3" pitchFamily="18" charset="2"/>
              </a:rPr>
              <a:t>  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UO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UH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3</a:t>
            </a:r>
            <a:endParaRPr lang="ru-RU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b="1" baseline="-25000">
              <a:latin typeface="Arial" charset="0"/>
              <a:sym typeface="Wingdings 3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</p:txBody>
      </p:sp>
      <p:sp>
        <p:nvSpPr>
          <p:cNvPr id="53254" name="TextBox 6"/>
          <p:cNvSpPr txBox="1">
            <a:spLocks noChangeArrowheads="1"/>
          </p:cNvSpPr>
          <p:nvPr/>
        </p:nvSpPr>
        <p:spPr bwMode="auto">
          <a:xfrm>
            <a:off x="4140200" y="1773238"/>
            <a:ext cx="1008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>
                <a:latin typeface="Arial" charset="0"/>
              </a:rPr>
              <a:t>&lt;1</a:t>
            </a:r>
            <a:r>
              <a:rPr lang="en-US" altLang="ru-RU" sz="1100">
                <a:latin typeface="Arial" charset="0"/>
              </a:rPr>
              <a:t>2</a:t>
            </a:r>
            <a:r>
              <a:rPr lang="ru-RU" altLang="ru-RU" sz="1100">
                <a:latin typeface="Arial" charset="0"/>
              </a:rPr>
              <a:t>0 °С</a:t>
            </a:r>
          </a:p>
        </p:txBody>
      </p:sp>
      <p:sp>
        <p:nvSpPr>
          <p:cNvPr id="53255" name="TextBox 8"/>
          <p:cNvSpPr txBox="1">
            <a:spLocks noChangeArrowheads="1"/>
          </p:cNvSpPr>
          <p:nvPr/>
        </p:nvSpPr>
        <p:spPr bwMode="auto">
          <a:xfrm>
            <a:off x="4067175" y="2636838"/>
            <a:ext cx="7921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100">
                <a:latin typeface="Arial" charset="0"/>
              </a:rPr>
              <a:t>↑ t </a:t>
            </a:r>
            <a:r>
              <a:rPr lang="ru-RU" altLang="ru-RU" sz="1100">
                <a:latin typeface="Arial" charset="0"/>
              </a:rPr>
              <a:t>°С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7900" y="1700213"/>
            <a:ext cx="2160588" cy="18732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2492375"/>
            <a:ext cx="3313112" cy="14414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89017E-6 L -0.35434 0.317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15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12139E-6 L -0.33056 0.325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8" y="16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4275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848BEABD-356E-4993-B9C5-B167B91AA8BC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4276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кислотами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без окислителей</a:t>
            </a:r>
          </a:p>
        </p:txBody>
      </p:sp>
      <p:sp>
        <p:nvSpPr>
          <p:cNvPr id="45061" name="TextBox 5"/>
          <p:cNvSpPr txBox="1">
            <a:spLocks noChangeArrowheads="1"/>
          </p:cNvSpPr>
          <p:nvPr/>
        </p:nvSpPr>
        <p:spPr bwMode="auto">
          <a:xfrm>
            <a:off x="250825" y="2109788"/>
            <a:ext cx="85693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быстро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HCl </a:t>
            </a:r>
            <a:r>
              <a:rPr lang="ru-RU" altLang="ru-RU" sz="3200" b="1">
                <a:latin typeface="Arial" charset="0"/>
              </a:rPr>
              <a:t>→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медленно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HF </a:t>
            </a:r>
            <a:r>
              <a:rPr lang="ru-RU" altLang="ru-RU" sz="3200" b="1">
                <a:latin typeface="Arial" charset="0"/>
              </a:rPr>
              <a:t>→</a:t>
            </a:r>
            <a:endParaRPr lang="en-US" altLang="ru-RU" sz="3200" b="1" baseline="-2500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HClO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endParaRPr lang="ru-RU" alt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529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849A998B-2866-4F69-BC78-8FE00F229B81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кислотами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без окислителей</a:t>
            </a: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250825" y="2109788"/>
            <a:ext cx="85693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</a:t>
            </a:r>
            <a:r>
              <a:rPr lang="ru-RU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</a:t>
            </a:r>
            <a:r>
              <a:rPr lang="ru-RU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</a:rPr>
              <a:t> U(SO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)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 + H</a:t>
            </a:r>
            <a:r>
              <a:rPr lang="en-US" altLang="ru-RU" sz="3200" b="1" baseline="-25000">
                <a:latin typeface="Arial" charset="0"/>
              </a:rPr>
              <a:t>2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</a:t>
            </a:r>
            <a:r>
              <a:rPr lang="en-US" altLang="ru-RU" sz="3200" b="1" baseline="-25000">
                <a:latin typeface="Arial" charset="0"/>
              </a:rPr>
              <a:t>3</a:t>
            </a:r>
            <a:r>
              <a:rPr lang="en-US" altLang="ru-RU" sz="3200" b="1">
                <a:latin typeface="Arial" charset="0"/>
              </a:rPr>
              <a:t>PO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</a:rPr>
              <a:t> U(HPO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)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 + H</a:t>
            </a:r>
            <a:r>
              <a:rPr lang="en-US" altLang="ru-RU" sz="3200" b="1" baseline="-25000">
                <a:latin typeface="Arial" charset="0"/>
              </a:rPr>
              <a:t>2</a:t>
            </a:r>
            <a:endParaRPr lang="ru-RU" altLang="ru-RU">
              <a:latin typeface="Arial" charset="0"/>
            </a:endParaRPr>
          </a:p>
        </p:txBody>
      </p:sp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5219700" y="2124075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/</a:t>
            </a:r>
            <a:endParaRPr lang="ru-RU" alt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632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C538EFB1-4BE6-46D0-B962-25AD513EA355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6324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кислотами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в присутствии окислителей</a:t>
            </a:r>
          </a:p>
        </p:txBody>
      </p:sp>
      <p:sp>
        <p:nvSpPr>
          <p:cNvPr id="47109" name="TextBox 5"/>
          <p:cNvSpPr txBox="1">
            <a:spLocks noChangeArrowheads="1"/>
          </p:cNvSpPr>
          <p:nvPr/>
        </p:nvSpPr>
        <p:spPr bwMode="auto">
          <a:xfrm>
            <a:off x="250825" y="1630363"/>
            <a:ext cx="8713788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</a:t>
            </a:r>
            <a:r>
              <a:rPr lang="ru-RU" altLang="ru-RU" sz="3200" b="1">
                <a:latin typeface="Arial" charset="0"/>
              </a:rPr>
              <a:t>О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 + H</a:t>
            </a:r>
            <a:r>
              <a:rPr lang="ru-RU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UO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H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O</a:t>
            </a:r>
            <a:endParaRPr lang="ru-RU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Mn</a:t>
            </a:r>
            <a:r>
              <a:rPr lang="ru-RU" altLang="ru-RU" sz="3200" b="1">
                <a:latin typeface="Arial" charset="0"/>
              </a:rPr>
              <a:t>О</a:t>
            </a:r>
            <a:r>
              <a:rPr lang="en-US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+ H</a:t>
            </a:r>
            <a:r>
              <a:rPr lang="ru-RU" altLang="ru-RU" sz="3200" b="1" baseline="-25000">
                <a:latin typeface="Arial" charset="0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UO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</a:rPr>
              <a:t>SO</a:t>
            </a:r>
            <a:r>
              <a:rPr lang="en-US" altLang="ru-RU" sz="3200" b="1" baseline="-25000">
                <a:latin typeface="Arial" charset="0"/>
              </a:rPr>
              <a:t>4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MnSO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4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H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O</a:t>
            </a:r>
            <a:endParaRPr lang="ru-RU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3200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 baseline="-25000">
              <a:latin typeface="Arial" charset="0"/>
              <a:sym typeface="Wingdings 3" pitchFamily="18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200" b="1">
                <a:latin typeface="Arial" charset="0"/>
              </a:rPr>
              <a:t>U + HN</a:t>
            </a:r>
            <a:r>
              <a:rPr lang="ru-RU" altLang="ru-RU" sz="3200" b="1">
                <a:latin typeface="Arial" charset="0"/>
              </a:rPr>
              <a:t>О</a:t>
            </a:r>
            <a:r>
              <a:rPr lang="en-US" altLang="ru-RU" sz="3200" b="1" baseline="-25000">
                <a:latin typeface="Arial" charset="0"/>
              </a:rPr>
              <a:t>3</a:t>
            </a:r>
            <a:r>
              <a:rPr lang="en-US" altLang="ru-RU" sz="3200" b="1">
                <a:latin typeface="Arial" charset="0"/>
              </a:rPr>
              <a:t> </a:t>
            </a:r>
            <a:r>
              <a:rPr lang="ru-RU" altLang="ru-RU" sz="3200" b="1">
                <a:latin typeface="Arial" charset="0"/>
              </a:rPr>
              <a:t>→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U</a:t>
            </a:r>
            <a:r>
              <a:rPr lang="ru-RU" altLang="ru-RU" sz="3200" b="1">
                <a:latin typeface="Arial" charset="0"/>
                <a:sym typeface="Wingdings 3" pitchFamily="18" charset="2"/>
              </a:rPr>
              <a:t>О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(NO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3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)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 + H</a:t>
            </a:r>
            <a:r>
              <a:rPr lang="en-US" altLang="ru-RU" sz="3200" b="1" baseline="-25000">
                <a:latin typeface="Arial" charset="0"/>
                <a:sym typeface="Wingdings 3" pitchFamily="18" charset="2"/>
              </a:rPr>
              <a:t>2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O </a:t>
            </a:r>
            <a:r>
              <a:rPr lang="ru-RU" altLang="ru-RU" sz="3200" b="1">
                <a:latin typeface="Arial" charset="0"/>
                <a:sym typeface="Wingdings 3" pitchFamily="18" charset="2"/>
              </a:rPr>
              <a:t>+ </a:t>
            </a:r>
            <a:r>
              <a:rPr lang="en-US" altLang="ru-RU" sz="3200" b="1">
                <a:latin typeface="Arial" charset="0"/>
                <a:sym typeface="Wingdings 3" pitchFamily="18" charset="2"/>
              </a:rPr>
              <a:t>NO</a:t>
            </a:r>
            <a:endParaRPr lang="en-US" altLang="ru-RU"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734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25D5B166-1F2F-4CD2-B297-7D73276677DB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7348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Взаимодействие с щелочами и содой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95288" y="2690813"/>
            <a:ext cx="8280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Arial" charset="0"/>
              </a:rPr>
              <a:t>С карбонатами и щелочами металлический уран не взаимодействует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8371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40C2CEDB-00EE-4D1E-9D09-8589E81ED434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58372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Получение металлического урана</a:t>
            </a: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539552" y="1661271"/>
            <a:ext cx="871378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endParaRPr lang="ru-RU" altLang="ru-RU" sz="2400" dirty="0" smtClean="0"/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altLang="ru-RU" sz="2200" dirty="0" smtClean="0"/>
              <a:t>Электролиз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altLang="ru-RU" sz="2200" dirty="0" smtClean="0"/>
              <a:t>Восстановление оксидов кальцием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altLang="ru-RU" sz="2200" dirty="0"/>
              <a:t>Восстановление </a:t>
            </a:r>
            <a:r>
              <a:rPr lang="ru-RU" altLang="ru-RU" sz="2200" dirty="0" err="1"/>
              <a:t>тетрафторида</a:t>
            </a:r>
            <a:r>
              <a:rPr lang="ru-RU" altLang="ru-RU" sz="2200" dirty="0"/>
              <a:t> кальцием</a:t>
            </a:r>
            <a:endParaRPr lang="en-US" altLang="ru-RU" sz="2200" dirty="0"/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altLang="ru-RU" sz="2200" dirty="0" smtClean="0"/>
              <a:t>Восстановление </a:t>
            </a:r>
            <a:r>
              <a:rPr lang="ru-RU" altLang="ru-RU" sz="2200" dirty="0" err="1" smtClean="0"/>
              <a:t>тетрафторида</a:t>
            </a:r>
            <a:r>
              <a:rPr lang="ru-RU" altLang="ru-RU" sz="2200" dirty="0" smtClean="0"/>
              <a:t> магнием</a:t>
            </a:r>
          </a:p>
          <a:p>
            <a:pPr eaLnBrk="1" hangingPunct="1">
              <a:defRPr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0419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5FCC38A5-A8F5-4976-9707-1B1469635F27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60420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Получение металлического урана</a:t>
            </a:r>
          </a:p>
        </p:txBody>
      </p:sp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250825" y="908050"/>
            <a:ext cx="8713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solidFill>
                  <a:srgbClr val="FF0000"/>
                </a:solidFill>
                <a:latin typeface="Arial" charset="0"/>
              </a:rPr>
              <a:t>Восстановление оксидов</a:t>
            </a:r>
            <a:endParaRPr lang="ru-RU" altLang="ru-RU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604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448627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TextBox 6"/>
          <p:cNvSpPr txBox="1">
            <a:spLocks noChangeArrowheads="1"/>
          </p:cNvSpPr>
          <p:nvPr/>
        </p:nvSpPr>
        <p:spPr bwMode="auto">
          <a:xfrm>
            <a:off x="5364163" y="1749425"/>
            <a:ext cx="338455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dirty="0">
                <a:latin typeface="Arial" charset="0"/>
              </a:rPr>
              <a:t>Элементы лежащие ниже могут восстанавливать вышестоящие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1443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31601D4C-BBD1-4426-9286-5973D0768B1D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61444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Получение металлического урана</a:t>
            </a:r>
          </a:p>
        </p:txBody>
      </p:sp>
      <p:sp>
        <p:nvSpPr>
          <p:cNvPr id="61445" name="TextBox 5"/>
          <p:cNvSpPr txBox="1">
            <a:spLocks noChangeArrowheads="1"/>
          </p:cNvSpPr>
          <p:nvPr/>
        </p:nvSpPr>
        <p:spPr bwMode="auto">
          <a:xfrm>
            <a:off x="250825" y="908050"/>
            <a:ext cx="8713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solidFill>
                  <a:srgbClr val="FF0000"/>
                </a:solidFill>
                <a:latin typeface="Arial" charset="0"/>
              </a:rPr>
              <a:t>Восстановление фторидов</a:t>
            </a:r>
            <a:endParaRPr lang="ru-RU" altLang="ru-RU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614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446722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Номер слайда 3"/>
          <p:cNvSpPr txBox="1">
            <a:spLocks noGrp="1"/>
          </p:cNvSpPr>
          <p:nvPr/>
        </p:nvSpPr>
        <p:spPr bwMode="auto">
          <a:xfrm>
            <a:off x="5435600" y="6381750"/>
            <a:ext cx="3276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33CC"/>
                </a:solidFill>
                <a:latin typeface="Arial" charset="0"/>
              </a:rPr>
              <a:t>Шагалов Владимир Владимирович</a:t>
            </a:r>
            <a:endParaRPr lang="ru-RU" altLang="ru-RU" sz="1400" b="1" dirty="0">
              <a:solidFill>
                <a:srgbClr val="0033CC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2467" name="Номер слайда 3"/>
          <p:cNvSpPr txBox="1">
            <a:spLocks noGrp="1"/>
          </p:cNvSpPr>
          <p:nvPr/>
        </p:nvSpPr>
        <p:spPr bwMode="auto">
          <a:xfrm>
            <a:off x="8101013" y="580548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Arial" charset="0"/>
              </a:rPr>
              <a:t> </a:t>
            </a:r>
            <a:fld id="{8A61A898-014C-46D5-A9A6-6CA66390AC15}" type="slidenum">
              <a:rPr lang="ru-RU" altLang="ru-RU" b="1">
                <a:latin typeface="Cambria" pitchFamily="18" charset="0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ru-RU" altLang="ru-RU" b="1">
              <a:latin typeface="Cambria" pitchFamily="18" charset="0"/>
              <a:cs typeface="Arial" charset="0"/>
            </a:endParaRPr>
          </a:p>
        </p:txBody>
      </p:sp>
      <p:sp>
        <p:nvSpPr>
          <p:cNvPr id="62468" name="TextBox 3"/>
          <p:cNvSpPr txBox="1">
            <a:spLocks noChangeArrowheads="1"/>
          </p:cNvSpPr>
          <p:nvPr/>
        </p:nvSpPr>
        <p:spPr bwMode="auto">
          <a:xfrm>
            <a:off x="395288" y="333375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latin typeface="Arial" charset="0"/>
              </a:rPr>
              <a:t>Получение металлического урана</a:t>
            </a:r>
          </a:p>
        </p:txBody>
      </p:sp>
      <p:sp>
        <p:nvSpPr>
          <p:cNvPr id="62469" name="TextBox 5"/>
          <p:cNvSpPr txBox="1">
            <a:spLocks noChangeArrowheads="1"/>
          </p:cNvSpPr>
          <p:nvPr/>
        </p:nvSpPr>
        <p:spPr bwMode="auto">
          <a:xfrm>
            <a:off x="0" y="908050"/>
            <a:ext cx="89646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 dirty="0">
                <a:latin typeface="Arial" charset="0"/>
              </a:rPr>
              <a:t>Требования к металлам восстановителям: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62470" name="TextBox 6"/>
          <p:cNvSpPr txBox="1">
            <a:spLocks noChangeArrowheads="1"/>
          </p:cNvSpPr>
          <p:nvPr/>
        </p:nvSpPr>
        <p:spPr bwMode="auto">
          <a:xfrm>
            <a:off x="323850" y="1557338"/>
            <a:ext cx="835183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dirty="0">
                <a:latin typeface="Arial" charset="0"/>
              </a:rPr>
              <a:t>Достаточное различие в свободных энергиях образования соответствующих соединений урана и металла восстановителя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dirty="0">
                <a:latin typeface="Arial" charset="0"/>
              </a:rPr>
              <a:t>Металл восстановитель не должен растворятся в металлическом уране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dirty="0">
                <a:latin typeface="Arial" charset="0"/>
              </a:rPr>
              <a:t>Металл восстановитель должен обладать малым сечением захвата нейтронов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dirty="0">
                <a:latin typeface="Arial" charset="0"/>
              </a:rPr>
              <a:t>Продукты реакции должны легко разделятся, идеально если образуются расслаивающие жидкие фазы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dirty="0">
                <a:latin typeface="Arial" charset="0"/>
              </a:rPr>
              <a:t>Восстановитель должен быть наиболее безопасен в обращении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8276</TotalTime>
  <Words>2443</Words>
  <Application>Microsoft Office PowerPoint</Application>
  <PresentationFormat>Экран (4:3)</PresentationFormat>
  <Paragraphs>754</Paragraphs>
  <Slides>53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5" baseType="lpstr">
      <vt:lpstr>Microsoft YaHei</vt:lpstr>
      <vt:lpstr>Arial</vt:lpstr>
      <vt:lpstr>Calibri</vt:lpstr>
      <vt:lpstr>Cambria</vt:lpstr>
      <vt:lpstr>Century Schoolbook</vt:lpstr>
      <vt:lpstr>Constantia</vt:lpstr>
      <vt:lpstr>Symbol</vt:lpstr>
      <vt:lpstr>Times New Roman</vt:lpstr>
      <vt:lpstr>Wingdings</vt:lpstr>
      <vt:lpstr>Wingdings 2</vt:lpstr>
      <vt:lpstr>Wingdings 3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Атомно-молекулярное учение</dc:title>
  <dc:creator>Шагалов</dc:creator>
  <cp:lastModifiedBy>Htrnjh</cp:lastModifiedBy>
  <cp:revision>568</cp:revision>
  <dcterms:created xsi:type="dcterms:W3CDTF">2007-01-16T04:30:15Z</dcterms:created>
  <dcterms:modified xsi:type="dcterms:W3CDTF">2016-05-24T15:50:19Z</dcterms:modified>
</cp:coreProperties>
</file>