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handoutMasterIdLst>
    <p:handoutMasterId r:id="rId35"/>
  </p:handoutMasterIdLst>
  <p:sldIdLst>
    <p:sldId id="505" r:id="rId2"/>
    <p:sldId id="506" r:id="rId3"/>
    <p:sldId id="498" r:id="rId4"/>
    <p:sldId id="507" r:id="rId5"/>
    <p:sldId id="508" r:id="rId6"/>
    <p:sldId id="509" r:id="rId7"/>
    <p:sldId id="510" r:id="rId8"/>
    <p:sldId id="511" r:id="rId9"/>
    <p:sldId id="512" r:id="rId10"/>
    <p:sldId id="513" r:id="rId11"/>
    <p:sldId id="514" r:id="rId12"/>
    <p:sldId id="515" r:id="rId13"/>
    <p:sldId id="499" r:id="rId14"/>
    <p:sldId id="516" r:id="rId15"/>
    <p:sldId id="517" r:id="rId16"/>
    <p:sldId id="518" r:id="rId17"/>
    <p:sldId id="519" r:id="rId18"/>
    <p:sldId id="520" r:id="rId19"/>
    <p:sldId id="524" r:id="rId20"/>
    <p:sldId id="525" r:id="rId21"/>
    <p:sldId id="526" r:id="rId22"/>
    <p:sldId id="527" r:id="rId23"/>
    <p:sldId id="528" r:id="rId24"/>
    <p:sldId id="529" r:id="rId25"/>
    <p:sldId id="530" r:id="rId26"/>
    <p:sldId id="521" r:id="rId27"/>
    <p:sldId id="531" r:id="rId28"/>
    <p:sldId id="532" r:id="rId29"/>
    <p:sldId id="533" r:id="rId30"/>
    <p:sldId id="534" r:id="rId31"/>
    <p:sldId id="535" r:id="rId32"/>
    <p:sldId id="536" r:id="rId3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828" autoAdjust="0"/>
    <p:restoredTop sz="96229" autoAdjust="0"/>
  </p:normalViewPr>
  <p:slideViewPr>
    <p:cSldViewPr>
      <p:cViewPr>
        <p:scale>
          <a:sx n="66" d="100"/>
          <a:sy n="66" d="100"/>
        </p:scale>
        <p:origin x="-150" y="-83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226D443-EE65-40C6-9639-5203175B0544}" type="datetimeFigureOut">
              <a:rPr lang="ru-RU" smtClean="0"/>
              <a:t>11.11.2013</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8EBA130-A2DE-4E94-B379-4811A1B47BC6}" type="slidenum">
              <a:rPr lang="ru-RU" smtClean="0"/>
              <a:t>‹#›</a:t>
            </a:fld>
            <a:endParaRPr lang="ru-RU"/>
          </a:p>
        </p:txBody>
      </p:sp>
    </p:spTree>
    <p:extLst>
      <p:ext uri="{BB962C8B-B14F-4D97-AF65-F5344CB8AC3E}">
        <p14:creationId xmlns:p14="http://schemas.microsoft.com/office/powerpoint/2010/main" val="16921230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D67E102-1E32-4938-8D76-17C7B4AF15DB}" type="datetimeFigureOut">
              <a:rPr lang="ru-RU" smtClean="0"/>
              <a:t>11.11.2013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08D910-0255-47C4-914D-A2126CEA5AAF}" type="slidenum">
              <a:rPr lang="ru-RU" smtClean="0"/>
              <a:t>‹#›</a:t>
            </a:fld>
            <a:endParaRPr lang="ru-RU"/>
          </a:p>
        </p:txBody>
      </p:sp>
    </p:spTree>
    <p:extLst>
      <p:ext uri="{BB962C8B-B14F-4D97-AF65-F5344CB8AC3E}">
        <p14:creationId xmlns:p14="http://schemas.microsoft.com/office/powerpoint/2010/main" val="23936659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11.11.2013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11.11.2013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11.11.2013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11.11.2013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11.11.2013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11.11.2013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11.11.2013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11.11.2013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11.11.2013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11.11.2013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11.11.2013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11.11.2013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73677"/>
          </a:xfrm>
          <a:prstGeom prst="rect">
            <a:avLst/>
          </a:prstGeom>
          <a:noFill/>
        </p:spPr>
        <p:txBody>
          <a:bodyPr wrap="square" rtlCol="0">
            <a:spAutoFit/>
          </a:bodyPr>
          <a:lstStyle/>
          <a:p>
            <a:pPr algn="just"/>
            <a:r>
              <a:rPr lang="ru-RU" sz="2000" dirty="0" smtClean="0"/>
              <a:t>	Выше </a:t>
            </a:r>
            <a:r>
              <a:rPr lang="ru-RU" sz="2000" dirty="0"/>
              <a:t>мы уже отмечали, что </a:t>
            </a:r>
            <a:r>
              <a:rPr lang="ru-RU" sz="2000" dirty="0" smtClean="0"/>
              <a:t>расширяющееся </a:t>
            </a:r>
            <a:r>
              <a:rPr lang="ru-RU" sz="2000" dirty="0"/>
              <a:t>использование в практике аналитического контроля высокочувствительных инструментальных методов способствовало </a:t>
            </a:r>
            <a:r>
              <a:rPr lang="ru-RU" sz="2000" dirty="0" smtClean="0"/>
              <a:t>повышению </a:t>
            </a:r>
            <a:r>
              <a:rPr lang="ru-RU" sz="2000" dirty="0"/>
              <a:t>значения предварительного концентрирования при анализе сложных объектов. Речь идет о возникновении </a:t>
            </a:r>
            <a:r>
              <a:rPr lang="ru-RU" sz="2000" u="sng" dirty="0">
                <a:solidFill>
                  <a:srgbClr val="FF0000"/>
                </a:solidFill>
              </a:rPr>
              <a:t>методов новой категории</a:t>
            </a:r>
            <a:r>
              <a:rPr lang="ru-RU" sz="2000" dirty="0"/>
              <a:t>, в которых разделение смесей, концентрирование микрокомпонентов, идентификация компонентов и определение их содержания стало просто частями целого, а не разобщенными, изолированными стадиями процесса анализа, как было раньше. В таких методах (их называют </a:t>
            </a:r>
            <a:r>
              <a:rPr lang="ru-RU" sz="2000" b="1" i="1" u="sng" dirty="0">
                <a:solidFill>
                  <a:srgbClr val="FF0000"/>
                </a:solidFill>
              </a:rPr>
              <a:t>комбинированными</a:t>
            </a:r>
            <a:r>
              <a:rPr lang="ru-RU" sz="2000" dirty="0"/>
              <a:t>) появляются специфические особенности комбинации, поскольку свойства концентрата оказывают существенное влияние на последующее определение</a:t>
            </a:r>
            <a:r>
              <a:rPr lang="ru-RU" sz="2000" dirty="0" smtClean="0"/>
              <a:t>.</a:t>
            </a:r>
            <a:r>
              <a:rPr lang="ru-RU" sz="2000" dirty="0"/>
              <a:t> </a:t>
            </a:r>
          </a:p>
          <a:p>
            <a:pPr algn="ctr">
              <a:spcBef>
                <a:spcPts val="1000"/>
              </a:spcBef>
              <a:spcAft>
                <a:spcPts val="1000"/>
              </a:spcAft>
            </a:pPr>
            <a:r>
              <a:rPr lang="ru-RU" sz="2400" b="1" dirty="0">
                <a:solidFill>
                  <a:srgbClr val="FF0000"/>
                </a:solidFill>
              </a:rPr>
              <a:t>МЕТОДЫ ОТДЕЛЕНИЯ </a:t>
            </a:r>
            <a:r>
              <a:rPr lang="ru-RU" sz="2400" b="1" i="1" u="sng" dirty="0">
                <a:solidFill>
                  <a:srgbClr val="FF0000"/>
                </a:solidFill>
              </a:rPr>
              <a:t>УРАНА</a:t>
            </a:r>
            <a:r>
              <a:rPr lang="ru-RU" sz="2400" b="1" dirty="0">
                <a:solidFill>
                  <a:srgbClr val="FF0000"/>
                </a:solidFill>
              </a:rPr>
              <a:t> ОТ </a:t>
            </a:r>
            <a:r>
              <a:rPr lang="ru-RU" sz="2400" b="1" dirty="0" smtClean="0">
                <a:solidFill>
                  <a:srgbClr val="FF0000"/>
                </a:solidFill>
              </a:rPr>
              <a:t>СОПУТСТВУЮЩИХ ЭЛЕМЕНТОВ</a:t>
            </a:r>
            <a:endParaRPr lang="ru-RU" sz="2400" b="1" dirty="0">
              <a:solidFill>
                <a:srgbClr val="FF0000"/>
              </a:solidFill>
            </a:endParaRPr>
          </a:p>
          <a:p>
            <a:pPr algn="just"/>
            <a:r>
              <a:rPr lang="ru-RU" sz="2000" dirty="0"/>
              <a:t>	</a:t>
            </a:r>
            <a:r>
              <a:rPr lang="ru-RU" sz="2000" dirty="0" smtClean="0"/>
              <a:t>Очень </a:t>
            </a:r>
            <a:r>
              <a:rPr lang="ru-RU" sz="2000" dirty="0"/>
              <a:t>редко тот или иной метод определения урана может быть применен без предварительного отделения его от мешающих элементов. </a:t>
            </a:r>
          </a:p>
          <a:p>
            <a:pPr algn="just"/>
            <a:r>
              <a:rPr lang="ru-RU" sz="2000" dirty="0" smtClean="0"/>
              <a:t>	</a:t>
            </a:r>
            <a:r>
              <a:rPr lang="ru-RU" sz="2000" b="1" i="1" dirty="0" smtClean="0">
                <a:solidFill>
                  <a:srgbClr val="FF0000"/>
                </a:solidFill>
              </a:rPr>
              <a:t>Большинство</a:t>
            </a:r>
            <a:r>
              <a:rPr lang="ru-RU" sz="2000" dirty="0" smtClean="0">
                <a:solidFill>
                  <a:srgbClr val="FF0000"/>
                </a:solidFill>
              </a:rPr>
              <a:t> </a:t>
            </a:r>
            <a:r>
              <a:rPr lang="ru-RU" sz="2000" dirty="0"/>
              <a:t>методов отделения урана от мешающих элементов основано </a:t>
            </a:r>
            <a:r>
              <a:rPr lang="ru-RU" sz="2000" b="1" i="1" dirty="0"/>
              <a:t>на выделении </a:t>
            </a:r>
            <a:r>
              <a:rPr lang="ru-RU" sz="2000" b="1" i="1" dirty="0">
                <a:solidFill>
                  <a:srgbClr val="FF0000"/>
                </a:solidFill>
              </a:rPr>
              <a:t>самого урана </a:t>
            </a:r>
            <a:r>
              <a:rPr lang="ru-RU" sz="2000" dirty="0"/>
              <a:t>из анализируемого раствора, </a:t>
            </a:r>
            <a:r>
              <a:rPr lang="ru-RU" sz="2000" b="1" i="1" dirty="0">
                <a:solidFill>
                  <a:srgbClr val="FF0000"/>
                </a:solidFill>
              </a:rPr>
              <a:t>меньшая</a:t>
            </a:r>
            <a:r>
              <a:rPr lang="ru-RU" sz="2000" dirty="0">
                <a:solidFill>
                  <a:srgbClr val="FF0000"/>
                </a:solidFill>
              </a:rPr>
              <a:t> </a:t>
            </a:r>
            <a:r>
              <a:rPr lang="ru-RU" sz="2000" i="1" dirty="0"/>
              <a:t>часть – </a:t>
            </a:r>
            <a:r>
              <a:rPr lang="ru-RU" sz="2000" b="1" i="1" dirty="0"/>
              <a:t>на выделении </a:t>
            </a:r>
            <a:r>
              <a:rPr lang="ru-RU" sz="2000" b="1" i="1" dirty="0">
                <a:solidFill>
                  <a:srgbClr val="FF0000"/>
                </a:solidFill>
              </a:rPr>
              <a:t>примесей</a:t>
            </a:r>
            <a:r>
              <a:rPr lang="ru-RU" sz="2000" dirty="0"/>
              <a:t>. </a:t>
            </a:r>
          </a:p>
          <a:p>
            <a:pPr algn="just"/>
            <a:r>
              <a:rPr lang="ru-RU" sz="2000" dirty="0" smtClean="0"/>
              <a:t>	Наиболее </a:t>
            </a:r>
            <a:r>
              <a:rPr lang="ru-RU" sz="2000" dirty="0"/>
              <a:t>широкое применение </a:t>
            </a:r>
            <a:r>
              <a:rPr lang="ru-RU" sz="2000" i="1" u="sng" dirty="0"/>
              <a:t>для отделения урана</a:t>
            </a:r>
            <a:r>
              <a:rPr lang="ru-RU" sz="2000" dirty="0"/>
              <a:t> нашли методы </a:t>
            </a:r>
            <a:r>
              <a:rPr lang="ru-RU" sz="2000" b="1" i="1" dirty="0"/>
              <a:t>осаждения, экстракции и </a:t>
            </a:r>
            <a:r>
              <a:rPr lang="ru-RU" sz="2000" b="1" i="1" dirty="0" err="1"/>
              <a:t>хроматографические</a:t>
            </a:r>
            <a:r>
              <a:rPr lang="ru-RU" sz="2000" dirty="0"/>
              <a:t> </a:t>
            </a:r>
            <a:r>
              <a:rPr lang="ru-RU" sz="2000" b="1" i="1" dirty="0"/>
              <a:t>методы</a:t>
            </a:r>
            <a:r>
              <a:rPr lang="ru-RU" sz="2000" dirty="0"/>
              <a:t>. Кроме того, иногда применяются </a:t>
            </a:r>
            <a:r>
              <a:rPr lang="ru-RU" sz="2000" b="1" i="1" dirty="0"/>
              <a:t>и дистилляция, возгонка, электролиз, электродиализ </a:t>
            </a:r>
            <a:r>
              <a:rPr lang="ru-RU" sz="2000" dirty="0"/>
              <a:t>и т.д. </a:t>
            </a:r>
          </a:p>
          <a:p>
            <a:r>
              <a:rPr lang="ru-RU" sz="2000" i="1" dirty="0" smtClean="0"/>
              <a:t>	Для </a:t>
            </a:r>
            <a:r>
              <a:rPr lang="ru-RU" sz="2000" i="1" dirty="0"/>
              <a:t>отделения </a:t>
            </a:r>
            <a:r>
              <a:rPr lang="ru-RU" sz="2000" b="1" i="1" dirty="0"/>
              <a:t>малых</a:t>
            </a:r>
            <a:r>
              <a:rPr lang="ru-RU" sz="2000" i="1" dirty="0"/>
              <a:t> </a:t>
            </a:r>
            <a:r>
              <a:rPr lang="ru-RU" sz="2000" b="1" i="1" dirty="0"/>
              <a:t>количеств</a:t>
            </a:r>
            <a:r>
              <a:rPr lang="ru-RU" sz="2000" i="1" dirty="0"/>
              <a:t> урана</a:t>
            </a:r>
            <a:r>
              <a:rPr lang="ru-RU" sz="2000" dirty="0"/>
              <a:t> более подходящими являются </a:t>
            </a:r>
            <a:r>
              <a:rPr lang="ru-RU" sz="2000" b="1" i="1" dirty="0" err="1"/>
              <a:t>соосаждение</a:t>
            </a:r>
            <a:r>
              <a:rPr lang="ru-RU" sz="2000" dirty="0"/>
              <a:t> с носителем и </a:t>
            </a:r>
            <a:r>
              <a:rPr lang="ru-RU" sz="2000" b="1" i="1" dirty="0"/>
              <a:t>экстракция</a:t>
            </a:r>
            <a:r>
              <a:rPr lang="ru-RU" sz="2000" dirty="0"/>
              <a:t>, а также </a:t>
            </a:r>
            <a:r>
              <a:rPr lang="ru-RU" sz="2000" b="1" i="1" dirty="0"/>
              <a:t>хроматография</a:t>
            </a:r>
            <a:r>
              <a:rPr lang="ru-RU" sz="2000" dirty="0"/>
              <a:t>. </a:t>
            </a:r>
            <a:r>
              <a:rPr lang="ru-RU" sz="2000" dirty="0" smtClean="0"/>
              <a:t>          -1-202-</a:t>
            </a:r>
            <a:endParaRPr lang="ru-RU" sz="2000" dirty="0"/>
          </a:p>
        </p:txBody>
      </p:sp>
    </p:spTree>
    <p:extLst>
      <p:ext uri="{BB962C8B-B14F-4D97-AF65-F5344CB8AC3E}">
        <p14:creationId xmlns:p14="http://schemas.microsoft.com/office/powerpoint/2010/main" val="26129939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63417"/>
          </a:xfrm>
          <a:prstGeom prst="rect">
            <a:avLst/>
          </a:prstGeom>
          <a:noFill/>
        </p:spPr>
        <p:txBody>
          <a:bodyPr wrap="square" rtlCol="0">
            <a:spAutoFit/>
          </a:bodyPr>
          <a:lstStyle/>
          <a:p>
            <a:pPr algn="just"/>
            <a:r>
              <a:rPr lang="ru-RU" sz="2000" b="1" i="1" dirty="0" smtClean="0"/>
              <a:t>	Выбор</a:t>
            </a:r>
            <a:r>
              <a:rPr lang="ru-RU" sz="2000" dirty="0" smtClean="0"/>
              <a:t> </a:t>
            </a:r>
            <a:r>
              <a:rPr lang="ru-RU" sz="2000" dirty="0"/>
              <a:t>того или иного способа отделения зависит от принятого метода определения, от состава анализируемого раствора и прежде всего от характера мешающих элементов и их концентрации, от содержания урана в растворе и от требующейся точности определения. Вследствие этого невозможно указать такой из них, который обеспечивал бы лучшие результаты во всех случаях. </a:t>
            </a:r>
          </a:p>
          <a:p>
            <a:pPr algn="just"/>
            <a:r>
              <a:rPr lang="ru-RU" sz="2000" dirty="0" smtClean="0"/>
              <a:t>	Широкое </a:t>
            </a:r>
            <a:r>
              <a:rPr lang="ru-RU" sz="2000" dirty="0"/>
              <a:t>применение различных маскирующих комплексообразующих веществ при отделении урана от мешающих элементов значительно расширило возможности многих методов. Из комплексообразующих веществ наибольшее значение имеет </a:t>
            </a:r>
            <a:r>
              <a:rPr lang="ru-RU" sz="2000" b="1" i="1" dirty="0">
                <a:solidFill>
                  <a:srgbClr val="FF0000"/>
                </a:solidFill>
              </a:rPr>
              <a:t>комплексен III</a:t>
            </a:r>
            <a:r>
              <a:rPr lang="ru-RU" sz="2000" dirty="0"/>
              <a:t>, </a:t>
            </a:r>
            <a:r>
              <a:rPr lang="ru-RU" sz="2000" dirty="0" smtClean="0"/>
              <a:t>маскирующий </a:t>
            </a:r>
            <a:r>
              <a:rPr lang="ru-RU" sz="2000" dirty="0"/>
              <a:t>в определенных условиях значительное количество </a:t>
            </a:r>
            <a:r>
              <a:rPr lang="ru-RU" sz="2000" dirty="0" smtClean="0"/>
              <a:t>других </a:t>
            </a:r>
            <a:r>
              <a:rPr lang="ru-RU" sz="2000" dirty="0"/>
              <a:t>элементов и не мешающий отделению урана.</a:t>
            </a:r>
          </a:p>
          <a:p>
            <a:pPr algn="just"/>
            <a:r>
              <a:rPr lang="ru-RU" sz="2000" dirty="0"/>
              <a:t>	</a:t>
            </a:r>
            <a:r>
              <a:rPr lang="ru-RU" sz="2000" b="1" i="1" dirty="0"/>
              <a:t>Высокая избирательность</a:t>
            </a:r>
            <a:r>
              <a:rPr lang="ru-RU" sz="2000" dirty="0"/>
              <a:t> при отделении урана от мешающих элементов может быть </a:t>
            </a:r>
            <a:r>
              <a:rPr lang="ru-RU" sz="2000" b="1" i="1" dirty="0"/>
              <a:t>достигнута за счет использования </a:t>
            </a:r>
            <a:r>
              <a:rPr lang="ru-RU" sz="2000" b="1" i="1" dirty="0">
                <a:solidFill>
                  <a:srgbClr val="FF0000"/>
                </a:solidFill>
              </a:rPr>
              <a:t>различных валентных состояний урана</a:t>
            </a:r>
            <a:r>
              <a:rPr lang="ru-RU" sz="2000" dirty="0">
                <a:solidFill>
                  <a:srgbClr val="FF0000"/>
                </a:solidFill>
              </a:rPr>
              <a:t>.</a:t>
            </a:r>
            <a:r>
              <a:rPr lang="ru-RU" sz="2000" dirty="0"/>
              <a:t> Этот прием оказался особенно успешным в методах отделения посредством осаждения. В тех случаях, когда реагент осаждает уран в одном его валентном состоянии и не взаимодействует с ним в другом, сначала переводят уран в то валентное состояние, в котором он не осаждается данным </a:t>
            </a:r>
            <a:r>
              <a:rPr lang="ru-RU" sz="2000" dirty="0" err="1"/>
              <a:t>осадителем</a:t>
            </a:r>
            <a:r>
              <a:rPr lang="ru-RU" sz="2000" dirty="0"/>
              <a:t>, и выделяют предварительно мешающие элементы. Затем, переведя его в соответствующее валентное состояние, осаждают этим же реагентом. При этом лишь немногие </a:t>
            </a:r>
            <a:r>
              <a:rPr lang="ru-RU" sz="2000" dirty="0" smtClean="0"/>
              <a:t>элементы оказываются </a:t>
            </a:r>
            <a:r>
              <a:rPr lang="ru-RU" sz="2000" dirty="0"/>
              <a:t>неотделенными от урана. Применение комплексона III в таких случаях, как правило, позволяет достигнуть отделения и от таких элементов.</a:t>
            </a:r>
          </a:p>
          <a:p>
            <a:pPr algn="r"/>
            <a:r>
              <a:rPr lang="ru-RU" sz="2000" dirty="0" smtClean="0"/>
              <a:t>-</a:t>
            </a:r>
            <a:r>
              <a:rPr lang="ru-RU" sz="2000" dirty="0"/>
              <a:t>2</a:t>
            </a:r>
            <a:r>
              <a:rPr lang="ru-RU" sz="2000" dirty="0" smtClean="0"/>
              <a:t>-203-</a:t>
            </a:r>
            <a:endParaRPr lang="ru-RU" sz="2000" dirty="0"/>
          </a:p>
        </p:txBody>
      </p:sp>
    </p:spTree>
    <p:extLst>
      <p:ext uri="{BB962C8B-B14F-4D97-AF65-F5344CB8AC3E}">
        <p14:creationId xmlns:p14="http://schemas.microsoft.com/office/powerpoint/2010/main" val="6677525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22380"/>
          </a:xfrm>
          <a:prstGeom prst="rect">
            <a:avLst/>
          </a:prstGeom>
          <a:noFill/>
        </p:spPr>
        <p:txBody>
          <a:bodyPr wrap="square" rtlCol="0">
            <a:spAutoFit/>
          </a:bodyPr>
          <a:lstStyle/>
          <a:p>
            <a:pPr algn="ctr"/>
            <a:r>
              <a:rPr lang="ru-RU" sz="2000" b="1" i="1" dirty="0" smtClean="0">
                <a:solidFill>
                  <a:srgbClr val="FF0000"/>
                </a:solidFill>
              </a:rPr>
              <a:t>1</a:t>
            </a:r>
            <a:r>
              <a:rPr lang="ru-RU" sz="2000" b="1" i="1" dirty="0">
                <a:solidFill>
                  <a:srgbClr val="FF0000"/>
                </a:solidFill>
              </a:rPr>
              <a:t>. Осаждение и </a:t>
            </a:r>
            <a:r>
              <a:rPr lang="ru-RU" sz="2000" b="1" i="1" dirty="0" err="1">
                <a:solidFill>
                  <a:srgbClr val="FF0000"/>
                </a:solidFill>
              </a:rPr>
              <a:t>соосаждение</a:t>
            </a:r>
            <a:r>
              <a:rPr lang="ru-RU" sz="2000" b="1" i="1" dirty="0">
                <a:solidFill>
                  <a:srgbClr val="FF0000"/>
                </a:solidFill>
              </a:rPr>
              <a:t> урана неорганическими</a:t>
            </a:r>
            <a:endParaRPr lang="ru-RU" sz="2000" i="1" dirty="0">
              <a:solidFill>
                <a:srgbClr val="FF0000"/>
              </a:solidFill>
            </a:endParaRPr>
          </a:p>
          <a:p>
            <a:pPr algn="ctr">
              <a:spcAft>
                <a:spcPts val="1000"/>
              </a:spcAft>
            </a:pPr>
            <a:r>
              <a:rPr lang="ru-RU" sz="2000" b="1" i="1" dirty="0">
                <a:solidFill>
                  <a:srgbClr val="FF0000"/>
                </a:solidFill>
              </a:rPr>
              <a:t>и органическими реагентами</a:t>
            </a:r>
            <a:endParaRPr lang="ru-RU" sz="2000" i="1" dirty="0">
              <a:solidFill>
                <a:srgbClr val="FF0000"/>
              </a:solidFill>
            </a:endParaRPr>
          </a:p>
          <a:p>
            <a:pPr algn="just"/>
            <a:r>
              <a:rPr lang="ru-RU" sz="2000" dirty="0"/>
              <a:t>	Из методов отделения урана осаждением наибольшее распространение получили карбонатный метод, состоящий в </a:t>
            </a:r>
            <a:r>
              <a:rPr lang="ru-RU" sz="2000" i="1" dirty="0"/>
              <a:t>осаждении </a:t>
            </a:r>
            <a:r>
              <a:rPr lang="ru-RU" sz="2000" b="1" i="1" dirty="0"/>
              <a:t>большинства мешающих элементов </a:t>
            </a:r>
            <a:r>
              <a:rPr lang="ru-RU" sz="2000" i="1" dirty="0"/>
              <a:t>при помощи карбоната аммония или карбонатов щелочных металлов</a:t>
            </a:r>
            <a:r>
              <a:rPr lang="ru-RU" sz="2000" dirty="0"/>
              <a:t>, взаимодействующих с ураном (VI) с образованием растворимого карбонатного комплекса Ме</a:t>
            </a:r>
            <a:r>
              <a:rPr lang="ru-RU" sz="2000" baseline="-25000" dirty="0"/>
              <a:t>4</a:t>
            </a:r>
            <a:r>
              <a:rPr lang="ru-RU" sz="2000" dirty="0"/>
              <a:t>[</a:t>
            </a:r>
            <a:r>
              <a:rPr lang="en-US" sz="2000" dirty="0"/>
              <a:t>UO</a:t>
            </a:r>
            <a:r>
              <a:rPr lang="ru-RU" sz="2000" baseline="-25000" dirty="0"/>
              <a:t>2</a:t>
            </a:r>
            <a:r>
              <a:rPr lang="ru-RU" sz="2000" dirty="0"/>
              <a:t>(</a:t>
            </a:r>
            <a:r>
              <a:rPr lang="en-US" sz="2000" dirty="0"/>
              <a:t>CO</a:t>
            </a:r>
            <a:r>
              <a:rPr lang="ru-RU" sz="2000" baseline="-25000" dirty="0"/>
              <a:t>3</a:t>
            </a:r>
            <a:r>
              <a:rPr lang="ru-RU" sz="2000" dirty="0"/>
              <a:t>)</a:t>
            </a:r>
            <a:r>
              <a:rPr lang="ru-RU" sz="2000" baseline="-25000" dirty="0"/>
              <a:t>3</a:t>
            </a:r>
            <a:r>
              <a:rPr lang="ru-RU" sz="2000" dirty="0"/>
              <a:t>], а также осаждение урана </a:t>
            </a:r>
            <a:r>
              <a:rPr lang="ru-RU" sz="2000" b="1" i="1" u="sng" dirty="0"/>
              <a:t>фосфатами</a:t>
            </a:r>
            <a:r>
              <a:rPr lang="ru-RU" sz="2000" dirty="0"/>
              <a:t>, </a:t>
            </a:r>
            <a:r>
              <a:rPr lang="ru-RU" sz="2000" b="1" i="1" u="sng" dirty="0"/>
              <a:t>перекисью водорода</a:t>
            </a:r>
            <a:r>
              <a:rPr lang="ru-RU" sz="2000" dirty="0"/>
              <a:t>, </a:t>
            </a:r>
            <a:r>
              <a:rPr lang="ru-RU" sz="2000" b="1" i="1" u="sng" dirty="0" err="1"/>
              <a:t>купфероном</a:t>
            </a:r>
            <a:r>
              <a:rPr lang="ru-RU" sz="2000" dirty="0"/>
              <a:t>, </a:t>
            </a:r>
            <a:r>
              <a:rPr lang="ru-RU" sz="2000" b="1" i="1" u="sng" dirty="0"/>
              <a:t>фторидами</a:t>
            </a:r>
            <a:r>
              <a:rPr lang="ru-RU" sz="2000" dirty="0"/>
              <a:t> и </a:t>
            </a:r>
            <a:r>
              <a:rPr lang="ru-RU" sz="2000" b="1" i="1" u="sng" dirty="0"/>
              <a:t>8-оксихинолином</a:t>
            </a:r>
            <a:r>
              <a:rPr lang="ru-RU" sz="2000" dirty="0"/>
              <a:t>. Осаждение </a:t>
            </a:r>
            <a:r>
              <a:rPr lang="ru-RU" sz="2000" i="1" dirty="0"/>
              <a:t>оксалатами, едкими щелочами, уротропином, пиридином и другими органическими основаниями имеет </a:t>
            </a:r>
            <a:r>
              <a:rPr lang="ru-RU" sz="2000" b="1" i="1" dirty="0"/>
              <a:t>меньшее</a:t>
            </a:r>
            <a:r>
              <a:rPr lang="ru-RU" sz="2000" i="1" dirty="0"/>
              <a:t> </a:t>
            </a:r>
            <a:r>
              <a:rPr lang="ru-RU" sz="2000" b="1" i="1" dirty="0"/>
              <a:t>значение</a:t>
            </a:r>
            <a:r>
              <a:rPr lang="ru-RU" sz="2000" dirty="0"/>
              <a:t>.</a:t>
            </a:r>
          </a:p>
          <a:p>
            <a:pPr algn="ctr">
              <a:spcBef>
                <a:spcPts val="1000"/>
              </a:spcBef>
              <a:spcAft>
                <a:spcPts val="1000"/>
              </a:spcAft>
            </a:pPr>
            <a:r>
              <a:rPr lang="ru-RU" sz="2000" i="1" dirty="0">
                <a:solidFill>
                  <a:srgbClr val="FF0000"/>
                </a:solidFill>
              </a:rPr>
              <a:t> </a:t>
            </a:r>
            <a:r>
              <a:rPr lang="en-US" sz="2000" i="1" u="sng" dirty="0" smtClean="0">
                <a:solidFill>
                  <a:srgbClr val="FF0000"/>
                </a:solidFill>
              </a:rPr>
              <a:t>a</a:t>
            </a:r>
            <a:r>
              <a:rPr lang="ru-RU" sz="2000" i="1" u="sng" dirty="0">
                <a:solidFill>
                  <a:srgbClr val="FF0000"/>
                </a:solidFill>
              </a:rPr>
              <a:t>) Отделение с помощью </a:t>
            </a:r>
            <a:r>
              <a:rPr lang="ru-RU" sz="2000" b="1" i="1" u="sng" dirty="0">
                <a:solidFill>
                  <a:srgbClr val="FF0000"/>
                </a:solidFill>
              </a:rPr>
              <a:t>карбонатов</a:t>
            </a:r>
            <a:r>
              <a:rPr lang="ru-RU" sz="2000" i="1" u="sng" dirty="0">
                <a:solidFill>
                  <a:srgbClr val="FF0000"/>
                </a:solidFill>
              </a:rPr>
              <a:t> </a:t>
            </a:r>
            <a:r>
              <a:rPr lang="ru-RU" sz="2000" b="1" i="1" u="sng" dirty="0">
                <a:solidFill>
                  <a:srgbClr val="FF0000"/>
                </a:solidFill>
              </a:rPr>
              <a:t>щелочных</a:t>
            </a:r>
            <a:r>
              <a:rPr lang="ru-RU" sz="2000" i="1" u="sng" dirty="0">
                <a:solidFill>
                  <a:srgbClr val="FF0000"/>
                </a:solidFill>
              </a:rPr>
              <a:t> металлов и аммония</a:t>
            </a:r>
            <a:endParaRPr lang="ru-RU" sz="2000" dirty="0">
              <a:solidFill>
                <a:srgbClr val="FF0000"/>
              </a:solidFill>
            </a:endParaRPr>
          </a:p>
          <a:p>
            <a:pPr algn="just"/>
            <a:r>
              <a:rPr lang="ru-RU" sz="2000" dirty="0" smtClean="0"/>
              <a:t>	Отделение </a:t>
            </a:r>
            <a:r>
              <a:rPr lang="ru-RU" sz="2000" dirty="0"/>
              <a:t>урана, основанное на применении карбонатов щелочных металлов и аммония, является </a:t>
            </a:r>
            <a:r>
              <a:rPr lang="ru-RU" sz="2000" i="1" u="sng" dirty="0">
                <a:solidFill>
                  <a:srgbClr val="FF0000"/>
                </a:solidFill>
              </a:rPr>
              <a:t>одним из наиболее простых и распространенных</a:t>
            </a:r>
            <a:r>
              <a:rPr lang="ru-RU" sz="2000" dirty="0"/>
              <a:t>. </a:t>
            </a:r>
            <a:r>
              <a:rPr lang="ru-RU" sz="2000" dirty="0" smtClean="0"/>
              <a:t>	Отделение </a:t>
            </a:r>
            <a:r>
              <a:rPr lang="ru-RU" sz="2000" dirty="0"/>
              <a:t>происходит </a:t>
            </a:r>
            <a:r>
              <a:rPr lang="ru-RU" sz="2000" i="1" dirty="0"/>
              <a:t>вследствие осаждения </a:t>
            </a:r>
            <a:r>
              <a:rPr lang="ru-RU" sz="2000" b="1" i="1" dirty="0"/>
              <a:t>не </a:t>
            </a:r>
            <a:r>
              <a:rPr lang="ru-RU" sz="2000" b="1" i="1" dirty="0" err="1"/>
              <a:t>самогó</a:t>
            </a:r>
            <a:r>
              <a:rPr lang="ru-RU" sz="2000" b="1" i="1" dirty="0"/>
              <a:t> урана</a:t>
            </a:r>
            <a:r>
              <a:rPr lang="ru-RU" sz="2000" i="1" dirty="0"/>
              <a:t>, а мешающих элементов</a:t>
            </a:r>
            <a:r>
              <a:rPr lang="ru-RU" sz="2000" dirty="0"/>
              <a:t>, подавляющее большинство которых при добавлении карбонатов щелочных металлов или карбоната аммония выпадают в осадок в виде карбонатов или гидроокисей, в то время как уран образует растворимый карбонатный комплекс [UO</a:t>
            </a:r>
            <a:r>
              <a:rPr lang="ru-RU" sz="2000" baseline="-25000" dirty="0"/>
              <a:t>2</a:t>
            </a:r>
            <a:r>
              <a:rPr lang="ru-RU" sz="2000" dirty="0"/>
              <a:t>(CO</a:t>
            </a:r>
            <a:r>
              <a:rPr lang="ru-RU" sz="2000" baseline="-25000" dirty="0"/>
              <a:t>3</a:t>
            </a:r>
            <a:r>
              <a:rPr lang="ru-RU" sz="2000" dirty="0"/>
              <a:t>)</a:t>
            </a:r>
            <a:r>
              <a:rPr lang="ru-RU" sz="2000" baseline="-25000" dirty="0"/>
              <a:t>3</a:t>
            </a:r>
            <a:r>
              <a:rPr lang="ru-RU" sz="2000" dirty="0"/>
              <a:t>]</a:t>
            </a:r>
            <a:r>
              <a:rPr lang="ru-RU" sz="2000" baseline="30000" dirty="0"/>
              <a:t>4–</a:t>
            </a:r>
            <a:r>
              <a:rPr lang="ru-RU" sz="2000" dirty="0"/>
              <a:t> и остается в </a:t>
            </a:r>
            <a:r>
              <a:rPr lang="ru-RU" sz="2000" dirty="0" smtClean="0"/>
              <a:t>растворе:</a:t>
            </a:r>
            <a:endParaRPr lang="ru-RU" sz="2000" dirty="0"/>
          </a:p>
          <a:p>
            <a:pPr algn="ctr">
              <a:spcBef>
                <a:spcPts val="1000"/>
              </a:spcBef>
            </a:pPr>
            <a:r>
              <a:rPr lang="en-US" sz="2800" b="1" dirty="0">
                <a:solidFill>
                  <a:srgbClr val="FF0000"/>
                </a:solidFill>
              </a:rPr>
              <a:t>UO</a:t>
            </a:r>
            <a:r>
              <a:rPr lang="en-US" sz="2800" b="1" baseline="-25000" dirty="0">
                <a:solidFill>
                  <a:srgbClr val="FF0000"/>
                </a:solidFill>
              </a:rPr>
              <a:t>2</a:t>
            </a:r>
            <a:r>
              <a:rPr lang="en-US" sz="2800" b="1" dirty="0">
                <a:solidFill>
                  <a:srgbClr val="FF0000"/>
                </a:solidFill>
              </a:rPr>
              <a:t>SO</a:t>
            </a:r>
            <a:r>
              <a:rPr lang="en-US" sz="2800" b="1" baseline="-25000" dirty="0">
                <a:solidFill>
                  <a:srgbClr val="FF0000"/>
                </a:solidFill>
              </a:rPr>
              <a:t>4</a:t>
            </a:r>
            <a:r>
              <a:rPr lang="en-US" sz="2800" b="1" dirty="0">
                <a:solidFill>
                  <a:srgbClr val="FF0000"/>
                </a:solidFill>
              </a:rPr>
              <a:t> + 3Na</a:t>
            </a:r>
            <a:r>
              <a:rPr lang="en-US" sz="2800" b="1" baseline="-25000" dirty="0">
                <a:solidFill>
                  <a:srgbClr val="FF0000"/>
                </a:solidFill>
              </a:rPr>
              <a:t>2</a:t>
            </a:r>
            <a:r>
              <a:rPr lang="en-US" sz="2800" b="1" dirty="0">
                <a:solidFill>
                  <a:srgbClr val="FF0000"/>
                </a:solidFill>
              </a:rPr>
              <a:t>CO</a:t>
            </a:r>
            <a:r>
              <a:rPr lang="en-US" sz="2800" b="1" baseline="-25000" dirty="0">
                <a:solidFill>
                  <a:srgbClr val="FF0000"/>
                </a:solidFill>
              </a:rPr>
              <a:t>3</a:t>
            </a:r>
            <a:r>
              <a:rPr lang="en-US" sz="2800" b="1" dirty="0">
                <a:solidFill>
                  <a:srgbClr val="FF0000"/>
                </a:solidFill>
              </a:rPr>
              <a:t> = Na</a:t>
            </a:r>
            <a:r>
              <a:rPr lang="en-US" sz="2800" b="1" baseline="-25000" dirty="0">
                <a:solidFill>
                  <a:srgbClr val="FF0000"/>
                </a:solidFill>
              </a:rPr>
              <a:t>4</a:t>
            </a:r>
            <a:r>
              <a:rPr lang="en-US" sz="2800" b="1" dirty="0">
                <a:solidFill>
                  <a:srgbClr val="FF0000"/>
                </a:solidFill>
              </a:rPr>
              <a:t>[UO</a:t>
            </a:r>
            <a:r>
              <a:rPr lang="en-US" sz="2800" b="1" baseline="-25000" dirty="0">
                <a:solidFill>
                  <a:srgbClr val="FF0000"/>
                </a:solidFill>
              </a:rPr>
              <a:t>2</a:t>
            </a:r>
            <a:r>
              <a:rPr lang="en-US" sz="2800" b="1" dirty="0">
                <a:solidFill>
                  <a:srgbClr val="FF0000"/>
                </a:solidFill>
              </a:rPr>
              <a:t>(</a:t>
            </a:r>
            <a:r>
              <a:rPr lang="ru-RU" sz="2800" b="1" dirty="0">
                <a:solidFill>
                  <a:srgbClr val="FF0000"/>
                </a:solidFill>
              </a:rPr>
              <a:t>С</a:t>
            </a:r>
            <a:r>
              <a:rPr lang="en-US" sz="2800" b="1" dirty="0">
                <a:solidFill>
                  <a:srgbClr val="FF0000"/>
                </a:solidFill>
              </a:rPr>
              <a:t>O</a:t>
            </a:r>
            <a:r>
              <a:rPr lang="en-US" sz="2800" b="1" baseline="-25000" dirty="0">
                <a:solidFill>
                  <a:srgbClr val="FF0000"/>
                </a:solidFill>
              </a:rPr>
              <a:t>3</a:t>
            </a:r>
            <a:r>
              <a:rPr lang="en-US" sz="2800" b="1" dirty="0">
                <a:solidFill>
                  <a:srgbClr val="FF0000"/>
                </a:solidFill>
              </a:rPr>
              <a:t>)</a:t>
            </a:r>
            <a:r>
              <a:rPr lang="en-US" sz="2800" b="1" baseline="-25000" dirty="0">
                <a:solidFill>
                  <a:srgbClr val="FF0000"/>
                </a:solidFill>
              </a:rPr>
              <a:t>3</a:t>
            </a:r>
            <a:r>
              <a:rPr lang="en-US" sz="2800" b="1" dirty="0">
                <a:solidFill>
                  <a:srgbClr val="FF0000"/>
                </a:solidFill>
              </a:rPr>
              <a:t>] + Na</a:t>
            </a:r>
            <a:r>
              <a:rPr lang="en-US" sz="2800" b="1" baseline="-25000" dirty="0">
                <a:solidFill>
                  <a:srgbClr val="FF0000"/>
                </a:solidFill>
              </a:rPr>
              <a:t>2</a:t>
            </a:r>
            <a:r>
              <a:rPr lang="en-US" sz="2800" b="1" dirty="0">
                <a:solidFill>
                  <a:srgbClr val="FF0000"/>
                </a:solidFill>
              </a:rPr>
              <a:t>SO</a:t>
            </a:r>
            <a:r>
              <a:rPr lang="en-US" sz="2800" b="1" baseline="-25000" dirty="0">
                <a:solidFill>
                  <a:srgbClr val="FF0000"/>
                </a:solidFill>
              </a:rPr>
              <a:t>4</a:t>
            </a:r>
            <a:endParaRPr lang="ru-RU" sz="2800" b="1" dirty="0">
              <a:solidFill>
                <a:srgbClr val="FF0000"/>
              </a:solidFill>
            </a:endParaRPr>
          </a:p>
          <a:p>
            <a:pPr algn="r"/>
            <a:r>
              <a:rPr lang="ru-RU" sz="2000" dirty="0" smtClean="0"/>
              <a:t>-</a:t>
            </a:r>
            <a:r>
              <a:rPr lang="ru-RU" sz="2000" dirty="0"/>
              <a:t>3</a:t>
            </a:r>
            <a:r>
              <a:rPr lang="ru-RU" sz="2000" dirty="0" smtClean="0"/>
              <a:t>-204-</a:t>
            </a:r>
            <a:endParaRPr lang="ru-RU" sz="2000" dirty="0"/>
          </a:p>
        </p:txBody>
      </p:sp>
    </p:spTree>
    <p:extLst>
      <p:ext uri="{BB962C8B-B14F-4D97-AF65-F5344CB8AC3E}">
        <p14:creationId xmlns:p14="http://schemas.microsoft.com/office/powerpoint/2010/main" val="566355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4401205"/>
          </a:xfrm>
          <a:prstGeom prst="rect">
            <a:avLst/>
          </a:prstGeom>
          <a:noFill/>
        </p:spPr>
        <p:txBody>
          <a:bodyPr wrap="square" rtlCol="0">
            <a:spAutoFit/>
          </a:bodyPr>
          <a:lstStyle/>
          <a:p>
            <a:r>
              <a:rPr lang="ru-RU" sz="2000" dirty="0"/>
              <a:t> </a:t>
            </a:r>
            <a:r>
              <a:rPr lang="ru-RU" sz="2000" dirty="0" smtClean="0"/>
              <a:t>    Метод </a:t>
            </a:r>
            <a:r>
              <a:rPr lang="ru-RU" sz="2000" dirty="0"/>
              <a:t>позволяет отделять уран от всех мешающих элементов, за исключением тория, а также некоторых редкоземельных </a:t>
            </a:r>
            <a:r>
              <a:rPr lang="ru-RU" sz="2000" dirty="0" smtClean="0"/>
              <a:t>элементов (в </a:t>
            </a:r>
            <a:r>
              <a:rPr lang="ru-RU" sz="2000" dirty="0"/>
              <a:t>частности редких земель иттриевой группы, которые частично растворимы в карбонатных </a:t>
            </a:r>
            <a:r>
              <a:rPr lang="ru-RU" sz="2000" dirty="0" smtClean="0"/>
              <a:t>растворах).</a:t>
            </a:r>
          </a:p>
          <a:p>
            <a:r>
              <a:rPr lang="ru-RU" sz="2000" dirty="0"/>
              <a:t> </a:t>
            </a:r>
            <a:r>
              <a:rPr lang="ru-RU" sz="2000" dirty="0" smtClean="0"/>
              <a:t>       Повторение </a:t>
            </a:r>
            <a:r>
              <a:rPr lang="ru-RU" sz="2000" dirty="0" err="1"/>
              <a:t>переосаждения</a:t>
            </a:r>
            <a:r>
              <a:rPr lang="ru-RU" sz="2000" dirty="0"/>
              <a:t> в этих случаях оказывается малоэффективным.</a:t>
            </a:r>
          </a:p>
          <a:p>
            <a:pPr algn="just"/>
            <a:r>
              <a:rPr lang="ru-RU" sz="2000" dirty="0"/>
              <a:t>	В присутствии больших количеств </a:t>
            </a:r>
            <a:r>
              <a:rPr lang="ru-RU" sz="2000" b="1" i="1" dirty="0"/>
              <a:t>кальция</a:t>
            </a:r>
            <a:r>
              <a:rPr lang="ru-RU" sz="2000" dirty="0"/>
              <a:t> часть урана </a:t>
            </a:r>
            <a:r>
              <a:rPr lang="ru-RU" sz="2000" b="1" i="1" dirty="0"/>
              <a:t>захватывается</a:t>
            </a:r>
            <a:r>
              <a:rPr lang="ru-RU" sz="2000" dirty="0"/>
              <a:t> образующимся осадком карбоната кальция </a:t>
            </a:r>
            <a:r>
              <a:rPr lang="en-US" sz="2000" dirty="0" err="1"/>
              <a:t>CaCO</a:t>
            </a:r>
            <a:r>
              <a:rPr lang="ru-RU" sz="2000" baseline="-25000" dirty="0"/>
              <a:t>3</a:t>
            </a:r>
            <a:r>
              <a:rPr lang="ru-RU" sz="2000" dirty="0"/>
              <a:t>, вследствие чего разделение становится неполным. Для устранения мешающего влияния кальция уран предварительно отделяют от него осаждением аммиаком</a:t>
            </a:r>
          </a:p>
          <a:p>
            <a:pPr algn="just"/>
            <a:r>
              <a:rPr lang="ru-RU" sz="2000" dirty="0"/>
              <a:t>	Заметные количества урана могут оказаться </a:t>
            </a:r>
            <a:r>
              <a:rPr lang="ru-RU" sz="2000" b="1" i="1" dirty="0"/>
              <a:t>адсорбированными</a:t>
            </a:r>
            <a:r>
              <a:rPr lang="ru-RU" sz="2000" dirty="0"/>
              <a:t> </a:t>
            </a:r>
            <a:r>
              <a:rPr lang="ru-RU" sz="2000" i="1" dirty="0"/>
              <a:t>осадками гидроокисей алюминия и железа</a:t>
            </a:r>
            <a:r>
              <a:rPr lang="ru-RU" sz="2000" dirty="0"/>
              <a:t>. Если образующиеся осадки гидроокисей этих элементов являются значительными, то после фильтрования их следует снова растворить и повторить отделение. </a:t>
            </a:r>
          </a:p>
          <a:p>
            <a:r>
              <a:rPr lang="ru-RU" sz="2000" dirty="0" smtClean="0"/>
              <a:t>	</a:t>
            </a:r>
            <a:r>
              <a:rPr lang="ru-RU" sz="2000" i="1" dirty="0" smtClean="0">
                <a:solidFill>
                  <a:srgbClr val="FF0000"/>
                </a:solidFill>
              </a:rPr>
              <a:t>Захват </a:t>
            </a:r>
            <a:r>
              <a:rPr lang="ru-RU" sz="2000" i="1" dirty="0">
                <a:solidFill>
                  <a:srgbClr val="FF0000"/>
                </a:solidFill>
              </a:rPr>
              <a:t>урана осадком</a:t>
            </a:r>
            <a:r>
              <a:rPr lang="ru-RU" sz="2000" dirty="0"/>
              <a:t> гидроокиси железа в карбонатных растворах </a:t>
            </a:r>
            <a:r>
              <a:rPr lang="ru-RU" sz="2000" i="1" dirty="0">
                <a:solidFill>
                  <a:srgbClr val="FF0000"/>
                </a:solidFill>
              </a:rPr>
              <a:t>сильно зависит от рН</a:t>
            </a:r>
            <a:r>
              <a:rPr lang="ru-RU" sz="2000" dirty="0" smtClean="0"/>
              <a:t>:</a:t>
            </a:r>
            <a:endParaRPr lang="ru-RU" sz="2000" dirty="0"/>
          </a:p>
        </p:txBody>
      </p:sp>
      <p:pic>
        <p:nvPicPr>
          <p:cNvPr id="3" name="Рисунок 2"/>
          <p:cNvPicPr/>
          <p:nvPr/>
        </p:nvPicPr>
        <p:blipFill>
          <a:blip r:embed="rId2"/>
          <a:stretch>
            <a:fillRect/>
          </a:stretch>
        </p:blipFill>
        <p:spPr>
          <a:xfrm>
            <a:off x="179512" y="4341262"/>
            <a:ext cx="3608958" cy="2321337"/>
          </a:xfrm>
          <a:prstGeom prst="rect">
            <a:avLst/>
          </a:prstGeom>
        </p:spPr>
      </p:pic>
      <p:sp>
        <p:nvSpPr>
          <p:cNvPr id="4" name="TextBox 3"/>
          <p:cNvSpPr txBox="1"/>
          <p:nvPr/>
        </p:nvSpPr>
        <p:spPr>
          <a:xfrm>
            <a:off x="3788470" y="4401205"/>
            <a:ext cx="5248026" cy="2554545"/>
          </a:xfrm>
          <a:prstGeom prst="rect">
            <a:avLst/>
          </a:prstGeom>
          <a:noFill/>
        </p:spPr>
        <p:txBody>
          <a:bodyPr wrap="square" rtlCol="0">
            <a:spAutoFit/>
          </a:bodyPr>
          <a:lstStyle/>
          <a:p>
            <a:pPr algn="ctr"/>
            <a:r>
              <a:rPr lang="ru-RU" sz="2000" i="1" dirty="0"/>
              <a:t>Выделение </a:t>
            </a:r>
            <a:r>
              <a:rPr lang="ru-RU" sz="2000" i="1" dirty="0" err="1"/>
              <a:t>микроколичеств</a:t>
            </a:r>
            <a:r>
              <a:rPr lang="ru-RU" sz="2000" i="1" dirty="0"/>
              <a:t> урана из карбонатных растворов в присутствии весомых количеств железа в зависимости от рН раствора</a:t>
            </a:r>
            <a:r>
              <a:rPr lang="ru-RU" sz="2000" i="1" dirty="0" smtClean="0"/>
              <a:t>.</a:t>
            </a:r>
          </a:p>
          <a:p>
            <a:r>
              <a:rPr lang="ru-RU" sz="2000" i="1" dirty="0" smtClean="0"/>
              <a:t>(</a:t>
            </a:r>
            <a:r>
              <a:rPr lang="ru-RU" sz="2000" i="1" dirty="0"/>
              <a:t>Содержание урана 10</a:t>
            </a:r>
            <a:r>
              <a:rPr lang="ru-RU" sz="2000" i="1" baseline="30000" dirty="0"/>
              <a:t>–10</a:t>
            </a:r>
            <a:r>
              <a:rPr lang="ru-RU" sz="2000" i="1" dirty="0"/>
              <a:t>-10</a:t>
            </a:r>
            <a:r>
              <a:rPr lang="ru-RU" sz="2000" i="1" baseline="30000" dirty="0"/>
              <a:t>–7</a:t>
            </a:r>
            <a:r>
              <a:rPr lang="ru-RU" sz="2000" i="1" dirty="0"/>
              <a:t> мг/мл, железа – 0,02 </a:t>
            </a:r>
            <a:r>
              <a:rPr lang="ru-RU" sz="2000" i="1" dirty="0" smtClean="0"/>
              <a:t>мг/мл)</a:t>
            </a:r>
          </a:p>
          <a:p>
            <a:pPr algn="r"/>
            <a:r>
              <a:rPr lang="ru-RU" sz="2000" dirty="0" smtClean="0"/>
              <a:t>-4-205-</a:t>
            </a:r>
            <a:endParaRPr lang="ru-RU" sz="2000" i="1" dirty="0"/>
          </a:p>
          <a:p>
            <a:endParaRPr lang="ru-RU" sz="2000" dirty="0"/>
          </a:p>
        </p:txBody>
      </p:sp>
    </p:spTree>
    <p:extLst>
      <p:ext uri="{BB962C8B-B14F-4D97-AF65-F5344CB8AC3E}">
        <p14:creationId xmlns:p14="http://schemas.microsoft.com/office/powerpoint/2010/main" val="37030599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955750"/>
          </a:xfrm>
          <a:prstGeom prst="rect">
            <a:avLst/>
          </a:prstGeom>
          <a:noFill/>
        </p:spPr>
        <p:txBody>
          <a:bodyPr wrap="square" rtlCol="0">
            <a:spAutoFit/>
          </a:bodyPr>
          <a:lstStyle/>
          <a:p>
            <a:r>
              <a:rPr lang="ru-RU" sz="2000" dirty="0" smtClean="0"/>
              <a:t>	Около </a:t>
            </a:r>
            <a:r>
              <a:rPr lang="ru-RU" sz="2000" dirty="0"/>
              <a:t>1% урана захватывается осадком уже при рН ~ 3. При рН 4 захват составляет 5%, затем он быстро увеличивается и при рН 5 равняется почти 50%. При дальнейшем повышении рН в </a:t>
            </a:r>
            <a:r>
              <a:rPr lang="ru-RU" sz="2000" i="1" dirty="0">
                <a:solidFill>
                  <a:srgbClr val="FF0000"/>
                </a:solidFill>
              </a:rPr>
              <a:t>результате образования ураном </a:t>
            </a:r>
            <a:r>
              <a:rPr lang="ru-RU" sz="2000" b="1" i="1" dirty="0">
                <a:solidFill>
                  <a:srgbClr val="FF0000"/>
                </a:solidFill>
              </a:rPr>
              <a:t>растворимого</a:t>
            </a:r>
            <a:r>
              <a:rPr lang="ru-RU" sz="2000" i="1" dirty="0">
                <a:solidFill>
                  <a:srgbClr val="FF0000"/>
                </a:solidFill>
              </a:rPr>
              <a:t> карбонатного комплекса</a:t>
            </a:r>
            <a:r>
              <a:rPr lang="ru-RU" sz="2000" dirty="0"/>
              <a:t> количество </a:t>
            </a:r>
            <a:r>
              <a:rPr lang="ru-RU" sz="2000" dirty="0" err="1"/>
              <a:t>соосажденного</a:t>
            </a:r>
            <a:r>
              <a:rPr lang="ru-RU" sz="2000" dirty="0"/>
              <a:t> урана уменьшается, и при рН ~ 7 захват практически не имеет места.</a:t>
            </a:r>
          </a:p>
          <a:p>
            <a:r>
              <a:rPr lang="ru-RU" sz="2000" dirty="0"/>
              <a:t>	Из карбонатов, применяемых для отделения урана, карбонат аммония применяется наиболее часто. Для удержания 1 г урана(</a:t>
            </a:r>
            <a:r>
              <a:rPr lang="en-US" sz="2000" dirty="0"/>
              <a:t>VI</a:t>
            </a:r>
            <a:r>
              <a:rPr lang="ru-RU" sz="2000" dirty="0"/>
              <a:t>) при обычных разведениях требуется 1,15 г карбоната аммония. Отделение с помощью карбоната аммония всегда проводится </a:t>
            </a:r>
            <a:r>
              <a:rPr lang="ru-RU" sz="2000" i="1" dirty="0">
                <a:solidFill>
                  <a:srgbClr val="FF0000"/>
                </a:solidFill>
              </a:rPr>
              <a:t>в горячих растворах</a:t>
            </a:r>
            <a:r>
              <a:rPr lang="ru-RU" sz="2000" dirty="0"/>
              <a:t>. Однако при этом следует иметь в виду, что длительное нагревание может приводить к полному его </a:t>
            </a:r>
            <a:r>
              <a:rPr lang="ru-RU" sz="2000" i="1" dirty="0">
                <a:solidFill>
                  <a:srgbClr val="FF0000"/>
                </a:solidFill>
              </a:rPr>
              <a:t>разложению и улетучиванию</a:t>
            </a:r>
            <a:r>
              <a:rPr lang="ru-RU" sz="2000" dirty="0"/>
              <a:t> из раствора.</a:t>
            </a:r>
          </a:p>
          <a:p>
            <a:pPr algn="ctr"/>
            <a:r>
              <a:rPr lang="ru-RU" sz="2000" dirty="0"/>
              <a:t> </a:t>
            </a:r>
            <a:r>
              <a:rPr lang="ru-RU" sz="2000" i="1" u="sng" dirty="0" smtClean="0">
                <a:solidFill>
                  <a:srgbClr val="FF0000"/>
                </a:solidFill>
              </a:rPr>
              <a:t>б</a:t>
            </a:r>
            <a:r>
              <a:rPr lang="ru-RU" sz="2000" i="1" u="sng" dirty="0">
                <a:solidFill>
                  <a:srgbClr val="FF0000"/>
                </a:solidFill>
              </a:rPr>
              <a:t>) Отделение осаждением </a:t>
            </a:r>
            <a:r>
              <a:rPr lang="ru-RU" sz="2000" i="1" u="sng" dirty="0" smtClean="0">
                <a:solidFill>
                  <a:srgbClr val="FF0000"/>
                </a:solidFill>
              </a:rPr>
              <a:t>гидроксидом </a:t>
            </a:r>
            <a:r>
              <a:rPr lang="ru-RU" sz="2000" i="1" u="sng" dirty="0">
                <a:solidFill>
                  <a:srgbClr val="FF0000"/>
                </a:solidFill>
              </a:rPr>
              <a:t>аммония, </a:t>
            </a:r>
            <a:endParaRPr lang="ru-RU" sz="2000" i="1" u="sng" dirty="0" smtClean="0">
              <a:solidFill>
                <a:srgbClr val="FF0000"/>
              </a:solidFill>
            </a:endParaRPr>
          </a:p>
          <a:p>
            <a:pPr algn="ctr"/>
            <a:r>
              <a:rPr lang="ru-RU" sz="2000" i="1" u="sng" dirty="0" smtClean="0">
                <a:solidFill>
                  <a:srgbClr val="FF0000"/>
                </a:solidFill>
              </a:rPr>
              <a:t>едкими </a:t>
            </a:r>
            <a:r>
              <a:rPr lang="ru-RU" sz="2000" i="1" u="sng" dirty="0">
                <a:solidFill>
                  <a:srgbClr val="FF0000"/>
                </a:solidFill>
              </a:rPr>
              <a:t>щелочами </a:t>
            </a:r>
            <a:r>
              <a:rPr lang="ru-RU" sz="2000" i="1" u="sng" dirty="0" smtClean="0">
                <a:solidFill>
                  <a:srgbClr val="FF0000"/>
                </a:solidFill>
              </a:rPr>
              <a:t>и </a:t>
            </a:r>
            <a:r>
              <a:rPr lang="ru-RU" sz="2000" i="1" u="sng" dirty="0">
                <a:solidFill>
                  <a:srgbClr val="FF0000"/>
                </a:solidFill>
              </a:rPr>
              <a:t>органическими основаниями</a:t>
            </a:r>
            <a:endParaRPr lang="ru-RU" sz="2000" dirty="0">
              <a:solidFill>
                <a:srgbClr val="FF0000"/>
              </a:solidFill>
            </a:endParaRPr>
          </a:p>
          <a:p>
            <a:r>
              <a:rPr lang="ru-RU" sz="2000" dirty="0"/>
              <a:t> </a:t>
            </a:r>
            <a:r>
              <a:rPr lang="ru-RU" sz="2000" i="1" dirty="0" smtClean="0"/>
              <a:t>Отделение </a:t>
            </a:r>
            <a:r>
              <a:rPr lang="ru-RU" sz="2000" i="1" dirty="0"/>
              <a:t>урана </a:t>
            </a:r>
            <a:r>
              <a:rPr lang="ru-RU" sz="2000" b="1" i="1" dirty="0"/>
              <a:t>гидроокисью аммония</a:t>
            </a:r>
            <a:r>
              <a:rPr lang="ru-RU" sz="2000" dirty="0"/>
              <a:t> </a:t>
            </a:r>
            <a:r>
              <a:rPr lang="en-US" sz="2000" b="1" i="1" dirty="0">
                <a:solidFill>
                  <a:srgbClr val="FF0000"/>
                </a:solidFill>
              </a:rPr>
              <a:t>NH</a:t>
            </a:r>
            <a:r>
              <a:rPr lang="ru-RU" sz="2000" b="1" i="1" baseline="-25000" dirty="0">
                <a:solidFill>
                  <a:srgbClr val="FF0000"/>
                </a:solidFill>
              </a:rPr>
              <a:t>4</a:t>
            </a:r>
            <a:r>
              <a:rPr lang="en-US" sz="2000" b="1" i="1" dirty="0">
                <a:solidFill>
                  <a:srgbClr val="FF0000"/>
                </a:solidFill>
              </a:rPr>
              <a:t>OH </a:t>
            </a:r>
            <a:r>
              <a:rPr lang="ru-RU" sz="2000" dirty="0"/>
              <a:t>часто применяется для его отделения от щелочных и щелочноземельных металлов и от элементов, образующих растворимые </a:t>
            </a:r>
            <a:r>
              <a:rPr lang="ru-RU" sz="2000" i="1" dirty="0">
                <a:solidFill>
                  <a:srgbClr val="FF0000"/>
                </a:solidFill>
              </a:rPr>
              <a:t>аммиачные комплексы </a:t>
            </a:r>
            <a:r>
              <a:rPr lang="ru-RU" sz="2000" dirty="0"/>
              <a:t>(медь, никель, цинк и др.), а также от многих анионов. </a:t>
            </a:r>
            <a:r>
              <a:rPr lang="ru-RU" sz="2000" dirty="0" smtClean="0"/>
              <a:t>Уран </a:t>
            </a:r>
            <a:r>
              <a:rPr lang="ru-RU" sz="2000" dirty="0"/>
              <a:t>осаждается </a:t>
            </a:r>
            <a:r>
              <a:rPr lang="ru-RU" sz="2000" i="1" dirty="0">
                <a:solidFill>
                  <a:srgbClr val="FF0000"/>
                </a:solidFill>
              </a:rPr>
              <a:t>аммиаком</a:t>
            </a:r>
            <a:r>
              <a:rPr lang="ru-RU" sz="2000" dirty="0">
                <a:solidFill>
                  <a:srgbClr val="FF0000"/>
                </a:solidFill>
              </a:rPr>
              <a:t> </a:t>
            </a:r>
            <a:r>
              <a:rPr lang="ru-RU" sz="2000" dirty="0"/>
              <a:t>в форме </a:t>
            </a:r>
            <a:r>
              <a:rPr lang="ru-RU" sz="2000" dirty="0" err="1" smtClean="0"/>
              <a:t>диураната</a:t>
            </a:r>
            <a:r>
              <a:rPr lang="ru-RU" sz="2000" dirty="0" smtClean="0"/>
              <a:t>: </a:t>
            </a:r>
            <a:endParaRPr lang="ru-RU" sz="2000" dirty="0"/>
          </a:p>
          <a:p>
            <a:pPr algn="ctr">
              <a:spcBef>
                <a:spcPts val="600"/>
              </a:spcBef>
              <a:spcAft>
                <a:spcPts val="600"/>
              </a:spcAft>
            </a:pPr>
            <a:r>
              <a:rPr lang="en-US" sz="2800" i="1" dirty="0">
                <a:solidFill>
                  <a:srgbClr val="FF0000"/>
                </a:solidFill>
              </a:rPr>
              <a:t>2UO</a:t>
            </a:r>
            <a:r>
              <a:rPr lang="en-US" sz="2800" i="1" baseline="-25000" dirty="0">
                <a:solidFill>
                  <a:srgbClr val="FF0000"/>
                </a:solidFill>
              </a:rPr>
              <a:t>2</a:t>
            </a:r>
            <a:r>
              <a:rPr lang="en-US" sz="2800" i="1" dirty="0">
                <a:solidFill>
                  <a:srgbClr val="FF0000"/>
                </a:solidFill>
              </a:rPr>
              <a:t>(NO</a:t>
            </a:r>
            <a:r>
              <a:rPr lang="en-US" sz="2800" i="1" baseline="-25000" dirty="0">
                <a:solidFill>
                  <a:srgbClr val="FF0000"/>
                </a:solidFill>
              </a:rPr>
              <a:t>3</a:t>
            </a:r>
            <a:r>
              <a:rPr lang="en-US" sz="2800" i="1" dirty="0">
                <a:solidFill>
                  <a:srgbClr val="FF0000"/>
                </a:solidFill>
              </a:rPr>
              <a:t>)</a:t>
            </a:r>
            <a:r>
              <a:rPr lang="en-US" sz="2800" i="1" baseline="-25000" dirty="0">
                <a:solidFill>
                  <a:srgbClr val="FF0000"/>
                </a:solidFill>
              </a:rPr>
              <a:t>2</a:t>
            </a:r>
            <a:r>
              <a:rPr lang="en-US" sz="2800" i="1" dirty="0">
                <a:solidFill>
                  <a:srgbClr val="FF0000"/>
                </a:solidFill>
              </a:rPr>
              <a:t> + 6NH</a:t>
            </a:r>
            <a:r>
              <a:rPr lang="en-US" sz="2800" i="1" baseline="-25000" dirty="0">
                <a:solidFill>
                  <a:srgbClr val="FF0000"/>
                </a:solidFill>
              </a:rPr>
              <a:t>4</a:t>
            </a:r>
            <a:r>
              <a:rPr lang="en-US" sz="2800" i="1" dirty="0">
                <a:solidFill>
                  <a:srgbClr val="FF0000"/>
                </a:solidFill>
              </a:rPr>
              <a:t>OH = (NH</a:t>
            </a:r>
            <a:r>
              <a:rPr lang="en-US" sz="2800" i="1" baseline="-25000" dirty="0">
                <a:solidFill>
                  <a:srgbClr val="FF0000"/>
                </a:solidFill>
              </a:rPr>
              <a:t>4</a:t>
            </a:r>
            <a:r>
              <a:rPr lang="en-US" sz="2800" i="1" dirty="0">
                <a:solidFill>
                  <a:srgbClr val="FF0000"/>
                </a:solidFill>
              </a:rPr>
              <a:t>)</a:t>
            </a:r>
            <a:r>
              <a:rPr lang="en-US" sz="2800" i="1" baseline="-25000" dirty="0">
                <a:solidFill>
                  <a:srgbClr val="FF0000"/>
                </a:solidFill>
              </a:rPr>
              <a:t> 2</a:t>
            </a:r>
            <a:r>
              <a:rPr lang="en-US" sz="2800" i="1" dirty="0">
                <a:solidFill>
                  <a:srgbClr val="FF0000"/>
                </a:solidFill>
              </a:rPr>
              <a:t>U</a:t>
            </a:r>
            <a:r>
              <a:rPr lang="en-US" sz="2800" i="1" baseline="-25000" dirty="0">
                <a:solidFill>
                  <a:srgbClr val="FF0000"/>
                </a:solidFill>
              </a:rPr>
              <a:t>2</a:t>
            </a:r>
            <a:r>
              <a:rPr lang="en-US" sz="2800" i="1" dirty="0">
                <a:solidFill>
                  <a:srgbClr val="FF0000"/>
                </a:solidFill>
              </a:rPr>
              <a:t>O</a:t>
            </a:r>
            <a:r>
              <a:rPr lang="en-US" sz="2800" i="1" baseline="-25000" dirty="0">
                <a:solidFill>
                  <a:srgbClr val="FF0000"/>
                </a:solidFill>
              </a:rPr>
              <a:t>7</a:t>
            </a:r>
            <a:r>
              <a:rPr lang="ru-RU" sz="2800" i="1" dirty="0">
                <a:solidFill>
                  <a:srgbClr val="FF0000"/>
                </a:solidFill>
                <a:sym typeface="Symbol"/>
              </a:rPr>
              <a:t></a:t>
            </a:r>
            <a:r>
              <a:rPr lang="en-US" sz="2800" i="1" dirty="0">
                <a:solidFill>
                  <a:srgbClr val="FF0000"/>
                </a:solidFill>
              </a:rPr>
              <a:t> + 4 NH</a:t>
            </a:r>
            <a:r>
              <a:rPr lang="en-US" sz="2800" i="1" baseline="-25000" dirty="0">
                <a:solidFill>
                  <a:srgbClr val="FF0000"/>
                </a:solidFill>
              </a:rPr>
              <a:t>4</a:t>
            </a:r>
            <a:r>
              <a:rPr lang="en-US" sz="2800" i="1" dirty="0">
                <a:solidFill>
                  <a:srgbClr val="FF0000"/>
                </a:solidFill>
              </a:rPr>
              <a:t>NO</a:t>
            </a:r>
            <a:r>
              <a:rPr lang="en-US" sz="2800" i="1" baseline="-25000" dirty="0">
                <a:solidFill>
                  <a:srgbClr val="FF0000"/>
                </a:solidFill>
              </a:rPr>
              <a:t>3</a:t>
            </a:r>
            <a:r>
              <a:rPr lang="en-US" sz="2800" i="1" dirty="0">
                <a:solidFill>
                  <a:srgbClr val="FF0000"/>
                </a:solidFill>
              </a:rPr>
              <a:t> + 3H</a:t>
            </a:r>
            <a:r>
              <a:rPr lang="en-US" sz="2800" i="1" baseline="-25000" dirty="0">
                <a:solidFill>
                  <a:srgbClr val="FF0000"/>
                </a:solidFill>
              </a:rPr>
              <a:t>2</a:t>
            </a:r>
            <a:r>
              <a:rPr lang="en-US" sz="2800" i="1" dirty="0">
                <a:solidFill>
                  <a:srgbClr val="FF0000"/>
                </a:solidFill>
              </a:rPr>
              <a:t>O</a:t>
            </a:r>
            <a:endParaRPr lang="ru-RU" sz="2800" i="1" dirty="0">
              <a:solidFill>
                <a:srgbClr val="FF0000"/>
              </a:solidFill>
            </a:endParaRPr>
          </a:p>
          <a:p>
            <a:r>
              <a:rPr lang="ru-RU" sz="2000" dirty="0"/>
              <a:t>а при осаждении едким </a:t>
            </a:r>
            <a:r>
              <a:rPr lang="ru-RU" sz="2000" i="1" dirty="0">
                <a:solidFill>
                  <a:srgbClr val="FF0000"/>
                </a:solidFill>
              </a:rPr>
              <a:t>натром</a:t>
            </a:r>
            <a:r>
              <a:rPr lang="ru-RU" sz="2000" dirty="0">
                <a:solidFill>
                  <a:srgbClr val="FF0000"/>
                </a:solidFill>
              </a:rPr>
              <a:t> </a:t>
            </a:r>
            <a:r>
              <a:rPr lang="ru-RU" sz="2000" dirty="0"/>
              <a:t>протекает реакция</a:t>
            </a:r>
            <a:r>
              <a:rPr lang="ru-RU" sz="2000" dirty="0" smtClean="0"/>
              <a:t>:</a:t>
            </a:r>
          </a:p>
          <a:p>
            <a:pPr algn="ctr"/>
            <a:r>
              <a:rPr lang="en-US" sz="2800" i="1" dirty="0">
                <a:solidFill>
                  <a:srgbClr val="FF0000"/>
                </a:solidFill>
              </a:rPr>
              <a:t>2UO</a:t>
            </a:r>
            <a:r>
              <a:rPr lang="en-US" sz="2800" i="1" baseline="-25000" dirty="0">
                <a:solidFill>
                  <a:srgbClr val="FF0000"/>
                </a:solidFill>
              </a:rPr>
              <a:t>2</a:t>
            </a:r>
            <a:r>
              <a:rPr lang="en-US" sz="2800" i="1" dirty="0">
                <a:solidFill>
                  <a:srgbClr val="FF0000"/>
                </a:solidFill>
              </a:rPr>
              <a:t>(NO</a:t>
            </a:r>
            <a:r>
              <a:rPr lang="en-US" sz="2800" i="1" baseline="-25000" dirty="0">
                <a:solidFill>
                  <a:srgbClr val="FF0000"/>
                </a:solidFill>
              </a:rPr>
              <a:t>3</a:t>
            </a:r>
            <a:r>
              <a:rPr lang="en-US" sz="2800" i="1" dirty="0">
                <a:solidFill>
                  <a:srgbClr val="FF0000"/>
                </a:solidFill>
              </a:rPr>
              <a:t>)</a:t>
            </a:r>
            <a:r>
              <a:rPr lang="en-US" sz="2800" i="1" baseline="-25000" dirty="0">
                <a:solidFill>
                  <a:srgbClr val="FF0000"/>
                </a:solidFill>
              </a:rPr>
              <a:t>2</a:t>
            </a:r>
            <a:r>
              <a:rPr lang="en-US" sz="2800" i="1" dirty="0">
                <a:solidFill>
                  <a:srgbClr val="FF0000"/>
                </a:solidFill>
              </a:rPr>
              <a:t> + 6NaOH = Na</a:t>
            </a:r>
            <a:r>
              <a:rPr lang="en-US" sz="2800" i="1" baseline="-25000" dirty="0">
                <a:solidFill>
                  <a:srgbClr val="FF0000"/>
                </a:solidFill>
              </a:rPr>
              <a:t>2</a:t>
            </a:r>
            <a:r>
              <a:rPr lang="en-US" sz="2800" i="1" dirty="0">
                <a:solidFill>
                  <a:srgbClr val="FF0000"/>
                </a:solidFill>
              </a:rPr>
              <a:t>U</a:t>
            </a:r>
            <a:r>
              <a:rPr lang="en-US" sz="2800" i="1" baseline="-25000" dirty="0">
                <a:solidFill>
                  <a:srgbClr val="FF0000"/>
                </a:solidFill>
              </a:rPr>
              <a:t>2</a:t>
            </a:r>
            <a:r>
              <a:rPr lang="en-US" sz="2800" i="1" dirty="0">
                <a:solidFill>
                  <a:srgbClr val="FF0000"/>
                </a:solidFill>
              </a:rPr>
              <a:t>O</a:t>
            </a:r>
            <a:r>
              <a:rPr lang="en-US" sz="2800" i="1" baseline="-25000" dirty="0">
                <a:solidFill>
                  <a:srgbClr val="FF0000"/>
                </a:solidFill>
              </a:rPr>
              <a:t>7</a:t>
            </a:r>
            <a:r>
              <a:rPr lang="ru-RU" sz="2800" i="1" dirty="0">
                <a:solidFill>
                  <a:srgbClr val="FF0000"/>
                </a:solidFill>
                <a:sym typeface="Symbol"/>
              </a:rPr>
              <a:t></a:t>
            </a:r>
            <a:r>
              <a:rPr lang="en-US" sz="2800" i="1" dirty="0">
                <a:solidFill>
                  <a:srgbClr val="FF0000"/>
                </a:solidFill>
              </a:rPr>
              <a:t> + 4NaNO</a:t>
            </a:r>
            <a:r>
              <a:rPr lang="en-US" sz="2800" i="1" baseline="-25000" dirty="0">
                <a:solidFill>
                  <a:srgbClr val="FF0000"/>
                </a:solidFill>
              </a:rPr>
              <a:t>3</a:t>
            </a:r>
            <a:r>
              <a:rPr lang="en-US" sz="2800" i="1" dirty="0">
                <a:solidFill>
                  <a:srgbClr val="FF0000"/>
                </a:solidFill>
              </a:rPr>
              <a:t> + 3H</a:t>
            </a:r>
            <a:r>
              <a:rPr lang="en-US" sz="2800" i="1" baseline="-25000" dirty="0">
                <a:solidFill>
                  <a:srgbClr val="FF0000"/>
                </a:solidFill>
              </a:rPr>
              <a:t>2</a:t>
            </a:r>
            <a:r>
              <a:rPr lang="en-US" sz="2800" i="1" dirty="0">
                <a:solidFill>
                  <a:srgbClr val="FF0000"/>
                </a:solidFill>
              </a:rPr>
              <a:t>O</a:t>
            </a:r>
            <a:endParaRPr lang="ru-RU" sz="2800" i="1" dirty="0">
              <a:solidFill>
                <a:srgbClr val="FF0000"/>
              </a:solidFill>
            </a:endParaRPr>
          </a:p>
          <a:p>
            <a:pPr algn="r"/>
            <a:r>
              <a:rPr lang="ru-RU" sz="2000" dirty="0" smtClean="0"/>
              <a:t>-5-206-</a:t>
            </a:r>
            <a:endParaRPr lang="ru-RU" sz="2000" dirty="0"/>
          </a:p>
        </p:txBody>
      </p:sp>
    </p:spTree>
    <p:extLst>
      <p:ext uri="{BB962C8B-B14F-4D97-AF65-F5344CB8AC3E}">
        <p14:creationId xmlns:p14="http://schemas.microsoft.com/office/powerpoint/2010/main" val="7496189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63417"/>
          </a:xfrm>
          <a:prstGeom prst="rect">
            <a:avLst/>
          </a:prstGeom>
          <a:noFill/>
        </p:spPr>
        <p:txBody>
          <a:bodyPr wrap="square" rtlCol="0">
            <a:spAutoFit/>
          </a:bodyPr>
          <a:lstStyle/>
          <a:p>
            <a:r>
              <a:rPr lang="ru-RU" sz="2000" dirty="0" smtClean="0"/>
              <a:t>	Присутствие </a:t>
            </a:r>
            <a:r>
              <a:rPr lang="ru-RU" sz="2000" i="1" dirty="0">
                <a:solidFill>
                  <a:srgbClr val="FF0000"/>
                </a:solidFill>
              </a:rPr>
              <a:t>карбонатов</a:t>
            </a:r>
            <a:r>
              <a:rPr lang="ru-RU" sz="2000" dirty="0">
                <a:solidFill>
                  <a:srgbClr val="FF0000"/>
                </a:solidFill>
              </a:rPr>
              <a:t> </a:t>
            </a:r>
            <a:r>
              <a:rPr lang="ru-RU" sz="2000" dirty="0"/>
              <a:t>в растворе аммиака или в анализируемом растворе приводит к </a:t>
            </a:r>
            <a:r>
              <a:rPr lang="ru-RU" sz="2000" i="1" dirty="0">
                <a:solidFill>
                  <a:srgbClr val="FF0000"/>
                </a:solidFill>
              </a:rPr>
              <a:t>неполному</a:t>
            </a:r>
            <a:r>
              <a:rPr lang="ru-RU" sz="2000" dirty="0">
                <a:solidFill>
                  <a:srgbClr val="FF0000"/>
                </a:solidFill>
              </a:rPr>
              <a:t> </a:t>
            </a:r>
            <a:r>
              <a:rPr lang="ru-RU" sz="2000" dirty="0"/>
              <a:t>отделению урана. Для устранения этого недостатка применяют растворы гидроокиси аммония, </a:t>
            </a:r>
            <a:r>
              <a:rPr lang="ru-RU" sz="2000" b="1" i="1" u="sng" dirty="0">
                <a:solidFill>
                  <a:srgbClr val="FF0000"/>
                </a:solidFill>
              </a:rPr>
              <a:t>не</a:t>
            </a:r>
            <a:r>
              <a:rPr lang="ru-RU" sz="2000" dirty="0">
                <a:solidFill>
                  <a:srgbClr val="FF0000"/>
                </a:solidFill>
              </a:rPr>
              <a:t> </a:t>
            </a:r>
            <a:r>
              <a:rPr lang="ru-RU" sz="2000" i="1" dirty="0">
                <a:solidFill>
                  <a:srgbClr val="FF0000"/>
                </a:solidFill>
              </a:rPr>
              <a:t>содержащие карбонатов</a:t>
            </a:r>
            <a:r>
              <a:rPr lang="ru-RU" sz="2000" dirty="0"/>
              <a:t>. Карбонаты, содержащиеся в анализируемом растворе, удаляют кипячением раствора после подкисления его азотной или соляной кислотой. </a:t>
            </a:r>
          </a:p>
          <a:p>
            <a:r>
              <a:rPr lang="ru-RU" sz="2000" dirty="0"/>
              <a:t>Неполное отделение урана происходит в присутствии ряда </a:t>
            </a:r>
            <a:r>
              <a:rPr lang="ru-RU" sz="2000" dirty="0" err="1" smtClean="0"/>
              <a:t>комплексообразую-щих</a:t>
            </a:r>
            <a:r>
              <a:rPr lang="ru-RU" sz="2000" dirty="0" smtClean="0"/>
              <a:t> </a:t>
            </a:r>
            <a:r>
              <a:rPr lang="ru-RU" sz="2000" dirty="0"/>
              <a:t>веществ, таких как фториды, </a:t>
            </a:r>
            <a:r>
              <a:rPr lang="ru-RU" sz="2000" dirty="0" err="1"/>
              <a:t>тартраты</a:t>
            </a:r>
            <a:r>
              <a:rPr lang="ru-RU" sz="2000" dirty="0"/>
              <a:t>, цитраты и некоторые другие.</a:t>
            </a:r>
          </a:p>
          <a:p>
            <a:r>
              <a:rPr lang="ru-RU" sz="2000" dirty="0"/>
              <a:t>	</a:t>
            </a:r>
            <a:r>
              <a:rPr lang="ru-RU" sz="2000" i="1" dirty="0">
                <a:solidFill>
                  <a:srgbClr val="FF0000"/>
                </a:solidFill>
              </a:rPr>
              <a:t>Для уменьшения растворимости </a:t>
            </a:r>
            <a:r>
              <a:rPr lang="ru-RU" sz="2000" dirty="0"/>
              <a:t>выпадающего в осадок </a:t>
            </a:r>
            <a:r>
              <a:rPr lang="ru-RU" sz="2000" b="1" i="1" dirty="0" err="1"/>
              <a:t>диураната</a:t>
            </a:r>
            <a:r>
              <a:rPr lang="ru-RU" sz="2000" b="1" i="1" dirty="0"/>
              <a:t> аммония</a:t>
            </a:r>
            <a:r>
              <a:rPr lang="ru-RU" sz="2000" dirty="0"/>
              <a:t> осаждение следует проводить </a:t>
            </a:r>
            <a:r>
              <a:rPr lang="ru-RU" sz="2000" i="1" dirty="0">
                <a:solidFill>
                  <a:srgbClr val="FF0000"/>
                </a:solidFill>
              </a:rPr>
              <a:t>в присутствии </a:t>
            </a:r>
            <a:r>
              <a:rPr lang="ru-RU" sz="2000" b="1" i="1" dirty="0"/>
              <a:t>нитрата</a:t>
            </a:r>
            <a:r>
              <a:rPr lang="ru-RU" sz="2000" dirty="0"/>
              <a:t> или </a:t>
            </a:r>
            <a:r>
              <a:rPr lang="ru-RU" sz="2000" b="1" i="1" dirty="0"/>
              <a:t>хлорида</a:t>
            </a:r>
            <a:r>
              <a:rPr lang="ru-RU" sz="2000" dirty="0"/>
              <a:t> </a:t>
            </a:r>
            <a:r>
              <a:rPr lang="ru-RU" sz="2000" b="1" i="1" dirty="0"/>
              <a:t>аммония</a:t>
            </a:r>
            <a:r>
              <a:rPr lang="ru-RU" sz="2000" dirty="0"/>
              <a:t>. Добавление бумажной массы также улучшает полноту отделения, особенно в случае малых количеств урана.</a:t>
            </a:r>
          </a:p>
          <a:p>
            <a:r>
              <a:rPr lang="ru-RU" sz="2000" dirty="0"/>
              <a:t>	Эффективность отделения урана от меди, никеля, цинка и других элементов, образующих </a:t>
            </a:r>
            <a:r>
              <a:rPr lang="ru-RU" sz="2000" i="1" dirty="0">
                <a:solidFill>
                  <a:srgbClr val="FF0000"/>
                </a:solidFill>
              </a:rPr>
              <a:t>комплексные аммиакаты</a:t>
            </a:r>
            <a:r>
              <a:rPr lang="ru-RU" sz="2000" dirty="0"/>
              <a:t>, в сильной мере зависит от их количества, вследствие чего полное отделение от указанных элементов достигается только после двух- или трехкратного </a:t>
            </a:r>
            <a:r>
              <a:rPr lang="ru-RU" sz="2000" b="1" i="1" dirty="0" err="1">
                <a:solidFill>
                  <a:srgbClr val="FF0000"/>
                </a:solidFill>
              </a:rPr>
              <a:t>переосаждения</a:t>
            </a:r>
            <a:r>
              <a:rPr lang="ru-RU" sz="2000" dirty="0"/>
              <a:t>. </a:t>
            </a:r>
            <a:endParaRPr lang="ru-RU" sz="2000" dirty="0" smtClean="0"/>
          </a:p>
          <a:p>
            <a:r>
              <a:rPr lang="ru-RU" sz="2000" dirty="0"/>
              <a:t>	</a:t>
            </a:r>
            <a:r>
              <a:rPr lang="ru-RU" sz="2000" dirty="0" smtClean="0"/>
              <a:t>Осадки</a:t>
            </a:r>
            <a:r>
              <a:rPr lang="ru-RU" sz="2000" dirty="0"/>
              <a:t>, выпадающие из растворов, содержащих </a:t>
            </a:r>
            <a:r>
              <a:rPr lang="ru-RU" sz="2000" i="1" dirty="0">
                <a:solidFill>
                  <a:srgbClr val="FF0000"/>
                </a:solidFill>
              </a:rPr>
              <a:t>фосфаты, ванадаты, бораты и силикаты</a:t>
            </a:r>
            <a:r>
              <a:rPr lang="ru-RU" sz="2000" dirty="0"/>
              <a:t>, как правило, загрязняются ими, и для полного их отделения также необходимо </a:t>
            </a:r>
            <a:r>
              <a:rPr lang="ru-RU" sz="2000" b="1" i="1" dirty="0" err="1">
                <a:solidFill>
                  <a:srgbClr val="FF0000"/>
                </a:solidFill>
              </a:rPr>
              <a:t>переосаждение</a:t>
            </a:r>
            <a:r>
              <a:rPr lang="ru-RU" sz="2000" dirty="0"/>
              <a:t>. </a:t>
            </a:r>
            <a:endParaRPr lang="ru-RU" sz="2000" dirty="0" smtClean="0"/>
          </a:p>
          <a:p>
            <a:r>
              <a:rPr lang="ru-RU" sz="2000" dirty="0"/>
              <a:t>	</a:t>
            </a:r>
            <a:r>
              <a:rPr lang="ru-RU" sz="2000" dirty="0" smtClean="0"/>
              <a:t>Большинство </a:t>
            </a:r>
            <a:r>
              <a:rPr lang="ru-RU" sz="2000" dirty="0"/>
              <a:t>же других элементов полностью или частично осаждаются гидроокисью аммония </a:t>
            </a:r>
            <a:r>
              <a:rPr lang="ru-RU" sz="2000" b="1" i="1" dirty="0">
                <a:solidFill>
                  <a:srgbClr val="FF0000"/>
                </a:solidFill>
              </a:rPr>
              <a:t>вместе</a:t>
            </a:r>
            <a:r>
              <a:rPr lang="ru-RU" sz="2000" dirty="0">
                <a:solidFill>
                  <a:srgbClr val="FF0000"/>
                </a:solidFill>
              </a:rPr>
              <a:t> </a:t>
            </a:r>
            <a:r>
              <a:rPr lang="ru-RU" sz="2000" dirty="0"/>
              <a:t>с ураном, и в их присутствии отделение урана без применения соответствующих маскирующих комплексообразующих веществ </a:t>
            </a:r>
            <a:endParaRPr lang="ru-RU" sz="2000" dirty="0" smtClean="0"/>
          </a:p>
          <a:p>
            <a:r>
              <a:rPr lang="ru-RU" sz="2000" b="1" i="1" dirty="0" smtClean="0"/>
              <a:t>не</a:t>
            </a:r>
            <a:r>
              <a:rPr lang="ru-RU" sz="2000" dirty="0" smtClean="0"/>
              <a:t> </a:t>
            </a:r>
            <a:r>
              <a:rPr lang="ru-RU" sz="2000" dirty="0"/>
              <a:t>может быть достигнуто. </a:t>
            </a:r>
            <a:r>
              <a:rPr lang="ru-RU" sz="2000" dirty="0" smtClean="0"/>
              <a:t>                                                                                          -6-207-</a:t>
            </a:r>
            <a:endParaRPr lang="ru-RU" sz="2000" dirty="0"/>
          </a:p>
        </p:txBody>
      </p:sp>
    </p:spTree>
    <p:extLst>
      <p:ext uri="{BB962C8B-B14F-4D97-AF65-F5344CB8AC3E}">
        <p14:creationId xmlns:p14="http://schemas.microsoft.com/office/powerpoint/2010/main" val="27719730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6863417"/>
          </a:xfrm>
          <a:prstGeom prst="rect">
            <a:avLst/>
          </a:prstGeom>
          <a:noFill/>
        </p:spPr>
        <p:txBody>
          <a:bodyPr wrap="square" rtlCol="0">
            <a:spAutoFit/>
          </a:bodyPr>
          <a:lstStyle/>
          <a:p>
            <a:r>
              <a:rPr lang="ru-RU" sz="2000" dirty="0" smtClean="0"/>
              <a:t>	Для </a:t>
            </a:r>
            <a:r>
              <a:rPr lang="ru-RU" sz="2000" dirty="0"/>
              <a:t>отделения урана раствор подкисляют соляной или азотной кислотой и кипятят для удаления СО</a:t>
            </a:r>
            <a:r>
              <a:rPr lang="ru-RU" sz="2000" baseline="-25000" dirty="0"/>
              <a:t>2</a:t>
            </a:r>
            <a:r>
              <a:rPr lang="ru-RU" sz="2000" dirty="0"/>
              <a:t>. Если раствор содержит уран(</a:t>
            </a:r>
            <a:r>
              <a:rPr lang="en-US" sz="2000" dirty="0"/>
              <a:t>IV</a:t>
            </a:r>
            <a:r>
              <a:rPr lang="ru-RU" sz="2000" dirty="0"/>
              <a:t>), то подкисляют азотной кислотой, обеспечивающей окисление урана (</a:t>
            </a:r>
            <a:r>
              <a:rPr lang="en-US" sz="2000" dirty="0"/>
              <a:t>IV</a:t>
            </a:r>
            <a:r>
              <a:rPr lang="ru-RU" sz="2000" dirty="0"/>
              <a:t>) до урана(</a:t>
            </a:r>
            <a:r>
              <a:rPr lang="en-US" sz="2000" dirty="0"/>
              <a:t>VI</a:t>
            </a:r>
            <a:r>
              <a:rPr lang="ru-RU" sz="2000" dirty="0"/>
              <a:t>). На каждые 100 мл раствора прибавляют по 5-10 г нитрата или хлорида аммония, вносят бумажную массу и при перемешивании постепенно добавляют разбавленный раствор гидроокиси аммония (1: 4) до появления сильного запаха аммиака, нагревают до кипения и кипятят в течение не менее 5 мин. для получения </a:t>
            </a:r>
            <a:r>
              <a:rPr lang="ru-RU" sz="2000" b="1" i="1" dirty="0" err="1"/>
              <a:t>легкофильтрующегося</a:t>
            </a:r>
            <a:r>
              <a:rPr lang="ru-RU" sz="2000" dirty="0"/>
              <a:t> осадка. После отстаивания осадок отфильтровывают из горячего раствора и промывают 2%-</a:t>
            </a:r>
            <a:r>
              <a:rPr lang="ru-RU" sz="2000" dirty="0" err="1"/>
              <a:t>ным</a:t>
            </a:r>
            <a:r>
              <a:rPr lang="ru-RU" sz="2000" dirty="0"/>
              <a:t> раствором нитрата аммония, подщелоченным небольшим количеством гидроокиси аммония.</a:t>
            </a:r>
          </a:p>
          <a:p>
            <a:r>
              <a:rPr lang="ru-RU" sz="2000" dirty="0"/>
              <a:t>	</a:t>
            </a:r>
            <a:r>
              <a:rPr lang="ru-RU" sz="2000" i="1" dirty="0">
                <a:solidFill>
                  <a:srgbClr val="FF0000"/>
                </a:solidFill>
              </a:rPr>
              <a:t>Применение </a:t>
            </a:r>
            <a:r>
              <a:rPr lang="ru-RU" sz="2000" b="1" i="1" u="sng" dirty="0">
                <a:solidFill>
                  <a:srgbClr val="FF0000"/>
                </a:solidFill>
              </a:rPr>
              <a:t>комплексона </a:t>
            </a:r>
            <a:r>
              <a:rPr lang="en-US" sz="2000" b="1" i="1" u="sng" dirty="0">
                <a:solidFill>
                  <a:srgbClr val="FF0000"/>
                </a:solidFill>
              </a:rPr>
              <a:t>III</a:t>
            </a:r>
            <a:r>
              <a:rPr lang="ru-RU" sz="2000" b="1" i="1" u="sng" dirty="0">
                <a:solidFill>
                  <a:srgbClr val="FF0000"/>
                </a:solidFill>
              </a:rPr>
              <a:t> </a:t>
            </a:r>
            <a:r>
              <a:rPr lang="ru-RU" sz="2000" dirty="0"/>
              <a:t>значительно расширяет число элементов, от которых возможно отделение урана осаждением аммиаком. В присутствии комплексона </a:t>
            </a:r>
            <a:r>
              <a:rPr lang="en-US" sz="2000" dirty="0"/>
              <a:t>III</a:t>
            </a:r>
            <a:r>
              <a:rPr lang="ru-RU" sz="2000" dirty="0"/>
              <a:t> уран полностью отделяется от </a:t>
            </a:r>
            <a:r>
              <a:rPr lang="en-US" sz="2000" dirty="0"/>
              <a:t>Mg</a:t>
            </a:r>
            <a:r>
              <a:rPr lang="ru-RU" sz="2000" dirty="0"/>
              <a:t>, </a:t>
            </a:r>
            <a:r>
              <a:rPr lang="en-US" sz="2000" dirty="0" err="1"/>
              <a:t>Ca</a:t>
            </a:r>
            <a:r>
              <a:rPr lang="ru-RU" sz="2000" dirty="0"/>
              <a:t>, </a:t>
            </a:r>
            <a:r>
              <a:rPr lang="en-US" sz="2000" dirty="0" err="1"/>
              <a:t>Sr</a:t>
            </a:r>
            <a:r>
              <a:rPr lang="ru-RU" sz="2000" dirty="0"/>
              <a:t>, </a:t>
            </a:r>
            <a:r>
              <a:rPr lang="ru-RU" sz="2000" dirty="0" err="1"/>
              <a:t>Ва</a:t>
            </a:r>
            <a:r>
              <a:rPr lang="ru-RU" sz="2000" dirty="0"/>
              <a:t>, </a:t>
            </a:r>
            <a:r>
              <a:rPr lang="en-US" sz="2000" dirty="0"/>
              <a:t>Cu</a:t>
            </a:r>
            <a:r>
              <a:rPr lang="ru-RU" sz="2000" dirty="0"/>
              <a:t>, </a:t>
            </a:r>
            <a:r>
              <a:rPr lang="en-US" sz="2000" dirty="0"/>
              <a:t>Zn</a:t>
            </a:r>
            <a:r>
              <a:rPr lang="ru-RU" sz="2000" dirty="0"/>
              <a:t>, </a:t>
            </a:r>
            <a:r>
              <a:rPr lang="en-US" sz="2000" dirty="0"/>
              <a:t>Co</a:t>
            </a:r>
            <a:r>
              <a:rPr lang="ru-RU" sz="2000" dirty="0"/>
              <a:t>, </a:t>
            </a:r>
            <a:r>
              <a:rPr lang="en-US" sz="2000" dirty="0"/>
              <a:t>Ni</a:t>
            </a:r>
            <a:r>
              <a:rPr lang="ru-RU" sz="2000" dirty="0"/>
              <a:t>, </a:t>
            </a:r>
            <a:r>
              <a:rPr lang="en-US" sz="2000" dirty="0"/>
              <a:t>Cd</a:t>
            </a:r>
            <a:r>
              <a:rPr lang="ru-RU" sz="2000" dirty="0"/>
              <a:t>, </a:t>
            </a:r>
            <a:r>
              <a:rPr lang="ru-RU" sz="2000" dirty="0" err="1"/>
              <a:t>Мп</a:t>
            </a:r>
            <a:r>
              <a:rPr lang="ru-RU" sz="2000" dirty="0"/>
              <a:t>, </a:t>
            </a:r>
            <a:r>
              <a:rPr lang="en-US" sz="2000" dirty="0" err="1"/>
              <a:t>Pb</a:t>
            </a:r>
            <a:r>
              <a:rPr lang="ru-RU" sz="2000" dirty="0"/>
              <a:t>, </a:t>
            </a:r>
            <a:r>
              <a:rPr lang="en-US" sz="2000" dirty="0"/>
              <a:t>Hg</a:t>
            </a:r>
            <a:r>
              <a:rPr lang="ru-RU" sz="2000" dirty="0"/>
              <a:t>, </a:t>
            </a:r>
            <a:r>
              <a:rPr lang="en-US" sz="2000" dirty="0"/>
              <a:t>Al</a:t>
            </a:r>
            <a:r>
              <a:rPr lang="ru-RU" sz="2000" dirty="0"/>
              <a:t>, </a:t>
            </a:r>
            <a:r>
              <a:rPr lang="en-US" sz="2000" dirty="0"/>
              <a:t>La</a:t>
            </a:r>
            <a:r>
              <a:rPr lang="ru-RU" sz="2000" dirty="0"/>
              <a:t>, Се, </a:t>
            </a:r>
            <a:r>
              <a:rPr lang="en-US" sz="2000" dirty="0"/>
              <a:t>V</a:t>
            </a:r>
            <a:r>
              <a:rPr lang="ru-RU" sz="2000" dirty="0"/>
              <a:t> (</a:t>
            </a:r>
            <a:r>
              <a:rPr lang="en-US" sz="2000" dirty="0"/>
              <a:t>IV</a:t>
            </a:r>
            <a:r>
              <a:rPr lang="ru-RU" sz="2000" dirty="0"/>
              <a:t>), </a:t>
            </a:r>
            <a:r>
              <a:rPr lang="en-US" sz="2000" dirty="0"/>
              <a:t>Cr</a:t>
            </a:r>
            <a:r>
              <a:rPr lang="ru-RU" sz="2000" dirty="0"/>
              <a:t>, </a:t>
            </a:r>
            <a:r>
              <a:rPr lang="en-US" sz="2000" dirty="0" err="1"/>
              <a:t>Th</a:t>
            </a:r>
            <a:r>
              <a:rPr lang="ru-RU" sz="2000" dirty="0"/>
              <a:t>, </a:t>
            </a:r>
            <a:r>
              <a:rPr lang="en-US" sz="2000" dirty="0"/>
              <a:t>Mo</a:t>
            </a:r>
            <a:r>
              <a:rPr lang="ru-RU" sz="2000" dirty="0"/>
              <a:t>, </a:t>
            </a:r>
            <a:r>
              <a:rPr lang="en-US" sz="2000" dirty="0"/>
              <a:t>W</a:t>
            </a:r>
            <a:r>
              <a:rPr lang="ru-RU" sz="2000" dirty="0"/>
              <a:t> и некоторых других элементов.</a:t>
            </a:r>
          </a:p>
          <a:p>
            <a:r>
              <a:rPr lang="ru-RU" sz="2000" dirty="0"/>
              <a:t>	</a:t>
            </a:r>
            <a:r>
              <a:rPr lang="ru-RU" sz="2000" i="1" dirty="0">
                <a:solidFill>
                  <a:srgbClr val="FF0000"/>
                </a:solidFill>
              </a:rPr>
              <a:t>Мешающее влияние </a:t>
            </a:r>
            <a:r>
              <a:rPr lang="ru-RU" sz="2000" b="1" i="1" u="sng" dirty="0">
                <a:solidFill>
                  <a:srgbClr val="FF0000"/>
                </a:solidFill>
              </a:rPr>
              <a:t>титана</a:t>
            </a:r>
            <a:r>
              <a:rPr lang="ru-RU" sz="2000" dirty="0">
                <a:solidFill>
                  <a:srgbClr val="FF0000"/>
                </a:solidFill>
              </a:rPr>
              <a:t> </a:t>
            </a:r>
            <a:r>
              <a:rPr lang="ru-RU" sz="2000" dirty="0"/>
              <a:t>рекомендуется устранять добавлением небольших количеств перекиси водорода. </a:t>
            </a:r>
            <a:endParaRPr lang="ru-RU" sz="2000" dirty="0" smtClean="0"/>
          </a:p>
          <a:p>
            <a:r>
              <a:rPr lang="ru-RU" sz="2000" dirty="0"/>
              <a:t>	</a:t>
            </a:r>
            <a:r>
              <a:rPr lang="ru-RU" sz="2000" dirty="0" smtClean="0"/>
              <a:t>Применение </a:t>
            </a:r>
            <a:r>
              <a:rPr lang="ru-RU" sz="2000" dirty="0"/>
              <a:t>комплексона </a:t>
            </a:r>
            <a:r>
              <a:rPr lang="en-US" sz="2000" dirty="0"/>
              <a:t>III</a:t>
            </a:r>
            <a:r>
              <a:rPr lang="ru-RU" sz="2000" dirty="0"/>
              <a:t> позволяет отделять уран также и от </a:t>
            </a:r>
            <a:r>
              <a:rPr lang="ru-RU" sz="2000" b="1" i="1" u="sng" dirty="0">
                <a:solidFill>
                  <a:srgbClr val="FF0000"/>
                </a:solidFill>
              </a:rPr>
              <a:t>ванадия(</a:t>
            </a:r>
            <a:r>
              <a:rPr lang="en-US" sz="2000" b="1" i="1" u="sng" dirty="0">
                <a:solidFill>
                  <a:srgbClr val="FF0000"/>
                </a:solidFill>
              </a:rPr>
              <a:t>V</a:t>
            </a:r>
            <a:r>
              <a:rPr lang="ru-RU" sz="2000" b="1" i="1" u="sng" dirty="0">
                <a:solidFill>
                  <a:srgbClr val="FF0000"/>
                </a:solidFill>
              </a:rPr>
              <a:t>)</a:t>
            </a:r>
            <a:r>
              <a:rPr lang="ru-RU" sz="2000" b="1" i="1" dirty="0">
                <a:solidFill>
                  <a:srgbClr val="FF0000"/>
                </a:solidFill>
              </a:rPr>
              <a:t>, </a:t>
            </a:r>
            <a:r>
              <a:rPr lang="ru-RU" sz="2000" dirty="0"/>
              <a:t>который хотя и не образует комплекса с комплексоном </a:t>
            </a:r>
            <a:r>
              <a:rPr lang="en-US" sz="2000" dirty="0"/>
              <a:t>III</a:t>
            </a:r>
            <a:r>
              <a:rPr lang="ru-RU" sz="2000" dirty="0"/>
              <a:t>, но при нагревании восстанавливается им до ванадия(</a:t>
            </a:r>
            <a:r>
              <a:rPr lang="en-US" sz="2000" dirty="0"/>
              <a:t>IV</a:t>
            </a:r>
            <a:r>
              <a:rPr lang="ru-RU" sz="2000" dirty="0"/>
              <a:t>), образующего с избытком комплексона </a:t>
            </a:r>
            <a:r>
              <a:rPr lang="en-US" sz="2000" dirty="0"/>
              <a:t>III</a:t>
            </a:r>
            <a:r>
              <a:rPr lang="ru-RU" sz="2000" dirty="0"/>
              <a:t> достаточно прочный растворимый комплекс, полностью удерживающийся в растворе. </a:t>
            </a:r>
          </a:p>
          <a:p>
            <a:pPr algn="r"/>
            <a:r>
              <a:rPr lang="ru-RU" sz="2000" dirty="0" smtClean="0"/>
              <a:t>-7-208-</a:t>
            </a:r>
            <a:endParaRPr lang="ru-RU" sz="2000" dirty="0"/>
          </a:p>
        </p:txBody>
      </p:sp>
    </p:spTree>
    <p:extLst>
      <p:ext uri="{BB962C8B-B14F-4D97-AF65-F5344CB8AC3E}">
        <p14:creationId xmlns:p14="http://schemas.microsoft.com/office/powerpoint/2010/main" val="19110896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036496" cy="6986528"/>
          </a:xfrm>
          <a:prstGeom prst="rect">
            <a:avLst/>
          </a:prstGeom>
          <a:noFill/>
        </p:spPr>
        <p:txBody>
          <a:bodyPr wrap="square" rtlCol="0">
            <a:spAutoFit/>
          </a:bodyPr>
          <a:lstStyle/>
          <a:p>
            <a:pPr algn="just"/>
            <a:r>
              <a:rPr lang="ru-RU" sz="2000" dirty="0" smtClean="0"/>
              <a:t>Как </a:t>
            </a:r>
            <a:r>
              <a:rPr lang="ru-RU" sz="2000" dirty="0"/>
              <a:t>уже указывалось выше, комбинирование отделения урана осаждением аммиаком в присутствии комплексона </a:t>
            </a:r>
            <a:r>
              <a:rPr lang="en-US" sz="2000" dirty="0"/>
              <a:t>III</a:t>
            </a:r>
            <a:r>
              <a:rPr lang="ru-RU" sz="2000" dirty="0"/>
              <a:t> с последующим извлечением урана из полученного осадка при помощи карбоната аммония позволяет отделять уран практически от всех элементов.</a:t>
            </a:r>
          </a:p>
          <a:p>
            <a:pPr algn="just"/>
            <a:r>
              <a:rPr lang="ru-RU" sz="2000" dirty="0"/>
              <a:t>	</a:t>
            </a:r>
            <a:r>
              <a:rPr lang="ru-RU" sz="2000" i="1" dirty="0"/>
              <a:t>Состав образующегося осадка</a:t>
            </a:r>
            <a:r>
              <a:rPr lang="ru-RU" sz="2000" dirty="0"/>
              <a:t>, а также количество отделяемых примесей при осаждении урана с помощью едких щелочей сильно </a:t>
            </a:r>
            <a:r>
              <a:rPr lang="ru-RU" sz="2000" i="1" dirty="0">
                <a:solidFill>
                  <a:srgbClr val="FF0000"/>
                </a:solidFill>
              </a:rPr>
              <a:t>зависит от концентрации щелочи в растворе</a:t>
            </a:r>
            <a:r>
              <a:rPr lang="ru-RU" sz="2000" dirty="0"/>
              <a:t>. При небольших концентрациях едкой щелочи выпадает осадок, состоящий из </a:t>
            </a:r>
            <a:r>
              <a:rPr lang="ru-RU" sz="2000" i="1" dirty="0">
                <a:solidFill>
                  <a:srgbClr val="FF0000"/>
                </a:solidFill>
              </a:rPr>
              <a:t>основных солей </a:t>
            </a:r>
            <a:r>
              <a:rPr lang="ru-RU" sz="2000" dirty="0"/>
              <a:t>различного состава. Так, например, в случае осаждения урана(VI) из растворов хлорида </a:t>
            </a:r>
            <a:r>
              <a:rPr lang="ru-RU" sz="2000" dirty="0" err="1"/>
              <a:t>уранила</a:t>
            </a:r>
            <a:r>
              <a:rPr lang="ru-RU" sz="2000" dirty="0"/>
              <a:t> с помощью едкого натра полученные осадки соответствовали составу </a:t>
            </a:r>
            <a:r>
              <a:rPr lang="ru-RU" sz="2400" dirty="0">
                <a:solidFill>
                  <a:srgbClr val="FF0000"/>
                </a:solidFill>
              </a:rPr>
              <a:t>UO</a:t>
            </a:r>
            <a:r>
              <a:rPr lang="ru-RU" sz="2400" baseline="-25000" dirty="0">
                <a:solidFill>
                  <a:srgbClr val="FF0000"/>
                </a:solidFill>
              </a:rPr>
              <a:t>2</a:t>
            </a:r>
            <a:r>
              <a:rPr lang="ru-RU" sz="2400" dirty="0">
                <a:solidFill>
                  <a:srgbClr val="FF0000"/>
                </a:solidFill>
              </a:rPr>
              <a:t>(OH)</a:t>
            </a:r>
            <a:r>
              <a:rPr lang="ru-RU" sz="2400" baseline="-25000" dirty="0">
                <a:solidFill>
                  <a:srgbClr val="FF0000"/>
                </a:solidFill>
              </a:rPr>
              <a:t>1,1</a:t>
            </a:r>
            <a:r>
              <a:rPr lang="ru-RU" sz="2400" dirty="0">
                <a:solidFill>
                  <a:srgbClr val="FF0000"/>
                </a:solidFill>
              </a:rPr>
              <a:t>∙С</a:t>
            </a:r>
            <a:r>
              <a:rPr lang="en-US" sz="2400" dirty="0">
                <a:solidFill>
                  <a:srgbClr val="FF0000"/>
                </a:solidFill>
              </a:rPr>
              <a:t>l</a:t>
            </a:r>
            <a:r>
              <a:rPr lang="ru-RU" sz="2400" baseline="-25000" dirty="0">
                <a:solidFill>
                  <a:srgbClr val="FF0000"/>
                </a:solidFill>
              </a:rPr>
              <a:t>0,9</a:t>
            </a:r>
            <a:r>
              <a:rPr lang="ru-RU" sz="2000" dirty="0"/>
              <a:t>. При увеличении количества добавляемого едкого натра содержание хлора в осадке уменьшается и в конце концов образующийся осадок полностью превращается в гидроокись </a:t>
            </a:r>
            <a:r>
              <a:rPr lang="ru-RU" sz="2000" dirty="0" err="1" smtClean="0"/>
              <a:t>уранила</a:t>
            </a:r>
            <a:r>
              <a:rPr lang="ru-RU" sz="2000" dirty="0" smtClean="0"/>
              <a:t> </a:t>
            </a:r>
            <a:r>
              <a:rPr lang="ru-RU" sz="2400" dirty="0">
                <a:solidFill>
                  <a:srgbClr val="FF0000"/>
                </a:solidFill>
              </a:rPr>
              <a:t>UO</a:t>
            </a:r>
            <a:r>
              <a:rPr lang="ru-RU" sz="2400" baseline="-25000" dirty="0">
                <a:solidFill>
                  <a:srgbClr val="FF0000"/>
                </a:solidFill>
              </a:rPr>
              <a:t>2</a:t>
            </a:r>
            <a:r>
              <a:rPr lang="ru-RU" sz="2400" dirty="0">
                <a:solidFill>
                  <a:srgbClr val="FF0000"/>
                </a:solidFill>
              </a:rPr>
              <a:t>(OH)</a:t>
            </a:r>
            <a:r>
              <a:rPr lang="ru-RU" sz="2400" baseline="-25000" dirty="0">
                <a:solidFill>
                  <a:srgbClr val="FF0000"/>
                </a:solidFill>
              </a:rPr>
              <a:t>2</a:t>
            </a:r>
            <a:r>
              <a:rPr lang="ru-RU" sz="2000" dirty="0"/>
              <a:t>. </a:t>
            </a:r>
          </a:p>
          <a:p>
            <a:pPr algn="just"/>
            <a:r>
              <a:rPr lang="ru-RU" sz="2000" dirty="0" smtClean="0"/>
              <a:t>           Дальнейшее </a:t>
            </a:r>
            <a:r>
              <a:rPr lang="ru-RU" sz="2000" dirty="0"/>
              <a:t>увеличение концентрации едкого натра в растворе приводит к появлению в осадке </a:t>
            </a:r>
            <a:r>
              <a:rPr lang="ru-RU" sz="2000" dirty="0" err="1"/>
              <a:t>диураната</a:t>
            </a:r>
            <a:r>
              <a:rPr lang="ru-RU" sz="2000" dirty="0"/>
              <a:t> натрия, содержание которого возрастает с повышением концентрации едкого натра. Состав образующихся осадков также в сильной степени зависит и от продолжительности взаимодействия с едким натром. Из раствора 9</a:t>
            </a:r>
            <a:r>
              <a:rPr lang="en-US" sz="2000" dirty="0"/>
              <a:t>N</a:t>
            </a:r>
            <a:r>
              <a:rPr lang="ru-RU" sz="2000" dirty="0"/>
              <a:t> (или выше) по едкому натру выделяется осадок, полностью состоящий из </a:t>
            </a:r>
            <a:r>
              <a:rPr lang="ru-RU" sz="2000" dirty="0" err="1"/>
              <a:t>диураната</a:t>
            </a:r>
            <a:r>
              <a:rPr lang="ru-RU" sz="2000" dirty="0"/>
              <a:t> натрия. </a:t>
            </a:r>
            <a:endParaRPr lang="ru-RU" sz="2000" dirty="0" smtClean="0"/>
          </a:p>
          <a:p>
            <a:pPr algn="just"/>
            <a:r>
              <a:rPr lang="ru-RU" sz="2000" dirty="0" smtClean="0"/>
              <a:t>          Хотя </a:t>
            </a:r>
            <a:r>
              <a:rPr lang="ru-RU" sz="2000" dirty="0"/>
              <a:t>с помощью едких щелочей не может быть достигнуто отделение урана от многих элементов, </a:t>
            </a:r>
            <a:r>
              <a:rPr lang="ru-RU" sz="2000" dirty="0" smtClean="0"/>
              <a:t>тем </a:t>
            </a:r>
            <a:r>
              <a:rPr lang="ru-RU" sz="2000" dirty="0"/>
              <a:t>не менее осаждение едкими щелочами </a:t>
            </a:r>
            <a:r>
              <a:rPr lang="ru-RU" sz="2000" dirty="0" smtClean="0"/>
              <a:t>весьма  эффективно </a:t>
            </a:r>
            <a:r>
              <a:rPr lang="ru-RU" sz="2000" dirty="0"/>
              <a:t>при отделении урана от фосфатов. </a:t>
            </a:r>
            <a:r>
              <a:rPr lang="ru-RU" sz="2000" dirty="0" smtClean="0"/>
              <a:t>                                                 -8-209-</a:t>
            </a:r>
            <a:endParaRPr lang="ru-RU" sz="2000" dirty="0"/>
          </a:p>
        </p:txBody>
      </p:sp>
    </p:spTree>
    <p:extLst>
      <p:ext uri="{BB962C8B-B14F-4D97-AF65-F5344CB8AC3E}">
        <p14:creationId xmlns:p14="http://schemas.microsoft.com/office/powerpoint/2010/main" val="32409920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0"/>
            <a:ext cx="9036496" cy="6924973"/>
          </a:xfrm>
          <a:prstGeom prst="rect">
            <a:avLst/>
          </a:prstGeom>
          <a:noFill/>
        </p:spPr>
        <p:txBody>
          <a:bodyPr wrap="square" rtlCol="0">
            <a:spAutoFit/>
          </a:bodyPr>
          <a:lstStyle/>
          <a:p>
            <a:r>
              <a:rPr lang="ru-RU" sz="2000" dirty="0" smtClean="0"/>
              <a:t>	С </a:t>
            </a:r>
            <a:r>
              <a:rPr lang="ru-RU" sz="2000" dirty="0"/>
              <a:t>помощью едкого натра возможно количественное выделение </a:t>
            </a:r>
            <a:r>
              <a:rPr lang="ru-RU" sz="2000" dirty="0" smtClean="0"/>
              <a:t>урана</a:t>
            </a:r>
          </a:p>
          <a:p>
            <a:r>
              <a:rPr lang="ru-RU" sz="2000" i="1" dirty="0" smtClean="0">
                <a:solidFill>
                  <a:srgbClr val="FF0000"/>
                </a:solidFill>
              </a:rPr>
              <a:t>из </a:t>
            </a:r>
            <a:r>
              <a:rPr lang="ru-RU" sz="2000" b="1" i="1" dirty="0">
                <a:solidFill>
                  <a:srgbClr val="FF0000"/>
                </a:solidFill>
              </a:rPr>
              <a:t>фосфата</a:t>
            </a:r>
            <a:r>
              <a:rPr lang="ru-RU" sz="2000" i="1" dirty="0">
                <a:solidFill>
                  <a:srgbClr val="FF0000"/>
                </a:solidFill>
              </a:rPr>
              <a:t> </a:t>
            </a:r>
            <a:r>
              <a:rPr lang="ru-RU" sz="2000" i="1" dirty="0" err="1">
                <a:solidFill>
                  <a:srgbClr val="FF0000"/>
                </a:solidFill>
              </a:rPr>
              <a:t>уранила</a:t>
            </a:r>
            <a:r>
              <a:rPr lang="ru-RU" sz="2000" dirty="0"/>
              <a:t>, который взаимодействует с едким натром с образованием нерастворимого </a:t>
            </a:r>
            <a:r>
              <a:rPr lang="ru-RU" sz="2000" dirty="0" err="1"/>
              <a:t>диураната</a:t>
            </a:r>
            <a:r>
              <a:rPr lang="ru-RU" sz="2000" dirty="0"/>
              <a:t> натрия и .растворимого </a:t>
            </a:r>
            <a:r>
              <a:rPr lang="ru-RU" sz="2000" dirty="0" err="1"/>
              <a:t>трехзамещенного</a:t>
            </a:r>
            <a:r>
              <a:rPr lang="ru-RU" sz="2000" dirty="0"/>
              <a:t> фосфата натрия. Образующиеся осадки </a:t>
            </a:r>
            <a:r>
              <a:rPr lang="ru-RU" sz="2000" dirty="0" err="1"/>
              <a:t>диураната</a:t>
            </a:r>
            <a:r>
              <a:rPr lang="ru-RU" sz="2000" dirty="0"/>
              <a:t> натрия трудно фильтруются. </a:t>
            </a:r>
            <a:r>
              <a:rPr lang="ru-RU" sz="2000" dirty="0" smtClean="0"/>
              <a:t>	Отделение </a:t>
            </a:r>
            <a:r>
              <a:rPr lang="ru-RU" sz="2000" dirty="0"/>
              <a:t>маточного раствора и промывание осадка осуществляются с помощью центрифугирования и декантации или фильтрованием через стеклянные фильтры или стеклянную вату. Вследствие высокой концентрации щелочи (около 9</a:t>
            </a:r>
            <a:r>
              <a:rPr lang="en-US" sz="2000" dirty="0"/>
              <a:t>N</a:t>
            </a:r>
            <a:r>
              <a:rPr lang="ru-RU" sz="2000" dirty="0"/>
              <a:t> и выше) применение бумажных фильтров исключается. </a:t>
            </a:r>
          </a:p>
          <a:p>
            <a:r>
              <a:rPr lang="ru-RU" sz="2000" dirty="0" smtClean="0"/>
              <a:t>	Если </a:t>
            </a:r>
            <a:r>
              <a:rPr lang="ru-RU" sz="2000" i="1" dirty="0">
                <a:solidFill>
                  <a:srgbClr val="FF0000"/>
                </a:solidFill>
              </a:rPr>
              <a:t>комбинировать осаждение </a:t>
            </a:r>
            <a:r>
              <a:rPr lang="ru-RU" sz="2000" dirty="0"/>
              <a:t>едким натром с извлечением урана из полученного осадка при помощи карбонатов, то в этом случае его можно отделить от больших количеств различных элементов, в том числе от фосфора и ванадия. </a:t>
            </a:r>
            <a:endParaRPr lang="ru-RU" sz="2000" dirty="0" smtClean="0"/>
          </a:p>
          <a:p>
            <a:r>
              <a:rPr lang="ru-RU" sz="2000" dirty="0"/>
              <a:t>	</a:t>
            </a:r>
            <a:r>
              <a:rPr lang="ru-RU" sz="2000" dirty="0" smtClean="0"/>
              <a:t>Для </a:t>
            </a:r>
            <a:r>
              <a:rPr lang="ru-RU" sz="2000" dirty="0"/>
              <a:t>этого исходный раствор нейтрализуют до рН 6,5-7 едким натром и прибавляют к нему карбонат натрия до рН 10. В этих условиях </a:t>
            </a:r>
            <a:r>
              <a:rPr lang="ru-RU" sz="2000" b="1" i="1" dirty="0">
                <a:solidFill>
                  <a:srgbClr val="FF0000"/>
                </a:solidFill>
              </a:rPr>
              <a:t>осаждаются</a:t>
            </a:r>
            <a:r>
              <a:rPr lang="ru-RU" sz="2000" dirty="0">
                <a:solidFill>
                  <a:srgbClr val="FF0000"/>
                </a:solidFill>
              </a:rPr>
              <a:t> </a:t>
            </a:r>
            <a:r>
              <a:rPr lang="ru-RU" sz="2000" dirty="0"/>
              <a:t>в виде гидроокисей или карбонатов многие элементы (</a:t>
            </a:r>
            <a:r>
              <a:rPr lang="en-US" sz="2000" dirty="0"/>
              <a:t>Fe</a:t>
            </a:r>
            <a:r>
              <a:rPr lang="ru-RU" sz="2000" dirty="0"/>
              <a:t>, </a:t>
            </a:r>
            <a:r>
              <a:rPr lang="en-US" sz="2000" dirty="0" err="1"/>
              <a:t>Mn</a:t>
            </a:r>
            <a:r>
              <a:rPr lang="ru-RU" sz="2000" dirty="0"/>
              <a:t>, </a:t>
            </a:r>
            <a:r>
              <a:rPr lang="en-US" sz="2000" dirty="0"/>
              <a:t>Al</a:t>
            </a:r>
            <a:r>
              <a:rPr lang="ru-RU" sz="2000" dirty="0"/>
              <a:t>, </a:t>
            </a:r>
            <a:r>
              <a:rPr lang="en-US" sz="2000" dirty="0" err="1"/>
              <a:t>Pb</a:t>
            </a:r>
            <a:r>
              <a:rPr lang="ru-RU" sz="2000" dirty="0"/>
              <a:t>, </a:t>
            </a:r>
            <a:r>
              <a:rPr lang="ru-RU" sz="2000" dirty="0" err="1"/>
              <a:t>Са</a:t>
            </a:r>
            <a:r>
              <a:rPr lang="ru-RU" sz="2000" dirty="0"/>
              <a:t>), в то время как уран в виде </a:t>
            </a:r>
            <a:r>
              <a:rPr lang="ru-RU" sz="2000" b="1" i="1" dirty="0">
                <a:solidFill>
                  <a:srgbClr val="FF0000"/>
                </a:solidFill>
              </a:rPr>
              <a:t>растворимого</a:t>
            </a:r>
            <a:r>
              <a:rPr lang="ru-RU" sz="2000" dirty="0">
                <a:solidFill>
                  <a:srgbClr val="FF0000"/>
                </a:solidFill>
              </a:rPr>
              <a:t> </a:t>
            </a:r>
            <a:r>
              <a:rPr lang="ru-RU" sz="2000" dirty="0"/>
              <a:t>карбонатного комплекса </a:t>
            </a:r>
            <a:r>
              <a:rPr lang="en-US" sz="2400" dirty="0">
                <a:solidFill>
                  <a:srgbClr val="FF0000"/>
                </a:solidFill>
              </a:rPr>
              <a:t>Na</a:t>
            </a:r>
            <a:r>
              <a:rPr lang="ru-RU" sz="2400" baseline="-25000" dirty="0">
                <a:solidFill>
                  <a:srgbClr val="FF0000"/>
                </a:solidFill>
              </a:rPr>
              <a:t>4</a:t>
            </a:r>
            <a:r>
              <a:rPr lang="ru-RU" sz="2400" dirty="0">
                <a:solidFill>
                  <a:srgbClr val="FF0000"/>
                </a:solidFill>
              </a:rPr>
              <a:t>[</a:t>
            </a:r>
            <a:r>
              <a:rPr lang="en-US" sz="2400" dirty="0">
                <a:solidFill>
                  <a:srgbClr val="FF0000"/>
                </a:solidFill>
              </a:rPr>
              <a:t>U</a:t>
            </a:r>
            <a:r>
              <a:rPr lang="ru-RU" sz="2400" dirty="0">
                <a:solidFill>
                  <a:srgbClr val="FF0000"/>
                </a:solidFill>
              </a:rPr>
              <a:t>О</a:t>
            </a:r>
            <a:r>
              <a:rPr lang="ru-RU" sz="2400" baseline="-25000" dirty="0">
                <a:solidFill>
                  <a:srgbClr val="FF0000"/>
                </a:solidFill>
              </a:rPr>
              <a:t>2</a:t>
            </a:r>
            <a:r>
              <a:rPr lang="ru-RU" sz="2400" dirty="0">
                <a:solidFill>
                  <a:srgbClr val="FF0000"/>
                </a:solidFill>
              </a:rPr>
              <a:t>(СО</a:t>
            </a:r>
            <a:r>
              <a:rPr lang="ru-RU" sz="2400" baseline="-25000" dirty="0">
                <a:solidFill>
                  <a:srgbClr val="FF0000"/>
                </a:solidFill>
              </a:rPr>
              <a:t>3</a:t>
            </a:r>
            <a:r>
              <a:rPr lang="ru-RU" sz="2400" dirty="0">
                <a:solidFill>
                  <a:srgbClr val="FF0000"/>
                </a:solidFill>
              </a:rPr>
              <a:t>)</a:t>
            </a:r>
            <a:r>
              <a:rPr lang="ru-RU" sz="2400" baseline="-25000" dirty="0">
                <a:solidFill>
                  <a:srgbClr val="FF0000"/>
                </a:solidFill>
              </a:rPr>
              <a:t>3</a:t>
            </a:r>
            <a:r>
              <a:rPr lang="ru-RU" sz="2400" dirty="0">
                <a:solidFill>
                  <a:srgbClr val="FF0000"/>
                </a:solidFill>
              </a:rPr>
              <a:t>] </a:t>
            </a:r>
            <a:r>
              <a:rPr lang="ru-RU" sz="2000" dirty="0"/>
              <a:t>остается в растворе. </a:t>
            </a:r>
            <a:r>
              <a:rPr lang="ru-RU" sz="2000" i="1" dirty="0">
                <a:solidFill>
                  <a:srgbClr val="FF0000"/>
                </a:solidFill>
              </a:rPr>
              <a:t>При добавлении к этому раствору едкого натра </a:t>
            </a:r>
            <a:r>
              <a:rPr lang="ru-RU" sz="2000" dirty="0"/>
              <a:t>уран полностью </a:t>
            </a:r>
            <a:r>
              <a:rPr lang="ru-RU" sz="2000" b="1" i="1" dirty="0"/>
              <a:t>осаждается</a:t>
            </a:r>
            <a:r>
              <a:rPr lang="ru-RU" sz="2000" dirty="0"/>
              <a:t> из раствора в виде </a:t>
            </a:r>
            <a:r>
              <a:rPr lang="ru-RU" sz="2000" dirty="0" err="1"/>
              <a:t>диураната</a:t>
            </a:r>
            <a:r>
              <a:rPr lang="ru-RU" sz="2000" dirty="0"/>
              <a:t> </a:t>
            </a:r>
            <a:r>
              <a:rPr lang="ru-RU" sz="2000" dirty="0" smtClean="0"/>
              <a:t>натрия:</a:t>
            </a:r>
          </a:p>
          <a:p>
            <a:r>
              <a:rPr lang="ru-RU" sz="2000" dirty="0" smtClean="0"/>
              <a:t> </a:t>
            </a:r>
            <a:endParaRPr lang="ru-RU" sz="2000" dirty="0"/>
          </a:p>
          <a:p>
            <a:pPr algn="r"/>
            <a:endParaRPr lang="ru-RU" sz="2000" dirty="0" smtClean="0"/>
          </a:p>
          <a:p>
            <a:pPr algn="r"/>
            <a:endParaRPr lang="ru-RU" sz="2000" dirty="0"/>
          </a:p>
          <a:p>
            <a:pPr algn="r"/>
            <a:r>
              <a:rPr lang="ru-RU" sz="2000" dirty="0" smtClean="0"/>
              <a:t>-9-210-</a:t>
            </a:r>
            <a:endParaRPr lang="ru-RU" sz="2000"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090" y="5805264"/>
            <a:ext cx="8645324"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91976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9392"/>
            <a:ext cx="9144000" cy="6955750"/>
          </a:xfrm>
          <a:prstGeom prst="rect">
            <a:avLst/>
          </a:prstGeom>
          <a:noFill/>
        </p:spPr>
        <p:txBody>
          <a:bodyPr wrap="square" rtlCol="0">
            <a:spAutoFit/>
          </a:bodyPr>
          <a:lstStyle/>
          <a:p>
            <a:pPr algn="ctr"/>
            <a:r>
              <a:rPr lang="ru-RU" sz="2400" i="1" u="sng" dirty="0">
                <a:solidFill>
                  <a:srgbClr val="FF0000"/>
                </a:solidFill>
              </a:rPr>
              <a:t>Отделение осаждением пероксидом водорода</a:t>
            </a:r>
            <a:endParaRPr lang="ru-RU" sz="2400" dirty="0">
              <a:solidFill>
                <a:srgbClr val="FF0000"/>
              </a:solidFill>
            </a:endParaRPr>
          </a:p>
          <a:p>
            <a:r>
              <a:rPr lang="ru-RU" sz="2000" dirty="0"/>
              <a:t>	Отделение урана осаждением перекисью водорода основано </a:t>
            </a:r>
            <a:r>
              <a:rPr lang="ru-RU" sz="2000" dirty="0" smtClean="0"/>
              <a:t>на образовании </a:t>
            </a:r>
            <a:r>
              <a:rPr lang="ru-RU" sz="2000" b="1" i="1" dirty="0">
                <a:solidFill>
                  <a:srgbClr val="FF0000"/>
                </a:solidFill>
              </a:rPr>
              <a:t>труднорастворимых</a:t>
            </a:r>
            <a:r>
              <a:rPr lang="ru-RU" sz="2000" dirty="0">
                <a:solidFill>
                  <a:srgbClr val="FF0000"/>
                </a:solidFill>
              </a:rPr>
              <a:t> </a:t>
            </a:r>
            <a:r>
              <a:rPr lang="ru-RU" sz="2000" dirty="0" err="1" smtClean="0"/>
              <a:t>пероксидных</a:t>
            </a:r>
            <a:r>
              <a:rPr lang="ru-RU" sz="2000" dirty="0" smtClean="0"/>
              <a:t> </a:t>
            </a:r>
            <a:r>
              <a:rPr lang="ru-RU" sz="2000" dirty="0"/>
              <a:t>соединений при добавлении перекиси водорода к </a:t>
            </a:r>
            <a:r>
              <a:rPr lang="ru-RU" sz="2000" b="1" i="1" dirty="0">
                <a:solidFill>
                  <a:srgbClr val="FF0000"/>
                </a:solidFill>
              </a:rPr>
              <a:t>слабокислым</a:t>
            </a:r>
            <a:r>
              <a:rPr lang="ru-RU" sz="2000" dirty="0">
                <a:solidFill>
                  <a:srgbClr val="FF0000"/>
                </a:solidFill>
              </a:rPr>
              <a:t> </a:t>
            </a:r>
            <a:r>
              <a:rPr lang="ru-RU" sz="2000" dirty="0"/>
              <a:t>растворам солей </a:t>
            </a:r>
            <a:r>
              <a:rPr lang="ru-RU" sz="2000" dirty="0" err="1"/>
              <a:t>уранила</a:t>
            </a:r>
            <a:r>
              <a:rPr lang="ru-RU" sz="2000" dirty="0" smtClean="0"/>
              <a:t>:</a:t>
            </a:r>
          </a:p>
          <a:p>
            <a:endParaRPr lang="ru-RU" sz="2000" dirty="0"/>
          </a:p>
          <a:p>
            <a:endParaRPr lang="ru-RU" sz="2000" dirty="0"/>
          </a:p>
          <a:p>
            <a:r>
              <a:rPr lang="ru-RU" sz="2000" dirty="0" smtClean="0"/>
              <a:t>	Разумеется</a:t>
            </a:r>
            <a:r>
              <a:rPr lang="ru-RU" sz="2000" dirty="0"/>
              <a:t>, что уран, присутствующий в других валентных состояниях, предварительно окисляется перекисью водорода до шестивалентного, который затем уже взаимодействует с избытком перекиси водорода с образованием нерастворимого перекисного соединения.</a:t>
            </a:r>
          </a:p>
          <a:p>
            <a:r>
              <a:rPr lang="ru-RU" sz="2000" dirty="0"/>
              <a:t>	На основании более поздних исследований предполагается, что реакция идет через промежуточную стадию с образованием </a:t>
            </a:r>
            <a:r>
              <a:rPr lang="ru-RU" sz="2000" dirty="0" err="1"/>
              <a:t>надурановой</a:t>
            </a:r>
            <a:r>
              <a:rPr lang="ru-RU" sz="2000" dirty="0"/>
              <a:t> кислоты </a:t>
            </a:r>
            <a:r>
              <a:rPr lang="ru-RU" sz="2200" dirty="0">
                <a:solidFill>
                  <a:srgbClr val="FF0000"/>
                </a:solidFill>
              </a:rPr>
              <a:t>H</a:t>
            </a:r>
            <a:r>
              <a:rPr lang="ru-RU" sz="2200" baseline="-25000" dirty="0">
                <a:solidFill>
                  <a:srgbClr val="FF0000"/>
                </a:solidFill>
              </a:rPr>
              <a:t>4</a:t>
            </a:r>
            <a:r>
              <a:rPr lang="ru-RU" sz="2200" dirty="0">
                <a:solidFill>
                  <a:srgbClr val="FF0000"/>
                </a:solidFill>
              </a:rPr>
              <a:t>UO</a:t>
            </a:r>
            <a:r>
              <a:rPr lang="ru-RU" sz="2200" baseline="-25000" dirty="0">
                <a:solidFill>
                  <a:srgbClr val="FF0000"/>
                </a:solidFill>
              </a:rPr>
              <a:t>8</a:t>
            </a:r>
            <a:r>
              <a:rPr lang="ru-RU" sz="2000" dirty="0"/>
              <a:t>:</a:t>
            </a:r>
          </a:p>
          <a:p>
            <a:endParaRPr lang="ru-RU" sz="2000" dirty="0" smtClean="0"/>
          </a:p>
          <a:p>
            <a:endParaRPr lang="ru-RU" sz="2000" dirty="0"/>
          </a:p>
          <a:p>
            <a:r>
              <a:rPr lang="ru-RU" sz="2000" dirty="0" smtClean="0"/>
              <a:t>которая </a:t>
            </a:r>
            <a:r>
              <a:rPr lang="ru-RU" sz="2000" dirty="0"/>
              <a:t>тут же взаимодействует с еще неизменившимся ионом </a:t>
            </a:r>
            <a:r>
              <a:rPr lang="ru-RU" sz="2000" dirty="0" err="1"/>
              <a:t>уранила</a:t>
            </a:r>
            <a:r>
              <a:rPr lang="ru-RU" sz="2000" dirty="0"/>
              <a:t>, образуя нерастворимый </a:t>
            </a:r>
            <a:r>
              <a:rPr lang="ru-RU" sz="2000" b="1" i="1" dirty="0" err="1">
                <a:solidFill>
                  <a:srgbClr val="FF0000"/>
                </a:solidFill>
              </a:rPr>
              <a:t>перуранат</a:t>
            </a:r>
            <a:r>
              <a:rPr lang="ru-RU" sz="2000" i="1" dirty="0">
                <a:solidFill>
                  <a:srgbClr val="FF0000"/>
                </a:solidFill>
              </a:rPr>
              <a:t> </a:t>
            </a:r>
            <a:r>
              <a:rPr lang="ru-RU" sz="2000" i="1" dirty="0" err="1">
                <a:solidFill>
                  <a:srgbClr val="FF0000"/>
                </a:solidFill>
              </a:rPr>
              <a:t>уранила</a:t>
            </a:r>
            <a:r>
              <a:rPr lang="ru-RU" sz="2000" dirty="0" smtClean="0"/>
              <a:t>:</a:t>
            </a:r>
          </a:p>
          <a:p>
            <a:endParaRPr lang="ru-RU" sz="2000" dirty="0"/>
          </a:p>
          <a:p>
            <a:r>
              <a:rPr lang="ru-RU" sz="2000" dirty="0"/>
              <a:t>	</a:t>
            </a:r>
            <a:r>
              <a:rPr lang="ru-RU" sz="2000" b="1" i="1" dirty="0">
                <a:solidFill>
                  <a:srgbClr val="FF0000"/>
                </a:solidFill>
              </a:rPr>
              <a:t>Оптимальным</a:t>
            </a:r>
            <a:r>
              <a:rPr lang="ru-RU" sz="2000" dirty="0">
                <a:solidFill>
                  <a:srgbClr val="FF0000"/>
                </a:solidFill>
              </a:rPr>
              <a:t> </a:t>
            </a:r>
            <a:r>
              <a:rPr lang="ru-RU" sz="2000" dirty="0"/>
              <a:t>для осаждения урана является </a:t>
            </a:r>
            <a:r>
              <a:rPr lang="ru-RU" sz="2000" b="1" i="1" dirty="0">
                <a:solidFill>
                  <a:srgbClr val="FF0000"/>
                </a:solidFill>
              </a:rPr>
              <a:t>рН в пределах 0,5-3,5</a:t>
            </a:r>
            <a:r>
              <a:rPr lang="ru-RU" sz="2000" dirty="0"/>
              <a:t>. </a:t>
            </a:r>
          </a:p>
          <a:p>
            <a:r>
              <a:rPr lang="ru-RU" sz="2000" dirty="0"/>
              <a:t>Более низкие значения рН обеспечивают несколько лучшее отделение некоторых комплексообразующих веществ (ацетаты, </a:t>
            </a:r>
            <a:r>
              <a:rPr lang="ru-RU" sz="2000" dirty="0" err="1"/>
              <a:t>тартраты</a:t>
            </a:r>
            <a:r>
              <a:rPr lang="ru-RU" sz="2000" dirty="0"/>
              <a:t>, оксалаты), однако </a:t>
            </a:r>
            <a:r>
              <a:rPr lang="ru-RU" sz="2000" dirty="0" smtClean="0"/>
              <a:t>при этом  снижается полнота </a:t>
            </a:r>
            <a:r>
              <a:rPr lang="ru-RU" sz="2000" dirty="0"/>
              <a:t>выделения урана </a:t>
            </a:r>
            <a:r>
              <a:rPr lang="ru-RU" sz="2000" dirty="0" smtClean="0"/>
              <a:t>.</a:t>
            </a:r>
            <a:r>
              <a:rPr lang="ru-RU" sz="2000" dirty="0"/>
              <a:t> </a:t>
            </a:r>
            <a:r>
              <a:rPr lang="ru-RU" sz="2000" dirty="0" smtClean="0"/>
              <a:t>При </a:t>
            </a:r>
            <a:r>
              <a:rPr lang="ru-RU" sz="2000" dirty="0"/>
              <a:t>более высоких </a:t>
            </a:r>
            <a:r>
              <a:rPr lang="ru-RU" sz="2000" dirty="0" smtClean="0"/>
              <a:t>значениях рН</a:t>
            </a:r>
            <a:r>
              <a:rPr lang="ru-RU" sz="2000" dirty="0"/>
              <a:t>, чем </a:t>
            </a:r>
            <a:r>
              <a:rPr lang="ru-RU" sz="2000" dirty="0" smtClean="0"/>
              <a:t>3,5, также снижается полнота </a:t>
            </a:r>
            <a:r>
              <a:rPr lang="ru-RU" sz="2000" dirty="0"/>
              <a:t>осаждения </a:t>
            </a:r>
            <a:r>
              <a:rPr lang="ru-RU" sz="2000" dirty="0" smtClean="0"/>
              <a:t>урана.                                                        -10-211-</a:t>
            </a:r>
            <a:endParaRPr lang="ru-RU" sz="2000"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3375" y="1412776"/>
            <a:ext cx="5937250" cy="43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3375" y="3861048"/>
            <a:ext cx="5438775" cy="46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3375" y="4878784"/>
            <a:ext cx="6337378" cy="43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53102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7017306"/>
          </a:xfrm>
          <a:prstGeom prst="rect">
            <a:avLst/>
          </a:prstGeom>
          <a:solidFill>
            <a:srgbClr val="FFFF00"/>
          </a:solidFill>
        </p:spPr>
        <p:txBody>
          <a:bodyPr wrap="square" rtlCol="0">
            <a:spAutoFit/>
          </a:bodyPr>
          <a:lstStyle/>
          <a:p>
            <a:pPr algn="just"/>
            <a:r>
              <a:rPr lang="ru-RU" sz="2000" dirty="0"/>
              <a:t> </a:t>
            </a:r>
            <a:r>
              <a:rPr lang="ru-RU" sz="2000" dirty="0" smtClean="0"/>
              <a:t>             Отделение </a:t>
            </a:r>
            <a:r>
              <a:rPr lang="ru-RU" sz="2000" dirty="0"/>
              <a:t>урана осаждением перекисью водорода применяется главным образом для выделения основной его массы из растворов при определении следов других металлов (титан, никель), так как образующиеся осадки </a:t>
            </a:r>
            <a:r>
              <a:rPr lang="ru-RU" sz="2000" dirty="0" err="1"/>
              <a:t>перураната</a:t>
            </a:r>
            <a:r>
              <a:rPr lang="ru-RU" sz="2000" dirty="0"/>
              <a:t> </a:t>
            </a:r>
            <a:r>
              <a:rPr lang="ru-RU" sz="2000" dirty="0" err="1"/>
              <a:t>уранила</a:t>
            </a:r>
            <a:r>
              <a:rPr lang="ru-RU" sz="2000" dirty="0"/>
              <a:t> обладают очень небольшой способностью адсорбировать из раствора другие элементы. Только калий, щелочноземельные металлы, железо и ванадий адсорбируются осадком в заметных количествах. Сульфаты и фториды несколько снижают полноту осаждения урана. Железо и медь затрудняют осаждение вследствие каталитического разложения перекиси водорода. Для устранения мешающего влияния железа и меди рекомендуется прибавление </a:t>
            </a:r>
            <a:r>
              <a:rPr lang="ru-RU" sz="2000" dirty="0" err="1"/>
              <a:t>малоновой</a:t>
            </a:r>
            <a:r>
              <a:rPr lang="ru-RU" sz="2000" dirty="0"/>
              <a:t> или молочной кислот, образующих с ними достаточно прочные комплексы.</a:t>
            </a:r>
          </a:p>
          <a:p>
            <a:pPr algn="ctr">
              <a:spcBef>
                <a:spcPts val="600"/>
              </a:spcBef>
              <a:spcAft>
                <a:spcPts val="600"/>
              </a:spcAft>
            </a:pPr>
            <a:r>
              <a:rPr lang="ru-RU" sz="2000" b="1" dirty="0" smtClean="0">
                <a:solidFill>
                  <a:srgbClr val="FF0000"/>
                </a:solidFill>
              </a:rPr>
              <a:t>!****************</a:t>
            </a:r>
            <a:r>
              <a:rPr lang="ru-RU" sz="2000" b="1" dirty="0">
                <a:solidFill>
                  <a:srgbClr val="FF0000"/>
                </a:solidFill>
              </a:rPr>
              <a:t> </a:t>
            </a:r>
            <a:r>
              <a:rPr lang="ru-RU" sz="2000" b="1" i="1" u="sng" dirty="0" smtClean="0">
                <a:solidFill>
                  <a:srgbClr val="FF0000"/>
                </a:solidFill>
              </a:rPr>
              <a:t>Отделение </a:t>
            </a:r>
            <a:r>
              <a:rPr lang="ru-RU" sz="2000" b="1" i="1" u="sng" dirty="0">
                <a:solidFill>
                  <a:srgbClr val="FF0000"/>
                </a:solidFill>
              </a:rPr>
              <a:t>урана осаждением фосфатами</a:t>
            </a:r>
            <a:endParaRPr lang="ru-RU" sz="2000" b="1" dirty="0">
              <a:solidFill>
                <a:srgbClr val="FF0000"/>
              </a:solidFill>
            </a:endParaRPr>
          </a:p>
          <a:p>
            <a:pPr algn="just"/>
            <a:r>
              <a:rPr lang="ru-RU" sz="2000" dirty="0"/>
              <a:t>	Осаждение урана фосфатами нашло значительно большее применение для отделения урана, чем для его определения. Среди причин, ограничивающих применение осаждения урана фосфатами для его весового определения, следует указать на склонность образующихся осадков прочно удерживать щелочные металлы, что приводит к завышению результатов.</a:t>
            </a:r>
          </a:p>
          <a:p>
            <a:pPr algn="just"/>
            <a:r>
              <a:rPr lang="ru-RU" sz="2000" dirty="0"/>
              <a:t>	Мешающее влияние многих элементов можно легко устранить применением </a:t>
            </a:r>
            <a:r>
              <a:rPr lang="ru-RU" sz="2000" b="1" i="1" dirty="0">
                <a:solidFill>
                  <a:srgbClr val="FF0000"/>
                </a:solidFill>
              </a:rPr>
              <a:t>комплексона III</a:t>
            </a:r>
            <a:r>
              <a:rPr lang="ru-RU" sz="2000" dirty="0"/>
              <a:t>, образующего с ними прочные растворимые комплексы и тем самым удерживающего их в растворе. Применение комплексона III при осаждении фосфата у ранила позволяет отделять уран от многих элементов, в том числе таких, как </a:t>
            </a:r>
            <a:r>
              <a:rPr lang="ru-RU" sz="2000" dirty="0" err="1"/>
              <a:t>Fe</a:t>
            </a:r>
            <a:r>
              <a:rPr lang="ru-RU" sz="2000" dirty="0"/>
              <a:t>, </a:t>
            </a:r>
            <a:r>
              <a:rPr lang="ru-RU" sz="2000" dirty="0" smtClean="0"/>
              <a:t>A</a:t>
            </a:r>
            <a:r>
              <a:rPr lang="en-US" sz="2000" dirty="0" smtClean="0"/>
              <a:t>l</a:t>
            </a:r>
            <a:r>
              <a:rPr lang="ru-RU" sz="2000" dirty="0" smtClean="0"/>
              <a:t>, </a:t>
            </a:r>
            <a:r>
              <a:rPr lang="ru-RU" sz="2000" dirty="0" err="1"/>
              <a:t>Сг</a:t>
            </a:r>
            <a:r>
              <a:rPr lang="ru-RU" sz="2000" dirty="0"/>
              <a:t>, </a:t>
            </a:r>
            <a:r>
              <a:rPr lang="ru-RU" sz="2000" dirty="0" smtClean="0"/>
              <a:t>С</a:t>
            </a:r>
            <a:r>
              <a:rPr lang="en-US" sz="2000" dirty="0" smtClean="0"/>
              <a:t>u</a:t>
            </a:r>
            <a:r>
              <a:rPr lang="ru-RU" sz="2000" dirty="0" smtClean="0"/>
              <a:t>, </a:t>
            </a:r>
            <a:r>
              <a:rPr lang="ru-RU" sz="2000" dirty="0" err="1"/>
              <a:t>Ni</a:t>
            </a:r>
            <a:r>
              <a:rPr lang="ru-RU" sz="2000" dirty="0"/>
              <a:t>, </a:t>
            </a:r>
            <a:r>
              <a:rPr lang="ru-RU" sz="2000" dirty="0" smtClean="0"/>
              <a:t>РЗЭ, </a:t>
            </a:r>
            <a:r>
              <a:rPr lang="ru-RU" sz="2000" dirty="0"/>
              <a:t>V, Мо и др. </a:t>
            </a:r>
          </a:p>
          <a:p>
            <a:pPr algn="r"/>
            <a:r>
              <a:rPr lang="ru-RU" sz="2000" dirty="0" smtClean="0"/>
              <a:t>                           -11-212-</a:t>
            </a:r>
            <a:endParaRPr lang="ru-RU" sz="2000" dirty="0"/>
          </a:p>
        </p:txBody>
      </p:sp>
    </p:spTree>
    <p:extLst>
      <p:ext uri="{BB962C8B-B14F-4D97-AF65-F5344CB8AC3E}">
        <p14:creationId xmlns:p14="http://schemas.microsoft.com/office/powerpoint/2010/main" val="9550910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986528"/>
          </a:xfrm>
          <a:prstGeom prst="rect">
            <a:avLst/>
          </a:prstGeom>
          <a:noFill/>
        </p:spPr>
        <p:txBody>
          <a:bodyPr wrap="square" rtlCol="0">
            <a:spAutoFit/>
          </a:bodyPr>
          <a:lstStyle/>
          <a:p>
            <a:pPr algn="just"/>
            <a:r>
              <a:rPr lang="ru-RU" sz="2000" dirty="0" smtClean="0"/>
              <a:t>	Для </a:t>
            </a:r>
            <a:r>
              <a:rPr lang="ru-RU" sz="2000" dirty="0"/>
              <a:t>осаждения обычно применяют </a:t>
            </a:r>
            <a:r>
              <a:rPr lang="ru-RU" sz="2000" dirty="0" err="1"/>
              <a:t>двузамещенный</a:t>
            </a:r>
            <a:r>
              <a:rPr lang="ru-RU" sz="2000" dirty="0"/>
              <a:t> фосфат натрия </a:t>
            </a:r>
            <a:r>
              <a:rPr lang="ru-RU" sz="2400" dirty="0">
                <a:solidFill>
                  <a:srgbClr val="FF0000"/>
                </a:solidFill>
              </a:rPr>
              <a:t>Na</a:t>
            </a:r>
            <a:r>
              <a:rPr lang="ru-RU" sz="2400" baseline="-25000" dirty="0">
                <a:solidFill>
                  <a:srgbClr val="FF0000"/>
                </a:solidFill>
              </a:rPr>
              <a:t>2</a:t>
            </a:r>
            <a:r>
              <a:rPr lang="ru-RU" sz="2400" dirty="0">
                <a:solidFill>
                  <a:srgbClr val="FF0000"/>
                </a:solidFill>
              </a:rPr>
              <a:t>HPO</a:t>
            </a:r>
            <a:r>
              <a:rPr lang="ru-RU" sz="2400" baseline="-25000" dirty="0">
                <a:solidFill>
                  <a:srgbClr val="FF0000"/>
                </a:solidFill>
              </a:rPr>
              <a:t>4</a:t>
            </a:r>
            <a:r>
              <a:rPr lang="ru-RU" sz="2400" dirty="0">
                <a:solidFill>
                  <a:srgbClr val="FF0000"/>
                </a:solidFill>
              </a:rPr>
              <a:t>∙12Н</a:t>
            </a:r>
            <a:r>
              <a:rPr lang="ru-RU" sz="2400" baseline="-25000" dirty="0">
                <a:solidFill>
                  <a:srgbClr val="FF0000"/>
                </a:solidFill>
              </a:rPr>
              <a:t>2</a:t>
            </a:r>
            <a:r>
              <a:rPr lang="ru-RU" sz="2400" dirty="0">
                <a:solidFill>
                  <a:srgbClr val="FF0000"/>
                </a:solidFill>
              </a:rPr>
              <a:t>О</a:t>
            </a:r>
            <a:r>
              <a:rPr lang="ru-RU" sz="2000" dirty="0"/>
              <a:t>. Образующийся в </a:t>
            </a:r>
            <a:r>
              <a:rPr lang="ru-RU" sz="2000" dirty="0" err="1"/>
              <a:t>умереннокислых</a:t>
            </a:r>
            <a:r>
              <a:rPr lang="ru-RU" sz="2000" dirty="0"/>
              <a:t> растворах осадок фосфата урана имеет состав </a:t>
            </a:r>
            <a:r>
              <a:rPr lang="ru-RU" sz="2400" dirty="0">
                <a:solidFill>
                  <a:srgbClr val="FF0000"/>
                </a:solidFill>
              </a:rPr>
              <a:t>U(HPO</a:t>
            </a:r>
            <a:r>
              <a:rPr lang="ru-RU" sz="2400" baseline="-25000" dirty="0">
                <a:solidFill>
                  <a:srgbClr val="FF0000"/>
                </a:solidFill>
              </a:rPr>
              <a:t>4</a:t>
            </a:r>
            <a:r>
              <a:rPr lang="ru-RU" sz="2400" dirty="0">
                <a:solidFill>
                  <a:srgbClr val="FF0000"/>
                </a:solidFill>
              </a:rPr>
              <a:t>)</a:t>
            </a:r>
            <a:r>
              <a:rPr lang="ru-RU" sz="2400" baseline="-25000" dirty="0">
                <a:solidFill>
                  <a:srgbClr val="FF0000"/>
                </a:solidFill>
              </a:rPr>
              <a:t>2</a:t>
            </a:r>
            <a:r>
              <a:rPr lang="ru-RU" sz="2400" dirty="0">
                <a:solidFill>
                  <a:srgbClr val="FF0000"/>
                </a:solidFill>
              </a:rPr>
              <a:t>∙</a:t>
            </a:r>
            <a:r>
              <a:rPr lang="en-US" sz="2400" dirty="0">
                <a:solidFill>
                  <a:srgbClr val="FF0000"/>
                </a:solidFill>
              </a:rPr>
              <a:t>n</a:t>
            </a:r>
            <a:r>
              <a:rPr lang="ru-RU" sz="2400" dirty="0">
                <a:solidFill>
                  <a:srgbClr val="FF0000"/>
                </a:solidFill>
              </a:rPr>
              <a:t>H</a:t>
            </a:r>
            <a:r>
              <a:rPr lang="ru-RU" sz="2400" baseline="-25000" dirty="0">
                <a:solidFill>
                  <a:srgbClr val="FF0000"/>
                </a:solidFill>
              </a:rPr>
              <a:t>2</a:t>
            </a:r>
            <a:r>
              <a:rPr lang="ru-RU" sz="2400" dirty="0">
                <a:solidFill>
                  <a:srgbClr val="FF0000"/>
                </a:solidFill>
              </a:rPr>
              <a:t>O</a:t>
            </a:r>
            <a:r>
              <a:rPr lang="ru-RU" sz="2000" dirty="0"/>
              <a:t>. Состав осадка не зависит от концентрации фосфат-иона в пределах от 1∙10</a:t>
            </a:r>
            <a:r>
              <a:rPr lang="ru-RU" sz="2000" baseline="30000" dirty="0"/>
              <a:t>–4</a:t>
            </a:r>
            <a:r>
              <a:rPr lang="ru-RU" sz="2000" dirty="0"/>
              <a:t> до 1,4 моль/л. Однако при постоянной кислотности (рН~2) остаточная концентрация урана в маточнике с увеличением концентрации фосфата сначала падает, затем при концентрации фосфата 2,4∙10</a:t>
            </a:r>
            <a:r>
              <a:rPr lang="ru-RU" sz="2000" baseline="30000" dirty="0"/>
              <a:t>–2</a:t>
            </a:r>
            <a:r>
              <a:rPr lang="ru-RU" sz="2000" dirty="0"/>
              <a:t> моль/л достигает минимального значения, равного 2,4∙10</a:t>
            </a:r>
            <a:r>
              <a:rPr lang="ru-RU" sz="2000" baseline="30000" dirty="0"/>
              <a:t>–6 </a:t>
            </a:r>
            <a:r>
              <a:rPr lang="ru-RU" sz="2000" dirty="0"/>
              <a:t> моль/л, и далее возрастает. Уменьшение полноты осаждения урана(IV) при увеличении концентрации фосфата в растворе выше 2,4∙10</a:t>
            </a:r>
            <a:r>
              <a:rPr lang="ru-RU" sz="2000" baseline="30000" dirty="0"/>
              <a:t>–2</a:t>
            </a:r>
            <a:r>
              <a:rPr lang="ru-RU" sz="2000" dirty="0"/>
              <a:t> моль/л, по-видимому, связано с образованием растворимых комплексных фосфатов типа [U(HPO4)3]</a:t>
            </a:r>
            <a:r>
              <a:rPr lang="ru-RU" sz="2000" baseline="30000" dirty="0"/>
              <a:t>2–</a:t>
            </a:r>
            <a:r>
              <a:rPr lang="ru-RU" sz="2000" dirty="0"/>
              <a:t>, в которых уран(IV) находится в анионе. Растворимость фосфата урана(IV) в сильной мере также зависит и от кислотности раствора.</a:t>
            </a:r>
          </a:p>
          <a:p>
            <a:pPr algn="just"/>
            <a:r>
              <a:rPr lang="ru-RU" sz="2000" dirty="0"/>
              <a:t>	Вследствие того, что в кислых растворах растворимость фосфатов большинства сопутствующих урану элементов значительно выше, чем растворимость фосфата урана(IV), уран может быть отделен от них однократным осаждением. </a:t>
            </a:r>
            <a:r>
              <a:rPr lang="ru-RU" sz="2000" i="1" dirty="0">
                <a:solidFill>
                  <a:srgbClr val="FF0000"/>
                </a:solidFill>
              </a:rPr>
              <a:t>Только цирконий, торий и частично титан и ванадий</a:t>
            </a:r>
            <a:r>
              <a:rPr lang="ru-RU" sz="2000" dirty="0">
                <a:solidFill>
                  <a:srgbClr val="FF0000"/>
                </a:solidFill>
              </a:rPr>
              <a:t> </a:t>
            </a:r>
            <a:r>
              <a:rPr lang="ru-RU" sz="2000" i="1" dirty="0">
                <a:solidFill>
                  <a:srgbClr val="FF0000"/>
                </a:solidFill>
              </a:rPr>
              <a:t>осаждаются</a:t>
            </a:r>
            <a:r>
              <a:rPr lang="ru-RU" sz="2000" dirty="0"/>
              <a:t> в тех же условиях вместе с ураном.</a:t>
            </a:r>
          </a:p>
          <a:p>
            <a:pPr algn="just"/>
            <a:r>
              <a:rPr lang="ru-RU" sz="2000" dirty="0"/>
              <a:t>	При выделении </a:t>
            </a:r>
            <a:r>
              <a:rPr lang="ru-RU" sz="2000" i="1" dirty="0">
                <a:solidFill>
                  <a:srgbClr val="FF0000"/>
                </a:solidFill>
              </a:rPr>
              <a:t>малых</a:t>
            </a:r>
            <a:r>
              <a:rPr lang="ru-RU" sz="2000" i="1" dirty="0"/>
              <a:t> количеств </a:t>
            </a:r>
            <a:r>
              <a:rPr lang="ru-RU" sz="2000" i="1" dirty="0" smtClean="0"/>
              <a:t>урана </a:t>
            </a:r>
            <a:r>
              <a:rPr lang="ru-RU" sz="2000" dirty="0" smtClean="0"/>
              <a:t>(при </a:t>
            </a:r>
            <a:r>
              <a:rPr lang="ru-RU" sz="2000" dirty="0"/>
              <a:t>анализе бедных руд и </a:t>
            </a:r>
            <a:r>
              <a:rPr lang="ru-RU" sz="2000" dirty="0" smtClean="0"/>
              <a:t>отвалов) </a:t>
            </a:r>
            <a:r>
              <a:rPr lang="ru-RU" sz="2000" dirty="0"/>
              <a:t>необходимо в раствор вводить </a:t>
            </a:r>
            <a:r>
              <a:rPr lang="ru-RU" sz="2000" i="1" dirty="0">
                <a:solidFill>
                  <a:srgbClr val="FF0000"/>
                </a:solidFill>
              </a:rPr>
              <a:t>соли тория или циркония</a:t>
            </a:r>
            <a:r>
              <a:rPr lang="ru-RU" sz="2000" dirty="0"/>
              <a:t>, образующие труднорастворимые фосфаты, </a:t>
            </a:r>
            <a:r>
              <a:rPr lang="ru-RU" sz="2000" b="1" i="1" dirty="0" err="1">
                <a:solidFill>
                  <a:srgbClr val="FF0000"/>
                </a:solidFill>
              </a:rPr>
              <a:t>со</a:t>
            </a:r>
            <a:r>
              <a:rPr lang="ru-RU" sz="2000" i="1" dirty="0" err="1">
                <a:solidFill>
                  <a:srgbClr val="FF0000"/>
                </a:solidFill>
              </a:rPr>
              <a:t>осаждающие</a:t>
            </a:r>
            <a:r>
              <a:rPr lang="ru-RU" sz="2000" i="1" dirty="0">
                <a:solidFill>
                  <a:srgbClr val="FF0000"/>
                </a:solidFill>
              </a:rPr>
              <a:t> фосфат урана</a:t>
            </a:r>
            <a:r>
              <a:rPr lang="ru-RU" sz="2000" dirty="0"/>
              <a:t>. Применение циркония менее удобно, так как образующийся осадок медленнее коагулирует, и при обработке его серной кислотой уран труднее переходит в раствор</a:t>
            </a:r>
            <a:r>
              <a:rPr lang="ru-RU" sz="2000" dirty="0" smtClean="0"/>
              <a:t>.</a:t>
            </a:r>
            <a:r>
              <a:rPr lang="ru-RU" sz="2000" dirty="0"/>
              <a:t> </a:t>
            </a:r>
            <a:r>
              <a:rPr lang="ru-RU" sz="2000" dirty="0" smtClean="0"/>
              <a:t>     -</a:t>
            </a:r>
            <a:r>
              <a:rPr lang="ru-RU" sz="2000" i="1" dirty="0" smtClean="0">
                <a:solidFill>
                  <a:srgbClr val="0070C0"/>
                </a:solidFill>
              </a:rPr>
              <a:t>12-213</a:t>
            </a:r>
            <a:r>
              <a:rPr lang="ru-RU" sz="2000" dirty="0" smtClean="0"/>
              <a:t>-</a:t>
            </a:r>
            <a:endParaRPr lang="ru-RU" sz="2000" dirty="0"/>
          </a:p>
        </p:txBody>
      </p:sp>
    </p:spTree>
    <p:extLst>
      <p:ext uri="{BB962C8B-B14F-4D97-AF65-F5344CB8AC3E}">
        <p14:creationId xmlns:p14="http://schemas.microsoft.com/office/powerpoint/2010/main" val="18253720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63417"/>
          </a:xfrm>
          <a:prstGeom prst="rect">
            <a:avLst/>
          </a:prstGeom>
          <a:noFill/>
        </p:spPr>
        <p:txBody>
          <a:bodyPr wrap="square" rtlCol="0">
            <a:spAutoFit/>
          </a:bodyPr>
          <a:lstStyle/>
          <a:p>
            <a:pPr algn="ctr"/>
            <a:r>
              <a:rPr lang="ru-RU" sz="2000" b="1" dirty="0">
                <a:solidFill>
                  <a:srgbClr val="FF0000"/>
                </a:solidFill>
              </a:rPr>
              <a:t> </a:t>
            </a:r>
            <a:r>
              <a:rPr lang="ru-RU" sz="2000" b="1" i="1" u="sng" dirty="0" smtClean="0">
                <a:solidFill>
                  <a:srgbClr val="FF0000"/>
                </a:solidFill>
              </a:rPr>
              <a:t>Отделение </a:t>
            </a:r>
            <a:r>
              <a:rPr lang="ru-RU" sz="2000" b="1" i="1" u="sng" dirty="0">
                <a:solidFill>
                  <a:srgbClr val="FF0000"/>
                </a:solidFill>
              </a:rPr>
              <a:t>осаждением фторидами</a:t>
            </a:r>
            <a:endParaRPr lang="ru-RU" sz="2000" b="1" dirty="0">
              <a:solidFill>
                <a:srgbClr val="FF0000"/>
              </a:solidFill>
            </a:endParaRPr>
          </a:p>
          <a:p>
            <a:pPr algn="just"/>
            <a:r>
              <a:rPr lang="ru-RU" sz="2000" dirty="0"/>
              <a:t>Вследствие незначительной растворимости </a:t>
            </a:r>
            <a:r>
              <a:rPr lang="ru-RU" sz="2000" dirty="0" err="1"/>
              <a:t>тетрафторида</a:t>
            </a:r>
            <a:r>
              <a:rPr lang="ru-RU" sz="2000" dirty="0"/>
              <a:t> урана и в особенности двойных фторидов урана-аммония, урана-натрия или урана-калия, а также возможности отделения урана от больших количеств циркония, ниобия, тантала, бора, железа, ванадия и других элементов, образующих растворимые фторидные комплексы, метод отделения урана</a:t>
            </a:r>
            <a:r>
              <a:rPr lang="ru-RU" sz="2000" b="1" dirty="0"/>
              <a:t>(IV)</a:t>
            </a:r>
            <a:r>
              <a:rPr lang="ru-RU" sz="2000" dirty="0"/>
              <a:t> в виде фторидов нашел достаточно широкое применение.</a:t>
            </a:r>
          </a:p>
          <a:p>
            <a:pPr algn="just"/>
            <a:r>
              <a:rPr lang="ru-RU" sz="2000" dirty="0"/>
              <a:t>	Полное осаждение урана в виде </a:t>
            </a:r>
            <a:r>
              <a:rPr lang="ru-RU" sz="2000" b="1" dirty="0">
                <a:solidFill>
                  <a:srgbClr val="FF0000"/>
                </a:solidFill>
              </a:rPr>
              <a:t>NaUF</a:t>
            </a:r>
            <a:r>
              <a:rPr lang="ru-RU" sz="2000" b="1" baseline="-25000" dirty="0">
                <a:solidFill>
                  <a:srgbClr val="FF0000"/>
                </a:solidFill>
              </a:rPr>
              <a:t>5</a:t>
            </a:r>
            <a:r>
              <a:rPr lang="ru-RU" sz="2000" dirty="0">
                <a:solidFill>
                  <a:srgbClr val="FF0000"/>
                </a:solidFill>
              </a:rPr>
              <a:t> </a:t>
            </a:r>
            <a:r>
              <a:rPr lang="ru-RU" sz="2000" dirty="0"/>
              <a:t>имеет место даже в 1N серной кислоте, в которой </a:t>
            </a:r>
            <a:r>
              <a:rPr lang="ru-RU" sz="2000" i="1" dirty="0" err="1">
                <a:solidFill>
                  <a:srgbClr val="FF0000"/>
                </a:solidFill>
              </a:rPr>
              <a:t>Fe</a:t>
            </a:r>
            <a:r>
              <a:rPr lang="ru-RU" sz="2000" i="1" dirty="0">
                <a:solidFill>
                  <a:srgbClr val="FF0000"/>
                </a:solidFill>
              </a:rPr>
              <a:t> (</a:t>
            </a:r>
            <a:r>
              <a:rPr lang="ru-RU" sz="2000" i="1" dirty="0" smtClean="0">
                <a:solidFill>
                  <a:srgbClr val="FF0000"/>
                </a:solidFill>
              </a:rPr>
              <a:t>II</a:t>
            </a:r>
            <a:r>
              <a:rPr lang="ru-RU" sz="2000" i="1" dirty="0">
                <a:solidFill>
                  <a:srgbClr val="FF0000"/>
                </a:solidFill>
              </a:rPr>
              <a:t>), А1, V, </a:t>
            </a:r>
            <a:r>
              <a:rPr lang="ru-RU" sz="2000" i="1" dirty="0" err="1">
                <a:solidFill>
                  <a:srgbClr val="FF0000"/>
                </a:solidFill>
              </a:rPr>
              <a:t>Mo</a:t>
            </a:r>
            <a:r>
              <a:rPr lang="ru-RU" sz="2000" i="1" dirty="0">
                <a:solidFill>
                  <a:srgbClr val="FF0000"/>
                </a:solidFill>
              </a:rPr>
              <a:t>, </a:t>
            </a:r>
            <a:r>
              <a:rPr lang="ru-RU" sz="2000" i="1" dirty="0" err="1">
                <a:solidFill>
                  <a:srgbClr val="FF0000"/>
                </a:solidFill>
              </a:rPr>
              <a:t>Ti</a:t>
            </a:r>
            <a:r>
              <a:rPr lang="ru-RU" sz="2000" i="1" dirty="0">
                <a:solidFill>
                  <a:srgbClr val="FF0000"/>
                </a:solidFill>
              </a:rPr>
              <a:t>, </a:t>
            </a:r>
            <a:r>
              <a:rPr lang="ru-RU" sz="2000" i="1" dirty="0" err="1">
                <a:solidFill>
                  <a:srgbClr val="FF0000"/>
                </a:solidFill>
              </a:rPr>
              <a:t>Ni</a:t>
            </a:r>
            <a:r>
              <a:rPr lang="ru-RU" sz="2000" i="1" dirty="0">
                <a:solidFill>
                  <a:srgbClr val="FF0000"/>
                </a:solidFill>
              </a:rPr>
              <a:t>, </a:t>
            </a:r>
            <a:r>
              <a:rPr lang="ru-RU" sz="2000" i="1" dirty="0" err="1">
                <a:solidFill>
                  <a:srgbClr val="FF0000"/>
                </a:solidFill>
              </a:rPr>
              <a:t>Co</a:t>
            </a:r>
            <a:r>
              <a:rPr lang="ru-RU" sz="2000" i="1" dirty="0">
                <a:solidFill>
                  <a:srgbClr val="FF0000"/>
                </a:solidFill>
              </a:rPr>
              <a:t>, </a:t>
            </a:r>
            <a:r>
              <a:rPr lang="ru-RU" sz="2000" i="1" dirty="0" err="1">
                <a:solidFill>
                  <a:srgbClr val="FF0000"/>
                </a:solidFill>
              </a:rPr>
              <a:t>Mn</a:t>
            </a:r>
            <a:r>
              <a:rPr lang="ru-RU" sz="2000" i="1" dirty="0">
                <a:solidFill>
                  <a:srgbClr val="FF0000"/>
                </a:solidFill>
              </a:rPr>
              <a:t>, Си, В, </a:t>
            </a:r>
            <a:r>
              <a:rPr lang="ru-RU" sz="2000" i="1" dirty="0" err="1">
                <a:solidFill>
                  <a:srgbClr val="FF0000"/>
                </a:solidFill>
              </a:rPr>
              <a:t>Zr</a:t>
            </a:r>
            <a:r>
              <a:rPr lang="ru-RU" sz="2000" i="1" dirty="0">
                <a:solidFill>
                  <a:srgbClr val="FF0000"/>
                </a:solidFill>
              </a:rPr>
              <a:t>, Та </a:t>
            </a:r>
            <a:r>
              <a:rPr lang="ru-RU" sz="2000" dirty="0"/>
              <a:t>и некоторые другие элементы </a:t>
            </a:r>
            <a:r>
              <a:rPr lang="ru-RU" sz="2000" b="1" i="1" dirty="0"/>
              <a:t>не</a:t>
            </a:r>
            <a:r>
              <a:rPr lang="ru-RU" sz="2000" dirty="0"/>
              <a:t> образуют нерастворимых фторидов. Только </a:t>
            </a:r>
            <a:r>
              <a:rPr lang="ru-RU" sz="2000" i="1" dirty="0">
                <a:solidFill>
                  <a:srgbClr val="FF0000"/>
                </a:solidFill>
              </a:rPr>
              <a:t>железо(III</a:t>
            </a:r>
            <a:r>
              <a:rPr lang="ru-RU" sz="2000" dirty="0"/>
              <a:t>), частично осаждающееся в виде двойного фторида натрия, и алюминий, осаждающийся почти полностью в виде </a:t>
            </a:r>
            <a:r>
              <a:rPr lang="ru-RU" sz="2000" i="1" dirty="0">
                <a:solidFill>
                  <a:srgbClr val="FF0000"/>
                </a:solidFill>
              </a:rPr>
              <a:t>криолита</a:t>
            </a:r>
            <a:r>
              <a:rPr lang="ru-RU" sz="2000" dirty="0"/>
              <a:t>, загрязняют образующийся </a:t>
            </a:r>
            <a:r>
              <a:rPr lang="ru-RU" sz="2000" dirty="0" smtClean="0"/>
              <a:t>осадок . </a:t>
            </a:r>
          </a:p>
          <a:p>
            <a:pPr algn="just"/>
            <a:r>
              <a:rPr lang="ru-RU" sz="2000" dirty="0" smtClean="0"/>
              <a:t>Фторид </a:t>
            </a:r>
            <a:r>
              <a:rPr lang="ru-RU" sz="2000" dirty="0"/>
              <a:t>церия также частично осаждается вместе с ураном и может быть причиной ошибок при фотометрическом определении с помощью </a:t>
            </a:r>
            <a:r>
              <a:rPr lang="ru-RU" sz="2000" dirty="0" smtClean="0"/>
              <a:t>Н2О2. </a:t>
            </a:r>
            <a:endParaRPr lang="ru-RU" sz="2000" dirty="0"/>
          </a:p>
          <a:p>
            <a:pPr algn="just"/>
            <a:r>
              <a:rPr lang="ru-RU" sz="2000" dirty="0" smtClean="0"/>
              <a:t>             Осаждение </a:t>
            </a:r>
            <a:r>
              <a:rPr lang="ru-RU" sz="2000" dirty="0"/>
              <a:t>в присутствии натриевых солей имеет преимущество не только в том, что образующийся </a:t>
            </a:r>
            <a:r>
              <a:rPr lang="ru-RU" sz="2000" i="1" dirty="0"/>
              <a:t>двойной фторид урана-натрия обладает </a:t>
            </a:r>
            <a:r>
              <a:rPr lang="ru-RU" sz="2000" b="1" i="1" dirty="0"/>
              <a:t>меньшей</a:t>
            </a:r>
            <a:r>
              <a:rPr lang="ru-RU" sz="2000" i="1" dirty="0"/>
              <a:t> </a:t>
            </a:r>
            <a:r>
              <a:rPr lang="ru-RU" sz="2000" b="1" i="1" dirty="0" smtClean="0"/>
              <a:t>растворимостью</a:t>
            </a:r>
            <a:r>
              <a:rPr lang="ru-RU" sz="2000" i="1" dirty="0" smtClean="0"/>
              <a:t> </a:t>
            </a:r>
            <a:r>
              <a:rPr lang="ru-RU" sz="2000" i="1" dirty="0"/>
              <a:t>по сравнению с </a:t>
            </a:r>
            <a:r>
              <a:rPr lang="ru-RU" sz="2000" i="1" dirty="0" err="1"/>
              <a:t>тетрафторидом</a:t>
            </a:r>
            <a:r>
              <a:rPr lang="ru-RU" sz="2000" i="1" dirty="0"/>
              <a:t> урана</a:t>
            </a:r>
            <a:r>
              <a:rPr lang="ru-RU" sz="2000" dirty="0"/>
              <a:t>, но и в том, что натриевые соли парализуют растворяющее действие алюминия. Для более полного осаждения малых количеств урана иногда вводят соли кальция, осадок фторида которого является хорошим </a:t>
            </a:r>
            <a:r>
              <a:rPr lang="ru-RU" sz="2000" b="1" i="1" dirty="0">
                <a:solidFill>
                  <a:srgbClr val="FF0000"/>
                </a:solidFill>
              </a:rPr>
              <a:t>коллектором</a:t>
            </a:r>
            <a:r>
              <a:rPr lang="ru-RU" sz="2000" dirty="0">
                <a:solidFill>
                  <a:srgbClr val="FF0000"/>
                </a:solidFill>
              </a:rPr>
              <a:t> </a:t>
            </a:r>
            <a:r>
              <a:rPr lang="ru-RU" sz="2000" dirty="0"/>
              <a:t>для фторида урана. </a:t>
            </a:r>
          </a:p>
          <a:p>
            <a:r>
              <a:rPr lang="ru-RU" sz="2000" dirty="0" smtClean="0"/>
              <a:t>	Для </a:t>
            </a:r>
            <a:r>
              <a:rPr lang="ru-RU" sz="2000" dirty="0"/>
              <a:t>предварительного восстановления урана(VI) до урана(IV) применяют ряд восстановителей, в частности – цинк</a:t>
            </a:r>
            <a:r>
              <a:rPr lang="ru-RU" sz="2000" dirty="0" smtClean="0"/>
              <a:t>.                                                            -</a:t>
            </a:r>
            <a:r>
              <a:rPr lang="ru-RU" sz="2000" i="1" dirty="0" smtClean="0">
                <a:solidFill>
                  <a:srgbClr val="0070C0"/>
                </a:solidFill>
              </a:rPr>
              <a:t>13-214</a:t>
            </a:r>
            <a:r>
              <a:rPr lang="ru-RU" sz="2000" dirty="0" smtClean="0"/>
              <a:t>-</a:t>
            </a:r>
            <a:endParaRPr lang="ru-RU" sz="2000" dirty="0"/>
          </a:p>
        </p:txBody>
      </p:sp>
    </p:spTree>
    <p:extLst>
      <p:ext uri="{BB962C8B-B14F-4D97-AF65-F5344CB8AC3E}">
        <p14:creationId xmlns:p14="http://schemas.microsoft.com/office/powerpoint/2010/main" val="20905433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924973"/>
          </a:xfrm>
          <a:prstGeom prst="rect">
            <a:avLst/>
          </a:prstGeom>
          <a:noFill/>
        </p:spPr>
        <p:txBody>
          <a:bodyPr wrap="square" rtlCol="0">
            <a:spAutoFit/>
          </a:bodyPr>
          <a:lstStyle/>
          <a:p>
            <a:pPr algn="ctr"/>
            <a:r>
              <a:rPr lang="ru-RU" sz="2000" b="1" dirty="0">
                <a:solidFill>
                  <a:srgbClr val="FF0000"/>
                </a:solidFill>
              </a:rPr>
              <a:t> </a:t>
            </a:r>
            <a:r>
              <a:rPr lang="ru-RU" sz="2000" b="1" i="1" u="sng" dirty="0" smtClean="0">
                <a:solidFill>
                  <a:srgbClr val="FF0000"/>
                </a:solidFill>
              </a:rPr>
              <a:t>Отделение </a:t>
            </a:r>
            <a:r>
              <a:rPr lang="ru-RU" sz="2000" b="1" i="1" u="sng" dirty="0">
                <a:solidFill>
                  <a:srgbClr val="FF0000"/>
                </a:solidFill>
              </a:rPr>
              <a:t>осаждением </a:t>
            </a:r>
            <a:r>
              <a:rPr lang="ru-RU" sz="2400" b="1" u="sng" dirty="0" err="1">
                <a:solidFill>
                  <a:srgbClr val="FF0000"/>
                </a:solidFill>
              </a:rPr>
              <a:t>купфероном</a:t>
            </a:r>
            <a:endParaRPr lang="ru-RU" sz="2400" b="1" dirty="0">
              <a:solidFill>
                <a:srgbClr val="FF0000"/>
              </a:solidFill>
            </a:endParaRPr>
          </a:p>
          <a:p>
            <a:r>
              <a:rPr lang="ru-RU" sz="2000" b="1" i="1" dirty="0" smtClean="0"/>
              <a:t>	</a:t>
            </a:r>
            <a:r>
              <a:rPr lang="ru-RU" sz="2000" b="1" i="1" dirty="0" err="1" smtClean="0">
                <a:solidFill>
                  <a:srgbClr val="FF0000"/>
                </a:solidFill>
              </a:rPr>
              <a:t>Купферон</a:t>
            </a:r>
            <a:r>
              <a:rPr lang="ru-RU" sz="2000" dirty="0" smtClean="0">
                <a:solidFill>
                  <a:srgbClr val="FF0000"/>
                </a:solidFill>
              </a:rPr>
              <a:t> </a:t>
            </a:r>
            <a:r>
              <a:rPr lang="ru-RU" sz="2000" dirty="0"/>
              <a:t>(аммонийная соль </a:t>
            </a:r>
            <a:r>
              <a:rPr lang="en-US" sz="2000" dirty="0"/>
              <a:t>N</a:t>
            </a:r>
            <a:r>
              <a:rPr lang="ru-RU" sz="2000" dirty="0"/>
              <a:t>-</a:t>
            </a:r>
            <a:r>
              <a:rPr lang="ru-RU" sz="2000" dirty="0" err="1"/>
              <a:t>нитрозо</a:t>
            </a:r>
            <a:r>
              <a:rPr lang="ru-RU" sz="2000" dirty="0"/>
              <a:t>-</a:t>
            </a:r>
            <a:r>
              <a:rPr lang="en-US" sz="2000" dirty="0"/>
              <a:t>N</a:t>
            </a:r>
            <a:r>
              <a:rPr lang="ru-RU" sz="2000" dirty="0"/>
              <a:t>-</a:t>
            </a:r>
            <a:r>
              <a:rPr lang="ru-RU" sz="2000" dirty="0" err="1"/>
              <a:t>фенилгидроксиламина</a:t>
            </a:r>
            <a:r>
              <a:rPr lang="ru-RU" sz="2000" dirty="0"/>
              <a:t>) </a:t>
            </a:r>
            <a:endParaRPr lang="ru-RU" sz="2000" dirty="0" smtClean="0"/>
          </a:p>
          <a:p>
            <a:r>
              <a:rPr lang="ru-RU" sz="2000" dirty="0"/>
              <a:t> </a:t>
            </a:r>
            <a:r>
              <a:rPr lang="ru-RU" sz="2000" dirty="0" smtClean="0"/>
              <a:t>                                    </a:t>
            </a:r>
            <a:r>
              <a:rPr lang="ru-RU" sz="2000" b="1" i="1" dirty="0" smtClean="0">
                <a:solidFill>
                  <a:srgbClr val="FF0000"/>
                </a:solidFill>
              </a:rPr>
              <a:t>осаждает</a:t>
            </a:r>
            <a:r>
              <a:rPr lang="ru-RU" sz="2000" i="1" dirty="0" smtClean="0">
                <a:solidFill>
                  <a:srgbClr val="FF0000"/>
                </a:solidFill>
              </a:rPr>
              <a:t> </a:t>
            </a:r>
            <a:r>
              <a:rPr lang="ru-RU" sz="2000" b="1" i="1" dirty="0">
                <a:solidFill>
                  <a:srgbClr val="FF0000"/>
                </a:solidFill>
              </a:rPr>
              <a:t>уран(IV</a:t>
            </a:r>
            <a:r>
              <a:rPr lang="ru-RU" sz="2000" b="1" i="1" dirty="0" smtClean="0">
                <a:solidFill>
                  <a:srgbClr val="FF0000"/>
                </a:solidFill>
              </a:rPr>
              <a:t>)</a:t>
            </a:r>
            <a:r>
              <a:rPr lang="ru-RU" sz="2000" i="1" dirty="0" smtClean="0">
                <a:solidFill>
                  <a:srgbClr val="FF0000"/>
                </a:solidFill>
              </a:rPr>
              <a:t> из сильнокислых </a:t>
            </a:r>
            <a:r>
              <a:rPr lang="ru-RU" sz="2000" i="1" dirty="0">
                <a:solidFill>
                  <a:srgbClr val="FF0000"/>
                </a:solidFill>
              </a:rPr>
              <a:t>растворов </a:t>
            </a:r>
            <a:r>
              <a:rPr lang="ru-RU" sz="2000" dirty="0" smtClean="0"/>
              <a:t>.</a:t>
            </a:r>
          </a:p>
          <a:p>
            <a:r>
              <a:rPr lang="ru-RU" sz="2000" dirty="0"/>
              <a:t> </a:t>
            </a:r>
            <a:r>
              <a:rPr lang="ru-RU" sz="2000" dirty="0" smtClean="0"/>
              <a:t>                                   Щелочные </a:t>
            </a:r>
            <a:r>
              <a:rPr lang="ru-RU" sz="2000" dirty="0"/>
              <a:t>и щелочноземельные металлы, </a:t>
            </a:r>
            <a:r>
              <a:rPr lang="ru-RU" sz="2000" dirty="0" err="1"/>
              <a:t>Al</a:t>
            </a:r>
            <a:r>
              <a:rPr lang="ru-RU" sz="2000" dirty="0"/>
              <a:t>, </a:t>
            </a:r>
            <a:r>
              <a:rPr lang="ru-RU" sz="2000" dirty="0" err="1"/>
              <a:t>Zn</a:t>
            </a:r>
            <a:r>
              <a:rPr lang="ru-RU" sz="2000" dirty="0"/>
              <a:t>, </a:t>
            </a:r>
            <a:r>
              <a:rPr lang="ru-RU" sz="2000" dirty="0" err="1"/>
              <a:t>Cr</a:t>
            </a:r>
            <a:r>
              <a:rPr lang="ru-RU" sz="2000" dirty="0"/>
              <a:t>, </a:t>
            </a:r>
            <a:r>
              <a:rPr lang="ru-RU" sz="2000" dirty="0" err="1"/>
              <a:t>Be</a:t>
            </a:r>
            <a:r>
              <a:rPr lang="ru-RU" sz="2000" dirty="0"/>
              <a:t>, </a:t>
            </a:r>
            <a:r>
              <a:rPr lang="ru-RU" sz="2000" dirty="0" err="1"/>
              <a:t>Mn</a:t>
            </a:r>
            <a:r>
              <a:rPr lang="ru-RU" sz="2000" dirty="0"/>
              <a:t>, </a:t>
            </a:r>
            <a:r>
              <a:rPr lang="ru-RU" sz="2000" dirty="0" err="1"/>
              <a:t>Ni</a:t>
            </a:r>
            <a:r>
              <a:rPr lang="ru-RU" sz="2000" dirty="0"/>
              <a:t> и </a:t>
            </a:r>
            <a:r>
              <a:rPr lang="ru-RU" sz="2000" dirty="0" smtClean="0"/>
              <a:t> некоторые </a:t>
            </a:r>
            <a:r>
              <a:rPr lang="ru-RU" sz="2000" dirty="0"/>
              <a:t>другие элементы, а также фосфаты, бораты, </a:t>
            </a:r>
            <a:r>
              <a:rPr lang="ru-RU" sz="2000" dirty="0" err="1"/>
              <a:t>фторобораты</a:t>
            </a:r>
            <a:r>
              <a:rPr lang="ru-RU" sz="2000" dirty="0"/>
              <a:t> и органические комплексообразующие вещества (оксалаты, </a:t>
            </a:r>
            <a:r>
              <a:rPr lang="ru-RU" sz="2000" dirty="0" err="1"/>
              <a:t>тартраты</a:t>
            </a:r>
            <a:r>
              <a:rPr lang="ru-RU" sz="2000" dirty="0"/>
              <a:t>, цитраты) при этом остаются в растворе. Так как </a:t>
            </a:r>
            <a:r>
              <a:rPr lang="ru-RU" sz="2000" b="1" i="1" dirty="0">
                <a:solidFill>
                  <a:srgbClr val="FF0000"/>
                </a:solidFill>
              </a:rPr>
              <a:t>уран</a:t>
            </a:r>
            <a:r>
              <a:rPr lang="ru-RU" sz="2000" b="1" i="1" u="sng" dirty="0">
                <a:solidFill>
                  <a:srgbClr val="FF0000"/>
                </a:solidFill>
              </a:rPr>
              <a:t>(VI) </a:t>
            </a:r>
            <a:r>
              <a:rPr lang="ru-RU" sz="2000" dirty="0"/>
              <a:t>из сильнокислых растворов </a:t>
            </a:r>
            <a:r>
              <a:rPr lang="ru-RU" sz="2000" b="1" i="1" dirty="0">
                <a:solidFill>
                  <a:srgbClr val="FF0000"/>
                </a:solidFill>
              </a:rPr>
              <a:t>не</a:t>
            </a:r>
            <a:r>
              <a:rPr lang="ru-RU" sz="2000" i="1" dirty="0">
                <a:solidFill>
                  <a:srgbClr val="FF0000"/>
                </a:solidFill>
              </a:rPr>
              <a:t> осаждается </a:t>
            </a:r>
            <a:r>
              <a:rPr lang="ru-RU" sz="2000" dirty="0" err="1"/>
              <a:t>купфероном</a:t>
            </a:r>
            <a:r>
              <a:rPr lang="ru-RU" sz="2000" dirty="0"/>
              <a:t>, предварительно его восстанавливают до урана(</a:t>
            </a:r>
            <a:r>
              <a:rPr lang="ru-RU" sz="2000" b="1" i="1" dirty="0"/>
              <a:t>IV</a:t>
            </a:r>
            <a:r>
              <a:rPr lang="ru-RU" sz="2000" dirty="0"/>
              <a:t>) </a:t>
            </a:r>
            <a:r>
              <a:rPr lang="ru-RU" sz="2000" dirty="0" smtClean="0"/>
              <a:t>подходящим восстановителем </a:t>
            </a:r>
            <a:r>
              <a:rPr lang="ru-RU" sz="2000" dirty="0"/>
              <a:t>(</a:t>
            </a:r>
            <a:r>
              <a:rPr lang="ru-RU" sz="2000" dirty="0" err="1"/>
              <a:t>гидроксиламин</a:t>
            </a:r>
            <a:r>
              <a:rPr lang="ru-RU" sz="2000" dirty="0"/>
              <a:t>, гидросульфит натрия и др</a:t>
            </a:r>
            <a:r>
              <a:rPr lang="ru-RU" sz="2000" dirty="0" smtClean="0"/>
              <a:t>.).</a:t>
            </a:r>
          </a:p>
          <a:p>
            <a:r>
              <a:rPr lang="ru-RU" sz="2000" dirty="0" smtClean="0"/>
              <a:t>	</a:t>
            </a:r>
            <a:r>
              <a:rPr lang="ru-RU" sz="2000" dirty="0" err="1"/>
              <a:t>Купферон</a:t>
            </a:r>
            <a:r>
              <a:rPr lang="ru-RU" sz="2000" dirty="0"/>
              <a:t> оказался пригодным также и для отделения урана осаждением его в виде </a:t>
            </a:r>
            <a:r>
              <a:rPr lang="ru-RU" sz="2000" dirty="0" err="1"/>
              <a:t>купфероната</a:t>
            </a:r>
            <a:r>
              <a:rPr lang="ru-RU" sz="2000" dirty="0"/>
              <a:t> </a:t>
            </a:r>
            <a:r>
              <a:rPr lang="ru-RU" sz="2000" b="1" i="1" u="sng" dirty="0" err="1">
                <a:solidFill>
                  <a:srgbClr val="FF0000"/>
                </a:solidFill>
              </a:rPr>
              <a:t>уранила</a:t>
            </a:r>
            <a:r>
              <a:rPr lang="ru-RU" sz="2000" dirty="0"/>
              <a:t>. Количественное осаждение имеет место при </a:t>
            </a:r>
            <a:endParaRPr lang="ru-RU" sz="2000" dirty="0" smtClean="0"/>
          </a:p>
          <a:p>
            <a:r>
              <a:rPr lang="ru-RU" sz="2000" b="1" i="1" dirty="0" smtClean="0">
                <a:solidFill>
                  <a:srgbClr val="FF0000"/>
                </a:solidFill>
              </a:rPr>
              <a:t>рН </a:t>
            </a:r>
            <a:r>
              <a:rPr lang="ru-RU" sz="2000" b="1" i="1" dirty="0">
                <a:solidFill>
                  <a:srgbClr val="FF0000"/>
                </a:solidFill>
              </a:rPr>
              <a:t>4-9</a:t>
            </a:r>
            <a:r>
              <a:rPr lang="ru-RU" sz="2000" dirty="0"/>
              <a:t>. Вследствие более высоких значений рН осаждения мешающее влияние других элементов в этом случае значительно больше, чем при осаждении урана(IV). </a:t>
            </a:r>
            <a:endParaRPr lang="ru-RU" sz="2000" dirty="0" smtClean="0"/>
          </a:p>
          <a:p>
            <a:r>
              <a:rPr lang="ru-RU" sz="2000" dirty="0"/>
              <a:t>	</a:t>
            </a:r>
            <a:r>
              <a:rPr lang="ru-RU" sz="2000" dirty="0" smtClean="0"/>
              <a:t>Для </a:t>
            </a:r>
            <a:r>
              <a:rPr lang="ru-RU" sz="2000" dirty="0"/>
              <a:t>повышения избирательности осаждения </a:t>
            </a:r>
            <a:r>
              <a:rPr lang="ru-RU" sz="2000" dirty="0" smtClean="0"/>
              <a:t>применяют </a:t>
            </a:r>
            <a:r>
              <a:rPr lang="ru-RU" sz="2000" i="1" dirty="0" err="1" smtClean="0">
                <a:solidFill>
                  <a:srgbClr val="FF0000"/>
                </a:solidFill>
              </a:rPr>
              <a:t>комплексонIII</a:t>
            </a:r>
            <a:r>
              <a:rPr lang="ru-RU" sz="2000" dirty="0" smtClean="0"/>
              <a:t> </a:t>
            </a:r>
            <a:r>
              <a:rPr lang="ru-RU" sz="2000" dirty="0"/>
              <a:t>для удержания в растворе </a:t>
            </a:r>
            <a:r>
              <a:rPr lang="ru-RU" sz="2000" dirty="0" smtClean="0"/>
              <a:t>других </a:t>
            </a:r>
            <a:r>
              <a:rPr lang="ru-RU" sz="2000" dirty="0"/>
              <a:t>элементов. В этом случае </a:t>
            </a:r>
            <a:r>
              <a:rPr lang="ru-RU" sz="2000" b="1" i="1" dirty="0"/>
              <a:t>отделяются</a:t>
            </a:r>
            <a:r>
              <a:rPr lang="ru-RU" sz="2000" dirty="0"/>
              <a:t> щелочные и щелочноземельные элементы, </a:t>
            </a:r>
            <a:r>
              <a:rPr lang="ru-RU" sz="2000" dirty="0" err="1"/>
              <a:t>Mg</a:t>
            </a:r>
            <a:r>
              <a:rPr lang="ru-RU" sz="2000" dirty="0"/>
              <a:t>, </a:t>
            </a:r>
            <a:r>
              <a:rPr lang="ru-RU" sz="2000" dirty="0" err="1"/>
              <a:t>Ni</a:t>
            </a:r>
            <a:r>
              <a:rPr lang="ru-RU" sz="2000" dirty="0"/>
              <a:t>, </a:t>
            </a:r>
            <a:r>
              <a:rPr lang="ru-RU" sz="2000" dirty="0" err="1"/>
              <a:t>Co</a:t>
            </a:r>
            <a:r>
              <a:rPr lang="ru-RU" sz="2000" dirty="0"/>
              <a:t>, </a:t>
            </a:r>
            <a:r>
              <a:rPr lang="ru-RU" sz="2000" dirty="0" err="1"/>
              <a:t>Zn</a:t>
            </a:r>
            <a:r>
              <a:rPr lang="ru-RU" sz="2000" dirty="0"/>
              <a:t>, </a:t>
            </a:r>
            <a:r>
              <a:rPr lang="ru-RU" sz="2000" dirty="0" err="1"/>
              <a:t>Mn</a:t>
            </a:r>
            <a:r>
              <a:rPr lang="ru-RU" sz="2000" dirty="0"/>
              <a:t>, </a:t>
            </a:r>
            <a:r>
              <a:rPr lang="ru-RU" sz="2000" dirty="0" err="1"/>
              <a:t>Cd</a:t>
            </a:r>
            <a:r>
              <a:rPr lang="ru-RU" sz="2000" dirty="0"/>
              <a:t>,'</a:t>
            </a:r>
            <a:r>
              <a:rPr lang="ru-RU" sz="2000" dirty="0" err="1"/>
              <a:t>Cu</a:t>
            </a:r>
            <a:r>
              <a:rPr lang="ru-RU" sz="2000" dirty="0"/>
              <a:t>, </a:t>
            </a:r>
            <a:r>
              <a:rPr lang="ru-RU" sz="2000" dirty="0" err="1"/>
              <a:t>Pb</a:t>
            </a:r>
            <a:r>
              <a:rPr lang="ru-RU" sz="2000" dirty="0"/>
              <a:t>, </a:t>
            </a:r>
            <a:r>
              <a:rPr lang="ru-RU" sz="2000" dirty="0" err="1"/>
              <a:t>Ag</a:t>
            </a:r>
            <a:r>
              <a:rPr lang="ru-RU" sz="2000" dirty="0"/>
              <a:t>, </a:t>
            </a:r>
            <a:r>
              <a:rPr lang="ru-RU" sz="2000" dirty="0" err="1"/>
              <a:t>Hg</a:t>
            </a:r>
            <a:r>
              <a:rPr lang="ru-RU" sz="2000" dirty="0"/>
              <a:t>, </a:t>
            </a:r>
            <a:r>
              <a:rPr lang="ru-RU" sz="2000" dirty="0" err="1"/>
              <a:t>Bi</a:t>
            </a:r>
            <a:r>
              <a:rPr lang="ru-RU" sz="2000" dirty="0"/>
              <a:t>, Те, </a:t>
            </a:r>
            <a:r>
              <a:rPr lang="ru-RU" sz="2000" dirty="0" err="1"/>
              <a:t>Cr</a:t>
            </a:r>
            <a:r>
              <a:rPr lang="ru-RU" sz="2000" dirty="0"/>
              <a:t>, </a:t>
            </a:r>
            <a:r>
              <a:rPr lang="ru-RU" sz="2000" dirty="0" err="1"/>
              <a:t>Sn</a:t>
            </a:r>
            <a:r>
              <a:rPr lang="ru-RU" sz="2000" dirty="0"/>
              <a:t>, </a:t>
            </a:r>
            <a:r>
              <a:rPr lang="ru-RU" sz="2000" dirty="0" err="1"/>
              <a:t>Th</a:t>
            </a:r>
            <a:r>
              <a:rPr lang="ru-RU" sz="2000" dirty="0"/>
              <a:t>, </a:t>
            </a:r>
            <a:r>
              <a:rPr lang="ru-RU" sz="2000" dirty="0" err="1"/>
              <a:t>La</a:t>
            </a:r>
            <a:r>
              <a:rPr lang="ru-RU" sz="2000" dirty="0"/>
              <a:t>, Се и редкоземельные элементы. </a:t>
            </a:r>
            <a:endParaRPr lang="ru-RU" sz="2000" dirty="0" smtClean="0"/>
          </a:p>
          <a:p>
            <a:r>
              <a:rPr lang="ru-RU" sz="2000" dirty="0" smtClean="0"/>
              <a:t>           Прибавлением </a:t>
            </a:r>
            <a:r>
              <a:rPr lang="ru-RU" sz="2000" i="1" dirty="0">
                <a:solidFill>
                  <a:srgbClr val="FF0000"/>
                </a:solidFill>
              </a:rPr>
              <a:t>винной кислоты </a:t>
            </a:r>
            <a:r>
              <a:rPr lang="ru-RU" sz="2000" dirty="0"/>
              <a:t>удерживаются в растворе </a:t>
            </a:r>
            <a:r>
              <a:rPr lang="ru-RU" sz="2000" dirty="0" err="1"/>
              <a:t>Al</a:t>
            </a:r>
            <a:r>
              <a:rPr lang="ru-RU" sz="2000" dirty="0"/>
              <a:t>, </a:t>
            </a:r>
            <a:r>
              <a:rPr lang="ru-RU" sz="2000" dirty="0" err="1"/>
              <a:t>Sb</a:t>
            </a:r>
            <a:r>
              <a:rPr lang="ru-RU" sz="2000" dirty="0"/>
              <a:t>, </a:t>
            </a:r>
            <a:r>
              <a:rPr lang="ru-RU" sz="2000" dirty="0" err="1"/>
              <a:t>Sn</a:t>
            </a:r>
            <a:r>
              <a:rPr lang="ru-RU" sz="2000" dirty="0"/>
              <a:t>, </a:t>
            </a:r>
            <a:r>
              <a:rPr lang="ru-RU" sz="2000" dirty="0" err="1"/>
              <a:t>Nb</a:t>
            </a:r>
            <a:r>
              <a:rPr lang="ru-RU" sz="2000" dirty="0"/>
              <a:t> и </a:t>
            </a:r>
            <a:r>
              <a:rPr lang="ru-RU" sz="2000" dirty="0" smtClean="0"/>
              <a:t>Та.</a:t>
            </a:r>
          </a:p>
          <a:p>
            <a:r>
              <a:rPr lang="ru-RU" sz="2000" dirty="0" smtClean="0"/>
              <a:t>           Присутствие </a:t>
            </a:r>
            <a:r>
              <a:rPr lang="ru-RU" sz="2000" dirty="0"/>
              <a:t>нитратов, хлоридов, сульфатов, хроматов, </a:t>
            </a:r>
            <a:r>
              <a:rPr lang="ru-RU" sz="2000" dirty="0" err="1"/>
              <a:t>молибдатов</a:t>
            </a:r>
            <a:r>
              <a:rPr lang="ru-RU" sz="2000" dirty="0"/>
              <a:t>, </a:t>
            </a:r>
            <a:r>
              <a:rPr lang="ru-RU" sz="2000" dirty="0" err="1" smtClean="0"/>
              <a:t>вольфраматов</a:t>
            </a:r>
            <a:r>
              <a:rPr lang="ru-RU" sz="2000" dirty="0"/>
              <a:t>, а также ацетатов, оксалатов и цитратов влияния </a:t>
            </a:r>
            <a:r>
              <a:rPr lang="ru-RU" sz="2000" b="1" i="1" dirty="0"/>
              <a:t>не оказывает</a:t>
            </a:r>
            <a:r>
              <a:rPr lang="ru-RU" sz="2000" dirty="0"/>
              <a:t>.</a:t>
            </a:r>
          </a:p>
          <a:p>
            <a:pPr algn="r"/>
            <a:r>
              <a:rPr lang="ru-RU" sz="2000" dirty="0"/>
              <a:t>-</a:t>
            </a:r>
            <a:r>
              <a:rPr lang="ru-RU" sz="2000" dirty="0" smtClean="0"/>
              <a:t>14-215-</a:t>
            </a:r>
            <a:endParaRPr lang="ru-RU" sz="2000"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692696"/>
            <a:ext cx="1578357" cy="720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1345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
            <a:ext cx="9144000" cy="6740307"/>
          </a:xfrm>
          <a:prstGeom prst="rect">
            <a:avLst/>
          </a:prstGeom>
        </p:spPr>
        <p:txBody>
          <a:bodyPr wrap="square">
            <a:spAutoFit/>
          </a:bodyPr>
          <a:lstStyle/>
          <a:p>
            <a:pPr algn="ctr"/>
            <a:r>
              <a:rPr lang="ru-RU" sz="2400" b="1" i="1" u="sng" dirty="0" smtClean="0">
                <a:solidFill>
                  <a:srgbClr val="FF0000"/>
                </a:solidFill>
              </a:rPr>
              <a:t>Отделение </a:t>
            </a:r>
            <a:r>
              <a:rPr lang="ru-RU" sz="2400" b="1" i="1" u="sng" dirty="0">
                <a:solidFill>
                  <a:srgbClr val="FF0000"/>
                </a:solidFill>
              </a:rPr>
              <a:t>осаждением 8-оксихинолином</a:t>
            </a:r>
            <a:endParaRPr lang="ru-RU" sz="2400" b="1" dirty="0">
              <a:solidFill>
                <a:srgbClr val="FF0000"/>
              </a:solidFill>
            </a:endParaRPr>
          </a:p>
          <a:p>
            <a:r>
              <a:rPr lang="ru-RU" sz="2200" dirty="0" smtClean="0"/>
              <a:t>          8-Оксихинолин </a:t>
            </a:r>
            <a:r>
              <a:rPr lang="ru-RU" sz="2200" dirty="0"/>
              <a:t>осаждает уран (</a:t>
            </a:r>
            <a:r>
              <a:rPr lang="ru-RU" sz="2200" b="1" i="1" u="sng" dirty="0">
                <a:solidFill>
                  <a:srgbClr val="FF0000"/>
                </a:solidFill>
              </a:rPr>
              <a:t>VI</a:t>
            </a:r>
            <a:r>
              <a:rPr lang="ru-RU" sz="2200" dirty="0"/>
              <a:t>) из растворов с </a:t>
            </a:r>
            <a:r>
              <a:rPr lang="ru-RU" sz="2200" i="1" dirty="0">
                <a:solidFill>
                  <a:srgbClr val="FF0000"/>
                </a:solidFill>
              </a:rPr>
              <a:t>рН </a:t>
            </a:r>
            <a:r>
              <a:rPr lang="ru-RU" sz="2200" i="1" dirty="0" smtClean="0">
                <a:solidFill>
                  <a:srgbClr val="FF0000"/>
                </a:solidFill>
              </a:rPr>
              <a:t>от  4,1 </a:t>
            </a:r>
            <a:r>
              <a:rPr lang="ru-RU" sz="2200" i="1" dirty="0">
                <a:solidFill>
                  <a:srgbClr val="FF0000"/>
                </a:solidFill>
              </a:rPr>
              <a:t>до </a:t>
            </a:r>
            <a:r>
              <a:rPr lang="ru-RU" sz="2200" i="1" dirty="0" smtClean="0">
                <a:solidFill>
                  <a:srgbClr val="FF0000"/>
                </a:solidFill>
              </a:rPr>
              <a:t>13,5</a:t>
            </a:r>
            <a:r>
              <a:rPr lang="ru-RU" sz="2200" dirty="0" smtClean="0"/>
              <a:t>. </a:t>
            </a:r>
          </a:p>
          <a:p>
            <a:r>
              <a:rPr lang="ru-RU" sz="2200" dirty="0"/>
              <a:t>	</a:t>
            </a:r>
            <a:r>
              <a:rPr lang="ru-RU" sz="2200" dirty="0" smtClean="0"/>
              <a:t>      </a:t>
            </a:r>
          </a:p>
          <a:p>
            <a:r>
              <a:rPr lang="ru-RU" sz="2200" dirty="0" smtClean="0"/>
              <a:t>	</a:t>
            </a:r>
          </a:p>
          <a:p>
            <a:endParaRPr lang="ru-RU" sz="2200" dirty="0"/>
          </a:p>
          <a:p>
            <a:endParaRPr lang="ru-RU" sz="2200" dirty="0" smtClean="0"/>
          </a:p>
          <a:p>
            <a:endParaRPr lang="ru-RU" sz="2200" dirty="0"/>
          </a:p>
          <a:p>
            <a:endParaRPr lang="ru-RU" sz="2200" dirty="0" smtClean="0"/>
          </a:p>
          <a:p>
            <a:endParaRPr lang="ru-RU" sz="2200" dirty="0" smtClean="0"/>
          </a:p>
          <a:p>
            <a:endParaRPr lang="ru-RU" sz="2200" dirty="0"/>
          </a:p>
          <a:p>
            <a:r>
              <a:rPr lang="ru-RU" sz="2100" dirty="0" smtClean="0"/>
              <a:t>	При </a:t>
            </a:r>
            <a:r>
              <a:rPr lang="ru-RU" sz="2100" dirty="0"/>
              <a:t>осаждении из растворов с рН </a:t>
            </a:r>
            <a:r>
              <a:rPr lang="ru-RU" sz="2100" dirty="0" smtClean="0"/>
              <a:t>10-12 уран </a:t>
            </a:r>
            <a:r>
              <a:rPr lang="ru-RU" sz="2100" dirty="0"/>
              <a:t>отделяется от фосфатов, </a:t>
            </a:r>
            <a:r>
              <a:rPr lang="ru-RU" sz="2100" dirty="0" err="1" smtClean="0"/>
              <a:t>тартратов</a:t>
            </a:r>
            <a:r>
              <a:rPr lang="ru-RU" sz="2100" dirty="0"/>
              <a:t>, небольших количеств фторидов, оксалатов, </a:t>
            </a:r>
            <a:r>
              <a:rPr lang="ru-RU" sz="2100" dirty="0" err="1"/>
              <a:t>лактатов</a:t>
            </a:r>
            <a:r>
              <a:rPr lang="ru-RU" sz="2100" dirty="0"/>
              <a:t> и </a:t>
            </a:r>
            <a:r>
              <a:rPr lang="ru-RU" sz="2100" dirty="0" err="1" smtClean="0"/>
              <a:t>гидроксиламина</a:t>
            </a:r>
            <a:r>
              <a:rPr lang="ru-RU" sz="2100" dirty="0"/>
              <a:t>. </a:t>
            </a:r>
            <a:endParaRPr lang="ru-RU" sz="2100" dirty="0" smtClean="0"/>
          </a:p>
          <a:p>
            <a:pPr algn="just"/>
            <a:r>
              <a:rPr lang="ru-RU" sz="2100" dirty="0"/>
              <a:t>	</a:t>
            </a:r>
            <a:r>
              <a:rPr lang="ru-RU" sz="2100" dirty="0" smtClean="0"/>
              <a:t>Однако </a:t>
            </a:r>
            <a:r>
              <a:rPr lang="ru-RU" sz="2100" dirty="0"/>
              <a:t>одновременно с ураном 8-оксихинолин </a:t>
            </a:r>
            <a:r>
              <a:rPr lang="ru-RU" sz="2100" dirty="0" smtClean="0"/>
              <a:t>осаждает </a:t>
            </a:r>
            <a:r>
              <a:rPr lang="ru-RU" sz="2100" dirty="0"/>
              <a:t>также очень много других элементов. </a:t>
            </a:r>
          </a:p>
          <a:p>
            <a:pPr algn="just"/>
            <a:r>
              <a:rPr lang="ru-RU" sz="2100" dirty="0" smtClean="0"/>
              <a:t>	Осаждение </a:t>
            </a:r>
            <a:r>
              <a:rPr lang="ru-RU" sz="2100" dirty="0"/>
              <a:t>урана(</a:t>
            </a:r>
            <a:r>
              <a:rPr lang="ru-RU" sz="2100" b="1" i="1" u="sng" dirty="0">
                <a:solidFill>
                  <a:srgbClr val="FF0000"/>
                </a:solidFill>
              </a:rPr>
              <a:t>IV</a:t>
            </a:r>
            <a:r>
              <a:rPr lang="ru-RU" sz="2100" dirty="0"/>
              <a:t>) также мало избирательно, как и осаждение </a:t>
            </a:r>
            <a:r>
              <a:rPr lang="ru-RU" sz="2100" dirty="0" smtClean="0"/>
              <a:t>урана(VI</a:t>
            </a:r>
            <a:r>
              <a:rPr lang="ru-RU" sz="2100" dirty="0"/>
              <a:t>). За счет соответствующего подбора рН уран может быть отделён от ряда </a:t>
            </a:r>
            <a:r>
              <a:rPr lang="ru-RU" sz="2100" dirty="0" smtClean="0"/>
              <a:t>элементов. В </a:t>
            </a:r>
            <a:r>
              <a:rPr lang="ru-RU" sz="2100" dirty="0"/>
              <a:t>частности, </a:t>
            </a:r>
            <a:r>
              <a:rPr lang="ru-RU" sz="2100" dirty="0" smtClean="0"/>
              <a:t>из </a:t>
            </a:r>
            <a:r>
              <a:rPr lang="ru-RU" sz="2100" dirty="0"/>
              <a:t>растворов, содержащих едкий натр, 8-оксихинолин не осаждает олова, алюминия, бериллия и щелочноземельных металлов</a:t>
            </a:r>
            <a:r>
              <a:rPr lang="ru-RU" sz="2100" dirty="0" smtClean="0"/>
              <a:t>.                                                                                                            </a:t>
            </a:r>
            <a:r>
              <a:rPr lang="ru-RU" sz="2000" dirty="0" smtClean="0"/>
              <a:t> </a:t>
            </a:r>
            <a:r>
              <a:rPr lang="ru-RU" sz="2000" dirty="0"/>
              <a:t>-</a:t>
            </a:r>
            <a:r>
              <a:rPr lang="ru-RU" sz="2000" dirty="0" smtClean="0"/>
              <a:t>15-216-</a:t>
            </a:r>
            <a:endParaRPr lang="ru-RU" sz="2200" dirty="0"/>
          </a:p>
        </p:txBody>
      </p:sp>
      <p:pic>
        <p:nvPicPr>
          <p:cNvPr id="122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262" y="692696"/>
            <a:ext cx="6776296" cy="29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53569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6848029"/>
          </a:xfrm>
          <a:prstGeom prst="rect">
            <a:avLst/>
          </a:prstGeom>
          <a:noFill/>
        </p:spPr>
        <p:txBody>
          <a:bodyPr wrap="square" rtlCol="0">
            <a:spAutoFit/>
          </a:bodyPr>
          <a:lstStyle/>
          <a:p>
            <a:r>
              <a:rPr lang="ru-RU" sz="2000" dirty="0" smtClean="0"/>
              <a:t>	Однако </a:t>
            </a:r>
            <a:r>
              <a:rPr lang="ru-RU" sz="2000" dirty="0"/>
              <a:t>практического значения отделение урана при помощи </a:t>
            </a:r>
            <a:r>
              <a:rPr lang="ru-RU" sz="2000" dirty="0" smtClean="0"/>
              <a:t>8-оксихи-нолина </a:t>
            </a:r>
            <a:r>
              <a:rPr lang="ru-RU" sz="2000" dirty="0"/>
              <a:t>в таком виде не получило вследствие чрезвычайно </a:t>
            </a:r>
            <a:r>
              <a:rPr lang="ru-RU" sz="2000" i="1" dirty="0">
                <a:solidFill>
                  <a:srgbClr val="FF0000"/>
                </a:solidFill>
              </a:rPr>
              <a:t>низкой селективности</a:t>
            </a:r>
            <a:r>
              <a:rPr lang="ru-RU" sz="2000" dirty="0"/>
              <a:t>. Для повышения </a:t>
            </a:r>
            <a:r>
              <a:rPr lang="ru-RU" sz="2000" i="1" dirty="0">
                <a:solidFill>
                  <a:srgbClr val="FF0000"/>
                </a:solidFill>
              </a:rPr>
              <a:t>избирательности</a:t>
            </a:r>
            <a:r>
              <a:rPr lang="ru-RU" sz="2000" dirty="0">
                <a:solidFill>
                  <a:srgbClr val="FF0000"/>
                </a:solidFill>
              </a:rPr>
              <a:t> </a:t>
            </a:r>
            <a:r>
              <a:rPr lang="ru-RU" sz="2000" dirty="0"/>
              <a:t>осаждения </a:t>
            </a:r>
            <a:r>
              <a:rPr lang="ru-RU" sz="2000" dirty="0" smtClean="0"/>
              <a:t>применяют </a:t>
            </a:r>
            <a:r>
              <a:rPr lang="ru-RU" sz="2000" i="1" dirty="0" smtClean="0">
                <a:solidFill>
                  <a:srgbClr val="FF0000"/>
                </a:solidFill>
              </a:rPr>
              <a:t>комплексон </a:t>
            </a:r>
            <a:r>
              <a:rPr lang="ru-RU" sz="2000" i="1" dirty="0">
                <a:solidFill>
                  <a:srgbClr val="FF0000"/>
                </a:solidFill>
              </a:rPr>
              <a:t>III</a:t>
            </a:r>
            <a:r>
              <a:rPr lang="ru-RU" sz="2000" dirty="0"/>
              <a:t>, добавление которого позволяет удерживать в растворе </a:t>
            </a:r>
            <a:r>
              <a:rPr lang="ru-RU" sz="2000" i="1" dirty="0">
                <a:solidFill>
                  <a:srgbClr val="FF0000"/>
                </a:solidFill>
              </a:rPr>
              <a:t>торий, редкоземельные элементы, ванадий и ряд других </a:t>
            </a:r>
            <a:r>
              <a:rPr lang="ru-RU" sz="2000" dirty="0"/>
              <a:t>элементов.</a:t>
            </a:r>
          </a:p>
          <a:p>
            <a:pPr algn="ctr">
              <a:spcBef>
                <a:spcPts val="1200"/>
              </a:spcBef>
              <a:spcAft>
                <a:spcPts val="600"/>
              </a:spcAft>
            </a:pPr>
            <a:r>
              <a:rPr lang="ru-RU" sz="2400" b="1" i="1" u="sng" dirty="0">
                <a:solidFill>
                  <a:srgbClr val="FF0000"/>
                </a:solidFill>
              </a:rPr>
              <a:t>Отделение осаждением </a:t>
            </a:r>
            <a:r>
              <a:rPr lang="ru-RU" sz="2400" b="1" i="1" u="sng" dirty="0" err="1">
                <a:solidFill>
                  <a:srgbClr val="FF0000"/>
                </a:solidFill>
              </a:rPr>
              <a:t>щавéлевой</a:t>
            </a:r>
            <a:r>
              <a:rPr lang="ru-RU" sz="2400" i="1" u="sng" dirty="0">
                <a:solidFill>
                  <a:srgbClr val="FF0000"/>
                </a:solidFill>
              </a:rPr>
              <a:t> </a:t>
            </a:r>
            <a:r>
              <a:rPr lang="ru-RU" sz="2400" b="1" i="1" u="sng" dirty="0" smtClean="0">
                <a:solidFill>
                  <a:srgbClr val="FF0000"/>
                </a:solidFill>
              </a:rPr>
              <a:t>кислотой  </a:t>
            </a:r>
            <a:r>
              <a:rPr lang="ru-RU" sz="2400" b="1" i="1" u="sng" dirty="0">
                <a:solidFill>
                  <a:srgbClr val="FF0000"/>
                </a:solidFill>
              </a:rPr>
              <a:t>Н</a:t>
            </a:r>
            <a:r>
              <a:rPr lang="ru-RU" sz="2400" b="1" i="1" u="sng" baseline="-25000" dirty="0">
                <a:solidFill>
                  <a:srgbClr val="FF0000"/>
                </a:solidFill>
              </a:rPr>
              <a:t>2</a:t>
            </a:r>
            <a:r>
              <a:rPr lang="ru-RU" sz="2400" b="1" i="1" u="sng" dirty="0">
                <a:solidFill>
                  <a:srgbClr val="FF0000"/>
                </a:solidFill>
              </a:rPr>
              <a:t>С</a:t>
            </a:r>
            <a:r>
              <a:rPr lang="ru-RU" sz="2400" b="1" i="1" u="sng" baseline="-25000" dirty="0">
                <a:solidFill>
                  <a:srgbClr val="FF0000"/>
                </a:solidFill>
              </a:rPr>
              <a:t>2</a:t>
            </a:r>
            <a:r>
              <a:rPr lang="ru-RU" sz="2400" b="1" i="1" u="sng" dirty="0">
                <a:solidFill>
                  <a:srgbClr val="FF0000"/>
                </a:solidFill>
              </a:rPr>
              <a:t>О</a:t>
            </a:r>
            <a:r>
              <a:rPr lang="ru-RU" sz="2400" b="1" i="1" u="sng" baseline="-25000" dirty="0">
                <a:solidFill>
                  <a:srgbClr val="FF0000"/>
                </a:solidFill>
              </a:rPr>
              <a:t>4</a:t>
            </a:r>
            <a:endParaRPr lang="ru-RU" sz="2400" b="1" dirty="0">
              <a:solidFill>
                <a:srgbClr val="FF0000"/>
              </a:solidFill>
            </a:endParaRPr>
          </a:p>
          <a:p>
            <a:r>
              <a:rPr lang="ru-RU" sz="2000" dirty="0" smtClean="0"/>
              <a:t>	Применение </a:t>
            </a:r>
            <a:r>
              <a:rPr lang="ru-RU" sz="2000" dirty="0"/>
              <a:t>щавелевой кислоты для отделения урана </a:t>
            </a:r>
            <a:r>
              <a:rPr lang="en-US" sz="2000" dirty="0"/>
              <a:t>o</a:t>
            </a:r>
            <a:r>
              <a:rPr lang="ru-RU" sz="2000" dirty="0" err="1"/>
              <a:t>сновано</a:t>
            </a:r>
            <a:r>
              <a:rPr lang="ru-RU" sz="2000" dirty="0"/>
              <a:t> на ее способности осаждать </a:t>
            </a:r>
            <a:r>
              <a:rPr lang="ru-RU" sz="2000" u="sng" dirty="0"/>
              <a:t>уран(</a:t>
            </a:r>
            <a:r>
              <a:rPr lang="ru-RU" sz="2000" b="1" i="1" u="sng" dirty="0"/>
              <a:t>IV</a:t>
            </a:r>
            <a:r>
              <a:rPr lang="ru-RU" sz="2000" u="sng" dirty="0"/>
              <a:t>)</a:t>
            </a:r>
            <a:r>
              <a:rPr lang="ru-RU" sz="2000" dirty="0"/>
              <a:t> из солянокислых растворов в </a:t>
            </a:r>
            <a:r>
              <a:rPr lang="ru-RU" sz="2000" dirty="0">
                <a:solidFill>
                  <a:srgbClr val="FF0000"/>
                </a:solidFill>
              </a:rPr>
              <a:t>виде </a:t>
            </a:r>
            <a:r>
              <a:rPr lang="ru-RU" sz="2000" dirty="0" err="1" smtClean="0">
                <a:solidFill>
                  <a:srgbClr val="FF0000"/>
                </a:solidFill>
              </a:rPr>
              <a:t>труднораство-римого</a:t>
            </a:r>
            <a:r>
              <a:rPr lang="ru-RU" sz="2000" dirty="0" smtClean="0">
                <a:solidFill>
                  <a:srgbClr val="FF0000"/>
                </a:solidFill>
              </a:rPr>
              <a:t> </a:t>
            </a:r>
            <a:r>
              <a:rPr lang="ru-RU" sz="2000" dirty="0">
                <a:solidFill>
                  <a:srgbClr val="FF0000"/>
                </a:solidFill>
              </a:rPr>
              <a:t>оксалата урана(</a:t>
            </a:r>
            <a:r>
              <a:rPr lang="ru-RU" sz="2000" b="1" dirty="0">
                <a:solidFill>
                  <a:srgbClr val="FF0000"/>
                </a:solidFill>
              </a:rPr>
              <a:t>IV</a:t>
            </a:r>
            <a:r>
              <a:rPr lang="ru-RU" sz="2000" dirty="0" smtClean="0">
                <a:solidFill>
                  <a:srgbClr val="FF0000"/>
                </a:solidFill>
              </a:rPr>
              <a:t>):</a:t>
            </a:r>
            <a:r>
              <a:rPr lang="ru-RU" sz="2000" dirty="0" smtClean="0"/>
              <a:t> </a:t>
            </a:r>
            <a:r>
              <a:rPr lang="en-US" sz="2000" b="1" i="1" dirty="0">
                <a:solidFill>
                  <a:srgbClr val="FF0000"/>
                </a:solidFill>
              </a:rPr>
              <a:t>U</a:t>
            </a:r>
            <a:r>
              <a:rPr lang="ru-RU" sz="2000" b="1" i="1" dirty="0">
                <a:solidFill>
                  <a:srgbClr val="FF0000"/>
                </a:solidFill>
              </a:rPr>
              <a:t>(</a:t>
            </a:r>
            <a:r>
              <a:rPr lang="en-US" sz="2000" b="1" i="1" dirty="0">
                <a:solidFill>
                  <a:srgbClr val="FF0000"/>
                </a:solidFill>
              </a:rPr>
              <a:t>C</a:t>
            </a:r>
            <a:r>
              <a:rPr lang="ru-RU" sz="2000" b="1" i="1" baseline="-25000" dirty="0">
                <a:solidFill>
                  <a:srgbClr val="FF0000"/>
                </a:solidFill>
              </a:rPr>
              <a:t>2</a:t>
            </a:r>
            <a:r>
              <a:rPr lang="en-US" sz="2000" b="1" i="1" dirty="0">
                <a:solidFill>
                  <a:srgbClr val="FF0000"/>
                </a:solidFill>
              </a:rPr>
              <a:t>O</a:t>
            </a:r>
            <a:r>
              <a:rPr lang="ru-RU" sz="2000" b="1" i="1" baseline="-25000" dirty="0">
                <a:solidFill>
                  <a:srgbClr val="FF0000"/>
                </a:solidFill>
              </a:rPr>
              <a:t>4</a:t>
            </a:r>
            <a:r>
              <a:rPr lang="ru-RU" sz="2000" b="1" i="1" dirty="0">
                <a:solidFill>
                  <a:srgbClr val="FF0000"/>
                </a:solidFill>
              </a:rPr>
              <a:t>)</a:t>
            </a:r>
            <a:r>
              <a:rPr lang="ru-RU" sz="2000" b="1" i="1" baseline="-25000" dirty="0">
                <a:solidFill>
                  <a:srgbClr val="FF0000"/>
                </a:solidFill>
              </a:rPr>
              <a:t>2</a:t>
            </a:r>
            <a:r>
              <a:rPr lang="ru-RU" sz="2000" dirty="0" smtClean="0"/>
              <a:t>. </a:t>
            </a:r>
            <a:r>
              <a:rPr lang="ru-RU" sz="2000" dirty="0"/>
              <a:t>Наиболее полное осаждение урана(</a:t>
            </a:r>
            <a:r>
              <a:rPr lang="ru-RU" sz="2000" b="1" i="1" dirty="0"/>
              <a:t>IV</a:t>
            </a:r>
            <a:r>
              <a:rPr lang="ru-RU" sz="2000" dirty="0"/>
              <a:t>) достигается из растворов с концентрацией соляной кислоты, равной 0,12</a:t>
            </a:r>
            <a:r>
              <a:rPr lang="en-US" sz="2000" dirty="0"/>
              <a:t>N</a:t>
            </a:r>
            <a:r>
              <a:rPr lang="ru-RU" sz="2000" dirty="0"/>
              <a:t> </a:t>
            </a:r>
            <a:r>
              <a:rPr lang="ru-RU" sz="2000" dirty="0" smtClean="0"/>
              <a:t>. С </a:t>
            </a:r>
            <a:r>
              <a:rPr lang="ru-RU" sz="2000" dirty="0"/>
              <a:t>целью достижения лучшего отделения урана от других элементов осаждение проводят обычно из растворов с концентрацией соляной кислоты не ниже 2N. Проведение осаждения при более низкой кислотности в присутствии цинка, железа (II), меди и некоторых других элементов приводит к частичному осаждению оксалатов этих элементов </a:t>
            </a:r>
            <a:r>
              <a:rPr lang="ru-RU" sz="2000" b="1" i="1" dirty="0"/>
              <a:t>совместно</a:t>
            </a:r>
            <a:r>
              <a:rPr lang="ru-RU" sz="2000" dirty="0"/>
              <a:t> с оксалатом урана(</a:t>
            </a:r>
            <a:r>
              <a:rPr lang="ru-RU" sz="2000" b="1" i="1" dirty="0"/>
              <a:t>IV</a:t>
            </a:r>
            <a:r>
              <a:rPr lang="ru-RU" sz="2000" dirty="0"/>
              <a:t>). Осаждение урана(</a:t>
            </a:r>
            <a:r>
              <a:rPr lang="ru-RU" sz="2000" b="1" i="1" dirty="0"/>
              <a:t>IV</a:t>
            </a:r>
            <a:r>
              <a:rPr lang="ru-RU" sz="2000" dirty="0"/>
              <a:t>) из растворов с кислотностью </a:t>
            </a:r>
            <a:r>
              <a:rPr lang="ru-RU" sz="2000" dirty="0" smtClean="0"/>
              <a:t>выше, </a:t>
            </a:r>
            <a:r>
              <a:rPr lang="ru-RU" sz="2000" dirty="0"/>
              <a:t>чем 3N становится уже неполным. </a:t>
            </a:r>
            <a:r>
              <a:rPr lang="ru-RU" sz="2000" dirty="0" smtClean="0"/>
              <a:t> </a:t>
            </a:r>
            <a:endParaRPr lang="ru-RU" sz="2000" dirty="0"/>
          </a:p>
          <a:p>
            <a:r>
              <a:rPr lang="ru-RU" sz="2000" dirty="0" smtClean="0"/>
              <a:t>	Из </a:t>
            </a:r>
            <a:r>
              <a:rPr lang="ru-RU" sz="2000" i="1" dirty="0">
                <a:solidFill>
                  <a:srgbClr val="FF0000"/>
                </a:solidFill>
              </a:rPr>
              <a:t>предварительно восстановленных </a:t>
            </a:r>
            <a:r>
              <a:rPr lang="ru-RU" sz="2000" dirty="0"/>
              <a:t>растворов уран(IV) количественно может быть отделен от </a:t>
            </a:r>
            <a:r>
              <a:rPr lang="ru-RU" sz="2000" dirty="0" smtClean="0"/>
              <a:t>многих  </a:t>
            </a:r>
            <a:r>
              <a:rPr lang="ru-RU" sz="2000" dirty="0"/>
              <a:t>элементов осаждением щавелевой кислотой. Исключением являются только торий и редкоземельные элементы. Ниобий </a:t>
            </a:r>
            <a:r>
              <a:rPr lang="ru-RU" sz="2000" dirty="0" smtClean="0"/>
              <a:t>также </a:t>
            </a:r>
            <a:r>
              <a:rPr lang="ru-RU" sz="2000" dirty="0"/>
              <a:t>может частично осаждаться вместе с ураном(IV). </a:t>
            </a:r>
            <a:r>
              <a:rPr lang="ru-RU" sz="2000" dirty="0" smtClean="0"/>
              <a:t>                                            -16-217-</a:t>
            </a:r>
            <a:endParaRPr lang="ru-RU" sz="2000" dirty="0"/>
          </a:p>
        </p:txBody>
      </p:sp>
    </p:spTree>
    <p:extLst>
      <p:ext uri="{BB962C8B-B14F-4D97-AF65-F5344CB8AC3E}">
        <p14:creationId xmlns:p14="http://schemas.microsoft.com/office/powerpoint/2010/main" val="17070056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63417"/>
          </a:xfrm>
          <a:prstGeom prst="rect">
            <a:avLst/>
          </a:prstGeom>
          <a:noFill/>
        </p:spPr>
        <p:txBody>
          <a:bodyPr wrap="square" rtlCol="0">
            <a:spAutoFit/>
          </a:bodyPr>
          <a:lstStyle/>
          <a:p>
            <a:r>
              <a:rPr lang="ru-RU" sz="2000" dirty="0"/>
              <a:t> </a:t>
            </a:r>
            <a:r>
              <a:rPr lang="ru-RU" sz="2000" dirty="0" smtClean="0"/>
              <a:t> Полноте </a:t>
            </a:r>
            <a:r>
              <a:rPr lang="ru-RU" sz="2000" dirty="0"/>
              <a:t>осаждения урана(IV) мешают сульфаты, фосфаты, фториды и некоторые </a:t>
            </a:r>
            <a:r>
              <a:rPr lang="ru-RU" sz="2000" dirty="0" smtClean="0"/>
              <a:t>комплексообразующие вещества. </a:t>
            </a:r>
            <a:r>
              <a:rPr lang="ru-RU" sz="2000" dirty="0"/>
              <a:t>После отделения осадка содержание урана в нем определяют весовым или другим удобным методом. </a:t>
            </a:r>
          </a:p>
          <a:p>
            <a:pPr algn="ctr"/>
            <a:r>
              <a:rPr lang="ru-RU" sz="2000" b="1" dirty="0">
                <a:solidFill>
                  <a:srgbClr val="FF0000"/>
                </a:solidFill>
              </a:rPr>
              <a:t> </a:t>
            </a:r>
            <a:r>
              <a:rPr lang="ru-RU" sz="2000" b="1" i="1" u="sng" dirty="0" smtClean="0">
                <a:solidFill>
                  <a:srgbClr val="FF0000"/>
                </a:solidFill>
              </a:rPr>
              <a:t>Отделение </a:t>
            </a:r>
            <a:r>
              <a:rPr lang="ru-RU" sz="2000" b="1" i="1" u="sng" dirty="0">
                <a:solidFill>
                  <a:srgbClr val="FF0000"/>
                </a:solidFill>
              </a:rPr>
              <a:t>осаждением </a:t>
            </a:r>
            <a:r>
              <a:rPr lang="ru-RU" sz="2000" b="1" i="1" u="sng" dirty="0" err="1">
                <a:solidFill>
                  <a:srgbClr val="FF0000"/>
                </a:solidFill>
              </a:rPr>
              <a:t>ферроцианидами</a:t>
            </a:r>
            <a:endParaRPr lang="ru-RU" sz="2000" b="1" dirty="0">
              <a:solidFill>
                <a:srgbClr val="FF0000"/>
              </a:solidFill>
            </a:endParaRPr>
          </a:p>
          <a:p>
            <a:r>
              <a:rPr lang="ru-RU" sz="2000" dirty="0" err="1"/>
              <a:t>Ферроцианид</a:t>
            </a:r>
            <a:r>
              <a:rPr lang="ru-RU" sz="2000" dirty="0"/>
              <a:t> калия </a:t>
            </a:r>
            <a:r>
              <a:rPr lang="en-US" sz="2000" b="1" i="1" dirty="0">
                <a:solidFill>
                  <a:srgbClr val="FF0000"/>
                </a:solidFill>
              </a:rPr>
              <a:t>K</a:t>
            </a:r>
            <a:r>
              <a:rPr lang="ru-RU" sz="2000" b="1" i="1" baseline="-25000" dirty="0">
                <a:solidFill>
                  <a:srgbClr val="FF0000"/>
                </a:solidFill>
              </a:rPr>
              <a:t>4</a:t>
            </a:r>
            <a:r>
              <a:rPr lang="ru-RU" sz="2000" b="1" i="1" dirty="0">
                <a:solidFill>
                  <a:srgbClr val="FF0000"/>
                </a:solidFill>
              </a:rPr>
              <a:t>[</a:t>
            </a:r>
            <a:r>
              <a:rPr lang="en-US" sz="2000" b="1" i="1" dirty="0">
                <a:solidFill>
                  <a:srgbClr val="FF0000"/>
                </a:solidFill>
              </a:rPr>
              <a:t>Fe</a:t>
            </a:r>
            <a:r>
              <a:rPr lang="ru-RU" sz="2000" b="1" i="1" dirty="0">
                <a:solidFill>
                  <a:srgbClr val="FF0000"/>
                </a:solidFill>
              </a:rPr>
              <a:t>(</a:t>
            </a:r>
            <a:r>
              <a:rPr lang="en-US" sz="2000" b="1" i="1" dirty="0">
                <a:solidFill>
                  <a:srgbClr val="FF0000"/>
                </a:solidFill>
              </a:rPr>
              <a:t>CN</a:t>
            </a:r>
            <a:r>
              <a:rPr lang="ru-RU" sz="2000" b="1" i="1" dirty="0">
                <a:solidFill>
                  <a:srgbClr val="FF0000"/>
                </a:solidFill>
              </a:rPr>
              <a:t>)</a:t>
            </a:r>
            <a:r>
              <a:rPr lang="ru-RU" sz="2000" b="1" i="1" baseline="-25000" dirty="0">
                <a:solidFill>
                  <a:srgbClr val="FF0000"/>
                </a:solidFill>
              </a:rPr>
              <a:t>6</a:t>
            </a:r>
            <a:r>
              <a:rPr lang="ru-RU" sz="2000" b="1" i="1" dirty="0">
                <a:solidFill>
                  <a:srgbClr val="FF0000"/>
                </a:solidFill>
              </a:rPr>
              <a:t>] </a:t>
            </a:r>
            <a:r>
              <a:rPr lang="ru-RU" sz="2000" dirty="0"/>
              <a:t>очень полно осаждает ионы </a:t>
            </a:r>
            <a:r>
              <a:rPr lang="ru-RU" sz="2000" dirty="0" err="1"/>
              <a:t>уранила</a:t>
            </a:r>
            <a:r>
              <a:rPr lang="ru-RU" sz="2000" dirty="0"/>
              <a:t>. Вследствие малой растворимости образующегося осадка осаждение в виде </a:t>
            </a:r>
            <a:r>
              <a:rPr lang="ru-RU" sz="2000" dirty="0" err="1"/>
              <a:t>ферроцианида</a:t>
            </a:r>
            <a:r>
              <a:rPr lang="ru-RU" sz="2000" dirty="0"/>
              <a:t> представляет интерес для </a:t>
            </a:r>
            <a:r>
              <a:rPr lang="ru-RU" sz="2000" dirty="0" smtClean="0"/>
              <a:t>отделения </a:t>
            </a:r>
            <a:r>
              <a:rPr lang="ru-RU" sz="2000" dirty="0"/>
              <a:t>малых количеств урана. Однако </a:t>
            </a:r>
            <a:r>
              <a:rPr lang="ru-RU" sz="2000" dirty="0" smtClean="0"/>
              <a:t>многие элементы </a:t>
            </a:r>
            <a:r>
              <a:rPr lang="ru-RU" sz="2000" dirty="0"/>
              <a:t>также осаждается </a:t>
            </a:r>
            <a:r>
              <a:rPr lang="ru-RU" sz="2000" dirty="0" err="1"/>
              <a:t>ферроцианидом</a:t>
            </a:r>
            <a:r>
              <a:rPr lang="ru-RU" sz="2000" dirty="0"/>
              <a:t> калия, в результате чего отделение оказывается </a:t>
            </a:r>
            <a:r>
              <a:rPr lang="ru-RU" sz="2000" i="1" dirty="0" err="1">
                <a:solidFill>
                  <a:srgbClr val="FF0000"/>
                </a:solidFill>
              </a:rPr>
              <a:t>малоизбирательным</a:t>
            </a:r>
            <a:r>
              <a:rPr lang="ru-RU" sz="2000" dirty="0"/>
              <a:t>. </a:t>
            </a:r>
          </a:p>
          <a:p>
            <a:r>
              <a:rPr lang="ru-RU" sz="2000" dirty="0" smtClean="0"/>
              <a:t>       Состав </a:t>
            </a:r>
            <a:r>
              <a:rPr lang="ru-RU" sz="2000" dirty="0"/>
              <a:t>образующегося осадка зависит от количества </a:t>
            </a:r>
            <a:r>
              <a:rPr lang="ru-RU" sz="2000" dirty="0" err="1"/>
              <a:t>ферроцианида</a:t>
            </a:r>
            <a:r>
              <a:rPr lang="ru-RU" sz="2000" dirty="0"/>
              <a:t> калия и от условий осаждения (рН, температура). Наиболее полное осаждение имеет место в нейтральной или в слабокислой среде. </a:t>
            </a:r>
            <a:r>
              <a:rPr lang="ru-RU" sz="2000" dirty="0" smtClean="0"/>
              <a:t>Но образующиеся </a:t>
            </a:r>
            <a:r>
              <a:rPr lang="ru-RU" sz="2000" dirty="0"/>
              <a:t>в этих условиях </a:t>
            </a:r>
            <a:r>
              <a:rPr lang="ru-RU" sz="2000" dirty="0" smtClean="0"/>
              <a:t>чрезвычайно </a:t>
            </a:r>
            <a:r>
              <a:rPr lang="ru-RU" sz="2000" dirty="0"/>
              <a:t>тонкие осадки </a:t>
            </a:r>
            <a:r>
              <a:rPr lang="ru-RU" sz="2000" i="1" dirty="0">
                <a:solidFill>
                  <a:srgbClr val="FF0000"/>
                </a:solidFill>
              </a:rPr>
              <a:t>плохо фильтруются и трудно отмываются</a:t>
            </a:r>
            <a:r>
              <a:rPr lang="ru-RU" sz="2000" dirty="0" smtClean="0"/>
              <a:t>.</a:t>
            </a:r>
          </a:p>
          <a:p>
            <a:r>
              <a:rPr lang="en-US" sz="2000" dirty="0" smtClean="0"/>
              <a:t>O</a:t>
            </a:r>
            <a:r>
              <a:rPr lang="ru-RU" sz="2000" dirty="0" err="1"/>
              <a:t>птимальными</a:t>
            </a:r>
            <a:r>
              <a:rPr lang="ru-RU" sz="2000" dirty="0"/>
              <a:t> условиями </a:t>
            </a:r>
            <a:r>
              <a:rPr lang="ru-RU" sz="2000" dirty="0" err="1"/>
              <a:t>осяждения</a:t>
            </a:r>
            <a:r>
              <a:rPr lang="ru-RU" sz="2000" dirty="0"/>
              <a:t> являются: рН в пределах 2-4 и температура 50-60°. Осаждение проводят в присутствии нитрата калия (1</a:t>
            </a:r>
            <a:r>
              <a:rPr lang="en-US" sz="2000" dirty="0"/>
              <a:t>M</a:t>
            </a:r>
            <a:r>
              <a:rPr lang="ru-RU" sz="2000" dirty="0"/>
              <a:t>). </a:t>
            </a:r>
            <a:r>
              <a:rPr lang="ru-RU" sz="2000" dirty="0" smtClean="0"/>
              <a:t>Осадок </a:t>
            </a:r>
            <a:r>
              <a:rPr lang="ru-RU" sz="2000" dirty="0"/>
              <a:t>при добавлении </a:t>
            </a:r>
            <a:r>
              <a:rPr lang="ru-RU" sz="2000" b="1" i="1" dirty="0">
                <a:solidFill>
                  <a:srgbClr val="FF0000"/>
                </a:solidFill>
              </a:rPr>
              <a:t>избытка</a:t>
            </a:r>
            <a:r>
              <a:rPr lang="ru-RU" sz="2000" dirty="0">
                <a:solidFill>
                  <a:srgbClr val="FF0000"/>
                </a:solidFill>
              </a:rPr>
              <a:t> </a:t>
            </a:r>
            <a:r>
              <a:rPr lang="ru-RU" sz="2000" dirty="0" err="1"/>
              <a:t>ферроцианида</a:t>
            </a:r>
            <a:r>
              <a:rPr lang="ru-RU" sz="2000" dirty="0"/>
              <a:t> калия имеет </a:t>
            </a:r>
            <a:r>
              <a:rPr lang="ru-RU" sz="2000" dirty="0" smtClean="0"/>
              <a:t>состав </a:t>
            </a:r>
            <a:r>
              <a:rPr lang="ru-RU" sz="2000" b="1" dirty="0" smtClean="0">
                <a:solidFill>
                  <a:srgbClr val="FF0000"/>
                </a:solidFill>
              </a:rPr>
              <a:t>K</a:t>
            </a:r>
            <a:r>
              <a:rPr lang="ru-RU" sz="2000" b="1" baseline="-25000" dirty="0" smtClean="0">
                <a:solidFill>
                  <a:srgbClr val="FF0000"/>
                </a:solidFill>
              </a:rPr>
              <a:t>4</a:t>
            </a:r>
            <a:r>
              <a:rPr lang="ru-RU" sz="2000" b="1" dirty="0" smtClean="0">
                <a:solidFill>
                  <a:srgbClr val="FF0000"/>
                </a:solidFill>
              </a:rPr>
              <a:t>[UO</a:t>
            </a:r>
            <a:r>
              <a:rPr lang="ru-RU" sz="2000" b="1" baseline="-25000" dirty="0" smtClean="0">
                <a:solidFill>
                  <a:srgbClr val="FF0000"/>
                </a:solidFill>
              </a:rPr>
              <a:t>2</a:t>
            </a:r>
            <a:r>
              <a:rPr lang="ru-RU" sz="2000" b="1" dirty="0" smtClean="0">
                <a:solidFill>
                  <a:srgbClr val="FF0000"/>
                </a:solidFill>
              </a:rPr>
              <a:t>]</a:t>
            </a:r>
            <a:r>
              <a:rPr lang="ru-RU" sz="2000" b="1" baseline="-25000" dirty="0" smtClean="0">
                <a:solidFill>
                  <a:srgbClr val="FF0000"/>
                </a:solidFill>
              </a:rPr>
              <a:t>4</a:t>
            </a:r>
            <a:r>
              <a:rPr lang="ru-RU" sz="2000" b="1" dirty="0" smtClean="0">
                <a:solidFill>
                  <a:srgbClr val="FF0000"/>
                </a:solidFill>
              </a:rPr>
              <a:t>[</a:t>
            </a:r>
            <a:r>
              <a:rPr lang="ru-RU" sz="2000" b="1" dirty="0" err="1" smtClean="0">
                <a:solidFill>
                  <a:srgbClr val="FF0000"/>
                </a:solidFill>
              </a:rPr>
              <a:t>Fe</a:t>
            </a:r>
            <a:r>
              <a:rPr lang="ru-RU" sz="2000" b="1" dirty="0" smtClean="0">
                <a:solidFill>
                  <a:srgbClr val="FF0000"/>
                </a:solidFill>
              </a:rPr>
              <a:t>(CN)</a:t>
            </a:r>
            <a:r>
              <a:rPr lang="ru-RU" sz="2000" b="1" baseline="-25000" dirty="0" smtClean="0">
                <a:solidFill>
                  <a:srgbClr val="FF0000"/>
                </a:solidFill>
              </a:rPr>
              <a:t>6</a:t>
            </a:r>
            <a:r>
              <a:rPr lang="ru-RU" sz="2000" b="1" dirty="0" smtClean="0">
                <a:solidFill>
                  <a:srgbClr val="FF0000"/>
                </a:solidFill>
              </a:rPr>
              <a:t>]</a:t>
            </a:r>
            <a:r>
              <a:rPr lang="ru-RU" sz="2000" b="1" baseline="-25000" dirty="0" smtClean="0">
                <a:solidFill>
                  <a:srgbClr val="FF0000"/>
                </a:solidFill>
              </a:rPr>
              <a:t>3</a:t>
            </a:r>
            <a:r>
              <a:rPr lang="ru-RU" sz="2000" dirty="0"/>
              <a:t>. </a:t>
            </a:r>
            <a:r>
              <a:rPr lang="ru-RU" sz="2000" dirty="0" smtClean="0"/>
              <a:t>    Осадок </a:t>
            </a:r>
            <a:r>
              <a:rPr lang="ru-RU" sz="2000" dirty="0"/>
              <a:t>отфильтровывают и промывают разбавленным раствором </a:t>
            </a:r>
            <a:r>
              <a:rPr lang="ru-RU" sz="2000" dirty="0" err="1"/>
              <a:t>ферроцианида</a:t>
            </a:r>
            <a:r>
              <a:rPr lang="ru-RU" sz="2000" dirty="0"/>
              <a:t> калия. Железо, марганец, цинк, медь и тяжелые металлы полностью осаждаются вместе с ураном. </a:t>
            </a:r>
            <a:r>
              <a:rPr lang="ru-RU" sz="2000" dirty="0" smtClean="0"/>
              <a:t>Щелочноземельные металлы и  </a:t>
            </a:r>
            <a:r>
              <a:rPr lang="ru-RU" sz="2000" dirty="0"/>
              <a:t>другие легкие элементы частично или полностью осаждаются совместно с ураном. </a:t>
            </a:r>
            <a:endParaRPr lang="ru-RU" sz="2000" dirty="0" smtClean="0"/>
          </a:p>
          <a:p>
            <a:r>
              <a:rPr lang="ru-RU" sz="2000" dirty="0"/>
              <a:t> </a:t>
            </a:r>
            <a:r>
              <a:rPr lang="ru-RU" sz="2000" dirty="0" smtClean="0"/>
              <a:t>       Осаждение </a:t>
            </a:r>
            <a:r>
              <a:rPr lang="ru-RU" sz="2000" dirty="0"/>
              <a:t>урана </a:t>
            </a:r>
            <a:r>
              <a:rPr lang="ru-RU" sz="2000" dirty="0" err="1"/>
              <a:t>ферроцианидом</a:t>
            </a:r>
            <a:r>
              <a:rPr lang="ru-RU" sz="2000" dirty="0"/>
              <a:t> калия оказывается подходящим только для отделения </a:t>
            </a:r>
            <a:r>
              <a:rPr lang="ru-RU" sz="2000" i="1" dirty="0">
                <a:solidFill>
                  <a:srgbClr val="FF0000"/>
                </a:solidFill>
              </a:rPr>
              <a:t>от бериллия, а также от фосфатов и </a:t>
            </a:r>
            <a:r>
              <a:rPr lang="ru-RU" sz="2000" i="1" dirty="0" smtClean="0">
                <a:solidFill>
                  <a:srgbClr val="FF0000"/>
                </a:solidFill>
              </a:rPr>
              <a:t>арсенатов.            </a:t>
            </a:r>
            <a:r>
              <a:rPr lang="ru-RU" sz="2000" dirty="0" smtClean="0"/>
              <a:t>-</a:t>
            </a:r>
            <a:r>
              <a:rPr lang="ru-RU" sz="2000" i="1" dirty="0" smtClean="0">
                <a:solidFill>
                  <a:srgbClr val="0070C0"/>
                </a:solidFill>
              </a:rPr>
              <a:t>17-218</a:t>
            </a:r>
            <a:r>
              <a:rPr lang="ru-RU" sz="2000" dirty="0" smtClean="0"/>
              <a:t>-</a:t>
            </a:r>
            <a:endParaRPr lang="ru-RU" sz="2000" dirty="0"/>
          </a:p>
        </p:txBody>
      </p:sp>
    </p:spTree>
    <p:extLst>
      <p:ext uri="{BB962C8B-B14F-4D97-AF65-F5344CB8AC3E}">
        <p14:creationId xmlns:p14="http://schemas.microsoft.com/office/powerpoint/2010/main" val="18826479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06992"/>
          </a:xfrm>
          <a:prstGeom prst="rect">
            <a:avLst/>
          </a:prstGeom>
          <a:noFill/>
        </p:spPr>
        <p:txBody>
          <a:bodyPr wrap="square" rtlCol="0">
            <a:spAutoFit/>
          </a:bodyPr>
          <a:lstStyle/>
          <a:p>
            <a:pPr algn="ctr">
              <a:spcBef>
                <a:spcPts val="600"/>
              </a:spcBef>
              <a:spcAft>
                <a:spcPts val="1000"/>
              </a:spcAft>
            </a:pPr>
            <a:r>
              <a:rPr lang="ru-RU" sz="2400" b="1" i="1" u="sng" dirty="0" smtClean="0">
                <a:solidFill>
                  <a:srgbClr val="FF0000"/>
                </a:solidFill>
              </a:rPr>
              <a:t>Отделение </a:t>
            </a:r>
            <a:r>
              <a:rPr lang="ru-RU" sz="2400" b="1" i="1" u="sng" dirty="0">
                <a:solidFill>
                  <a:srgbClr val="FF0000"/>
                </a:solidFill>
              </a:rPr>
              <a:t>осаждением в виде </a:t>
            </a:r>
            <a:r>
              <a:rPr lang="ru-RU" sz="2400" b="1" i="1" u="sng" dirty="0" err="1">
                <a:solidFill>
                  <a:srgbClr val="FF0000"/>
                </a:solidFill>
              </a:rPr>
              <a:t>ураниламмонийванадата</a:t>
            </a:r>
            <a:r>
              <a:rPr lang="ru-RU" sz="2400" b="1" i="1" u="sng" dirty="0">
                <a:solidFill>
                  <a:srgbClr val="FF0000"/>
                </a:solidFill>
              </a:rPr>
              <a:t> </a:t>
            </a:r>
            <a:endParaRPr lang="ru-RU" sz="2400" b="1" dirty="0">
              <a:solidFill>
                <a:srgbClr val="FF0000"/>
              </a:solidFill>
            </a:endParaRPr>
          </a:p>
          <a:p>
            <a:pPr algn="just"/>
            <a:r>
              <a:rPr lang="ru-RU" sz="2000" dirty="0" smtClean="0"/>
              <a:t>	Осаждение </a:t>
            </a:r>
            <a:r>
              <a:rPr lang="ru-RU" sz="2000" dirty="0"/>
              <a:t>урана в виде </a:t>
            </a:r>
            <a:r>
              <a:rPr lang="ru-RU" sz="2000" dirty="0" err="1"/>
              <a:t>ураниламмонийванадата</a:t>
            </a:r>
            <a:r>
              <a:rPr lang="ru-RU" sz="2000" dirty="0"/>
              <a:t> </a:t>
            </a:r>
            <a:r>
              <a:rPr lang="ru-RU" sz="2000" b="1" i="1" dirty="0">
                <a:solidFill>
                  <a:srgbClr val="FF0000"/>
                </a:solidFill>
              </a:rPr>
              <a:t>(</a:t>
            </a:r>
            <a:r>
              <a:rPr lang="en-US" sz="2000" b="1" i="1" dirty="0">
                <a:solidFill>
                  <a:srgbClr val="FF0000"/>
                </a:solidFill>
              </a:rPr>
              <a:t>NH</a:t>
            </a:r>
            <a:r>
              <a:rPr lang="ru-RU" sz="2000" b="1" i="1" baseline="-25000" dirty="0">
                <a:solidFill>
                  <a:srgbClr val="FF0000"/>
                </a:solidFill>
              </a:rPr>
              <a:t>4</a:t>
            </a:r>
            <a:r>
              <a:rPr lang="ru-RU" sz="2000" b="1" i="1" dirty="0">
                <a:solidFill>
                  <a:srgbClr val="FF0000"/>
                </a:solidFill>
              </a:rPr>
              <a:t>)</a:t>
            </a:r>
            <a:r>
              <a:rPr lang="ru-RU" sz="2000" b="1" i="1" baseline="-25000" dirty="0">
                <a:solidFill>
                  <a:srgbClr val="FF0000"/>
                </a:solidFill>
              </a:rPr>
              <a:t>2</a:t>
            </a:r>
            <a:r>
              <a:rPr lang="ru-RU" sz="2000" b="1" i="1" dirty="0">
                <a:solidFill>
                  <a:srgbClr val="FF0000"/>
                </a:solidFill>
              </a:rPr>
              <a:t>(UO</a:t>
            </a:r>
            <a:r>
              <a:rPr lang="ru-RU" sz="2000" b="1" i="1" baseline="-25000" dirty="0">
                <a:solidFill>
                  <a:srgbClr val="FF0000"/>
                </a:solidFill>
              </a:rPr>
              <a:t>2</a:t>
            </a:r>
            <a:r>
              <a:rPr lang="ru-RU" sz="2000" b="1" i="1" dirty="0">
                <a:solidFill>
                  <a:srgbClr val="FF0000"/>
                </a:solidFill>
              </a:rPr>
              <a:t>)</a:t>
            </a:r>
            <a:r>
              <a:rPr lang="ru-RU" sz="2000" b="1" i="1" baseline="-25000" dirty="0">
                <a:solidFill>
                  <a:srgbClr val="FF0000"/>
                </a:solidFill>
              </a:rPr>
              <a:t>2</a:t>
            </a:r>
            <a:r>
              <a:rPr lang="ru-RU" sz="2000" b="1" i="1" dirty="0">
                <a:solidFill>
                  <a:srgbClr val="FF0000"/>
                </a:solidFill>
              </a:rPr>
              <a:t>(VO</a:t>
            </a:r>
            <a:r>
              <a:rPr lang="ru-RU" sz="2000" b="1" i="1" baseline="-25000" dirty="0">
                <a:solidFill>
                  <a:srgbClr val="FF0000"/>
                </a:solidFill>
              </a:rPr>
              <a:t>4</a:t>
            </a:r>
            <a:r>
              <a:rPr lang="ru-RU" sz="2000" b="1" i="1" dirty="0">
                <a:solidFill>
                  <a:srgbClr val="FF0000"/>
                </a:solidFill>
              </a:rPr>
              <a:t>)</a:t>
            </a:r>
            <a:r>
              <a:rPr lang="ru-RU" sz="2000" b="1" i="1" baseline="-25000" dirty="0">
                <a:solidFill>
                  <a:srgbClr val="FF0000"/>
                </a:solidFill>
              </a:rPr>
              <a:t>2</a:t>
            </a:r>
            <a:r>
              <a:rPr lang="ru-RU" sz="2000" b="1" i="1" dirty="0" smtClean="0">
                <a:solidFill>
                  <a:srgbClr val="FF0000"/>
                </a:solidFill>
              </a:rPr>
              <a:t> </a:t>
            </a:r>
            <a:r>
              <a:rPr lang="ru-RU" sz="2000" dirty="0" smtClean="0"/>
              <a:t>целесообразно </a:t>
            </a:r>
            <a:r>
              <a:rPr lang="ru-RU" sz="2000" dirty="0"/>
              <a:t>применять для выделения его </a:t>
            </a:r>
            <a:r>
              <a:rPr lang="ru-RU" sz="2000" i="1" dirty="0">
                <a:solidFill>
                  <a:srgbClr val="FF0000"/>
                </a:solidFill>
              </a:rPr>
              <a:t>из богатых </a:t>
            </a:r>
            <a:r>
              <a:rPr lang="ru-RU" sz="2000" b="1" i="1" dirty="0">
                <a:solidFill>
                  <a:srgbClr val="FF0000"/>
                </a:solidFill>
              </a:rPr>
              <a:t>ванадием</a:t>
            </a:r>
            <a:r>
              <a:rPr lang="ru-RU" sz="2000" i="1" dirty="0">
                <a:solidFill>
                  <a:srgbClr val="FF0000"/>
                </a:solidFill>
              </a:rPr>
              <a:t> руд. </a:t>
            </a:r>
            <a:r>
              <a:rPr lang="ru-RU" sz="2000" dirty="0"/>
              <a:t>Этот метод позволяет избежать предварительного отделения ванадия. </a:t>
            </a:r>
            <a:endParaRPr lang="ru-RU" sz="2000" dirty="0" smtClean="0"/>
          </a:p>
          <a:p>
            <a:pPr algn="just"/>
            <a:r>
              <a:rPr lang="ru-RU" sz="2000" dirty="0"/>
              <a:t>	</a:t>
            </a:r>
            <a:r>
              <a:rPr lang="ru-RU" sz="2000" dirty="0" smtClean="0"/>
              <a:t>Определение </a:t>
            </a:r>
            <a:r>
              <a:rPr lang="ru-RU" sz="2000" dirty="0"/>
              <a:t>заканчивают обычно прокаливанием осадка </a:t>
            </a:r>
            <a:r>
              <a:rPr lang="ru-RU" sz="2000" dirty="0" err="1" smtClean="0"/>
              <a:t>уранил-аммонийванадата</a:t>
            </a:r>
            <a:r>
              <a:rPr lang="ru-RU" sz="2000" dirty="0" smtClean="0"/>
              <a:t> </a:t>
            </a:r>
            <a:r>
              <a:rPr lang="ru-RU" sz="2000" dirty="0"/>
              <a:t>и взвешиванием в виде </a:t>
            </a:r>
            <a:r>
              <a:rPr lang="en-US" sz="2000" b="1" i="1" dirty="0">
                <a:solidFill>
                  <a:srgbClr val="FF0000"/>
                </a:solidFill>
              </a:rPr>
              <a:t>V</a:t>
            </a:r>
            <a:r>
              <a:rPr lang="ru-RU" sz="2000" b="1" i="1" baseline="-25000" dirty="0">
                <a:solidFill>
                  <a:srgbClr val="FF0000"/>
                </a:solidFill>
              </a:rPr>
              <a:t>2</a:t>
            </a:r>
            <a:r>
              <a:rPr lang="ru-RU" sz="2000" b="1" i="1" dirty="0">
                <a:solidFill>
                  <a:srgbClr val="FF0000"/>
                </a:solidFill>
              </a:rPr>
              <a:t>О</a:t>
            </a:r>
            <a:r>
              <a:rPr lang="ru-RU" sz="2000" b="1" i="1" baseline="-25000" dirty="0">
                <a:solidFill>
                  <a:srgbClr val="FF0000"/>
                </a:solidFill>
              </a:rPr>
              <a:t>5</a:t>
            </a:r>
            <a:r>
              <a:rPr lang="ru-RU" sz="2000" b="1" i="1" dirty="0">
                <a:solidFill>
                  <a:srgbClr val="FF0000"/>
                </a:solidFill>
              </a:rPr>
              <a:t>∙2</a:t>
            </a:r>
            <a:r>
              <a:rPr lang="en-US" sz="2000" b="1" i="1" dirty="0">
                <a:solidFill>
                  <a:srgbClr val="FF0000"/>
                </a:solidFill>
              </a:rPr>
              <a:t>UO</a:t>
            </a:r>
            <a:r>
              <a:rPr lang="ru-RU" sz="2000" b="1" i="1" baseline="-25000" dirty="0">
                <a:solidFill>
                  <a:srgbClr val="FF0000"/>
                </a:solidFill>
              </a:rPr>
              <a:t>3</a:t>
            </a:r>
            <a:r>
              <a:rPr lang="ru-RU" sz="2000" dirty="0"/>
              <a:t>.</a:t>
            </a:r>
          </a:p>
          <a:p>
            <a:pPr algn="ctr">
              <a:spcBef>
                <a:spcPts val="1200"/>
              </a:spcBef>
              <a:spcAft>
                <a:spcPts val="1200"/>
              </a:spcAft>
            </a:pPr>
            <a:r>
              <a:rPr lang="ru-RU" sz="2400" i="1" u="sng" dirty="0">
                <a:solidFill>
                  <a:srgbClr val="FF0000"/>
                </a:solidFill>
              </a:rPr>
              <a:t>Отделение урана осаждением другими реагентами</a:t>
            </a:r>
            <a:endParaRPr lang="ru-RU" sz="2400" dirty="0">
              <a:solidFill>
                <a:srgbClr val="FF0000"/>
              </a:solidFill>
            </a:endParaRPr>
          </a:p>
          <a:p>
            <a:r>
              <a:rPr lang="ru-RU" sz="2000" dirty="0"/>
              <a:t>	Для отделения урана предложено большое число различных соединений: сульфиды, </a:t>
            </a:r>
            <a:r>
              <a:rPr lang="ru-RU" sz="2000" dirty="0" err="1"/>
              <a:t>иодаты</a:t>
            </a:r>
            <a:r>
              <a:rPr lang="ru-RU" sz="2000" dirty="0"/>
              <a:t> и </a:t>
            </a:r>
            <a:r>
              <a:rPr lang="ru-RU" sz="2000" dirty="0" err="1"/>
              <a:t>периодаты</a:t>
            </a:r>
            <a:r>
              <a:rPr lang="ru-RU" sz="2000" dirty="0"/>
              <a:t>, арсенаты, карбонаты бария и цинка, ацетаты, </a:t>
            </a:r>
            <a:r>
              <a:rPr lang="ru-RU" sz="2000" dirty="0" err="1"/>
              <a:t>фениларсоновая</a:t>
            </a:r>
            <a:r>
              <a:rPr lang="ru-RU" sz="2000" dirty="0"/>
              <a:t> кислота и другие. </a:t>
            </a:r>
          </a:p>
          <a:p>
            <a:pPr algn="just"/>
            <a:r>
              <a:rPr lang="ru-RU" sz="2000" dirty="0" smtClean="0"/>
              <a:t>	Часть </a:t>
            </a:r>
            <a:r>
              <a:rPr lang="ru-RU" sz="2000" dirty="0"/>
              <a:t>из них является производными уже описанных нами реагентов и по своему действию ничем не отличаются от простейших своих аналогов. Так, например, </a:t>
            </a:r>
            <a:r>
              <a:rPr lang="ru-RU" sz="2000" i="1" dirty="0" err="1">
                <a:solidFill>
                  <a:srgbClr val="FF0000"/>
                </a:solidFill>
              </a:rPr>
              <a:t>хинальдиновая</a:t>
            </a:r>
            <a:r>
              <a:rPr lang="ru-RU" sz="2000" i="1" dirty="0">
                <a:solidFill>
                  <a:srgbClr val="FF0000"/>
                </a:solidFill>
              </a:rPr>
              <a:t> кислота </a:t>
            </a:r>
            <a:r>
              <a:rPr lang="ru-RU" sz="2000" dirty="0"/>
              <a:t>осаждает уран(VI) в тех же условиях и с тем же результатом, что и </a:t>
            </a:r>
            <a:r>
              <a:rPr lang="ru-RU" sz="2000" i="1" dirty="0">
                <a:solidFill>
                  <a:srgbClr val="FF0000"/>
                </a:solidFill>
              </a:rPr>
              <a:t>8-оксихинолин</a:t>
            </a:r>
            <a:r>
              <a:rPr lang="ru-RU" sz="2000" dirty="0"/>
              <a:t>; </a:t>
            </a:r>
            <a:r>
              <a:rPr lang="ru-RU" sz="2000" i="1" dirty="0" err="1">
                <a:solidFill>
                  <a:srgbClr val="FF0000"/>
                </a:solidFill>
              </a:rPr>
              <a:t>неокупферон</a:t>
            </a:r>
            <a:r>
              <a:rPr lang="ru-RU" sz="2000" dirty="0">
                <a:solidFill>
                  <a:srgbClr val="FF0000"/>
                </a:solidFill>
              </a:rPr>
              <a:t> </a:t>
            </a:r>
            <a:r>
              <a:rPr lang="ru-RU" sz="2000" dirty="0"/>
              <a:t>позволяет отделять уран от тех же элементов, что и </a:t>
            </a:r>
            <a:r>
              <a:rPr lang="ru-RU" sz="2000" i="1" dirty="0" err="1">
                <a:solidFill>
                  <a:srgbClr val="FF0000"/>
                </a:solidFill>
              </a:rPr>
              <a:t>купферон</a:t>
            </a:r>
            <a:r>
              <a:rPr lang="ru-RU" sz="2000" dirty="0"/>
              <a:t>. Такие реагенты, как салициловая кислота и ряд ее производных,-ароматические и алифатические карбоновые кислоты были также рекомендованы для осаждения урана, однако они пока </a:t>
            </a:r>
            <a:r>
              <a:rPr lang="ru-RU" sz="2000" i="1" dirty="0">
                <a:solidFill>
                  <a:srgbClr val="FF0000"/>
                </a:solidFill>
              </a:rPr>
              <a:t>не нашли </a:t>
            </a:r>
            <a:r>
              <a:rPr lang="ru-RU" sz="2000" dirty="0"/>
              <a:t>практического </a:t>
            </a:r>
            <a:r>
              <a:rPr lang="ru-RU" sz="2000" i="1" dirty="0">
                <a:solidFill>
                  <a:srgbClr val="FF0000"/>
                </a:solidFill>
              </a:rPr>
              <a:t>применения</a:t>
            </a:r>
            <a:r>
              <a:rPr lang="ru-RU" sz="2000" dirty="0" smtClean="0"/>
              <a:t>.</a:t>
            </a:r>
            <a:r>
              <a:rPr lang="en-US" sz="2000" dirty="0"/>
              <a:t> </a:t>
            </a:r>
            <a:endParaRPr lang="ru-RU" sz="2000" dirty="0" smtClean="0"/>
          </a:p>
          <a:p>
            <a:pPr algn="r"/>
            <a:r>
              <a:rPr lang="en-US" sz="2000" dirty="0" smtClean="0"/>
              <a:t>-18-219-</a:t>
            </a:r>
            <a:endParaRPr lang="ru-RU" sz="2000" dirty="0"/>
          </a:p>
          <a:p>
            <a:endParaRPr lang="ru-RU" sz="2000" dirty="0"/>
          </a:p>
        </p:txBody>
      </p:sp>
    </p:spTree>
    <p:extLst>
      <p:ext uri="{BB962C8B-B14F-4D97-AF65-F5344CB8AC3E}">
        <p14:creationId xmlns:p14="http://schemas.microsoft.com/office/powerpoint/2010/main" val="188538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116632"/>
            <a:ext cx="8928992" cy="6832640"/>
          </a:xfrm>
          <a:prstGeom prst="rect">
            <a:avLst/>
          </a:prstGeom>
          <a:noFill/>
        </p:spPr>
        <p:txBody>
          <a:bodyPr wrap="square" rtlCol="0">
            <a:spAutoFit/>
          </a:bodyPr>
          <a:lstStyle/>
          <a:p>
            <a:pPr algn="ctr">
              <a:spcBef>
                <a:spcPts val="600"/>
              </a:spcBef>
              <a:spcAft>
                <a:spcPts val="1200"/>
              </a:spcAft>
            </a:pPr>
            <a:r>
              <a:rPr lang="ru-RU" sz="2400" b="1" i="1" dirty="0">
                <a:solidFill>
                  <a:srgbClr val="FF0000"/>
                </a:solidFill>
              </a:rPr>
              <a:t>Отделение урана </a:t>
            </a:r>
            <a:r>
              <a:rPr lang="ru-RU" sz="2800" b="1" i="1" u="sng" dirty="0" err="1">
                <a:solidFill>
                  <a:srgbClr val="FF0000"/>
                </a:solidFill>
              </a:rPr>
              <a:t>со</a:t>
            </a:r>
            <a:r>
              <a:rPr lang="ru-RU" sz="2800" b="1" i="1" dirty="0" err="1">
                <a:solidFill>
                  <a:srgbClr val="FF0000"/>
                </a:solidFill>
              </a:rPr>
              <a:t>осаждением</a:t>
            </a:r>
            <a:endParaRPr lang="ru-RU" sz="2800" i="1" dirty="0">
              <a:solidFill>
                <a:srgbClr val="FF0000"/>
              </a:solidFill>
            </a:endParaRPr>
          </a:p>
          <a:p>
            <a:r>
              <a:rPr lang="ru-RU" sz="2000" dirty="0" smtClean="0"/>
              <a:t>	Когда </a:t>
            </a:r>
            <a:r>
              <a:rPr lang="ru-RU" sz="2000" dirty="0"/>
              <a:t>отделяемое количество урана не обеспечивает осаждения его из раствора с образованием самостоятельной твердой фазы </a:t>
            </a:r>
            <a:r>
              <a:rPr lang="ru-RU" sz="2000" i="1" dirty="0">
                <a:solidFill>
                  <a:srgbClr val="FF0000"/>
                </a:solidFill>
              </a:rPr>
              <a:t>в связи с недостаточной его концентрацией в растворе</a:t>
            </a:r>
            <a:r>
              <a:rPr lang="ru-RU" sz="2000" dirty="0"/>
              <a:t>, или если выделение имеет место, но вследствие некоторой, хотя и незначительной растворимости выделяемого </a:t>
            </a:r>
            <a:r>
              <a:rPr lang="ru-RU" sz="2000" dirty="0" smtClean="0"/>
              <a:t>соединения, </a:t>
            </a:r>
            <a:r>
              <a:rPr lang="ru-RU" sz="2000" dirty="0"/>
              <a:t>значительная часть его остается в растворе или удерживается в виде коллоидных частиц, то в таких случаях образующееся соединение урана </a:t>
            </a:r>
            <a:r>
              <a:rPr lang="ru-RU" sz="2000" i="1" dirty="0"/>
              <a:t>выделяют из раствора с другим труднорастворимым соединением, являющимся </a:t>
            </a:r>
            <a:r>
              <a:rPr lang="ru-RU" sz="2000" b="1" i="1" dirty="0" smtClean="0"/>
              <a:t>носителем (коллектором)</a:t>
            </a:r>
            <a:r>
              <a:rPr lang="ru-RU" sz="2000" dirty="0" smtClean="0"/>
              <a:t>. </a:t>
            </a:r>
            <a:endParaRPr lang="ru-RU" sz="2000" dirty="0"/>
          </a:p>
          <a:p>
            <a:r>
              <a:rPr lang="ru-RU" sz="2000" dirty="0" smtClean="0"/>
              <a:t>	В </a:t>
            </a:r>
            <a:r>
              <a:rPr lang="ru-RU" sz="2000" dirty="0"/>
              <a:t>качестве носителей чаще всего применяются такие соединения, которые в дальнейшем не мешают определению </a:t>
            </a:r>
            <a:r>
              <a:rPr lang="ru-RU" sz="2000" b="1" i="1" dirty="0"/>
              <a:t>или</a:t>
            </a:r>
            <a:r>
              <a:rPr lang="ru-RU" sz="2000" dirty="0"/>
              <a:t> легко удаляются. </a:t>
            </a:r>
            <a:r>
              <a:rPr lang="ru-RU" sz="2000" dirty="0" smtClean="0"/>
              <a:t>	Хорошими </a:t>
            </a:r>
            <a:r>
              <a:rPr lang="ru-RU" sz="2000" dirty="0"/>
              <a:t>носителями для выделения следов урана являются </a:t>
            </a:r>
            <a:r>
              <a:rPr lang="ru-RU" sz="2000" b="1" i="1" dirty="0">
                <a:solidFill>
                  <a:srgbClr val="FF0000"/>
                </a:solidFill>
              </a:rPr>
              <a:t>гидроокиси</a:t>
            </a:r>
            <a:r>
              <a:rPr lang="ru-RU" sz="2000" dirty="0">
                <a:solidFill>
                  <a:srgbClr val="FF0000"/>
                </a:solidFill>
              </a:rPr>
              <a:t> </a:t>
            </a:r>
            <a:r>
              <a:rPr lang="ru-RU" sz="2000" dirty="0"/>
              <a:t>многих металлов, обладающие рыхлым строением и большой поверхностью. Гидроокиси железа, алюминия, кальция, магния, олова, тория, циркония и титана были рекомендованы для </a:t>
            </a:r>
            <a:r>
              <a:rPr lang="ru-RU" sz="2000" dirty="0" err="1"/>
              <a:t>соосаждения</a:t>
            </a:r>
            <a:r>
              <a:rPr lang="ru-RU" sz="2000" dirty="0"/>
              <a:t> с ними малых количеств урана. </a:t>
            </a:r>
          </a:p>
          <a:p>
            <a:r>
              <a:rPr lang="ru-RU" sz="2000" dirty="0" smtClean="0"/>
              <a:t>	В </a:t>
            </a:r>
            <a:r>
              <a:rPr lang="ru-RU" sz="2000" dirty="0"/>
              <a:t>качестве носителей для отделения </a:t>
            </a:r>
            <a:r>
              <a:rPr lang="ru-RU" sz="2000" b="1" i="1" dirty="0"/>
              <a:t>следов</a:t>
            </a:r>
            <a:r>
              <a:rPr lang="ru-RU" sz="2000" dirty="0"/>
              <a:t> урана могут применяться также перекись тория, карбонат бария, фторид кальция. </a:t>
            </a:r>
          </a:p>
          <a:p>
            <a:r>
              <a:rPr lang="ru-RU" sz="2000" dirty="0" smtClean="0"/>
              <a:t>	</a:t>
            </a:r>
            <a:r>
              <a:rPr lang="ru-RU" sz="2000" dirty="0" err="1" smtClean="0"/>
              <a:t>Соосаждение</a:t>
            </a:r>
            <a:r>
              <a:rPr lang="ru-RU" sz="2000" dirty="0" smtClean="0"/>
              <a:t> </a:t>
            </a:r>
            <a:r>
              <a:rPr lang="ru-RU" sz="2000" i="1" dirty="0">
                <a:solidFill>
                  <a:srgbClr val="FF0000"/>
                </a:solidFill>
              </a:rPr>
              <a:t>с </a:t>
            </a:r>
            <a:r>
              <a:rPr lang="ru-RU" sz="2000" b="1" i="1" dirty="0">
                <a:solidFill>
                  <a:srgbClr val="FF0000"/>
                </a:solidFill>
              </a:rPr>
              <a:t>органическими</a:t>
            </a:r>
            <a:r>
              <a:rPr lang="ru-RU" sz="2000" i="1" dirty="0">
                <a:solidFill>
                  <a:srgbClr val="FF0000"/>
                </a:solidFill>
              </a:rPr>
              <a:t> осадками </a:t>
            </a:r>
            <a:r>
              <a:rPr lang="ru-RU" sz="2000" dirty="0"/>
              <a:t>также предлагалось для выделения следовых количеств урана.</a:t>
            </a:r>
          </a:p>
          <a:p>
            <a:pPr algn="r"/>
            <a:r>
              <a:rPr lang="ru-RU" sz="2000" dirty="0"/>
              <a:t>	 -</a:t>
            </a:r>
            <a:r>
              <a:rPr lang="ru-RU" sz="2000" dirty="0" smtClean="0"/>
              <a:t>19-220-</a:t>
            </a:r>
            <a:endParaRPr lang="ru-RU" sz="2000" dirty="0"/>
          </a:p>
        </p:txBody>
      </p:sp>
    </p:spTree>
    <p:extLst>
      <p:ext uri="{BB962C8B-B14F-4D97-AF65-F5344CB8AC3E}">
        <p14:creationId xmlns:p14="http://schemas.microsoft.com/office/powerpoint/2010/main" val="28780131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16632"/>
            <a:ext cx="9144000" cy="7786747"/>
          </a:xfrm>
          <a:prstGeom prst="rect">
            <a:avLst/>
          </a:prstGeom>
          <a:noFill/>
        </p:spPr>
        <p:txBody>
          <a:bodyPr wrap="square" rtlCol="0">
            <a:spAutoFit/>
          </a:bodyPr>
          <a:lstStyle/>
          <a:p>
            <a:pPr algn="just"/>
            <a:r>
              <a:rPr lang="ru-RU" sz="2000" dirty="0" smtClean="0"/>
              <a:t>	Удобство </a:t>
            </a:r>
            <a:r>
              <a:rPr lang="ru-RU" sz="2000" dirty="0"/>
              <a:t>применения </a:t>
            </a:r>
            <a:r>
              <a:rPr lang="ru-RU" sz="2000" dirty="0" smtClean="0"/>
              <a:t>гидроксидов </a:t>
            </a:r>
            <a:r>
              <a:rPr lang="ru-RU" sz="2000" dirty="0"/>
              <a:t>металлов состоит в том</a:t>
            </a:r>
            <a:r>
              <a:rPr lang="ru-RU" sz="2000" dirty="0" smtClean="0"/>
              <a:t>, что </a:t>
            </a:r>
            <a:r>
              <a:rPr lang="ru-RU" sz="2000" dirty="0"/>
              <a:t>они легко выпадают из растворов </a:t>
            </a:r>
            <a:r>
              <a:rPr lang="ru-RU" sz="2000" i="1" dirty="0">
                <a:solidFill>
                  <a:srgbClr val="FF0000"/>
                </a:solidFill>
              </a:rPr>
              <a:t>при подщелачивании </a:t>
            </a:r>
            <a:r>
              <a:rPr lang="ru-RU" sz="2000" dirty="0"/>
              <a:t>и </a:t>
            </a:r>
            <a:r>
              <a:rPr lang="ru-RU" sz="2000" b="1" i="1" dirty="0">
                <a:solidFill>
                  <a:srgbClr val="FF0000"/>
                </a:solidFill>
              </a:rPr>
              <a:t>увлекают</a:t>
            </a:r>
            <a:r>
              <a:rPr lang="ru-RU" sz="2000" dirty="0">
                <a:solidFill>
                  <a:srgbClr val="FF0000"/>
                </a:solidFill>
              </a:rPr>
              <a:t> </a:t>
            </a:r>
            <a:r>
              <a:rPr lang="ru-RU" sz="2000" i="1" dirty="0">
                <a:solidFill>
                  <a:srgbClr val="FF0000"/>
                </a:solidFill>
              </a:rPr>
              <a:t>с собой уран</a:t>
            </a:r>
            <a:r>
              <a:rPr lang="ru-RU" sz="2000" dirty="0"/>
              <a:t>, который затем можно легко отделить обработкой </a:t>
            </a:r>
            <a:r>
              <a:rPr lang="ru-RU" sz="2000" i="1" dirty="0">
                <a:solidFill>
                  <a:srgbClr val="FF0000"/>
                </a:solidFill>
              </a:rPr>
              <a:t>раствором </a:t>
            </a:r>
            <a:r>
              <a:rPr lang="ru-RU" sz="2000" b="1" i="1" dirty="0">
                <a:solidFill>
                  <a:srgbClr val="FF0000"/>
                </a:solidFill>
              </a:rPr>
              <a:t>карбоната</a:t>
            </a:r>
            <a:r>
              <a:rPr lang="ru-RU" sz="2000" i="1" dirty="0">
                <a:solidFill>
                  <a:srgbClr val="FF0000"/>
                </a:solidFill>
              </a:rPr>
              <a:t> аммония </a:t>
            </a:r>
            <a:r>
              <a:rPr lang="ru-RU" sz="2000" dirty="0"/>
              <a:t>в присутствии небольшого количества аммиака и затем определить подходящим методом. </a:t>
            </a:r>
          </a:p>
          <a:p>
            <a:pPr algn="just"/>
            <a:r>
              <a:rPr lang="ru-RU" sz="2000" dirty="0" smtClean="0"/>
              <a:t>	Уран</a:t>
            </a:r>
            <a:r>
              <a:rPr lang="ru-RU" sz="2000" dirty="0"/>
              <a:t>, </a:t>
            </a:r>
            <a:r>
              <a:rPr lang="ru-RU" sz="2000" i="1" dirty="0" err="1">
                <a:solidFill>
                  <a:srgbClr val="FF0000"/>
                </a:solidFill>
              </a:rPr>
              <a:t>соосажденный</a:t>
            </a:r>
            <a:r>
              <a:rPr lang="ru-RU" sz="2000" dirty="0">
                <a:solidFill>
                  <a:srgbClr val="FF0000"/>
                </a:solidFill>
              </a:rPr>
              <a:t> </a:t>
            </a:r>
            <a:r>
              <a:rPr lang="ru-RU" sz="2000" dirty="0"/>
              <a:t>с гидроокисями ряда элементов или другими их соединениями, может быть определен рядом методов </a:t>
            </a:r>
            <a:r>
              <a:rPr lang="ru-RU" sz="2000" i="1" dirty="0">
                <a:solidFill>
                  <a:srgbClr val="FF0000"/>
                </a:solidFill>
              </a:rPr>
              <a:t>непосредственно </a:t>
            </a:r>
            <a:endParaRPr lang="ru-RU" sz="2000" i="1" dirty="0" smtClean="0">
              <a:solidFill>
                <a:srgbClr val="FF0000"/>
              </a:solidFill>
            </a:endParaRPr>
          </a:p>
          <a:p>
            <a:pPr algn="just"/>
            <a:r>
              <a:rPr lang="ru-RU" sz="2000" b="1" i="1" dirty="0" smtClean="0">
                <a:solidFill>
                  <a:srgbClr val="FF0000"/>
                </a:solidFill>
              </a:rPr>
              <a:t>без</a:t>
            </a:r>
            <a:r>
              <a:rPr lang="ru-RU" sz="2000" i="1" dirty="0" smtClean="0">
                <a:solidFill>
                  <a:srgbClr val="FF0000"/>
                </a:solidFill>
              </a:rPr>
              <a:t> </a:t>
            </a:r>
            <a:r>
              <a:rPr lang="ru-RU" sz="2000" i="1" dirty="0">
                <a:solidFill>
                  <a:srgbClr val="FF0000"/>
                </a:solidFill>
              </a:rPr>
              <a:t>предварительного </a:t>
            </a:r>
            <a:r>
              <a:rPr lang="ru-RU" sz="2000" b="1" i="1" dirty="0">
                <a:solidFill>
                  <a:srgbClr val="FF0000"/>
                </a:solidFill>
              </a:rPr>
              <a:t>отделения</a:t>
            </a:r>
            <a:r>
              <a:rPr lang="ru-RU" sz="2000" i="1" dirty="0">
                <a:solidFill>
                  <a:srgbClr val="FF0000"/>
                </a:solidFill>
              </a:rPr>
              <a:t> от носителя</a:t>
            </a:r>
            <a:r>
              <a:rPr lang="ru-RU" sz="2000" dirty="0"/>
              <a:t> (</a:t>
            </a:r>
            <a:r>
              <a:rPr lang="ru-RU" sz="2000" dirty="0" err="1"/>
              <a:t>вольтамперометрическим</a:t>
            </a:r>
            <a:r>
              <a:rPr lang="ru-RU" sz="2000" dirty="0"/>
              <a:t> и </a:t>
            </a:r>
            <a:r>
              <a:rPr lang="ru-RU" sz="2000" dirty="0" err="1"/>
              <a:t>флуориметрическим</a:t>
            </a:r>
            <a:r>
              <a:rPr lang="ru-RU" sz="2000" dirty="0"/>
              <a:t> </a:t>
            </a:r>
            <a:r>
              <a:rPr lang="ru-RU" sz="2000" dirty="0" smtClean="0"/>
              <a:t>методами, </a:t>
            </a:r>
            <a:r>
              <a:rPr lang="ru-RU" sz="2000" dirty="0" err="1"/>
              <a:t>окислительно</a:t>
            </a:r>
            <a:r>
              <a:rPr lang="ru-RU" sz="2000" dirty="0"/>
              <a:t>-восстановительным титрованием и </a:t>
            </a:r>
            <a:r>
              <a:rPr lang="ru-RU" sz="2000" dirty="0" smtClean="0"/>
              <a:t>т.д.).  С </a:t>
            </a:r>
            <a:r>
              <a:rPr lang="ru-RU" sz="2000" dirty="0"/>
              <a:t>этой точки зрения </a:t>
            </a:r>
            <a:r>
              <a:rPr lang="ru-RU" sz="2000" dirty="0" err="1"/>
              <a:t>соосаждение</a:t>
            </a:r>
            <a:r>
              <a:rPr lang="ru-RU" sz="2000" dirty="0"/>
              <a:t> с </a:t>
            </a:r>
            <a:r>
              <a:rPr lang="ru-RU" sz="2000" b="1" i="1" dirty="0"/>
              <a:t>органическими</a:t>
            </a:r>
            <a:r>
              <a:rPr lang="ru-RU" sz="2000" dirty="0"/>
              <a:t> осадками представляется </a:t>
            </a:r>
            <a:r>
              <a:rPr lang="ru-RU" sz="2000" b="1" i="1" dirty="0"/>
              <a:t>менее</a:t>
            </a:r>
            <a:r>
              <a:rPr lang="ru-RU" sz="2000" dirty="0"/>
              <a:t> удобным, поскольку возможность определения урана без предварительного удаления носителя исключается.</a:t>
            </a:r>
          </a:p>
          <a:p>
            <a:pPr algn="just"/>
            <a:r>
              <a:rPr lang="ru-RU" sz="2000" dirty="0"/>
              <a:t>	</a:t>
            </a:r>
            <a:r>
              <a:rPr lang="ru-RU" sz="2000" i="1" dirty="0">
                <a:solidFill>
                  <a:srgbClr val="FF0000"/>
                </a:solidFill>
              </a:rPr>
              <a:t>Основное значение </a:t>
            </a:r>
            <a:r>
              <a:rPr lang="ru-RU" sz="2000" i="1" dirty="0" err="1">
                <a:solidFill>
                  <a:srgbClr val="FF0000"/>
                </a:solidFill>
              </a:rPr>
              <a:t>соосаждения</a:t>
            </a:r>
            <a:r>
              <a:rPr lang="ru-RU" sz="2000" i="1" dirty="0">
                <a:solidFill>
                  <a:srgbClr val="FF0000"/>
                </a:solidFill>
              </a:rPr>
              <a:t> </a:t>
            </a:r>
            <a:r>
              <a:rPr lang="ru-RU" sz="2000" dirty="0">
                <a:solidFill>
                  <a:srgbClr val="FF0000"/>
                </a:solidFill>
              </a:rPr>
              <a:t>– </a:t>
            </a:r>
            <a:r>
              <a:rPr lang="ru-RU" sz="2000" i="1" dirty="0">
                <a:solidFill>
                  <a:srgbClr val="FF0000"/>
                </a:solidFill>
              </a:rPr>
              <a:t>выделение </a:t>
            </a:r>
            <a:r>
              <a:rPr lang="ru-RU" sz="2000" b="1" i="1" dirty="0" smtClean="0">
                <a:solidFill>
                  <a:srgbClr val="FF0000"/>
                </a:solidFill>
              </a:rPr>
              <a:t>следовых</a:t>
            </a:r>
            <a:r>
              <a:rPr lang="ru-RU" sz="2000" i="1" dirty="0" smtClean="0">
                <a:solidFill>
                  <a:srgbClr val="FF0000"/>
                </a:solidFill>
              </a:rPr>
              <a:t> количеств </a:t>
            </a:r>
            <a:r>
              <a:rPr lang="ru-RU" sz="2000" i="1" dirty="0">
                <a:solidFill>
                  <a:srgbClr val="FF0000"/>
                </a:solidFill>
              </a:rPr>
              <a:t>вещества</a:t>
            </a:r>
            <a:r>
              <a:rPr lang="ru-RU" sz="2000" dirty="0"/>
              <a:t>. Однако </a:t>
            </a:r>
            <a:r>
              <a:rPr lang="ru-RU" sz="2000" dirty="0" err="1"/>
              <a:t>соосаждение</a:t>
            </a:r>
            <a:r>
              <a:rPr lang="ru-RU" sz="2000" dirty="0"/>
              <a:t> получило значительное применение также </a:t>
            </a:r>
            <a:r>
              <a:rPr lang="ru-RU" sz="2000" i="1" dirty="0">
                <a:solidFill>
                  <a:srgbClr val="FF0000"/>
                </a:solidFill>
              </a:rPr>
              <a:t>и для улучшения </a:t>
            </a:r>
            <a:r>
              <a:rPr lang="ru-RU" sz="2000" b="1" i="1" dirty="0">
                <a:solidFill>
                  <a:srgbClr val="FF0000"/>
                </a:solidFill>
              </a:rPr>
              <a:t>полноты</a:t>
            </a:r>
            <a:r>
              <a:rPr lang="ru-RU" sz="2000" i="1" dirty="0">
                <a:solidFill>
                  <a:srgbClr val="FF0000"/>
                </a:solidFill>
              </a:rPr>
              <a:t> выделения осаждаемого элемента</a:t>
            </a:r>
            <a:r>
              <a:rPr lang="ru-RU" sz="2000" dirty="0"/>
              <a:t>. При отделении урана от других элементов </a:t>
            </a:r>
            <a:r>
              <a:rPr lang="ru-RU" sz="2000" dirty="0" err="1"/>
              <a:t>соосаждение</a:t>
            </a:r>
            <a:r>
              <a:rPr lang="ru-RU" sz="2000" dirty="0"/>
              <a:t> применяется довольно часто.</a:t>
            </a:r>
          </a:p>
          <a:p>
            <a:pPr algn="just"/>
            <a:r>
              <a:rPr lang="ru-RU" sz="2000" dirty="0"/>
              <a:t>	Как уже упоминалось, </a:t>
            </a:r>
            <a:r>
              <a:rPr lang="ru-RU" sz="2000" dirty="0" err="1"/>
              <a:t>соосаждение</a:t>
            </a:r>
            <a:r>
              <a:rPr lang="ru-RU" sz="2000" dirty="0"/>
              <a:t> при помощи носителей имеет большое значение для выделения малых количеств урана. Вследствие этого методы </a:t>
            </a:r>
            <a:r>
              <a:rPr lang="ru-RU" sz="2000" dirty="0" err="1"/>
              <a:t>соосаждения</a:t>
            </a:r>
            <a:r>
              <a:rPr lang="ru-RU" sz="2000" dirty="0"/>
              <a:t> широко применяются при определении урана в сточных и природных водах, а также для выделения его при определении в растительных и животных тканях и в материалах, содержащих уран в незначительных количествах</a:t>
            </a:r>
            <a:r>
              <a:rPr lang="ru-RU" sz="2000" dirty="0" smtClean="0"/>
              <a:t>.</a:t>
            </a:r>
            <a:r>
              <a:rPr lang="en-US" sz="2000" dirty="0"/>
              <a:t> </a:t>
            </a:r>
            <a:r>
              <a:rPr lang="ru-RU" sz="2000" dirty="0" smtClean="0"/>
              <a:t>                                                                                                                 </a:t>
            </a:r>
            <a:r>
              <a:rPr lang="en-US" sz="2000" dirty="0" smtClean="0"/>
              <a:t>-</a:t>
            </a:r>
            <a:r>
              <a:rPr lang="en-US" sz="2000" dirty="0"/>
              <a:t>20-221-</a:t>
            </a:r>
            <a:r>
              <a:rPr lang="ru-RU" sz="2000" dirty="0"/>
              <a:t>	</a:t>
            </a:r>
          </a:p>
          <a:p>
            <a:endParaRPr lang="ru-RU" sz="2000" dirty="0"/>
          </a:p>
          <a:p>
            <a:endParaRPr lang="ru-RU" sz="2000" dirty="0"/>
          </a:p>
        </p:txBody>
      </p:sp>
    </p:spTree>
    <p:extLst>
      <p:ext uri="{BB962C8B-B14F-4D97-AF65-F5344CB8AC3E}">
        <p14:creationId xmlns:p14="http://schemas.microsoft.com/office/powerpoint/2010/main" val="6385365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036496" cy="7478970"/>
          </a:xfrm>
          <a:prstGeom prst="rect">
            <a:avLst/>
          </a:prstGeom>
          <a:noFill/>
        </p:spPr>
        <p:txBody>
          <a:bodyPr wrap="square" rtlCol="0">
            <a:spAutoFit/>
          </a:bodyPr>
          <a:lstStyle/>
          <a:p>
            <a:pPr algn="ctr"/>
            <a:r>
              <a:rPr lang="ru-RU" sz="2000" dirty="0">
                <a:solidFill>
                  <a:srgbClr val="FF0000"/>
                </a:solidFill>
              </a:rPr>
              <a:t>ЭКСТРАКЦИОННОЕ </a:t>
            </a:r>
            <a:r>
              <a:rPr lang="ru-RU" sz="2000" b="1" i="1" dirty="0">
                <a:solidFill>
                  <a:srgbClr val="FF0000"/>
                </a:solidFill>
              </a:rPr>
              <a:t>ОТДЕЛЕНИЕ</a:t>
            </a:r>
            <a:r>
              <a:rPr lang="ru-RU" sz="2000" dirty="0">
                <a:solidFill>
                  <a:srgbClr val="FF0000"/>
                </a:solidFill>
              </a:rPr>
              <a:t> УРАНА</a:t>
            </a:r>
          </a:p>
          <a:p>
            <a:r>
              <a:rPr lang="ru-RU" sz="2000" dirty="0" smtClean="0"/>
              <a:t>	Экстракция </a:t>
            </a:r>
            <a:r>
              <a:rPr lang="ru-RU" sz="2000" dirty="0"/>
              <a:t>в настоящее время является одним из лучших и наиболее часто применяемых методов отделения урана. </a:t>
            </a:r>
          </a:p>
          <a:p>
            <a:pPr algn="just"/>
            <a:r>
              <a:rPr lang="ru-RU" sz="2000" dirty="0" smtClean="0"/>
              <a:t>	Широкое </a:t>
            </a:r>
            <a:r>
              <a:rPr lang="ru-RU" sz="2000" dirty="0"/>
              <a:t>применение экстракции для отделения элементов и, в частности, для отделения </a:t>
            </a:r>
            <a:r>
              <a:rPr lang="ru-RU" sz="2000" dirty="0" smtClean="0"/>
              <a:t>урана, </a:t>
            </a:r>
            <a:r>
              <a:rPr lang="ru-RU" sz="2000" dirty="0"/>
              <a:t>обусловлено тем, что этот метод отличается от других малой продолжительностью, применим для выделения элементов в самом широком диапазоне их концентраций и, что особенно важно, пригоден для выделения анализируемого элемента </a:t>
            </a:r>
            <a:r>
              <a:rPr lang="ru-RU" sz="2000" i="1" dirty="0">
                <a:solidFill>
                  <a:srgbClr val="FF0000"/>
                </a:solidFill>
              </a:rPr>
              <a:t>в таких малых концентрациях, которые, как правило, значительно ниже растворимости обычных осадков</a:t>
            </a:r>
            <a:r>
              <a:rPr lang="ru-RU" sz="2000" dirty="0"/>
              <a:t>.</a:t>
            </a:r>
          </a:p>
          <a:p>
            <a:pPr algn="just"/>
            <a:r>
              <a:rPr lang="ru-RU" sz="2000" dirty="0"/>
              <a:t>	Большая специфичность экстракции </a:t>
            </a:r>
            <a:r>
              <a:rPr lang="ru-RU" sz="2000" i="1" dirty="0">
                <a:solidFill>
                  <a:srgbClr val="FF0000"/>
                </a:solidFill>
              </a:rPr>
              <a:t>позволяет осуществить даже самые трудные разделения</a:t>
            </a:r>
            <a:r>
              <a:rPr lang="ru-RU" sz="2000" dirty="0"/>
              <a:t>, в том числе такие, как отделение циркония от гафния, ниобия от тантала и т. п.</a:t>
            </a:r>
          </a:p>
          <a:p>
            <a:r>
              <a:rPr lang="ru-RU" sz="2000" dirty="0"/>
              <a:t>	</a:t>
            </a:r>
            <a:r>
              <a:rPr lang="ru-RU" sz="2000" i="1" dirty="0">
                <a:solidFill>
                  <a:srgbClr val="FF0000"/>
                </a:solidFill>
              </a:rPr>
              <a:t>По сравнению с другими элементами экстракция урана исследована наиболее полно</a:t>
            </a:r>
            <a:r>
              <a:rPr lang="ru-RU" sz="2000" dirty="0"/>
              <a:t>. </a:t>
            </a:r>
          </a:p>
          <a:p>
            <a:pPr algn="just"/>
            <a:r>
              <a:rPr lang="ru-RU" sz="2000" dirty="0" smtClean="0"/>
              <a:t>	Способность </a:t>
            </a:r>
            <a:r>
              <a:rPr lang="ru-RU" sz="2000" dirty="0"/>
              <a:t>к экстрагированию двух основных устойчивых валентных состояний урана (</a:t>
            </a:r>
            <a:r>
              <a:rPr lang="ru-RU" sz="2000" i="1" dirty="0">
                <a:solidFill>
                  <a:srgbClr val="FF0000"/>
                </a:solidFill>
              </a:rPr>
              <a:t>четырех- и шестивалентного</a:t>
            </a:r>
            <a:r>
              <a:rPr lang="ru-RU" sz="2000" dirty="0"/>
              <a:t>) заметно выделяется по сравнению с большинством других элементов, что безусловно связано со склонностью ионов UO</a:t>
            </a:r>
            <a:r>
              <a:rPr lang="ru-RU" sz="2000" baseline="-25000" dirty="0"/>
              <a:t>2</a:t>
            </a:r>
            <a:r>
              <a:rPr lang="ru-RU" sz="2000" baseline="30000" dirty="0"/>
              <a:t>2+</a:t>
            </a:r>
            <a:r>
              <a:rPr lang="ru-RU" sz="2000" dirty="0"/>
              <a:t> и U</a:t>
            </a:r>
            <a:r>
              <a:rPr lang="ru-RU" sz="2000" baseline="30000" dirty="0"/>
              <a:t>4+</a:t>
            </a:r>
            <a:r>
              <a:rPr lang="ru-RU" sz="2000" dirty="0"/>
              <a:t> к </a:t>
            </a:r>
            <a:r>
              <a:rPr lang="ru-RU" sz="2000" dirty="0" err="1"/>
              <a:t>сольватированию</a:t>
            </a:r>
            <a:r>
              <a:rPr lang="ru-RU" sz="2000" dirty="0"/>
              <a:t> молекулами </a:t>
            </a:r>
            <a:r>
              <a:rPr lang="ru-RU" sz="2000" dirty="0" err="1"/>
              <a:t>экстрагента</a:t>
            </a:r>
            <a:r>
              <a:rPr lang="ru-RU" sz="2000" dirty="0"/>
              <a:t>, а также с их </a:t>
            </a:r>
            <a:r>
              <a:rPr lang="ru-RU" sz="2000" dirty="0" smtClean="0"/>
              <a:t>способностью </a:t>
            </a:r>
            <a:r>
              <a:rPr lang="ru-RU" sz="2000" dirty="0"/>
              <a:t>к образованию комплексов со многими органическими реагентами. Однако для отделения урана </a:t>
            </a:r>
            <a:r>
              <a:rPr lang="ru-RU" sz="2000" b="1" i="1" dirty="0"/>
              <a:t>основное значение получила </a:t>
            </a:r>
            <a:r>
              <a:rPr lang="ru-RU" sz="2000" b="1" i="1" u="sng" dirty="0"/>
              <a:t>экстракция урана(</a:t>
            </a:r>
            <a:r>
              <a:rPr lang="ru-RU" sz="2000" b="1" i="1" u="sng" dirty="0">
                <a:solidFill>
                  <a:srgbClr val="FF0000"/>
                </a:solidFill>
              </a:rPr>
              <a:t>VI</a:t>
            </a:r>
            <a:r>
              <a:rPr lang="ru-RU" sz="2000" b="1" i="1" u="sng" dirty="0"/>
              <a:t>).</a:t>
            </a:r>
            <a:endParaRPr lang="ru-RU" sz="2000" dirty="0"/>
          </a:p>
          <a:p>
            <a:r>
              <a:rPr lang="ru-RU" sz="2000" dirty="0"/>
              <a:t> </a:t>
            </a:r>
            <a:r>
              <a:rPr lang="ru-RU" sz="2000" dirty="0" smtClean="0"/>
              <a:t>        Важнейшие </a:t>
            </a:r>
            <a:r>
              <a:rPr lang="ru-RU" sz="2000" dirty="0" err="1"/>
              <a:t>экстрагенты</a:t>
            </a:r>
            <a:r>
              <a:rPr lang="ru-RU" sz="2000" dirty="0"/>
              <a:t> для урана рассмотрены нами выше</a:t>
            </a:r>
            <a:r>
              <a:rPr lang="ru-RU" sz="2000" dirty="0" smtClean="0"/>
              <a:t>.              </a:t>
            </a:r>
            <a:r>
              <a:rPr lang="en-US" sz="2000" dirty="0" smtClean="0"/>
              <a:t>-</a:t>
            </a:r>
            <a:r>
              <a:rPr lang="en-US" sz="2000" i="1" dirty="0">
                <a:solidFill>
                  <a:srgbClr val="0070C0"/>
                </a:solidFill>
              </a:rPr>
              <a:t>21-222-</a:t>
            </a:r>
            <a:endParaRPr lang="ru-RU" sz="2000" i="1" dirty="0">
              <a:solidFill>
                <a:srgbClr val="0070C0"/>
              </a:solidFill>
            </a:endParaRPr>
          </a:p>
          <a:p>
            <a:endParaRPr lang="ru-RU" sz="2000" dirty="0"/>
          </a:p>
          <a:p>
            <a:endParaRPr lang="ru-RU" sz="2000" dirty="0"/>
          </a:p>
        </p:txBody>
      </p:sp>
    </p:spTree>
    <p:extLst>
      <p:ext uri="{BB962C8B-B14F-4D97-AF65-F5344CB8AC3E}">
        <p14:creationId xmlns:p14="http://schemas.microsoft.com/office/powerpoint/2010/main" val="19539343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7017306"/>
          </a:xfrm>
          <a:prstGeom prst="rect">
            <a:avLst/>
          </a:prstGeom>
          <a:noFill/>
        </p:spPr>
        <p:txBody>
          <a:bodyPr wrap="square" rtlCol="0">
            <a:spAutoFit/>
          </a:bodyPr>
          <a:lstStyle/>
          <a:p>
            <a:pPr algn="ctr"/>
            <a:r>
              <a:rPr lang="ru-RU" sz="2000" dirty="0">
                <a:solidFill>
                  <a:srgbClr val="FF0000"/>
                </a:solidFill>
              </a:rPr>
              <a:t>ЭЛЕКТРОЛИТИЧЕСКИЕ МЕТОДЫ ОТДЕЛЕНИЯ УРАНА</a:t>
            </a:r>
          </a:p>
          <a:p>
            <a:r>
              <a:rPr lang="ru-RU" sz="2000" dirty="0" smtClean="0"/>
              <a:t>	К </a:t>
            </a:r>
            <a:r>
              <a:rPr lang="ru-RU" sz="2000" dirty="0"/>
              <a:t>настоящему времени имеется значительное число работ, посвященных электролитическим методам отделения урана от сопутствующих примесей. </a:t>
            </a:r>
            <a:endParaRPr lang="ru-RU" sz="2000" dirty="0" smtClean="0"/>
          </a:p>
          <a:p>
            <a:r>
              <a:rPr lang="ru-RU" sz="2000" dirty="0" smtClean="0"/>
              <a:t>        К </a:t>
            </a:r>
            <a:r>
              <a:rPr lang="ru-RU" sz="2000" dirty="0"/>
              <a:t>таким методам относятся: </a:t>
            </a:r>
            <a:endParaRPr lang="ru-RU" sz="2000" dirty="0" smtClean="0"/>
          </a:p>
          <a:p>
            <a:r>
              <a:rPr lang="ru-RU" sz="2000" dirty="0" smtClean="0"/>
              <a:t>	</a:t>
            </a:r>
            <a:r>
              <a:rPr lang="ru-RU" sz="2000" b="1" i="1" dirty="0" smtClean="0"/>
              <a:t>1) электролиз </a:t>
            </a:r>
            <a:r>
              <a:rPr lang="ru-RU" sz="2000" b="1" i="1" dirty="0"/>
              <a:t>на ртутном катоде; </a:t>
            </a:r>
            <a:endParaRPr lang="ru-RU" sz="2000" b="1" i="1" dirty="0" smtClean="0"/>
          </a:p>
          <a:p>
            <a:r>
              <a:rPr lang="ru-RU" sz="2000" b="1" i="1" dirty="0" smtClean="0"/>
              <a:t>	2</a:t>
            </a:r>
            <a:r>
              <a:rPr lang="ru-RU" sz="2000" b="1" i="1" dirty="0"/>
              <a:t>) </a:t>
            </a:r>
            <a:r>
              <a:rPr lang="ru-RU" sz="2000" b="1" i="1" dirty="0" err="1"/>
              <a:t>электроосаждение</a:t>
            </a:r>
            <a:r>
              <a:rPr lang="ru-RU" sz="2000" b="1" i="1" dirty="0"/>
              <a:t> урана на платиновом катоде, а также </a:t>
            </a:r>
            <a:r>
              <a:rPr lang="ru-RU" sz="2000" b="1" i="1" dirty="0" smtClean="0"/>
              <a:t>на</a:t>
            </a:r>
          </a:p>
          <a:p>
            <a:r>
              <a:rPr lang="ru-RU" sz="2000" b="1" i="1" dirty="0"/>
              <a:t> </a:t>
            </a:r>
            <a:r>
              <a:rPr lang="ru-RU" sz="2000" b="1" i="1" dirty="0" smtClean="0"/>
              <a:t>                    катоде </a:t>
            </a:r>
            <a:r>
              <a:rPr lang="ru-RU" sz="2000" b="1" i="1" dirty="0"/>
              <a:t>из </a:t>
            </a:r>
            <a:r>
              <a:rPr lang="ru-RU" sz="2000" b="1" i="1" dirty="0" smtClean="0"/>
              <a:t> других металлов </a:t>
            </a:r>
            <a:r>
              <a:rPr lang="ru-RU" sz="2000" b="1" i="1" dirty="0"/>
              <a:t>с внешним приложением </a:t>
            </a:r>
            <a:r>
              <a:rPr lang="ru-RU" sz="2000" b="1" i="1" dirty="0" smtClean="0"/>
              <a:t>потенциала</a:t>
            </a:r>
          </a:p>
          <a:p>
            <a:r>
              <a:rPr lang="ru-RU" sz="2000" b="1" i="1" dirty="0" smtClean="0"/>
              <a:t>	3</a:t>
            </a:r>
            <a:r>
              <a:rPr lang="ru-RU" sz="2000" b="1" i="1" dirty="0"/>
              <a:t>) внутренний </a:t>
            </a:r>
            <a:r>
              <a:rPr lang="ru-RU" sz="2000" b="1" i="1" dirty="0" smtClean="0"/>
              <a:t>электролиз и цементация. </a:t>
            </a:r>
            <a:endParaRPr lang="ru-RU" sz="2000" b="1" i="1" dirty="0"/>
          </a:p>
          <a:p>
            <a:pPr algn="ctr">
              <a:spcBef>
                <a:spcPts val="600"/>
              </a:spcBef>
              <a:spcAft>
                <a:spcPts val="600"/>
              </a:spcAft>
            </a:pPr>
            <a:r>
              <a:rPr lang="ru-RU" sz="2000" b="1" i="1" u="sng" dirty="0">
                <a:solidFill>
                  <a:srgbClr val="FF0000"/>
                </a:solidFill>
              </a:rPr>
              <a:t>Электролиз на ртутном катоде</a:t>
            </a:r>
            <a:endParaRPr lang="ru-RU" sz="2000" b="1" dirty="0">
              <a:solidFill>
                <a:srgbClr val="FF0000"/>
              </a:solidFill>
            </a:endParaRPr>
          </a:p>
          <a:p>
            <a:r>
              <a:rPr lang="ru-RU" sz="2000" dirty="0" smtClean="0"/>
              <a:t>       Длительной </a:t>
            </a:r>
            <a:r>
              <a:rPr lang="ru-RU" sz="2000" dirty="0"/>
              <a:t>практикой выработаны оптимальные условия электролитической очистки сернокислых растворов урана на ртутном катоде: объем электролита равен 50 мл; концентрация свободной серной кислоты – 1 N; ток </a:t>
            </a:r>
            <a:r>
              <a:rPr lang="ru-RU" sz="2000" dirty="0" smtClean="0"/>
              <a:t> - от 0,5 до 10 А; </a:t>
            </a:r>
            <a:r>
              <a:rPr lang="ru-RU" sz="2000" dirty="0"/>
              <a:t>анод – платиновая спираль или сетка, точно контактирующая с поверхностью электролита; поверхность катода ~20 см</a:t>
            </a:r>
            <a:r>
              <a:rPr lang="ru-RU" sz="2000" baseline="30000" dirty="0"/>
              <a:t>2</a:t>
            </a:r>
            <a:r>
              <a:rPr lang="ru-RU" sz="2000" dirty="0"/>
              <a:t>; быстрое перемешивание поверхностного слоя ртути; температура 25-40° </a:t>
            </a:r>
            <a:r>
              <a:rPr lang="ru-RU" sz="2000" dirty="0" smtClean="0"/>
              <a:t>; </a:t>
            </a:r>
            <a:r>
              <a:rPr lang="ru-RU" sz="2000" dirty="0"/>
              <a:t>содержание урана &lt;0,25 г. </a:t>
            </a:r>
          </a:p>
          <a:p>
            <a:r>
              <a:rPr lang="ru-RU" sz="2000" dirty="0" smtClean="0"/>
              <a:t>	Время полного </a:t>
            </a:r>
            <a:r>
              <a:rPr lang="ru-RU" sz="2000" dirty="0"/>
              <a:t>отделения урана от </a:t>
            </a:r>
            <a:r>
              <a:rPr lang="ru-RU" sz="2000" dirty="0" smtClean="0"/>
              <a:t>примесей </a:t>
            </a:r>
            <a:r>
              <a:rPr lang="ru-RU" sz="2000" dirty="0"/>
              <a:t>может колебаться в широких пределах в зависимости от их концентрации. Так, при силе тока 5 </a:t>
            </a:r>
            <a:r>
              <a:rPr lang="ru-RU" sz="2000" dirty="0" smtClean="0"/>
              <a:t>А </a:t>
            </a:r>
            <a:r>
              <a:rPr lang="ru-RU" sz="2000" dirty="0"/>
              <a:t>и прочих оптимальных условиях требуется около 70 мин. для количественного осаждения 1 г железа в присутствии 0,25 г урана. </a:t>
            </a:r>
            <a:endParaRPr lang="ru-RU" sz="2000" dirty="0" smtClean="0"/>
          </a:p>
          <a:p>
            <a:r>
              <a:rPr lang="ru-RU" sz="2000" dirty="0"/>
              <a:t>	</a:t>
            </a:r>
            <a:r>
              <a:rPr lang="ru-RU" sz="2000" dirty="0" smtClean="0"/>
              <a:t>Полноту </a:t>
            </a:r>
            <a:r>
              <a:rPr lang="ru-RU" sz="2000" dirty="0"/>
              <a:t>отделения какого-либо элемента обычно проверяют, используя специфические </a:t>
            </a:r>
            <a:r>
              <a:rPr lang="ru-RU" sz="2000" dirty="0" smtClean="0"/>
              <a:t>реакции </a:t>
            </a:r>
            <a:r>
              <a:rPr lang="ru-RU" sz="2000" dirty="0"/>
              <a:t>на данный катион. </a:t>
            </a:r>
          </a:p>
          <a:p>
            <a:r>
              <a:rPr lang="ru-RU" sz="2000" dirty="0" smtClean="0"/>
              <a:t>	Вместо </a:t>
            </a:r>
            <a:r>
              <a:rPr lang="ru-RU" sz="2000" dirty="0"/>
              <a:t>серной </a:t>
            </a:r>
            <a:r>
              <a:rPr lang="ru-RU" sz="2000" dirty="0" smtClean="0"/>
              <a:t>можно использовать хлорную кислоту </a:t>
            </a:r>
            <a:r>
              <a:rPr lang="en-US" sz="2000" dirty="0" smtClean="0"/>
              <a:t>HClO4</a:t>
            </a:r>
            <a:r>
              <a:rPr lang="ru-RU" sz="2000" dirty="0" smtClean="0"/>
              <a:t>.          </a:t>
            </a:r>
            <a:r>
              <a:rPr lang="en-US" sz="2000" dirty="0" smtClean="0"/>
              <a:t>-22-223-</a:t>
            </a:r>
            <a:endParaRPr lang="ru-RU" sz="2000" dirty="0"/>
          </a:p>
        </p:txBody>
      </p:sp>
    </p:spTree>
    <p:extLst>
      <p:ext uri="{BB962C8B-B14F-4D97-AF65-F5344CB8AC3E}">
        <p14:creationId xmlns:p14="http://schemas.microsoft.com/office/powerpoint/2010/main" val="38843996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924973"/>
          </a:xfrm>
          <a:prstGeom prst="rect">
            <a:avLst/>
          </a:prstGeom>
          <a:noFill/>
        </p:spPr>
        <p:txBody>
          <a:bodyPr wrap="square" rtlCol="0">
            <a:spAutoFit/>
          </a:bodyPr>
          <a:lstStyle/>
          <a:p>
            <a:pPr algn="ctr"/>
            <a:r>
              <a:rPr lang="ru-RU" sz="2400" i="1" u="sng" dirty="0">
                <a:solidFill>
                  <a:srgbClr val="FF0000"/>
                </a:solidFill>
              </a:rPr>
              <a:t>Электролиз из сернокислых сред</a:t>
            </a:r>
            <a:endParaRPr lang="ru-RU" sz="2400" dirty="0">
              <a:solidFill>
                <a:srgbClr val="FF0000"/>
              </a:solidFill>
            </a:endParaRPr>
          </a:p>
          <a:p>
            <a:r>
              <a:rPr lang="en-US" sz="2000" dirty="0" smtClean="0"/>
              <a:t>	</a:t>
            </a:r>
            <a:r>
              <a:rPr lang="ru-RU" sz="2000" dirty="0" smtClean="0"/>
              <a:t>Катодное </a:t>
            </a:r>
            <a:r>
              <a:rPr lang="ru-RU" sz="2000" dirty="0"/>
              <a:t>восстановление урана в сернокислом растворе идет следующим образом</a:t>
            </a:r>
            <a:r>
              <a:rPr lang="ru-RU" sz="2000" dirty="0" smtClean="0"/>
              <a:t>:</a:t>
            </a:r>
            <a:endParaRPr lang="en-US" sz="2000" dirty="0" smtClean="0"/>
          </a:p>
          <a:p>
            <a:endParaRPr lang="en-US" sz="2000" dirty="0"/>
          </a:p>
          <a:p>
            <a:endParaRPr lang="en-US" sz="2000" dirty="0" smtClean="0"/>
          </a:p>
          <a:p>
            <a:endParaRPr lang="en-US" sz="2000" dirty="0"/>
          </a:p>
          <a:p>
            <a:endParaRPr lang="en-US" sz="2000" dirty="0" smtClean="0"/>
          </a:p>
          <a:p>
            <a:endParaRPr lang="en-US" sz="2000" dirty="0" smtClean="0"/>
          </a:p>
          <a:p>
            <a:endParaRPr lang="ru-RU" sz="2000" dirty="0"/>
          </a:p>
          <a:p>
            <a:r>
              <a:rPr lang="ru-RU" sz="2000" dirty="0"/>
              <a:t>Реакция 1) протекает </a:t>
            </a:r>
            <a:r>
              <a:rPr lang="ru-RU" sz="2000" b="1" i="1" dirty="0">
                <a:solidFill>
                  <a:srgbClr val="FF0000"/>
                </a:solidFill>
              </a:rPr>
              <a:t>одновременно</a:t>
            </a:r>
            <a:r>
              <a:rPr lang="ru-RU" sz="2000" dirty="0">
                <a:solidFill>
                  <a:srgbClr val="FF0000"/>
                </a:solidFill>
              </a:rPr>
              <a:t> </a:t>
            </a:r>
            <a:r>
              <a:rPr lang="ru-RU" sz="2000" dirty="0"/>
              <a:t>с реакцией 3), а реакция 2) — с 4). Отсюда следует, что если первоначальное количество Н</a:t>
            </a:r>
            <a:r>
              <a:rPr lang="ru-RU" sz="2000" baseline="30000" dirty="0"/>
              <a:t>+</a:t>
            </a:r>
            <a:r>
              <a:rPr lang="ru-RU" sz="2000" dirty="0"/>
              <a:t>-ионов </a:t>
            </a:r>
            <a:r>
              <a:rPr lang="ru-RU" sz="2000" i="1" dirty="0">
                <a:solidFill>
                  <a:srgbClr val="FF0000"/>
                </a:solidFill>
              </a:rPr>
              <a:t>менее</a:t>
            </a:r>
            <a:r>
              <a:rPr lang="ru-RU" sz="2000" dirty="0">
                <a:solidFill>
                  <a:srgbClr val="FF0000"/>
                </a:solidFill>
              </a:rPr>
              <a:t> </a:t>
            </a:r>
            <a:r>
              <a:rPr lang="ru-RU" sz="2000" dirty="0"/>
              <a:t>2 молей на 1 моль урана(VI), </a:t>
            </a:r>
            <a:r>
              <a:rPr lang="ru-RU" sz="2000" i="1" dirty="0">
                <a:solidFill>
                  <a:srgbClr val="FF0000"/>
                </a:solidFill>
              </a:rPr>
              <a:t>то выпадет осадок </a:t>
            </a:r>
            <a:r>
              <a:rPr lang="ru-RU" sz="2000" i="1" dirty="0" smtClean="0">
                <a:solidFill>
                  <a:srgbClr val="FF0000"/>
                </a:solidFill>
              </a:rPr>
              <a:t>гидратированного оксида </a:t>
            </a:r>
            <a:r>
              <a:rPr lang="ru-RU" sz="2000" i="1" dirty="0">
                <a:solidFill>
                  <a:srgbClr val="FF0000"/>
                </a:solidFill>
              </a:rPr>
              <a:t>урана(IV</a:t>
            </a:r>
            <a:r>
              <a:rPr lang="ru-RU" sz="2000" i="1" dirty="0" smtClean="0">
                <a:solidFill>
                  <a:srgbClr val="FF0000"/>
                </a:solidFill>
              </a:rPr>
              <a:t>) </a:t>
            </a:r>
            <a:r>
              <a:rPr lang="en-US" sz="2000" b="1" i="1" dirty="0">
                <a:solidFill>
                  <a:srgbClr val="FF0000"/>
                </a:solidFill>
              </a:rPr>
              <a:t>UO</a:t>
            </a:r>
            <a:r>
              <a:rPr lang="ru-RU" sz="2000" b="1" i="1" baseline="-25000" dirty="0">
                <a:solidFill>
                  <a:srgbClr val="FF0000"/>
                </a:solidFill>
              </a:rPr>
              <a:t>2</a:t>
            </a:r>
            <a:r>
              <a:rPr lang="ru-RU" sz="2000" b="1" i="1" dirty="0">
                <a:solidFill>
                  <a:srgbClr val="FF0000"/>
                </a:solidFill>
              </a:rPr>
              <a:t>∙</a:t>
            </a:r>
            <a:r>
              <a:rPr lang="en-US" sz="2000" b="1" i="1" dirty="0" err="1">
                <a:solidFill>
                  <a:srgbClr val="FF0000"/>
                </a:solidFill>
              </a:rPr>
              <a:t>nH</a:t>
            </a:r>
            <a:r>
              <a:rPr lang="ru-RU" sz="2000" b="1" i="1" baseline="-25000" dirty="0">
                <a:solidFill>
                  <a:srgbClr val="FF0000"/>
                </a:solidFill>
              </a:rPr>
              <a:t>2</a:t>
            </a:r>
            <a:r>
              <a:rPr lang="en-US" sz="2000" b="1" i="1" dirty="0">
                <a:solidFill>
                  <a:srgbClr val="FF0000"/>
                </a:solidFill>
              </a:rPr>
              <a:t>O</a:t>
            </a:r>
            <a:r>
              <a:rPr lang="ru-RU" sz="2000" b="1" i="1" dirty="0" smtClean="0">
                <a:solidFill>
                  <a:srgbClr val="FF0000"/>
                </a:solidFill>
              </a:rPr>
              <a:t>. </a:t>
            </a:r>
            <a:endParaRPr lang="ru-RU" sz="2000" b="1" i="1" dirty="0">
              <a:solidFill>
                <a:srgbClr val="FF0000"/>
              </a:solidFill>
            </a:endParaRPr>
          </a:p>
          <a:p>
            <a:r>
              <a:rPr lang="en-US" sz="2000" dirty="0" smtClean="0"/>
              <a:t>	</a:t>
            </a:r>
            <a:r>
              <a:rPr lang="ru-RU" sz="2000" dirty="0" smtClean="0"/>
              <a:t>На </a:t>
            </a:r>
            <a:r>
              <a:rPr lang="ru-RU" sz="2000" dirty="0"/>
              <a:t>скорость электролитического выделения примесей оказывает влияние целый ряд факторов. </a:t>
            </a:r>
          </a:p>
          <a:p>
            <a:r>
              <a:rPr lang="en-US" sz="2000" dirty="0" smtClean="0"/>
              <a:t>	</a:t>
            </a:r>
            <a:r>
              <a:rPr lang="ru-RU" sz="2000" dirty="0" smtClean="0"/>
              <a:t>С </a:t>
            </a:r>
            <a:r>
              <a:rPr lang="ru-RU" sz="2000" i="1" dirty="0">
                <a:solidFill>
                  <a:srgbClr val="FF0000"/>
                </a:solidFill>
              </a:rPr>
              <a:t>ростом концентрации свободной H</a:t>
            </a:r>
            <a:r>
              <a:rPr lang="ru-RU" sz="2000" i="1" baseline="-25000" dirty="0">
                <a:solidFill>
                  <a:srgbClr val="FF0000"/>
                </a:solidFill>
              </a:rPr>
              <a:t>2</a:t>
            </a:r>
            <a:r>
              <a:rPr lang="ru-RU" sz="2000" i="1" dirty="0">
                <a:solidFill>
                  <a:srgbClr val="FF0000"/>
                </a:solidFill>
              </a:rPr>
              <a:t>SO</a:t>
            </a:r>
            <a:r>
              <a:rPr lang="ru-RU" sz="2000" i="1" baseline="-25000" dirty="0">
                <a:solidFill>
                  <a:srgbClr val="FF0000"/>
                </a:solidFill>
              </a:rPr>
              <a:t>4</a:t>
            </a:r>
            <a:r>
              <a:rPr lang="ru-RU" sz="2000" i="1" dirty="0">
                <a:solidFill>
                  <a:srgbClr val="FF0000"/>
                </a:solidFill>
              </a:rPr>
              <a:t> </a:t>
            </a:r>
            <a:r>
              <a:rPr lang="ru-RU" sz="2000" dirty="0"/>
              <a:t>увеличивается время, необходимое для </a:t>
            </a:r>
            <a:r>
              <a:rPr lang="ru-RU" sz="2000" dirty="0" err="1"/>
              <a:t>электроосаждения</a:t>
            </a:r>
            <a:r>
              <a:rPr lang="ru-RU" sz="2000" dirty="0"/>
              <a:t> </a:t>
            </a:r>
            <a:r>
              <a:rPr lang="ru-RU" sz="2000" dirty="0" err="1"/>
              <a:t>Fe</a:t>
            </a:r>
            <a:r>
              <a:rPr lang="ru-RU" sz="2000" dirty="0"/>
              <a:t>, </a:t>
            </a:r>
            <a:r>
              <a:rPr lang="ru-RU" sz="2000" dirty="0" err="1"/>
              <a:t>Cr</a:t>
            </a:r>
            <a:r>
              <a:rPr lang="ru-RU" sz="2000" dirty="0"/>
              <a:t>, </a:t>
            </a:r>
            <a:r>
              <a:rPr lang="ru-RU" sz="2000" dirty="0" err="1"/>
              <a:t>Mn</a:t>
            </a:r>
            <a:r>
              <a:rPr lang="ru-RU" sz="2000" dirty="0"/>
              <a:t>, </a:t>
            </a:r>
            <a:r>
              <a:rPr lang="ru-RU" sz="2000" dirty="0" err="1"/>
              <a:t>Mo</a:t>
            </a:r>
            <a:r>
              <a:rPr lang="ru-RU" sz="2000" dirty="0"/>
              <a:t>, </a:t>
            </a:r>
            <a:r>
              <a:rPr lang="ru-RU" sz="2000" dirty="0" err="1"/>
              <a:t>Ni</a:t>
            </a:r>
            <a:r>
              <a:rPr lang="ru-RU" sz="2000" dirty="0"/>
              <a:t>. </a:t>
            </a:r>
            <a:r>
              <a:rPr lang="ru-RU" sz="2000" dirty="0" smtClean="0"/>
              <a:t>Например, время полного </a:t>
            </a:r>
            <a:r>
              <a:rPr lang="ru-RU" sz="2000" dirty="0"/>
              <a:t>восстановления железа </a:t>
            </a:r>
            <a:r>
              <a:rPr lang="ru-RU" sz="2000" b="1" dirty="0" err="1">
                <a:solidFill>
                  <a:srgbClr val="FF0000"/>
                </a:solidFill>
              </a:rPr>
              <a:t>Fe</a:t>
            </a:r>
            <a:r>
              <a:rPr lang="ru-RU" sz="2000" b="1" dirty="0">
                <a:solidFill>
                  <a:srgbClr val="FF0000"/>
                </a:solidFill>
              </a:rPr>
              <a:t>(III)</a:t>
            </a:r>
            <a:r>
              <a:rPr lang="ru-RU" sz="2000" b="1" dirty="0">
                <a:solidFill>
                  <a:srgbClr val="FF0000"/>
                </a:solidFill>
                <a:sym typeface="Symbol"/>
              </a:rPr>
              <a:t></a:t>
            </a:r>
            <a:r>
              <a:rPr lang="ru-RU" sz="2000" b="1" dirty="0" err="1">
                <a:solidFill>
                  <a:srgbClr val="FF0000"/>
                </a:solidFill>
              </a:rPr>
              <a:t>Fe</a:t>
            </a:r>
            <a:r>
              <a:rPr lang="ru-RU" sz="2000" b="1" dirty="0">
                <a:solidFill>
                  <a:srgbClr val="FF0000"/>
                </a:solidFill>
              </a:rPr>
              <a:t>(II)</a:t>
            </a:r>
            <a:r>
              <a:rPr lang="ru-RU" sz="2000" b="1" dirty="0">
                <a:solidFill>
                  <a:srgbClr val="FF0000"/>
                </a:solidFill>
                <a:sym typeface="Symbol"/>
              </a:rPr>
              <a:t></a:t>
            </a:r>
            <a:r>
              <a:rPr lang="ru-RU" sz="2000" b="1" dirty="0" err="1">
                <a:solidFill>
                  <a:srgbClr val="FF0000"/>
                </a:solidFill>
              </a:rPr>
              <a:t>Fe</a:t>
            </a:r>
            <a:r>
              <a:rPr lang="ru-RU" sz="2000" b="1" dirty="0">
                <a:solidFill>
                  <a:srgbClr val="FF0000"/>
                </a:solidFill>
              </a:rPr>
              <a:t>(0</a:t>
            </a:r>
            <a:r>
              <a:rPr lang="ru-RU" sz="2000" dirty="0"/>
              <a:t>) возрастает почти в два раза с увеличением кислотности с 1 N до 5 N. </a:t>
            </a:r>
          </a:p>
          <a:p>
            <a:r>
              <a:rPr lang="ru-RU" sz="2000" dirty="0" smtClean="0"/>
              <a:t>           С </a:t>
            </a:r>
            <a:r>
              <a:rPr lang="ru-RU" sz="2000" i="1" dirty="0" smtClean="0">
                <a:solidFill>
                  <a:srgbClr val="FF0000"/>
                </a:solidFill>
              </a:rPr>
              <a:t>повышением температуры </a:t>
            </a:r>
            <a:r>
              <a:rPr lang="ru-RU" sz="2000" dirty="0" smtClean="0"/>
              <a:t>(&gt;25-40°) </a:t>
            </a:r>
            <a:r>
              <a:rPr lang="ru-RU" sz="2000" i="1" dirty="0" smtClean="0">
                <a:solidFill>
                  <a:srgbClr val="FF0000"/>
                </a:solidFill>
              </a:rPr>
              <a:t>скорость выделения примесей </a:t>
            </a:r>
            <a:r>
              <a:rPr lang="ru-RU" sz="2000" dirty="0" smtClean="0"/>
              <a:t>резко </a:t>
            </a:r>
            <a:r>
              <a:rPr lang="ru-RU" sz="2000" b="1" i="1" dirty="0" smtClean="0">
                <a:solidFill>
                  <a:srgbClr val="FF0000"/>
                </a:solidFill>
              </a:rPr>
              <a:t>падает</a:t>
            </a:r>
            <a:r>
              <a:rPr lang="ru-RU" sz="2000" dirty="0" smtClean="0"/>
              <a:t>.  Такой же эффект наблюдается с увеличением объема электролита, глубины погружения анода в раствор, с уменьшением степени очистки катодной ртути.                  				                         </a:t>
            </a:r>
            <a:r>
              <a:rPr lang="en-US" sz="2000" dirty="0" smtClean="0"/>
              <a:t>-23-224-</a:t>
            </a:r>
            <a:endParaRPr lang="ru-RU" sz="2000"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51372"/>
            <a:ext cx="8274811" cy="865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1916832"/>
            <a:ext cx="7820951" cy="86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12065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924973"/>
          </a:xfrm>
          <a:prstGeom prst="rect">
            <a:avLst/>
          </a:prstGeom>
          <a:noFill/>
          <a:scene3d>
            <a:camera prst="orthographicFront"/>
            <a:lightRig rig="threePt" dir="t"/>
          </a:scene3d>
          <a:sp3d>
            <a:bevelT w="165100" prst="coolSlant"/>
          </a:sp3d>
        </p:spPr>
        <p:txBody>
          <a:bodyPr wrap="square" rtlCol="0">
            <a:spAutoFit/>
          </a:bodyPr>
          <a:lstStyle/>
          <a:p>
            <a:r>
              <a:rPr lang="ru-RU" sz="2000" dirty="0" smtClean="0"/>
              <a:t>	Отделение </a:t>
            </a:r>
            <a:r>
              <a:rPr lang="ru-RU" sz="2000" dirty="0"/>
              <a:t>анодного пространства от основного объема электролита </a:t>
            </a:r>
            <a:r>
              <a:rPr lang="ru-RU" sz="2000" i="1" dirty="0">
                <a:solidFill>
                  <a:srgbClr val="FF0000"/>
                </a:solidFill>
              </a:rPr>
              <a:t>пористой перегородкой</a:t>
            </a:r>
            <a:r>
              <a:rPr lang="ru-RU" sz="2000" dirty="0"/>
              <a:t> значительно уменьшает скорость отделения примесей. </a:t>
            </a:r>
          </a:p>
          <a:p>
            <a:r>
              <a:rPr lang="ru-RU" sz="2000" dirty="0" smtClean="0"/>
              <a:t>	Присутствие </a:t>
            </a:r>
            <a:r>
              <a:rPr lang="ru-RU" sz="2000" dirty="0"/>
              <a:t>в электролите </a:t>
            </a:r>
            <a:r>
              <a:rPr lang="ru-RU" sz="2000" i="1" dirty="0">
                <a:solidFill>
                  <a:srgbClr val="FF0000"/>
                </a:solidFill>
              </a:rPr>
              <a:t>больших количеств урана </a:t>
            </a:r>
            <a:r>
              <a:rPr lang="ru-RU" sz="2000" dirty="0"/>
              <a:t>(2-10 г) сильно </a:t>
            </a:r>
            <a:r>
              <a:rPr lang="ru-RU" sz="2000" i="1" dirty="0">
                <a:solidFill>
                  <a:srgbClr val="FF0000"/>
                </a:solidFill>
              </a:rPr>
              <a:t>замедляет</a:t>
            </a:r>
            <a:r>
              <a:rPr lang="ru-RU" sz="2000" dirty="0">
                <a:solidFill>
                  <a:srgbClr val="FF0000"/>
                </a:solidFill>
              </a:rPr>
              <a:t> </a:t>
            </a:r>
            <a:r>
              <a:rPr lang="ru-RU" sz="2000" dirty="0"/>
              <a:t>электролитическое выделение железа и почти полностью предотвращает осаждение хрома и молибдена. </a:t>
            </a:r>
            <a:r>
              <a:rPr lang="ru-RU" sz="2000" dirty="0" smtClean="0"/>
              <a:t> Это </a:t>
            </a:r>
            <a:r>
              <a:rPr lang="ru-RU" sz="2000" dirty="0"/>
              <a:t>объясняется затратой времени, необходимого для протекания реакции (</a:t>
            </a:r>
            <a:r>
              <a:rPr lang="ru-RU" sz="2000" dirty="0" smtClean="0"/>
              <a:t>1</a:t>
            </a:r>
            <a:r>
              <a:rPr lang="ru-RU" sz="2000" u="sng" dirty="0" smtClean="0"/>
              <a:t>)……</a:t>
            </a:r>
            <a:endParaRPr lang="ru-RU" sz="2000" u="sng" dirty="0"/>
          </a:p>
          <a:p>
            <a:r>
              <a:rPr lang="ru-RU" sz="2000" dirty="0"/>
              <a:t>	</a:t>
            </a:r>
            <a:r>
              <a:rPr lang="ru-RU" sz="2000" i="1" dirty="0">
                <a:solidFill>
                  <a:srgbClr val="FF0000"/>
                </a:solidFill>
              </a:rPr>
              <a:t>Увеличение плотности тока </a:t>
            </a:r>
            <a:r>
              <a:rPr lang="ru-RU" sz="2000" dirty="0"/>
              <a:t>влечет за собой увеличение скорости выделения таких</a:t>
            </a:r>
            <a:r>
              <a:rPr lang="ru-RU" sz="2000" dirty="0" smtClean="0"/>
              <a:t>, </a:t>
            </a:r>
            <a:r>
              <a:rPr lang="ru-RU" sz="2000" dirty="0"/>
              <a:t>элементов, как железо, хром и молибден; </a:t>
            </a:r>
            <a:r>
              <a:rPr lang="ru-RU" sz="2400" b="1" i="1" dirty="0" smtClean="0">
                <a:solidFill>
                  <a:srgbClr val="FF0000"/>
                </a:solidFill>
              </a:rPr>
              <a:t>но</a:t>
            </a:r>
            <a:r>
              <a:rPr lang="ru-RU" sz="2000" dirty="0" smtClean="0">
                <a:solidFill>
                  <a:srgbClr val="FF0000"/>
                </a:solidFill>
              </a:rPr>
              <a:t> </a:t>
            </a:r>
            <a:r>
              <a:rPr lang="ru-RU" sz="2000" dirty="0" smtClean="0"/>
              <a:t>при этом большой ток (около </a:t>
            </a:r>
            <a:r>
              <a:rPr lang="ru-RU" sz="2000" dirty="0"/>
              <a:t>10 </a:t>
            </a:r>
            <a:r>
              <a:rPr lang="ru-RU" sz="2000" dirty="0" smtClean="0"/>
              <a:t>А) вызывает </a:t>
            </a:r>
            <a:r>
              <a:rPr lang="ru-RU" sz="2000" dirty="0"/>
              <a:t>интенсивное </a:t>
            </a:r>
            <a:r>
              <a:rPr lang="ru-RU" sz="2000" i="1" dirty="0" err="1">
                <a:solidFill>
                  <a:srgbClr val="FF0000"/>
                </a:solidFill>
              </a:rPr>
              <a:t>газовыделение</a:t>
            </a:r>
            <a:r>
              <a:rPr lang="ru-RU" sz="2000" dirty="0">
                <a:solidFill>
                  <a:srgbClr val="FF0000"/>
                </a:solidFill>
              </a:rPr>
              <a:t> </a:t>
            </a:r>
            <a:r>
              <a:rPr lang="ru-RU" sz="2000" dirty="0"/>
              <a:t>(реакции 3) и 4)) и </a:t>
            </a:r>
            <a:r>
              <a:rPr lang="ru-RU" sz="2000" i="1" dirty="0">
                <a:solidFill>
                  <a:srgbClr val="FF0000"/>
                </a:solidFill>
              </a:rPr>
              <a:t>разбрызгивание</a:t>
            </a:r>
            <a:r>
              <a:rPr lang="ru-RU" sz="2000" dirty="0">
                <a:solidFill>
                  <a:srgbClr val="FF0000"/>
                </a:solidFill>
              </a:rPr>
              <a:t> </a:t>
            </a:r>
            <a:r>
              <a:rPr lang="ru-RU" sz="2000" dirty="0"/>
              <a:t>электролита.</a:t>
            </a:r>
          </a:p>
          <a:p>
            <a:r>
              <a:rPr lang="ru-RU" sz="2000" dirty="0"/>
              <a:t>	Перемешивание </a:t>
            </a:r>
            <a:r>
              <a:rPr lang="ru-RU" sz="2000" i="1" dirty="0">
                <a:solidFill>
                  <a:srgbClr val="FF0000"/>
                </a:solidFill>
              </a:rPr>
              <a:t>поверхностного слоя ртути </a:t>
            </a:r>
            <a:r>
              <a:rPr lang="ru-RU" sz="2000" dirty="0"/>
              <a:t>гораздо </a:t>
            </a:r>
            <a:r>
              <a:rPr lang="ru-RU" sz="2000" dirty="0" smtClean="0"/>
              <a:t>эффективнее</a:t>
            </a:r>
            <a:r>
              <a:rPr lang="ru-RU" sz="2000" dirty="0"/>
              <a:t>, нежели перемешивание электролита. </a:t>
            </a:r>
          </a:p>
          <a:p>
            <a:r>
              <a:rPr lang="ru-RU" sz="2000" dirty="0" smtClean="0"/>
              <a:t>	Электролиз </a:t>
            </a:r>
            <a:r>
              <a:rPr lang="ru-RU" sz="2000" dirty="0"/>
              <a:t>разбавленных сернокислых растворов </a:t>
            </a:r>
            <a:r>
              <a:rPr lang="ru-RU" sz="2000" i="1" dirty="0">
                <a:solidFill>
                  <a:srgbClr val="FF0000"/>
                </a:solidFill>
              </a:rPr>
              <a:t>обеспечивает количественное выделение</a:t>
            </a:r>
            <a:r>
              <a:rPr lang="ru-RU" sz="2000" dirty="0"/>
              <a:t> </a:t>
            </a:r>
            <a:r>
              <a:rPr lang="ru-RU" sz="2000" dirty="0" err="1"/>
              <a:t>Вi,Cd</a:t>
            </a:r>
            <a:r>
              <a:rPr lang="ru-RU" sz="2000" dirty="0"/>
              <a:t>, </a:t>
            </a:r>
            <a:r>
              <a:rPr lang="ru-RU" sz="2000" dirty="0" err="1"/>
              <a:t>Cr,Co</a:t>
            </a:r>
            <a:r>
              <a:rPr lang="ru-RU" sz="2000" dirty="0"/>
              <a:t>, </a:t>
            </a:r>
            <a:r>
              <a:rPr lang="ru-RU" sz="2000" dirty="0" err="1"/>
              <a:t>Ga,Ge</a:t>
            </a:r>
            <a:r>
              <a:rPr lang="ru-RU" sz="2000" dirty="0"/>
              <a:t>, </a:t>
            </a:r>
            <a:r>
              <a:rPr lang="ru-RU" sz="2000" dirty="0" err="1"/>
              <a:t>Au</a:t>
            </a:r>
            <a:r>
              <a:rPr lang="ru-RU" sz="2000" dirty="0"/>
              <a:t>, </a:t>
            </a:r>
            <a:r>
              <a:rPr lang="ru-RU" sz="2000" dirty="0" err="1"/>
              <a:t>In</a:t>
            </a:r>
            <a:r>
              <a:rPr lang="ru-RU" sz="2000" dirty="0"/>
              <a:t>, </a:t>
            </a:r>
            <a:r>
              <a:rPr lang="ru-RU" sz="2000" dirty="0" err="1"/>
              <a:t>Ir</a:t>
            </a:r>
            <a:r>
              <a:rPr lang="ru-RU" sz="2000" dirty="0"/>
              <a:t>, </a:t>
            </a:r>
            <a:r>
              <a:rPr lang="ru-RU" sz="2000" dirty="0" err="1"/>
              <a:t>Fe</a:t>
            </a:r>
            <a:r>
              <a:rPr lang="ru-RU" sz="2000" dirty="0"/>
              <a:t>, </a:t>
            </a:r>
            <a:r>
              <a:rPr lang="ru-RU" sz="2000" dirty="0" err="1"/>
              <a:t>Hg</a:t>
            </a:r>
            <a:r>
              <a:rPr lang="ru-RU" sz="2000" dirty="0"/>
              <a:t>, </a:t>
            </a:r>
            <a:r>
              <a:rPr lang="en-US" sz="2000" dirty="0"/>
              <a:t>Mo</a:t>
            </a:r>
            <a:r>
              <a:rPr lang="ru-RU" sz="2000" dirty="0"/>
              <a:t>, </a:t>
            </a:r>
            <a:r>
              <a:rPr lang="en-US" sz="2000" dirty="0"/>
              <a:t>Ni</a:t>
            </a:r>
            <a:r>
              <a:rPr lang="ru-RU" sz="2000" dirty="0"/>
              <a:t>, </a:t>
            </a:r>
            <a:r>
              <a:rPr lang="en-US" sz="2000" dirty="0" err="1"/>
              <a:t>Pd</a:t>
            </a:r>
            <a:r>
              <a:rPr lang="ru-RU" sz="2000" dirty="0"/>
              <a:t>, </a:t>
            </a:r>
            <a:r>
              <a:rPr lang="en-US" sz="2000" dirty="0" err="1"/>
              <a:t>Pt</a:t>
            </a:r>
            <a:r>
              <a:rPr lang="ru-RU" sz="2000" dirty="0"/>
              <a:t>, </a:t>
            </a:r>
            <a:r>
              <a:rPr lang="en-US" sz="2000" dirty="0"/>
              <a:t>Po</a:t>
            </a:r>
            <a:r>
              <a:rPr lang="ru-RU" sz="2000" dirty="0"/>
              <a:t>, </a:t>
            </a:r>
            <a:r>
              <a:rPr lang="en-US" sz="2000" dirty="0"/>
              <a:t>Re</a:t>
            </a:r>
            <a:r>
              <a:rPr lang="ru-RU" sz="2000" dirty="0"/>
              <a:t>, </a:t>
            </a:r>
            <a:r>
              <a:rPr lang="en-US" sz="2000" dirty="0"/>
              <a:t>Rh</a:t>
            </a:r>
            <a:r>
              <a:rPr lang="ru-RU" sz="2000" dirty="0"/>
              <a:t>, </a:t>
            </a:r>
            <a:r>
              <a:rPr lang="en-US" sz="2000" dirty="0"/>
              <a:t>Ag</a:t>
            </a:r>
            <a:r>
              <a:rPr lang="ru-RU" sz="2000" dirty="0"/>
              <a:t>, </a:t>
            </a:r>
            <a:r>
              <a:rPr lang="en-US" sz="2000" dirty="0" err="1"/>
              <a:t>Tl</a:t>
            </a:r>
            <a:r>
              <a:rPr lang="ru-RU" sz="2000" dirty="0"/>
              <a:t>, </a:t>
            </a:r>
            <a:r>
              <a:rPr lang="en-US" sz="2000" dirty="0" err="1"/>
              <a:t>Sn</a:t>
            </a:r>
            <a:r>
              <a:rPr lang="ru-RU" sz="2000" dirty="0"/>
              <a:t> и </a:t>
            </a:r>
            <a:r>
              <a:rPr lang="en-US" sz="2000" dirty="0"/>
              <a:t>Zn</a:t>
            </a:r>
            <a:r>
              <a:rPr lang="ru-RU" sz="2000" dirty="0"/>
              <a:t>. Количественно выделяясь из раствора, мышьяк, свинец, осмий и селен </a:t>
            </a:r>
            <a:r>
              <a:rPr lang="ru-RU" sz="2000" i="1" dirty="0"/>
              <a:t>не переходят полностью </a:t>
            </a:r>
            <a:r>
              <a:rPr lang="ru-RU" sz="2000" dirty="0"/>
              <a:t>в катодную ртуть. Сурьма, марганец и рутений осаждаются </a:t>
            </a:r>
            <a:r>
              <a:rPr lang="ru-RU" sz="2000" dirty="0" err="1"/>
              <a:t>неполностью</a:t>
            </a:r>
            <a:r>
              <a:rPr lang="ru-RU" sz="2000" dirty="0"/>
              <a:t>, а остальные элементы совершенно не осаждаются из кислого раствора на ртутном катоде. </a:t>
            </a:r>
          </a:p>
          <a:p>
            <a:r>
              <a:rPr lang="ru-RU" sz="2000" i="1" dirty="0" smtClean="0">
                <a:solidFill>
                  <a:srgbClr val="FF0000"/>
                </a:solidFill>
              </a:rPr>
              <a:t>	В </a:t>
            </a:r>
            <a:r>
              <a:rPr lang="ru-RU" sz="2000" i="1" dirty="0">
                <a:solidFill>
                  <a:srgbClr val="FF0000"/>
                </a:solidFill>
              </a:rPr>
              <a:t>присутствии урана </a:t>
            </a:r>
            <a:r>
              <a:rPr lang="ru-RU" sz="2000" dirty="0" smtClean="0"/>
              <a:t>С</a:t>
            </a:r>
            <a:r>
              <a:rPr lang="en-US" sz="2000" dirty="0" smtClean="0"/>
              <a:t>r</a:t>
            </a:r>
            <a:r>
              <a:rPr lang="ru-RU" sz="2000" dirty="0" smtClean="0"/>
              <a:t>, </a:t>
            </a:r>
            <a:r>
              <a:rPr lang="ru-RU" sz="2000" dirty="0"/>
              <a:t>Си, </a:t>
            </a:r>
            <a:r>
              <a:rPr lang="ru-RU" sz="2000" dirty="0" err="1"/>
              <a:t>Fe</a:t>
            </a:r>
            <a:r>
              <a:rPr lang="ru-RU" sz="2000" dirty="0"/>
              <a:t>, </a:t>
            </a:r>
            <a:r>
              <a:rPr lang="ru-RU" sz="2000" dirty="0" err="1"/>
              <a:t>Mo</a:t>
            </a:r>
            <a:r>
              <a:rPr lang="ru-RU" sz="2000" dirty="0"/>
              <a:t>, </a:t>
            </a:r>
            <a:r>
              <a:rPr lang="ru-RU" sz="2000" dirty="0" err="1"/>
              <a:t>Ni</a:t>
            </a:r>
            <a:r>
              <a:rPr lang="ru-RU" sz="2000" dirty="0"/>
              <a:t> и </a:t>
            </a:r>
            <a:r>
              <a:rPr lang="ru-RU" sz="2000" dirty="0" err="1"/>
              <a:t>Zn</a:t>
            </a:r>
            <a:r>
              <a:rPr lang="ru-RU" sz="2000" dirty="0"/>
              <a:t> осаждаются </a:t>
            </a:r>
            <a:r>
              <a:rPr lang="ru-RU" sz="2000" dirty="0" smtClean="0"/>
              <a:t>в соответствии  с возрастанием </a:t>
            </a:r>
            <a:r>
              <a:rPr lang="ru-RU" sz="2000" dirty="0" err="1"/>
              <a:t>окислительно</a:t>
            </a:r>
            <a:r>
              <a:rPr lang="ru-RU" sz="2000" dirty="0"/>
              <a:t>-восстановительных потенциалов, за исключением цинка, а время, необходимое для очистки урана от </a:t>
            </a:r>
            <a:r>
              <a:rPr lang="ru-RU" sz="2000" dirty="0" smtClean="0"/>
              <a:t>этих катионов</a:t>
            </a:r>
            <a:r>
              <a:rPr lang="ru-RU" sz="2000" dirty="0"/>
              <a:t>, </a:t>
            </a:r>
            <a:r>
              <a:rPr lang="ru-RU" sz="2000" dirty="0" smtClean="0"/>
              <a:t>приблизи-</a:t>
            </a:r>
            <a:r>
              <a:rPr lang="ru-RU" sz="2000" dirty="0" err="1" smtClean="0"/>
              <a:t>тельно</a:t>
            </a:r>
            <a:r>
              <a:rPr lang="ru-RU" sz="2000" dirty="0" smtClean="0"/>
              <a:t> </a:t>
            </a:r>
            <a:r>
              <a:rPr lang="ru-RU" sz="2000" dirty="0"/>
              <a:t>равно сумме времен электролиза каждого из этих катионов. </a:t>
            </a:r>
            <a:r>
              <a:rPr lang="ru-RU" sz="2000" dirty="0" smtClean="0"/>
              <a:t>          </a:t>
            </a:r>
            <a:r>
              <a:rPr lang="en-US" sz="2000" dirty="0" smtClean="0"/>
              <a:t>-24-225-</a:t>
            </a:r>
            <a:endParaRPr lang="ru-RU" sz="2000" dirty="0"/>
          </a:p>
        </p:txBody>
      </p:sp>
    </p:spTree>
    <p:extLst>
      <p:ext uri="{BB962C8B-B14F-4D97-AF65-F5344CB8AC3E}">
        <p14:creationId xmlns:p14="http://schemas.microsoft.com/office/powerpoint/2010/main" val="13213009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p:cNvSpPr txBox="1"/>
              <p:nvPr/>
            </p:nvSpPr>
            <p:spPr>
              <a:xfrm>
                <a:off x="0" y="0"/>
                <a:ext cx="9144000" cy="6863417"/>
              </a:xfrm>
              <a:prstGeom prst="rect">
                <a:avLst/>
              </a:prstGeom>
              <a:noFill/>
            </p:spPr>
            <p:txBody>
              <a:bodyPr wrap="square" rtlCol="0">
                <a:spAutoFit/>
              </a:bodyPr>
              <a:lstStyle/>
              <a:p>
                <a:r>
                  <a:rPr lang="ru-RU" sz="2000" dirty="0" smtClean="0"/>
                  <a:t>Мешающее </a:t>
                </a:r>
                <a:r>
                  <a:rPr lang="ru-RU" sz="2000" dirty="0"/>
                  <a:t>влияние на процесс оказывают </a:t>
                </a:r>
                <a:r>
                  <a:rPr lang="ru-RU" sz="2000" b="1" i="1" dirty="0"/>
                  <a:t>анионы</a:t>
                </a:r>
                <a:r>
                  <a:rPr lang="ru-RU" sz="2000" dirty="0"/>
                  <a:t> </a:t>
                </a:r>
                <a:r>
                  <a:rPr lang="ru-RU" sz="2000" dirty="0" err="1"/>
                  <a:t>Cl</a:t>
                </a:r>
                <a:r>
                  <a:rPr lang="ru-RU" sz="2000" baseline="30000" dirty="0"/>
                  <a:t>–</a:t>
                </a:r>
                <a:r>
                  <a:rPr lang="ru-RU" sz="2000" dirty="0"/>
                  <a:t>, NO</a:t>
                </a:r>
                <a:r>
                  <a:rPr lang="ru-RU" sz="2000" baseline="-25000" dirty="0"/>
                  <a:t>3</a:t>
                </a:r>
                <a:r>
                  <a:rPr lang="ru-RU" sz="2000" baseline="30000" dirty="0"/>
                  <a:t>–</a:t>
                </a:r>
                <a:r>
                  <a:rPr lang="ru-RU" sz="2000" dirty="0"/>
                  <a:t> и РО</a:t>
                </a:r>
                <a:r>
                  <a:rPr lang="ru-RU" sz="2000" baseline="-25000" dirty="0"/>
                  <a:t>4</a:t>
                </a:r>
                <a:r>
                  <a:rPr lang="ru-RU" sz="2000" baseline="30000" dirty="0"/>
                  <a:t>3–</a:t>
                </a:r>
                <a:r>
                  <a:rPr lang="ru-RU" sz="2000" dirty="0"/>
                  <a:t>.</a:t>
                </a:r>
              </a:p>
              <a:p>
                <a:r>
                  <a:rPr lang="ru-RU" sz="2000" dirty="0" smtClean="0"/>
                  <a:t>               К </a:t>
                </a:r>
                <a:r>
                  <a:rPr lang="ru-RU" sz="2000" b="1" i="1" dirty="0"/>
                  <a:t>недостаткам</a:t>
                </a:r>
                <a:r>
                  <a:rPr lang="ru-RU" sz="2000" dirty="0"/>
                  <a:t> метода электролиза на ртутном катоде из </a:t>
                </a:r>
                <a:r>
                  <a:rPr lang="ru-RU" sz="2000" dirty="0" smtClean="0"/>
                  <a:t>разбавленных </a:t>
                </a:r>
                <a:r>
                  <a:rPr lang="ru-RU" sz="2000" dirty="0"/>
                  <a:t>сернокислых растворов следует отнести то, что этот процесс </a:t>
                </a:r>
                <a:r>
                  <a:rPr lang="ru-RU" sz="2000" b="1" i="1" dirty="0" smtClean="0">
                    <a:solidFill>
                      <a:srgbClr val="FF0000"/>
                    </a:solidFill>
                  </a:rPr>
                  <a:t>не</a:t>
                </a:r>
                <a:r>
                  <a:rPr lang="ru-RU" sz="2000" dirty="0" smtClean="0"/>
                  <a:t> </a:t>
                </a:r>
                <a:r>
                  <a:rPr lang="ru-RU" sz="2000" i="1" dirty="0">
                    <a:solidFill>
                      <a:srgbClr val="FF0000"/>
                    </a:solidFill>
                  </a:rPr>
                  <a:t>приводит</a:t>
                </a:r>
                <a:r>
                  <a:rPr lang="ru-RU" sz="2000" dirty="0">
                    <a:solidFill>
                      <a:srgbClr val="FF0000"/>
                    </a:solidFill>
                  </a:rPr>
                  <a:t> </a:t>
                </a:r>
                <a:r>
                  <a:rPr lang="ru-RU" sz="2000" dirty="0"/>
                  <a:t>к удалению таких часто сопутствующих урану </a:t>
                </a:r>
                <a:r>
                  <a:rPr lang="ru-RU" sz="2000" dirty="0" smtClean="0"/>
                  <a:t>элементов</a:t>
                </a:r>
                <a:r>
                  <a:rPr lang="ru-RU" sz="2000" dirty="0"/>
                  <a:t>, как </a:t>
                </a:r>
                <a:r>
                  <a:rPr lang="en-US" sz="2000" dirty="0" smtClean="0"/>
                  <a:t>Al, Ti</a:t>
                </a:r>
                <a:r>
                  <a:rPr lang="ru-RU" sz="2000" dirty="0" smtClean="0"/>
                  <a:t> </a:t>
                </a:r>
                <a:r>
                  <a:rPr lang="ru-RU" sz="2000" dirty="0"/>
                  <a:t>и </a:t>
                </a:r>
                <a:r>
                  <a:rPr lang="en-US" sz="2000" dirty="0" smtClean="0"/>
                  <a:t>V</a:t>
                </a:r>
                <a:r>
                  <a:rPr lang="ru-RU" sz="2000" dirty="0" smtClean="0"/>
                  <a:t>; продолжи-</a:t>
                </a:r>
                <a:r>
                  <a:rPr lang="ru-RU" sz="2000" dirty="0" err="1" smtClean="0"/>
                  <a:t>тельность</a:t>
                </a:r>
                <a:r>
                  <a:rPr lang="ru-RU" sz="2000" dirty="0" smtClean="0"/>
                  <a:t> электролиза велика</a:t>
                </a:r>
                <a:r>
                  <a:rPr lang="en-US" sz="2000" dirty="0" smtClean="0"/>
                  <a:t> </a:t>
                </a:r>
                <a:r>
                  <a:rPr lang="ru-RU" sz="2000" dirty="0" smtClean="0"/>
                  <a:t>при удалении больших количеств </a:t>
                </a:r>
                <a:r>
                  <a:rPr lang="ru-RU" sz="2000" dirty="0"/>
                  <a:t>примесей.</a:t>
                </a:r>
              </a:p>
              <a:p>
                <a:pPr algn="ctr"/>
                <a:r>
                  <a:rPr lang="ru-RU" sz="2000" i="1" u="sng" dirty="0" err="1">
                    <a:solidFill>
                      <a:srgbClr val="FF0000"/>
                    </a:solidFill>
                  </a:rPr>
                  <a:t>Электроосаждение</a:t>
                </a:r>
                <a:r>
                  <a:rPr lang="ru-RU" sz="2000" i="1" u="sng" dirty="0">
                    <a:solidFill>
                      <a:srgbClr val="FF0000"/>
                    </a:solidFill>
                  </a:rPr>
                  <a:t> урана на твердых металлических катодах</a:t>
                </a:r>
                <a:endParaRPr lang="ru-RU" sz="2000" dirty="0">
                  <a:solidFill>
                    <a:srgbClr val="FF0000"/>
                  </a:solidFill>
                </a:endParaRPr>
              </a:p>
              <a:p>
                <a:pPr algn="ctr"/>
                <a:r>
                  <a:rPr lang="ru-RU" sz="2000" i="1" u="sng" dirty="0">
                    <a:solidFill>
                      <a:srgbClr val="FF0000"/>
                    </a:solidFill>
                  </a:rPr>
                  <a:t>с </a:t>
                </a:r>
                <a:r>
                  <a:rPr lang="ru-RU" sz="2000" b="1" i="1" u="sng" dirty="0">
                    <a:solidFill>
                      <a:srgbClr val="FF0000"/>
                    </a:solidFill>
                  </a:rPr>
                  <a:t>внешним</a:t>
                </a:r>
                <a:r>
                  <a:rPr lang="ru-RU" sz="2000" i="1" u="sng" dirty="0">
                    <a:solidFill>
                      <a:srgbClr val="FF0000"/>
                    </a:solidFill>
                  </a:rPr>
                  <a:t> приложением потенциала</a:t>
                </a:r>
                <a:endParaRPr lang="ru-RU" sz="2000" dirty="0">
                  <a:solidFill>
                    <a:srgbClr val="FF0000"/>
                  </a:solidFill>
                </a:endParaRPr>
              </a:p>
              <a:p>
                <a:r>
                  <a:rPr lang="ru-RU" sz="2000" dirty="0"/>
                  <a:t>Многие варианты этого метода позволяют проводить количественное выделение урана, но не гарантируют чистоты катодного осадка. </a:t>
                </a:r>
              </a:p>
              <a:p>
                <a:r>
                  <a:rPr lang="ru-RU" sz="2000" dirty="0"/>
                  <a:t> </a:t>
                </a:r>
                <a:r>
                  <a:rPr lang="ru-RU" sz="2000" dirty="0" smtClean="0"/>
                  <a:t>         В </a:t>
                </a:r>
                <a:r>
                  <a:rPr lang="ru-RU" sz="2000" dirty="0"/>
                  <a:t>качестве среды </a:t>
                </a:r>
                <a:r>
                  <a:rPr lang="ru-RU" sz="2000" dirty="0" smtClean="0"/>
                  <a:t>используют </a:t>
                </a:r>
                <a:r>
                  <a:rPr lang="ru-RU" sz="2000" i="1" dirty="0">
                    <a:solidFill>
                      <a:srgbClr val="FF0000"/>
                    </a:solidFill>
                  </a:rPr>
                  <a:t>буферные</a:t>
                </a:r>
                <a:r>
                  <a:rPr lang="ru-RU" sz="2000" dirty="0">
                    <a:solidFill>
                      <a:srgbClr val="FF0000"/>
                    </a:solidFill>
                  </a:rPr>
                  <a:t> </a:t>
                </a:r>
                <a:r>
                  <a:rPr lang="ru-RU" sz="2000" dirty="0"/>
                  <a:t>ацетатные и карбонатные растворы. Уран (порядка нескольких миллиграммов) выделяли на катоде в виде </a:t>
                </a:r>
                <a:r>
                  <a:rPr lang="ru-RU" sz="2000" b="1" i="1" dirty="0"/>
                  <a:t>оксида</a:t>
                </a:r>
                <a:r>
                  <a:rPr lang="ru-RU" sz="2000" dirty="0"/>
                  <a:t>, химическая и физическая природа которого зависела от условий осаждения.</a:t>
                </a:r>
              </a:p>
              <a:p>
                <a:pPr algn="just"/>
                <a:r>
                  <a:rPr lang="ru-RU" sz="2000" dirty="0"/>
                  <a:t>	Этот осадок </a:t>
                </a:r>
                <a:r>
                  <a:rPr lang="ru-RU" sz="2000" b="1" i="1" dirty="0"/>
                  <a:t>не пригоден</a:t>
                </a:r>
                <a:r>
                  <a:rPr lang="ru-RU" sz="2000" dirty="0"/>
                  <a:t> для электровесового определения урана, </a:t>
                </a:r>
                <a:r>
                  <a:rPr lang="ru-RU" sz="2000" dirty="0" smtClean="0"/>
                  <a:t> поэтому </a:t>
                </a:r>
                <a:r>
                  <a:rPr lang="ru-RU" sz="2000" dirty="0"/>
                  <a:t>метод используют </a:t>
                </a:r>
                <a:r>
                  <a:rPr lang="ru-RU" sz="2000" i="1" dirty="0">
                    <a:solidFill>
                      <a:srgbClr val="FF0000"/>
                    </a:solidFill>
                  </a:rPr>
                  <a:t>для изотопного анализа урана </a:t>
                </a:r>
                <a:r>
                  <a:rPr lang="ru-RU" sz="2000" dirty="0"/>
                  <a:t>путем измерения интенсивности  </a:t>
                </a:r>
                <a14:m>
                  <m:oMath xmlns:m="http://schemas.openxmlformats.org/officeDocument/2006/math">
                    <m:r>
                      <a:rPr lang="ru-RU" sz="2000" i="1">
                        <a:latin typeface="Cambria Math"/>
                      </a:rPr>
                      <m:t>𝛼</m:t>
                    </m:r>
                  </m:oMath>
                </a14:m>
                <a:r>
                  <a:rPr lang="ru-RU" sz="2000" dirty="0"/>
                  <a:t>-излучения. Лучшими электролитами для получения тонких, плотных и равномерных пленок являются растворы </a:t>
                </a:r>
                <a:r>
                  <a:rPr lang="ru-RU" sz="2000" dirty="0" smtClean="0"/>
                  <a:t>(CH3COONa + СН3СООН), ((</a:t>
                </a:r>
                <a:r>
                  <a:rPr lang="ru-RU" sz="2000" dirty="0"/>
                  <a:t>NH</a:t>
                </a:r>
                <a:r>
                  <a:rPr lang="ru-RU" sz="2000" baseline="-25000" dirty="0"/>
                  <a:t>4</a:t>
                </a:r>
                <a:r>
                  <a:rPr lang="ru-RU" sz="2000" dirty="0"/>
                  <a:t>)</a:t>
                </a:r>
                <a:r>
                  <a:rPr lang="ru-RU" sz="2000" baseline="-25000" dirty="0"/>
                  <a:t>2</a:t>
                </a:r>
                <a:r>
                  <a:rPr lang="ru-RU" sz="2000" dirty="0"/>
                  <a:t>C</a:t>
                </a:r>
                <a:r>
                  <a:rPr lang="ru-RU" sz="2000" baseline="-25000" dirty="0"/>
                  <a:t>2</a:t>
                </a:r>
                <a:r>
                  <a:rPr lang="ru-RU" sz="2000" dirty="0"/>
                  <a:t>O</a:t>
                </a:r>
                <a:r>
                  <a:rPr lang="ru-RU" sz="2000" baseline="-25000" dirty="0"/>
                  <a:t>4</a:t>
                </a:r>
                <a:r>
                  <a:rPr lang="ru-RU" sz="2000" dirty="0"/>
                  <a:t> и </a:t>
                </a:r>
                <a:r>
                  <a:rPr lang="ru-RU" sz="2000" dirty="0" err="1" smtClean="0"/>
                  <a:t>NaF</a:t>
                </a:r>
                <a:r>
                  <a:rPr lang="ru-RU" sz="2000" dirty="0" smtClean="0"/>
                  <a:t>). </a:t>
                </a:r>
                <a:r>
                  <a:rPr lang="ru-RU" sz="2000" i="1" dirty="0">
                    <a:solidFill>
                      <a:srgbClr val="FF0000"/>
                    </a:solidFill>
                  </a:rPr>
                  <a:t>Осаждение из </a:t>
                </a:r>
                <a:r>
                  <a:rPr lang="ru-RU" sz="2000" i="1" dirty="0" err="1">
                    <a:solidFill>
                      <a:srgbClr val="FF0000"/>
                    </a:solidFill>
                  </a:rPr>
                  <a:t>оксалатной</a:t>
                </a:r>
                <a:r>
                  <a:rPr lang="ru-RU" sz="2000" i="1" dirty="0">
                    <a:solidFill>
                      <a:srgbClr val="FF0000"/>
                    </a:solidFill>
                  </a:rPr>
                  <a:t> среды </a:t>
                </a:r>
                <a:r>
                  <a:rPr lang="ru-RU" sz="2000" b="1" i="1" dirty="0">
                    <a:solidFill>
                      <a:srgbClr val="FF0000"/>
                    </a:solidFill>
                  </a:rPr>
                  <a:t>лучше</a:t>
                </a:r>
                <a:r>
                  <a:rPr lang="ru-RU" sz="2000" dirty="0"/>
                  <a:t>, чем из ацетатной, так как точность взвешивания пленки составляет 0,1% вместо 0,3%, а методика в первом случае несколько проще. </a:t>
                </a:r>
                <a:endParaRPr lang="ru-RU" sz="2000" dirty="0" smtClean="0"/>
              </a:p>
              <a:p>
                <a:pPr algn="just"/>
                <a:r>
                  <a:rPr lang="ru-RU" sz="2000" dirty="0"/>
                  <a:t>	</a:t>
                </a:r>
                <a:r>
                  <a:rPr lang="ru-RU" sz="2000" dirty="0" smtClean="0"/>
                  <a:t>Количественное </a:t>
                </a:r>
                <a:r>
                  <a:rPr lang="ru-RU" sz="2000" dirty="0" err="1"/>
                  <a:t>электроосаждение</a:t>
                </a:r>
                <a:r>
                  <a:rPr lang="ru-RU" sz="2000" dirty="0"/>
                  <a:t> и воспроизводимые результаты получены для </a:t>
                </a:r>
                <a:r>
                  <a:rPr lang="ru-RU" sz="2000" dirty="0" err="1"/>
                  <a:t>микрограммовых</a:t>
                </a:r>
                <a:r>
                  <a:rPr lang="ru-RU" sz="2000" dirty="0"/>
                  <a:t> количеств урана при использовании раствора оксалата аммония</a:t>
                </a:r>
                <a:r>
                  <a:rPr lang="ru-RU" sz="2000" dirty="0" smtClean="0"/>
                  <a:t>.</a:t>
                </a:r>
                <a:r>
                  <a:rPr lang="en-US" sz="2000" dirty="0"/>
                  <a:t> </a:t>
                </a:r>
                <a:r>
                  <a:rPr lang="ru-RU" sz="2000" dirty="0" smtClean="0"/>
                  <a:t>                                                                                              </a:t>
                </a:r>
                <a:r>
                  <a:rPr lang="en-US" sz="2000" dirty="0" smtClean="0"/>
                  <a:t>-25-226-</a:t>
                </a:r>
                <a:endParaRPr lang="ru-RU" sz="2000" dirty="0"/>
              </a:p>
            </p:txBody>
          </p:sp>
        </mc:Choice>
        <mc:Fallback xmlns="">
          <p:sp>
            <p:nvSpPr>
              <p:cNvPr id="2" name="TextBox 1"/>
              <p:cNvSpPr txBox="1">
                <a:spLocks noRot="1" noChangeAspect="1" noMove="1" noResize="1" noEditPoints="1" noAdjustHandles="1" noChangeArrowheads="1" noChangeShapeType="1" noTextEdit="1"/>
              </p:cNvSpPr>
              <p:nvPr/>
            </p:nvSpPr>
            <p:spPr>
              <a:xfrm>
                <a:off x="0" y="0"/>
                <a:ext cx="9144000" cy="6863417"/>
              </a:xfrm>
              <a:prstGeom prst="rect">
                <a:avLst/>
              </a:prstGeom>
              <a:blipFill rotWithShape="1">
                <a:blip r:embed="rId2"/>
                <a:stretch>
                  <a:fillRect l="-667" t="-444" r="-867" b="-622"/>
                </a:stretch>
              </a:blipFill>
            </p:spPr>
            <p:txBody>
              <a:bodyPr/>
              <a:lstStyle/>
              <a:p>
                <a:r>
                  <a:rPr lang="ru-RU">
                    <a:noFill/>
                  </a:rPr>
                  <a:t> </a:t>
                </a:r>
              </a:p>
            </p:txBody>
          </p:sp>
        </mc:Fallback>
      </mc:AlternateContent>
    </p:spTree>
    <p:extLst>
      <p:ext uri="{BB962C8B-B14F-4D97-AF65-F5344CB8AC3E}">
        <p14:creationId xmlns:p14="http://schemas.microsoft.com/office/powerpoint/2010/main" val="25036263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771084"/>
          </a:xfrm>
          <a:prstGeom prst="rect">
            <a:avLst/>
          </a:prstGeom>
          <a:noFill/>
        </p:spPr>
        <p:txBody>
          <a:bodyPr wrap="square" rtlCol="0">
            <a:spAutoFit/>
          </a:bodyPr>
          <a:lstStyle/>
          <a:p>
            <a:r>
              <a:rPr lang="ru-RU" sz="2000" dirty="0" smtClean="0"/>
              <a:t>	Для </a:t>
            </a:r>
            <a:r>
              <a:rPr lang="ru-RU" sz="2000" dirty="0"/>
              <a:t>выделения </a:t>
            </a:r>
            <a:r>
              <a:rPr lang="ru-RU" sz="2000" dirty="0" err="1"/>
              <a:t>микроколичеств</a:t>
            </a:r>
            <a:r>
              <a:rPr lang="ru-RU" sz="2000" dirty="0"/>
              <a:t> урана (на примере U-233) из слабокислых растворов оптимальными являются следующие условия:</a:t>
            </a:r>
          </a:p>
          <a:p>
            <a:r>
              <a:rPr lang="ru-RU" sz="2000" dirty="0" smtClean="0"/>
              <a:t>		Кислотность </a:t>
            </a:r>
            <a:r>
              <a:rPr lang="ru-RU" sz="2000" dirty="0"/>
              <a:t>………………………….. 0,001-0,01 М по HNO</a:t>
            </a:r>
            <a:r>
              <a:rPr lang="ru-RU" sz="2000" baseline="-25000" dirty="0"/>
              <a:t>3</a:t>
            </a:r>
            <a:r>
              <a:rPr lang="ru-RU" sz="2000" dirty="0"/>
              <a:t> </a:t>
            </a:r>
          </a:p>
          <a:p>
            <a:r>
              <a:rPr lang="ru-RU" sz="2000" dirty="0" smtClean="0"/>
              <a:t>		Катодная </a:t>
            </a:r>
            <a:r>
              <a:rPr lang="ru-RU" sz="2000" dirty="0"/>
              <a:t>плотность тока …………… 100 мА/см</a:t>
            </a:r>
            <a:r>
              <a:rPr lang="ru-RU" sz="2000" baseline="30000" dirty="0"/>
              <a:t>2</a:t>
            </a:r>
            <a:r>
              <a:rPr lang="ru-RU" sz="2000" dirty="0"/>
              <a:t> </a:t>
            </a:r>
          </a:p>
          <a:p>
            <a:r>
              <a:rPr lang="ru-RU" sz="2000" dirty="0" smtClean="0"/>
              <a:t>		Объем </a:t>
            </a:r>
            <a:r>
              <a:rPr lang="ru-RU" sz="2000" dirty="0"/>
              <a:t>электролита ………………….. 20 мл </a:t>
            </a:r>
          </a:p>
          <a:p>
            <a:r>
              <a:rPr lang="ru-RU" sz="2000" dirty="0" smtClean="0"/>
              <a:t>		Температура </a:t>
            </a:r>
            <a:r>
              <a:rPr lang="ru-RU" sz="2000" dirty="0"/>
              <a:t>………………………….. комнатная </a:t>
            </a:r>
          </a:p>
          <a:p>
            <a:r>
              <a:rPr lang="ru-RU" sz="2000" dirty="0" smtClean="0"/>
              <a:t>		Время </a:t>
            </a:r>
            <a:r>
              <a:rPr lang="ru-RU" sz="2000" dirty="0"/>
              <a:t>электролиза …………………… 3 часа</a:t>
            </a:r>
          </a:p>
          <a:p>
            <a:r>
              <a:rPr lang="ru-RU" sz="2000" dirty="0"/>
              <a:t>	После электролиза осадок урана промывают спиртом, прокаливают и производят </a:t>
            </a:r>
            <a:r>
              <a:rPr lang="ru-RU" sz="2000" i="1" dirty="0">
                <a:solidFill>
                  <a:srgbClr val="FF0000"/>
                </a:solidFill>
              </a:rPr>
              <a:t>измерение активности с обеих сторон платинового диска </a:t>
            </a:r>
            <a:r>
              <a:rPr lang="ru-RU" sz="2000" dirty="0"/>
              <a:t>с поверхностью 1 см</a:t>
            </a:r>
            <a:r>
              <a:rPr lang="ru-RU" sz="2000" baseline="30000" dirty="0"/>
              <a:t>2</a:t>
            </a:r>
            <a:r>
              <a:rPr lang="ru-RU" sz="2000" dirty="0"/>
              <a:t> в специальной камере.</a:t>
            </a:r>
          </a:p>
          <a:p>
            <a:pPr algn="ctr">
              <a:spcBef>
                <a:spcPts val="600"/>
              </a:spcBef>
              <a:spcAft>
                <a:spcPts val="600"/>
              </a:spcAft>
            </a:pPr>
            <a:r>
              <a:rPr lang="ru-RU" sz="2400" b="1" i="1" u="sng" dirty="0">
                <a:solidFill>
                  <a:srgbClr val="FF0000"/>
                </a:solidFill>
              </a:rPr>
              <a:t>Внутренний электролиз</a:t>
            </a:r>
            <a:endParaRPr lang="ru-RU" sz="2400" b="1" dirty="0">
              <a:solidFill>
                <a:srgbClr val="FF0000"/>
              </a:solidFill>
            </a:endParaRPr>
          </a:p>
          <a:p>
            <a:pPr algn="just"/>
            <a:r>
              <a:rPr lang="ru-RU" sz="2000" b="1" i="1" dirty="0" smtClean="0">
                <a:solidFill>
                  <a:srgbClr val="FF0000"/>
                </a:solidFill>
              </a:rPr>
              <a:t>	Внутренним </a:t>
            </a:r>
            <a:r>
              <a:rPr lang="ru-RU" sz="2000" b="1" i="1" dirty="0">
                <a:solidFill>
                  <a:srgbClr val="FF0000"/>
                </a:solidFill>
              </a:rPr>
              <a:t>электролизом </a:t>
            </a:r>
            <a:r>
              <a:rPr lang="ru-RU" sz="2000" i="1" dirty="0">
                <a:solidFill>
                  <a:srgbClr val="FF0000"/>
                </a:solidFill>
              </a:rPr>
              <a:t>называют процесс электролиза без подачи извне электрического тока, протекающий под действием тока, генерируемого короткозамкнутым </a:t>
            </a:r>
            <a:r>
              <a:rPr lang="ru-RU" sz="2000" b="1" i="1" dirty="0">
                <a:solidFill>
                  <a:srgbClr val="FF0000"/>
                </a:solidFill>
              </a:rPr>
              <a:t>гальваническим элементом</a:t>
            </a:r>
            <a:r>
              <a:rPr lang="ru-RU" sz="2000" i="1" dirty="0">
                <a:solidFill>
                  <a:srgbClr val="FF0000"/>
                </a:solidFill>
              </a:rPr>
              <a:t>, состоящим из </a:t>
            </a:r>
            <a:r>
              <a:rPr lang="ru-RU" sz="2000" b="1" i="1" dirty="0">
                <a:solidFill>
                  <a:srgbClr val="FF0000"/>
                </a:solidFill>
              </a:rPr>
              <a:t>металла-</a:t>
            </a:r>
            <a:r>
              <a:rPr lang="ru-RU" sz="2000" b="1" i="1" dirty="0" err="1">
                <a:solidFill>
                  <a:srgbClr val="FF0000"/>
                </a:solidFill>
              </a:rPr>
              <a:t>цементатора</a:t>
            </a:r>
            <a:r>
              <a:rPr lang="ru-RU" sz="2000" i="1" dirty="0">
                <a:solidFill>
                  <a:srgbClr val="FF0000"/>
                </a:solidFill>
              </a:rPr>
              <a:t> и вытесняемого им из раствора металла, обладающего более положительным электрохимическим потенциалом.</a:t>
            </a:r>
          </a:p>
          <a:p>
            <a:pPr algn="just"/>
            <a:r>
              <a:rPr lang="ru-RU" sz="2000" dirty="0"/>
              <a:t>	Если в раствор соли анализируемого металла погрузить 2 электрода (один из более электроположительного металла, например, платиновый, а другой – из какого-либо более электроотрицательного металла, чем определяемый), и замкнуть их вне раствора металлическим проводником, то по цепи начнет протекать электрический ток </a:t>
            </a:r>
            <a:r>
              <a:rPr lang="ru-RU" sz="2000" dirty="0" smtClean="0"/>
              <a:t>(см. рис.). 		     -26-227-</a:t>
            </a:r>
            <a:endParaRPr lang="ru-RU" sz="2000" dirty="0"/>
          </a:p>
        </p:txBody>
      </p:sp>
    </p:spTree>
    <p:extLst>
      <p:ext uri="{BB962C8B-B14F-4D97-AF65-F5344CB8AC3E}">
        <p14:creationId xmlns:p14="http://schemas.microsoft.com/office/powerpoint/2010/main" val="22695893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0"/>
            <a:ext cx="9036496" cy="6863417"/>
          </a:xfrm>
          <a:prstGeom prst="rect">
            <a:avLst/>
          </a:prstGeom>
          <a:noFill/>
        </p:spPr>
        <p:txBody>
          <a:bodyPr wrap="square" rtlCol="0">
            <a:spAutoFit/>
          </a:bodyPr>
          <a:lstStyle/>
          <a:p>
            <a:r>
              <a:rPr lang="ru-RU" sz="2000" dirty="0"/>
              <a:t>Полученная таким </a:t>
            </a:r>
            <a:r>
              <a:rPr lang="ru-RU" sz="2000" dirty="0" smtClean="0"/>
              <a:t>образом </a:t>
            </a:r>
            <a:r>
              <a:rPr lang="ru-RU" sz="2000" dirty="0"/>
              <a:t>система представляет собой гальванический элемент, в котором металл анода, имеющий меньший окислительный потенциал, отдает электроны и переходит в раствор. </a:t>
            </a:r>
            <a:endParaRPr lang="ru-RU" sz="2000" dirty="0" smtClean="0"/>
          </a:p>
          <a:p>
            <a:endParaRPr lang="ru-RU" sz="2000" dirty="0"/>
          </a:p>
          <a:p>
            <a:endParaRPr lang="ru-RU" sz="2000" dirty="0" smtClean="0"/>
          </a:p>
          <a:p>
            <a:endParaRPr lang="ru-RU" sz="2000" dirty="0"/>
          </a:p>
          <a:p>
            <a:endParaRPr lang="ru-RU" sz="2000" dirty="0" smtClean="0"/>
          </a:p>
          <a:p>
            <a:endParaRPr lang="ru-RU" sz="2000" dirty="0"/>
          </a:p>
          <a:p>
            <a:endParaRPr lang="ru-RU" sz="2000" dirty="0" smtClean="0"/>
          </a:p>
          <a:p>
            <a:endParaRPr lang="ru-RU" sz="2000" dirty="0"/>
          </a:p>
          <a:p>
            <a:endParaRPr lang="ru-RU" sz="2000" dirty="0" smtClean="0"/>
          </a:p>
          <a:p>
            <a:endParaRPr lang="ru-RU" sz="2000" dirty="0"/>
          </a:p>
          <a:p>
            <a:endParaRPr lang="ru-RU" sz="2000" dirty="0" smtClean="0"/>
          </a:p>
          <a:p>
            <a:endParaRPr lang="ru-RU" sz="2000" dirty="0"/>
          </a:p>
          <a:p>
            <a:endParaRPr lang="ru-RU" sz="2000" dirty="0" smtClean="0"/>
          </a:p>
          <a:p>
            <a:endParaRPr lang="ru-RU" sz="2000" dirty="0" smtClean="0"/>
          </a:p>
          <a:p>
            <a:endParaRPr lang="ru-RU" sz="2000" dirty="0" smtClean="0"/>
          </a:p>
          <a:p>
            <a:r>
              <a:rPr lang="ru-RU" sz="2000" dirty="0" smtClean="0"/>
              <a:t>Высвобождающиеся </a:t>
            </a:r>
            <a:r>
              <a:rPr lang="ru-RU" sz="2000" dirty="0"/>
              <a:t>при этом </a:t>
            </a:r>
            <a:r>
              <a:rPr lang="ru-RU" sz="2000" b="1" i="1" dirty="0">
                <a:solidFill>
                  <a:srgbClr val="FF0000"/>
                </a:solidFill>
              </a:rPr>
              <a:t>электроны</a:t>
            </a:r>
            <a:r>
              <a:rPr lang="ru-RU" sz="2000" i="1" dirty="0">
                <a:solidFill>
                  <a:srgbClr val="FF0000"/>
                </a:solidFill>
              </a:rPr>
              <a:t> переходят </a:t>
            </a:r>
            <a:r>
              <a:rPr lang="ru-RU" sz="2000" dirty="0"/>
              <a:t>по проводнику </a:t>
            </a:r>
            <a:r>
              <a:rPr lang="en-US" sz="2000" dirty="0"/>
              <a:t>I</a:t>
            </a:r>
            <a:r>
              <a:rPr lang="ru-RU" sz="2000" dirty="0"/>
              <a:t> рода к платиновому электроду, который передает их ионам металла, находящимся в растворе, восстанавливая их до металла, оседающего на поверхности платинового катода. В результате этого происходит электролитическое выделение металлов без приложения внешнего напряжения</a:t>
            </a:r>
            <a:r>
              <a:rPr lang="ru-RU" sz="2000" dirty="0" smtClean="0"/>
              <a:t>.                -</a:t>
            </a:r>
            <a:r>
              <a:rPr lang="ru-RU" sz="2000" dirty="0"/>
              <a:t> -</a:t>
            </a:r>
            <a:r>
              <a:rPr lang="ru-RU" sz="2000" dirty="0" smtClean="0"/>
              <a:t>27-228-</a:t>
            </a:r>
            <a:endParaRPr lang="ru-RU" sz="2000" dirty="0"/>
          </a:p>
        </p:txBody>
      </p:sp>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584" y="980728"/>
            <a:ext cx="6984776" cy="4160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81934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924973"/>
          </a:xfrm>
          <a:prstGeom prst="rect">
            <a:avLst/>
          </a:prstGeom>
          <a:noFill/>
        </p:spPr>
        <p:txBody>
          <a:bodyPr wrap="square" rtlCol="0">
            <a:spAutoFit/>
          </a:bodyPr>
          <a:lstStyle/>
          <a:p>
            <a:r>
              <a:rPr lang="ru-RU" sz="2000" dirty="0" smtClean="0"/>
              <a:t>	Процесс </a:t>
            </a:r>
            <a:r>
              <a:rPr lang="ru-RU" sz="2000" dirty="0"/>
              <a:t>начинается с выделения более электроположительного из находящихся в растворе металлов.</a:t>
            </a:r>
          </a:p>
          <a:p>
            <a:r>
              <a:rPr lang="ru-RU" sz="2000" dirty="0"/>
              <a:t>	</a:t>
            </a:r>
            <a:r>
              <a:rPr lang="ru-RU" sz="2000" dirty="0" smtClean="0"/>
              <a:t>При </a:t>
            </a:r>
            <a:r>
              <a:rPr lang="ru-RU" sz="2000" dirty="0"/>
              <a:t>применении внутреннего электролиза </a:t>
            </a:r>
            <a:r>
              <a:rPr lang="ru-RU" sz="2000" b="1" i="1" dirty="0">
                <a:solidFill>
                  <a:srgbClr val="FF0000"/>
                </a:solidFill>
              </a:rPr>
              <a:t>анодный процесс </a:t>
            </a:r>
            <a:r>
              <a:rPr lang="ru-RU" sz="2000" dirty="0"/>
              <a:t>состоит в простом электрохимическом </a:t>
            </a:r>
            <a:r>
              <a:rPr lang="ru-RU" sz="2000" i="1" dirty="0">
                <a:solidFill>
                  <a:srgbClr val="FF0000"/>
                </a:solidFill>
              </a:rPr>
              <a:t>растворении анода</a:t>
            </a:r>
            <a:r>
              <a:rPr lang="ru-RU" sz="2000" dirty="0"/>
              <a:t>, а </a:t>
            </a:r>
            <a:r>
              <a:rPr lang="ru-RU" sz="2000" b="1" i="1" dirty="0">
                <a:solidFill>
                  <a:srgbClr val="FF0000"/>
                </a:solidFill>
              </a:rPr>
              <a:t>катодный процесс </a:t>
            </a:r>
            <a:r>
              <a:rPr lang="ru-RU" sz="2000" b="1" i="1" dirty="0" smtClean="0">
                <a:solidFill>
                  <a:srgbClr val="FF0000"/>
                </a:solidFill>
              </a:rPr>
              <a:t> </a:t>
            </a:r>
            <a:r>
              <a:rPr lang="ru-RU" sz="2000" dirty="0" smtClean="0"/>
              <a:t>– </a:t>
            </a:r>
            <a:r>
              <a:rPr lang="ru-RU" sz="2000" dirty="0"/>
              <a:t>в </a:t>
            </a:r>
            <a:r>
              <a:rPr lang="ru-RU" sz="2000" i="1" dirty="0">
                <a:solidFill>
                  <a:srgbClr val="FF0000"/>
                </a:solidFill>
              </a:rPr>
              <a:t>выделении более благородного элемента</a:t>
            </a:r>
            <a:r>
              <a:rPr lang="ru-RU" sz="2000" dirty="0"/>
              <a:t>. Путем подбора анода, а также соответствующего состава электролита, используя процессы </a:t>
            </a:r>
            <a:r>
              <a:rPr lang="ru-RU" sz="2000" dirty="0" err="1" smtClean="0"/>
              <a:t>комплесообразова-ния</a:t>
            </a:r>
            <a:r>
              <a:rPr lang="ru-RU" sz="2000" dirty="0"/>
              <a:t>, можно применить внутренний электролиз для весьма тонких разделений, затруднительных при работе по другим методам.</a:t>
            </a:r>
          </a:p>
          <a:p>
            <a:r>
              <a:rPr lang="ru-RU" sz="2000" dirty="0" smtClean="0"/>
              <a:t>	Металл </a:t>
            </a:r>
            <a:r>
              <a:rPr lang="ru-RU" sz="2000" dirty="0"/>
              <a:t>для анода подбирают таким образом, чтобы в данной среде потенциал его </a:t>
            </a:r>
            <a:r>
              <a:rPr lang="ru-RU" sz="2000" i="1" dirty="0"/>
              <a:t>Е</a:t>
            </a:r>
            <a:r>
              <a:rPr lang="ru-RU" sz="2000" i="1" baseline="-25000" dirty="0"/>
              <a:t>А</a:t>
            </a:r>
            <a:r>
              <a:rPr lang="ru-RU" sz="2000" dirty="0"/>
              <a:t> оказался </a:t>
            </a:r>
            <a:r>
              <a:rPr lang="ru-RU" sz="2000" b="1" i="1" dirty="0">
                <a:solidFill>
                  <a:srgbClr val="FF0000"/>
                </a:solidFill>
              </a:rPr>
              <a:t>отрицательнее</a:t>
            </a:r>
            <a:r>
              <a:rPr lang="ru-RU" sz="2000" dirty="0">
                <a:solidFill>
                  <a:srgbClr val="FF0000"/>
                </a:solidFill>
              </a:rPr>
              <a:t> </a:t>
            </a:r>
            <a:r>
              <a:rPr lang="ru-RU" sz="2000" i="1" dirty="0">
                <a:solidFill>
                  <a:srgbClr val="FF0000"/>
                </a:solidFill>
              </a:rPr>
              <a:t>потенциала одного из выделяемых металлов Е</a:t>
            </a:r>
            <a:r>
              <a:rPr lang="ru-RU" sz="2000" i="1" baseline="-25000" dirty="0">
                <a:solidFill>
                  <a:srgbClr val="FF0000"/>
                </a:solidFill>
              </a:rPr>
              <a:t>1</a:t>
            </a:r>
            <a:r>
              <a:rPr lang="ru-RU" sz="2000" dirty="0"/>
              <a:t> и </a:t>
            </a:r>
            <a:r>
              <a:rPr lang="ru-RU" sz="2000" b="1" i="1" dirty="0"/>
              <a:t>положительнее</a:t>
            </a:r>
            <a:r>
              <a:rPr lang="ru-RU" sz="2000" dirty="0"/>
              <a:t> </a:t>
            </a:r>
            <a:r>
              <a:rPr lang="ru-RU" sz="2000" i="1" dirty="0"/>
              <a:t>второго Е</a:t>
            </a:r>
            <a:r>
              <a:rPr lang="ru-RU" sz="2000" i="1" baseline="-25000" dirty="0"/>
              <a:t>2</a:t>
            </a:r>
            <a:r>
              <a:rPr lang="ru-RU" sz="2000" dirty="0"/>
              <a:t>:</a:t>
            </a:r>
          </a:p>
          <a:p>
            <a:pPr algn="ctr"/>
            <a:r>
              <a:rPr lang="ru-RU" sz="2400" b="1" i="1" dirty="0">
                <a:solidFill>
                  <a:srgbClr val="FF0000"/>
                </a:solidFill>
              </a:rPr>
              <a:t>Е</a:t>
            </a:r>
            <a:r>
              <a:rPr lang="ru-RU" sz="2400" b="1" i="1" baseline="-25000" dirty="0">
                <a:solidFill>
                  <a:srgbClr val="FF0000"/>
                </a:solidFill>
              </a:rPr>
              <a:t>2</a:t>
            </a:r>
            <a:r>
              <a:rPr lang="ru-RU" sz="2400" b="1" i="1" dirty="0">
                <a:solidFill>
                  <a:srgbClr val="FF0000"/>
                </a:solidFill>
              </a:rPr>
              <a:t> &lt; </a:t>
            </a:r>
            <a:r>
              <a:rPr lang="en-US" sz="2400" b="1" i="1" dirty="0">
                <a:solidFill>
                  <a:srgbClr val="FF0000"/>
                </a:solidFill>
              </a:rPr>
              <a:t>E</a:t>
            </a:r>
            <a:r>
              <a:rPr lang="ru-RU" sz="2400" b="1" i="1" baseline="-25000" dirty="0">
                <a:solidFill>
                  <a:srgbClr val="FF0000"/>
                </a:solidFill>
              </a:rPr>
              <a:t>А</a:t>
            </a:r>
            <a:r>
              <a:rPr lang="ru-RU" sz="2400" b="1" i="1" dirty="0">
                <a:solidFill>
                  <a:srgbClr val="FF0000"/>
                </a:solidFill>
              </a:rPr>
              <a:t> &lt; </a:t>
            </a:r>
            <a:r>
              <a:rPr lang="en-US" sz="2400" b="1" i="1" dirty="0">
                <a:solidFill>
                  <a:srgbClr val="FF0000"/>
                </a:solidFill>
              </a:rPr>
              <a:t>E</a:t>
            </a:r>
            <a:r>
              <a:rPr lang="ru-RU" sz="2400" b="1" i="1" baseline="-25000" dirty="0">
                <a:solidFill>
                  <a:srgbClr val="FF0000"/>
                </a:solidFill>
              </a:rPr>
              <a:t>1</a:t>
            </a:r>
            <a:r>
              <a:rPr lang="ru-RU" sz="2400" b="1" i="1" dirty="0">
                <a:solidFill>
                  <a:srgbClr val="FF0000"/>
                </a:solidFill>
              </a:rPr>
              <a:t>.</a:t>
            </a:r>
          </a:p>
          <a:p>
            <a:r>
              <a:rPr lang="ru-RU" sz="2000" dirty="0"/>
              <a:t>Тогда при применении анода из этого металла </a:t>
            </a:r>
            <a:r>
              <a:rPr lang="ru-RU" sz="2000" i="1" dirty="0">
                <a:solidFill>
                  <a:srgbClr val="FF0000"/>
                </a:solidFill>
              </a:rPr>
              <a:t>из раствора будет выделен только металл с потенциалом Е</a:t>
            </a:r>
            <a:r>
              <a:rPr lang="ru-RU" sz="2000" i="1" baseline="-25000" dirty="0">
                <a:solidFill>
                  <a:srgbClr val="FF0000"/>
                </a:solidFill>
              </a:rPr>
              <a:t>1</a:t>
            </a:r>
            <a:r>
              <a:rPr lang="ru-RU" sz="2000" dirty="0"/>
              <a:t>. Металл с потенциалом </a:t>
            </a:r>
            <a:r>
              <a:rPr lang="ru-RU" sz="2000" i="1" dirty="0"/>
              <a:t>Е</a:t>
            </a:r>
            <a:r>
              <a:rPr lang="ru-RU" sz="2000" i="1" baseline="-25000" dirty="0"/>
              <a:t>2</a:t>
            </a:r>
            <a:r>
              <a:rPr lang="ru-RU" sz="2000" dirty="0"/>
              <a:t> может быть выделен с применением анода из более электроотрицательного металла.</a:t>
            </a:r>
          </a:p>
          <a:p>
            <a:pPr algn="ctr"/>
            <a:r>
              <a:rPr lang="ru-RU" sz="2000" i="1" dirty="0" smtClean="0">
                <a:solidFill>
                  <a:srgbClr val="FF0000"/>
                </a:solidFill>
              </a:rPr>
              <a:t>Метод </a:t>
            </a:r>
            <a:r>
              <a:rPr lang="ru-RU" sz="2000" i="1" dirty="0">
                <a:solidFill>
                  <a:srgbClr val="FF0000"/>
                </a:solidFill>
              </a:rPr>
              <a:t>внутреннего электролиза можно осуществлять </a:t>
            </a:r>
            <a:r>
              <a:rPr lang="ru-RU" sz="2000" b="1" i="1" dirty="0">
                <a:solidFill>
                  <a:srgbClr val="FF0000"/>
                </a:solidFill>
              </a:rPr>
              <a:t>двумя способами</a:t>
            </a:r>
            <a:r>
              <a:rPr lang="ru-RU" sz="2000" dirty="0"/>
              <a:t>: </a:t>
            </a:r>
          </a:p>
          <a:p>
            <a:r>
              <a:rPr lang="ru-RU" sz="2000" b="1" i="1" dirty="0">
                <a:solidFill>
                  <a:srgbClr val="FF0000"/>
                </a:solidFill>
              </a:rPr>
              <a:t>1)</a:t>
            </a:r>
            <a:r>
              <a:rPr lang="ru-RU" sz="2000" dirty="0"/>
              <a:t> непосредственно погружая электроды в анализируемый раствор и не разделяя анодное и катодное пространство (рисунок 3.15); </a:t>
            </a:r>
          </a:p>
          <a:p>
            <a:r>
              <a:rPr lang="ru-RU" sz="2000" b="1" i="1" dirty="0">
                <a:solidFill>
                  <a:srgbClr val="FF0000"/>
                </a:solidFill>
              </a:rPr>
              <a:t>2) </a:t>
            </a:r>
            <a:r>
              <a:rPr lang="ru-RU" sz="2000" dirty="0"/>
              <a:t>отделяя анодное пространство от катодного с помощью пористой диафрагмы. </a:t>
            </a:r>
            <a:r>
              <a:rPr lang="ru-RU" sz="2000" dirty="0" smtClean="0"/>
              <a:t>	Катодное </a:t>
            </a:r>
            <a:r>
              <a:rPr lang="ru-RU" sz="2000" dirty="0"/>
              <a:t>пространство в последнем случае заполняют анализируемым раствором, а анодное – хорошо проводящим индифферентным электролитом </a:t>
            </a:r>
            <a:r>
              <a:rPr lang="ru-RU" sz="2000" dirty="0" smtClean="0"/>
              <a:t>(рисунок </a:t>
            </a:r>
            <a:r>
              <a:rPr lang="ru-RU" sz="2000" dirty="0"/>
              <a:t>3.16). </a:t>
            </a:r>
            <a:r>
              <a:rPr lang="ru-RU" sz="2000" dirty="0" smtClean="0"/>
              <a:t>                                                                                                 </a:t>
            </a:r>
            <a:r>
              <a:rPr lang="en-US" sz="2000" dirty="0" smtClean="0"/>
              <a:t>-2</a:t>
            </a:r>
            <a:r>
              <a:rPr lang="ru-RU" sz="2000" dirty="0" smtClean="0"/>
              <a:t>8</a:t>
            </a:r>
            <a:r>
              <a:rPr lang="en-US" sz="2000" dirty="0" smtClean="0"/>
              <a:t>-22</a:t>
            </a:r>
            <a:r>
              <a:rPr lang="ru-RU" sz="2000" dirty="0" smtClean="0"/>
              <a:t>9</a:t>
            </a:r>
            <a:r>
              <a:rPr lang="en-US" sz="2000" dirty="0" smtClean="0"/>
              <a:t>-</a:t>
            </a:r>
            <a:endParaRPr lang="ru-RU" sz="2000" dirty="0"/>
          </a:p>
        </p:txBody>
      </p:sp>
    </p:spTree>
    <p:extLst>
      <p:ext uri="{BB962C8B-B14F-4D97-AF65-F5344CB8AC3E}">
        <p14:creationId xmlns:p14="http://schemas.microsoft.com/office/powerpoint/2010/main" val="16473108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63417"/>
          </a:xfrm>
          <a:prstGeom prst="rect">
            <a:avLst/>
          </a:prstGeom>
          <a:noFill/>
        </p:spPr>
        <p:txBody>
          <a:bodyPr wrap="square" rtlCol="0">
            <a:spAutoFit/>
          </a:bodyPr>
          <a:lstStyle/>
          <a:p>
            <a:r>
              <a:rPr lang="ru-RU" sz="2000" dirty="0" smtClean="0"/>
              <a:t>	По </a:t>
            </a:r>
            <a:r>
              <a:rPr lang="ru-RU" sz="2000" dirty="0"/>
              <a:t>сравнению с обычным методом электролиза метод внутреннего электролиза имеет следующие </a:t>
            </a:r>
            <a:r>
              <a:rPr lang="ru-RU" sz="2000" b="1" i="1" dirty="0">
                <a:solidFill>
                  <a:srgbClr val="FF0000"/>
                </a:solidFill>
              </a:rPr>
              <a:t>преимущества</a:t>
            </a:r>
            <a:r>
              <a:rPr lang="ru-RU" sz="2000" dirty="0"/>
              <a:t>: </a:t>
            </a:r>
            <a:endParaRPr lang="ru-RU" sz="2000" dirty="0" smtClean="0"/>
          </a:p>
          <a:p>
            <a:pPr marL="342900" indent="-342900">
              <a:buFont typeface="Arial" pitchFamily="34" charset="0"/>
              <a:buChar char="•"/>
            </a:pPr>
            <a:r>
              <a:rPr lang="ru-RU" sz="2000" i="1" dirty="0" smtClean="0">
                <a:solidFill>
                  <a:srgbClr val="FF0000"/>
                </a:solidFill>
              </a:rPr>
              <a:t>* простота</a:t>
            </a:r>
            <a:r>
              <a:rPr lang="ru-RU" sz="2000" dirty="0" smtClean="0">
                <a:solidFill>
                  <a:srgbClr val="FF0000"/>
                </a:solidFill>
              </a:rPr>
              <a:t> </a:t>
            </a:r>
            <a:r>
              <a:rPr lang="ru-RU" sz="2000" i="1" dirty="0" smtClean="0">
                <a:solidFill>
                  <a:srgbClr val="FF0000"/>
                </a:solidFill>
              </a:rPr>
              <a:t>оборудования</a:t>
            </a:r>
          </a:p>
          <a:p>
            <a:pPr marL="342900" indent="-342900">
              <a:buFont typeface="Arial" pitchFamily="34" charset="0"/>
              <a:buChar char="•"/>
            </a:pPr>
            <a:r>
              <a:rPr lang="ru-RU" sz="2000" i="1" dirty="0" smtClean="0">
                <a:solidFill>
                  <a:srgbClr val="FF0000"/>
                </a:solidFill>
              </a:rPr>
              <a:t>* </a:t>
            </a:r>
            <a:r>
              <a:rPr lang="ru-RU" sz="2000" i="1" dirty="0">
                <a:solidFill>
                  <a:srgbClr val="FF0000"/>
                </a:solidFill>
              </a:rPr>
              <a:t>отсутствие необходимости в источнике постоянного тока</a:t>
            </a:r>
            <a:r>
              <a:rPr lang="ru-RU" sz="2000" dirty="0"/>
              <a:t>; </a:t>
            </a:r>
            <a:endParaRPr lang="ru-RU" sz="2000" dirty="0" smtClean="0"/>
          </a:p>
          <a:p>
            <a:pPr marL="342900" indent="-342900">
              <a:buFont typeface="Arial" pitchFamily="34" charset="0"/>
              <a:buChar char="•"/>
            </a:pPr>
            <a:r>
              <a:rPr lang="ru-RU" sz="2000" dirty="0" smtClean="0">
                <a:solidFill>
                  <a:srgbClr val="FF0000"/>
                </a:solidFill>
              </a:rPr>
              <a:t>* возможность </a:t>
            </a:r>
            <a:r>
              <a:rPr lang="ru-RU" sz="2000" dirty="0">
                <a:solidFill>
                  <a:srgbClr val="FF0000"/>
                </a:solidFill>
              </a:rPr>
              <a:t>разделения катионов, трудно отделимых </a:t>
            </a:r>
            <a:r>
              <a:rPr lang="ru-RU" sz="2000" dirty="0" smtClean="0">
                <a:solidFill>
                  <a:srgbClr val="FF0000"/>
                </a:solidFill>
              </a:rPr>
              <a:t>обычным</a:t>
            </a:r>
          </a:p>
          <a:p>
            <a:r>
              <a:rPr lang="ru-RU" sz="2000" dirty="0" smtClean="0">
                <a:solidFill>
                  <a:srgbClr val="FF0000"/>
                </a:solidFill>
              </a:rPr>
              <a:t>         </a:t>
            </a:r>
            <a:r>
              <a:rPr lang="ru-RU" sz="2000" dirty="0">
                <a:solidFill>
                  <a:srgbClr val="FF0000"/>
                </a:solidFill>
              </a:rPr>
              <a:t>электролизом; </a:t>
            </a:r>
            <a:endParaRPr lang="ru-RU" sz="2000" dirty="0" smtClean="0">
              <a:solidFill>
                <a:srgbClr val="FF0000"/>
              </a:solidFill>
            </a:endParaRPr>
          </a:p>
          <a:p>
            <a:pPr marL="342900" indent="-342900">
              <a:buFont typeface="Arial" pitchFamily="34" charset="0"/>
              <a:buChar char="•"/>
            </a:pPr>
            <a:r>
              <a:rPr lang="ru-RU" sz="2000" i="1" dirty="0" smtClean="0">
                <a:solidFill>
                  <a:srgbClr val="FF0000"/>
                </a:solidFill>
              </a:rPr>
              <a:t>* отсутствие</a:t>
            </a:r>
            <a:r>
              <a:rPr lang="ru-RU" sz="2000" dirty="0" smtClean="0">
                <a:solidFill>
                  <a:srgbClr val="FF0000"/>
                </a:solidFill>
              </a:rPr>
              <a:t> </a:t>
            </a:r>
            <a:r>
              <a:rPr lang="ru-RU" sz="2000" dirty="0">
                <a:solidFill>
                  <a:srgbClr val="FF0000"/>
                </a:solidFill>
              </a:rPr>
              <a:t>других окислительных процессов, кроме растворения анода.</a:t>
            </a:r>
          </a:p>
          <a:p>
            <a:r>
              <a:rPr lang="ru-RU" sz="2000" dirty="0"/>
              <a:t>	Этот метод позволяет количественно </a:t>
            </a:r>
            <a:r>
              <a:rPr lang="ru-RU" sz="2000" b="1" i="1" dirty="0"/>
              <a:t>выделять уран</a:t>
            </a:r>
            <a:r>
              <a:rPr lang="ru-RU" sz="2000" dirty="0"/>
              <a:t> при рН 5-5,2 из буферных растворов (объем ~100 мл) (H</a:t>
            </a:r>
            <a:r>
              <a:rPr lang="ru-RU" sz="2000" baseline="-25000" dirty="0"/>
              <a:t>2</a:t>
            </a:r>
            <a:r>
              <a:rPr lang="ru-RU" sz="2000" dirty="0"/>
              <a:t>C</a:t>
            </a:r>
            <a:r>
              <a:rPr lang="ru-RU" sz="2000" baseline="-25000" dirty="0"/>
              <a:t>4</a:t>
            </a:r>
            <a:r>
              <a:rPr lang="ru-RU" sz="2000" dirty="0"/>
              <a:t>H</a:t>
            </a:r>
            <a:r>
              <a:rPr lang="ru-RU" sz="2000" baseline="-25000" dirty="0"/>
              <a:t>4</a:t>
            </a:r>
            <a:r>
              <a:rPr lang="ru-RU" sz="2000" dirty="0"/>
              <a:t>O</a:t>
            </a:r>
            <a:r>
              <a:rPr lang="ru-RU" sz="2000" baseline="-25000" dirty="0"/>
              <a:t>4 </a:t>
            </a:r>
            <a:r>
              <a:rPr lang="ru-RU" sz="2000" dirty="0"/>
              <a:t>+ Na</a:t>
            </a:r>
            <a:r>
              <a:rPr lang="ru-RU" sz="2000" baseline="-25000" dirty="0"/>
              <a:t>2</a:t>
            </a:r>
            <a:r>
              <a:rPr lang="ru-RU" sz="2000" dirty="0"/>
              <a:t>B</a:t>
            </a:r>
            <a:r>
              <a:rPr lang="ru-RU" sz="2000" baseline="-25000" dirty="0"/>
              <a:t>4</a:t>
            </a:r>
            <a:r>
              <a:rPr lang="ru-RU" sz="2000" dirty="0"/>
              <a:t>O</a:t>
            </a:r>
            <a:r>
              <a:rPr lang="ru-RU" sz="2000" baseline="-25000" dirty="0"/>
              <a:t>7</a:t>
            </a:r>
            <a:r>
              <a:rPr lang="ru-RU" sz="2000" dirty="0"/>
              <a:t>) и (</a:t>
            </a:r>
            <a:r>
              <a:rPr lang="ru-RU" sz="2000" dirty="0" err="1"/>
              <a:t>СНзС</a:t>
            </a:r>
            <a:r>
              <a:rPr lang="en-US" sz="2000" dirty="0" err="1"/>
              <a:t>OONa</a:t>
            </a:r>
            <a:r>
              <a:rPr lang="ru-RU" sz="2000" dirty="0"/>
              <a:t> + СН</a:t>
            </a:r>
            <a:r>
              <a:rPr lang="ru-RU" sz="2000" baseline="-25000" dirty="0"/>
              <a:t>3</a:t>
            </a:r>
            <a:r>
              <a:rPr lang="ru-RU" sz="2000" dirty="0"/>
              <a:t>СООН) в виде </a:t>
            </a:r>
            <a:r>
              <a:rPr lang="en-US" sz="2000" dirty="0"/>
              <a:t>UO</a:t>
            </a:r>
            <a:r>
              <a:rPr lang="ru-RU" sz="2000" baseline="-25000" dirty="0"/>
              <a:t>2</a:t>
            </a:r>
            <a:r>
              <a:rPr lang="ru-RU" sz="2000" dirty="0"/>
              <a:t>∙2Н</a:t>
            </a:r>
            <a:r>
              <a:rPr lang="ru-RU" sz="2000" baseline="-25000" dirty="0"/>
              <a:t>2</a:t>
            </a:r>
            <a:r>
              <a:rPr lang="ru-RU" sz="2000" dirty="0"/>
              <a:t>О. </a:t>
            </a:r>
          </a:p>
          <a:p>
            <a:endParaRPr lang="ru-RU" sz="2000" dirty="0" smtClean="0"/>
          </a:p>
          <a:p>
            <a:r>
              <a:rPr lang="ru-RU" sz="2000" dirty="0" smtClean="0"/>
              <a:t>(</a:t>
            </a:r>
            <a:r>
              <a:rPr lang="ru-RU" sz="2000" i="1" dirty="0"/>
              <a:t>H</a:t>
            </a:r>
            <a:r>
              <a:rPr lang="ru-RU" sz="2000" i="1" baseline="-25000" dirty="0"/>
              <a:t>2</a:t>
            </a:r>
            <a:r>
              <a:rPr lang="ru-RU" sz="2000" i="1" dirty="0"/>
              <a:t>C</a:t>
            </a:r>
            <a:r>
              <a:rPr lang="ru-RU" sz="2000" i="1" baseline="-25000" dirty="0"/>
              <a:t>4</a:t>
            </a:r>
            <a:r>
              <a:rPr lang="ru-RU" sz="2000" i="1" dirty="0"/>
              <a:t>H</a:t>
            </a:r>
            <a:r>
              <a:rPr lang="ru-RU" sz="2000" i="1" baseline="-25000" dirty="0"/>
              <a:t>4</a:t>
            </a:r>
            <a:r>
              <a:rPr lang="ru-RU" sz="2000" i="1" dirty="0"/>
              <a:t>O</a:t>
            </a:r>
            <a:r>
              <a:rPr lang="ru-RU" sz="2000" i="1" baseline="-25000" dirty="0"/>
              <a:t>4  </a:t>
            </a:r>
            <a:r>
              <a:rPr lang="ru-RU" sz="2000" i="1" dirty="0"/>
              <a:t>– янтарная </a:t>
            </a:r>
            <a:r>
              <a:rPr lang="ru-RU" sz="2000" i="1" dirty="0" smtClean="0"/>
              <a:t>кислота НООС-СН</a:t>
            </a:r>
            <a:r>
              <a:rPr lang="ru-RU" sz="2000" i="1" baseline="-25000" dirty="0" smtClean="0"/>
              <a:t>2</a:t>
            </a:r>
            <a:r>
              <a:rPr lang="ru-RU" sz="2000" i="1" dirty="0" smtClean="0"/>
              <a:t>-СН</a:t>
            </a:r>
            <a:r>
              <a:rPr lang="ru-RU" sz="2000" i="1" baseline="-25000" dirty="0" smtClean="0"/>
              <a:t>2</a:t>
            </a:r>
            <a:r>
              <a:rPr lang="ru-RU" sz="2000" i="1" dirty="0" smtClean="0"/>
              <a:t>-СООН</a:t>
            </a:r>
            <a:endParaRPr lang="ru-RU" sz="2000" i="1" dirty="0"/>
          </a:p>
          <a:p>
            <a:endParaRPr lang="ru-RU" sz="2000" i="1" dirty="0"/>
          </a:p>
          <a:p>
            <a:r>
              <a:rPr lang="ru-RU" sz="2000" dirty="0"/>
              <a:t> </a:t>
            </a:r>
            <a:r>
              <a:rPr lang="ru-RU" sz="2000" dirty="0" smtClean="0"/>
              <a:t>              Электроды</a:t>
            </a:r>
            <a:r>
              <a:rPr lang="ru-RU" sz="2000" dirty="0"/>
              <a:t>: </a:t>
            </a:r>
            <a:r>
              <a:rPr lang="ru-RU" sz="2000" b="1" i="1" dirty="0"/>
              <a:t>анод</a:t>
            </a:r>
            <a:r>
              <a:rPr lang="ru-RU" sz="2000" dirty="0"/>
              <a:t> — цинковый или кадмиевый стержни (диаметром </a:t>
            </a:r>
            <a:r>
              <a:rPr lang="ru-RU" sz="2000" dirty="0" smtClean="0"/>
              <a:t>8 мм</a:t>
            </a:r>
            <a:r>
              <a:rPr lang="ru-RU" sz="2000" dirty="0"/>
              <a:t>), </a:t>
            </a:r>
            <a:r>
              <a:rPr lang="ru-RU" sz="2000" b="1" i="1" dirty="0"/>
              <a:t>катод</a:t>
            </a:r>
            <a:r>
              <a:rPr lang="ru-RU" sz="2000" dirty="0"/>
              <a:t>— платиновая </a:t>
            </a:r>
            <a:r>
              <a:rPr lang="ru-RU" sz="2000" dirty="0" smtClean="0"/>
              <a:t>сеточка</a:t>
            </a:r>
            <a:r>
              <a:rPr lang="ru-RU" sz="2000" dirty="0"/>
              <a:t>. </a:t>
            </a:r>
            <a:endParaRPr lang="ru-RU" sz="2000" dirty="0" smtClean="0"/>
          </a:p>
          <a:p>
            <a:r>
              <a:rPr lang="ru-RU" sz="2000" dirty="0"/>
              <a:t>	</a:t>
            </a:r>
            <a:r>
              <a:rPr lang="ru-RU" sz="2000" dirty="0" smtClean="0"/>
              <a:t>           Электролиз проводят </a:t>
            </a:r>
            <a:r>
              <a:rPr lang="ru-RU" sz="2000" dirty="0"/>
              <a:t>при 60-80° в атмосфере </a:t>
            </a:r>
            <a:r>
              <a:rPr lang="ru-RU" sz="2000" b="1" i="1" dirty="0">
                <a:solidFill>
                  <a:srgbClr val="FF0000"/>
                </a:solidFill>
              </a:rPr>
              <a:t>СО</a:t>
            </a:r>
            <a:r>
              <a:rPr lang="ru-RU" sz="2000" b="1" i="1" baseline="-25000" dirty="0">
                <a:solidFill>
                  <a:srgbClr val="FF0000"/>
                </a:solidFill>
              </a:rPr>
              <a:t>2</a:t>
            </a:r>
            <a:r>
              <a:rPr lang="ru-RU" sz="2000" dirty="0"/>
              <a:t>. </a:t>
            </a:r>
            <a:endParaRPr lang="ru-RU" sz="2000" dirty="0" smtClean="0"/>
          </a:p>
          <a:p>
            <a:r>
              <a:rPr lang="ru-RU" sz="2000" dirty="0"/>
              <a:t>	</a:t>
            </a:r>
            <a:r>
              <a:rPr lang="ru-RU" sz="2000" dirty="0" smtClean="0"/>
              <a:t>Тот </a:t>
            </a:r>
            <a:r>
              <a:rPr lang="ru-RU" sz="2000" dirty="0"/>
              <a:t>факт, что молибден в растворе уксуснокислого буфера осаждается на катоде, был использован для </a:t>
            </a:r>
            <a:r>
              <a:rPr lang="ru-RU" sz="2000" dirty="0" err="1"/>
              <a:t>электроосаждения</a:t>
            </a:r>
            <a:r>
              <a:rPr lang="ru-RU" sz="2000" dirty="0"/>
              <a:t> урана (0,2-2 мг) на молибдене как </a:t>
            </a:r>
            <a:r>
              <a:rPr lang="ru-RU" sz="2000" b="1" i="1" dirty="0">
                <a:solidFill>
                  <a:srgbClr val="FF0000"/>
                </a:solidFill>
              </a:rPr>
              <a:t>коллекторе</a:t>
            </a:r>
            <a:r>
              <a:rPr lang="ru-RU" sz="2000" dirty="0"/>
              <a:t>, который вводится в раствор в количествах, </a:t>
            </a:r>
            <a:r>
              <a:rPr lang="ru-RU" sz="2000" dirty="0" smtClean="0"/>
              <a:t>несколько </a:t>
            </a:r>
            <a:r>
              <a:rPr lang="ru-RU" sz="2000" dirty="0"/>
              <a:t>превышающих содержание урана. Введение молибдена позволяет выделить уран из растворов, содержащих 100—200-кратные количества железа, в течение 3 час.</a:t>
            </a:r>
          </a:p>
          <a:p>
            <a:pPr algn="r"/>
            <a:r>
              <a:rPr lang="ru-RU" sz="2000" dirty="0" smtClean="0"/>
              <a:t>-29-230-</a:t>
            </a:r>
            <a:endParaRPr lang="ru-RU" sz="2000" dirty="0"/>
          </a:p>
        </p:txBody>
      </p:sp>
      <p:pic>
        <p:nvPicPr>
          <p:cNvPr id="5" name="Рисунок 4" descr="Янтарная кислота: химическая формула"/>
          <p:cNvPicPr/>
          <p:nvPr/>
        </p:nvPicPr>
        <p:blipFill>
          <a:blip r:embed="rId2">
            <a:extLst>
              <a:ext uri="{28A0092B-C50C-407E-A947-70E740481C1C}">
                <a14:useLocalDpi xmlns:a14="http://schemas.microsoft.com/office/drawing/2010/main" val="0"/>
              </a:ext>
            </a:extLst>
          </a:blip>
          <a:srcRect/>
          <a:stretch>
            <a:fillRect/>
          </a:stretch>
        </p:blipFill>
        <p:spPr bwMode="auto">
          <a:xfrm>
            <a:off x="6228184" y="2996952"/>
            <a:ext cx="1898015" cy="997585"/>
          </a:xfrm>
          <a:prstGeom prst="rect">
            <a:avLst/>
          </a:prstGeom>
          <a:noFill/>
          <a:ln>
            <a:noFill/>
          </a:ln>
        </p:spPr>
      </p:pic>
    </p:spTree>
    <p:extLst>
      <p:ext uri="{BB962C8B-B14F-4D97-AF65-F5344CB8AC3E}">
        <p14:creationId xmlns:p14="http://schemas.microsoft.com/office/powerpoint/2010/main" val="10590229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63417"/>
          </a:xfrm>
          <a:prstGeom prst="rect">
            <a:avLst/>
          </a:prstGeom>
          <a:noFill/>
        </p:spPr>
        <p:txBody>
          <a:bodyPr wrap="square" rtlCol="0">
            <a:spAutoFit/>
          </a:bodyPr>
          <a:lstStyle/>
          <a:p>
            <a:pPr algn="ctr"/>
            <a:r>
              <a:rPr lang="ru-RU" sz="2000" dirty="0">
                <a:solidFill>
                  <a:srgbClr val="FF0000"/>
                </a:solidFill>
              </a:rPr>
              <a:t>ХРОМАТОГРАФИЧЕСКОЕ ОТДЕЛЕНИЕ УРАНА</a:t>
            </a:r>
          </a:p>
          <a:p>
            <a:r>
              <a:rPr lang="ru-RU" sz="2000" dirty="0"/>
              <a:t>	Для отделение урана от ряда элементов чаще всего используют методы ионообменной и распределительной хроматографии. </a:t>
            </a:r>
          </a:p>
          <a:p>
            <a:pPr algn="ctr"/>
            <a:r>
              <a:rPr lang="ru-RU" sz="2000" i="1" u="sng" dirty="0">
                <a:solidFill>
                  <a:srgbClr val="FF0000"/>
                </a:solidFill>
              </a:rPr>
              <a:t>Ионообменная хроматография</a:t>
            </a:r>
            <a:endParaRPr lang="ru-RU" sz="2000" dirty="0">
              <a:solidFill>
                <a:srgbClr val="FF0000"/>
              </a:solidFill>
            </a:endParaRPr>
          </a:p>
          <a:p>
            <a:r>
              <a:rPr lang="ru-RU" sz="2000" dirty="0"/>
              <a:t>	</a:t>
            </a:r>
            <a:r>
              <a:rPr lang="ru-RU" sz="2000" i="1" u="sng" dirty="0"/>
              <a:t>Анионный обмен</a:t>
            </a:r>
            <a:r>
              <a:rPr lang="ru-RU" sz="2000" dirty="0"/>
              <a:t>. Подавляющее большинство опубликованных работ по ионообменному извлечению урана относится к области </a:t>
            </a:r>
            <a:r>
              <a:rPr lang="ru-RU" sz="2000" b="1" i="1" dirty="0"/>
              <a:t>анионного обмена</a:t>
            </a:r>
            <a:r>
              <a:rPr lang="ru-RU" sz="2000" b="1" dirty="0"/>
              <a:t>.</a:t>
            </a:r>
            <a:r>
              <a:rPr lang="ru-RU" sz="2000" dirty="0"/>
              <a:t> Последний обладает целым рядом </a:t>
            </a:r>
            <a:r>
              <a:rPr lang="ru-RU" sz="2000" b="1" i="1" dirty="0"/>
              <a:t>преимуществ</a:t>
            </a:r>
            <a:r>
              <a:rPr lang="ru-RU" sz="2000" dirty="0"/>
              <a:t>, которые лежат в основе его </a:t>
            </a:r>
            <a:r>
              <a:rPr lang="ru-RU" sz="2000" dirty="0" smtClean="0"/>
              <a:t>широкого применения. </a:t>
            </a:r>
            <a:r>
              <a:rPr lang="ru-RU" sz="2000" dirty="0"/>
              <a:t>Некоторые сильноосновные анионообменные смолы проявляют высокую избирательную способность к определенным комплексным ионам. Таким образом, имеется возможность применения анионитов при работе с концентрированными растворами электролитов, где </a:t>
            </a:r>
            <a:r>
              <a:rPr lang="ru-RU" sz="2000" i="1" dirty="0">
                <a:solidFill>
                  <a:srgbClr val="FF0000"/>
                </a:solidFill>
              </a:rPr>
              <a:t>катионный обмен </a:t>
            </a:r>
            <a:endParaRPr lang="ru-RU" sz="2000" i="1" dirty="0" smtClean="0">
              <a:solidFill>
                <a:srgbClr val="FF0000"/>
              </a:solidFill>
            </a:endParaRPr>
          </a:p>
          <a:p>
            <a:r>
              <a:rPr lang="ru-RU" sz="2000" b="1" i="1" u="sng" dirty="0" smtClean="0">
                <a:solidFill>
                  <a:srgbClr val="FF0000"/>
                </a:solidFill>
              </a:rPr>
              <a:t>не</a:t>
            </a:r>
            <a:r>
              <a:rPr lang="ru-RU" sz="2000" i="1" dirty="0" smtClean="0">
                <a:solidFill>
                  <a:srgbClr val="FF0000"/>
                </a:solidFill>
              </a:rPr>
              <a:t> </a:t>
            </a:r>
            <a:r>
              <a:rPr lang="ru-RU" sz="2000" i="1" dirty="0">
                <a:solidFill>
                  <a:srgbClr val="FF0000"/>
                </a:solidFill>
              </a:rPr>
              <a:t>может быть осуществлен</a:t>
            </a:r>
            <a:r>
              <a:rPr lang="ru-RU" sz="2000" dirty="0"/>
              <a:t>, поскольку в этих средах ионы многих металлов пере ходят в отрицательно заряженные комплексы и не поглощаются катионитом. Анионный обмен позволяет широко использовать способность элементов к </a:t>
            </a:r>
            <a:r>
              <a:rPr lang="ru-RU" sz="2000" i="1" dirty="0" err="1">
                <a:solidFill>
                  <a:srgbClr val="FF0000"/>
                </a:solidFill>
              </a:rPr>
              <a:t>комплексообразованию</a:t>
            </a:r>
            <a:r>
              <a:rPr lang="ru-RU" sz="2000" dirty="0"/>
              <a:t>. Методом анионного обмена часто можно разделить металлы, которые в катионном состоянии обладают сходными свойствами. Такие металлы могут образовывать отрицательно заряженные комплексы, имеющие сильно отличающиеся константы нестойкости, что может быть положено в основу их ионообменного разделения.</a:t>
            </a:r>
          </a:p>
          <a:p>
            <a:pPr algn="just"/>
            <a:r>
              <a:rPr lang="ru-RU" sz="2000" dirty="0"/>
              <a:t>	</a:t>
            </a:r>
            <a:r>
              <a:rPr lang="ru-RU" sz="2000" i="1" dirty="0">
                <a:solidFill>
                  <a:srgbClr val="FF0000"/>
                </a:solidFill>
              </a:rPr>
              <a:t>Редкие земли и щелочные металлы </a:t>
            </a:r>
            <a:r>
              <a:rPr lang="ru-RU" sz="2000" b="1" i="1" dirty="0">
                <a:solidFill>
                  <a:srgbClr val="FF0000"/>
                </a:solidFill>
              </a:rPr>
              <a:t>не образуют комплексов</a:t>
            </a:r>
            <a:r>
              <a:rPr lang="ru-RU" sz="2000" dirty="0"/>
              <a:t> с разбавленными минеральными кислотами, поэтому легко осуществить их отделение от урана в сульфатной среде</a:t>
            </a:r>
            <a:r>
              <a:rPr lang="ru-RU" sz="2000" dirty="0" smtClean="0"/>
              <a:t>.                                                             -</a:t>
            </a:r>
            <a:r>
              <a:rPr lang="ru-RU" sz="2000" dirty="0"/>
              <a:t> -</a:t>
            </a:r>
            <a:r>
              <a:rPr lang="ru-RU" sz="2000" dirty="0" smtClean="0"/>
              <a:t>30-231--</a:t>
            </a:r>
            <a:endParaRPr lang="ru-RU" sz="2000" dirty="0"/>
          </a:p>
        </p:txBody>
      </p:sp>
    </p:spTree>
    <p:extLst>
      <p:ext uri="{BB962C8B-B14F-4D97-AF65-F5344CB8AC3E}">
        <p14:creationId xmlns:p14="http://schemas.microsoft.com/office/powerpoint/2010/main" val="41816490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32640"/>
          </a:xfrm>
          <a:prstGeom prst="rect">
            <a:avLst/>
          </a:prstGeom>
          <a:noFill/>
        </p:spPr>
        <p:txBody>
          <a:bodyPr wrap="square" rtlCol="0">
            <a:spAutoFit/>
          </a:bodyPr>
          <a:lstStyle/>
          <a:p>
            <a:r>
              <a:rPr lang="ru-RU" sz="2000" dirty="0"/>
              <a:t>	</a:t>
            </a:r>
            <a:r>
              <a:rPr lang="ru-RU" sz="2100" i="1" u="sng" dirty="0"/>
              <a:t>Катионный обмен</a:t>
            </a:r>
            <a:r>
              <a:rPr lang="ru-RU" sz="2100" dirty="0"/>
              <a:t>. Значительно меньше </a:t>
            </a:r>
            <a:r>
              <a:rPr lang="ru-RU" sz="2100" dirty="0" smtClean="0"/>
              <a:t>применяется </a:t>
            </a:r>
            <a:r>
              <a:rPr lang="ru-RU" sz="2100" dirty="0" err="1" smtClean="0"/>
              <a:t>катионообменное</a:t>
            </a:r>
            <a:r>
              <a:rPr lang="ru-RU" sz="2100" dirty="0" smtClean="0"/>
              <a:t> отделение </a:t>
            </a:r>
            <a:r>
              <a:rPr lang="ru-RU" sz="2100" dirty="0"/>
              <a:t>урана от других элементов. </a:t>
            </a:r>
            <a:endParaRPr lang="ru-RU" sz="2100" dirty="0" smtClean="0"/>
          </a:p>
          <a:p>
            <a:pPr algn="just"/>
            <a:r>
              <a:rPr lang="ru-RU" sz="2100" dirty="0" smtClean="0"/>
              <a:t>             Эти методы основаны </a:t>
            </a:r>
            <a:r>
              <a:rPr lang="ru-RU" sz="2100" dirty="0"/>
              <a:t>на использовании </a:t>
            </a:r>
            <a:r>
              <a:rPr lang="ru-RU" sz="2100" i="1" dirty="0"/>
              <a:t>зависимости </a:t>
            </a:r>
            <a:r>
              <a:rPr lang="ru-RU" sz="2100" i="1" dirty="0" err="1"/>
              <a:t>сорбируемости</a:t>
            </a:r>
            <a:r>
              <a:rPr lang="ru-RU" sz="2100" i="1" dirty="0"/>
              <a:t> от величины </a:t>
            </a:r>
            <a:r>
              <a:rPr lang="ru-RU" sz="2100" b="1" i="1" dirty="0"/>
              <a:t>заряда иона</a:t>
            </a:r>
            <a:r>
              <a:rPr lang="ru-RU" sz="2100" dirty="0"/>
              <a:t>. Следует отметить, что, основываясь на этом принципе, </a:t>
            </a:r>
            <a:r>
              <a:rPr lang="ru-RU" sz="2100" b="1" i="1" dirty="0">
                <a:solidFill>
                  <a:srgbClr val="FF0000"/>
                </a:solidFill>
              </a:rPr>
              <a:t>невозможно</a:t>
            </a:r>
            <a:r>
              <a:rPr lang="ru-RU" sz="2100" dirty="0">
                <a:solidFill>
                  <a:srgbClr val="FF0000"/>
                </a:solidFill>
              </a:rPr>
              <a:t> </a:t>
            </a:r>
            <a:r>
              <a:rPr lang="ru-RU" sz="2100" dirty="0"/>
              <a:t>осуществить отделение урана </a:t>
            </a:r>
            <a:r>
              <a:rPr lang="ru-RU" sz="2100" i="1" dirty="0">
                <a:solidFill>
                  <a:srgbClr val="FF0000"/>
                </a:solidFill>
              </a:rPr>
              <a:t>от близких по свойствам элементов</a:t>
            </a:r>
            <a:r>
              <a:rPr lang="ru-RU" sz="2100" dirty="0"/>
              <a:t>. </a:t>
            </a:r>
          </a:p>
          <a:p>
            <a:r>
              <a:rPr lang="ru-RU" sz="2100" dirty="0" smtClean="0"/>
              <a:t>	</a:t>
            </a:r>
            <a:r>
              <a:rPr lang="ru-RU" sz="2100" dirty="0" err="1" smtClean="0"/>
              <a:t>Катионообменное</a:t>
            </a:r>
            <a:r>
              <a:rPr lang="ru-RU" sz="2100" dirty="0" smtClean="0"/>
              <a:t> </a:t>
            </a:r>
            <a:r>
              <a:rPr lang="ru-RU" sz="2100" dirty="0"/>
              <a:t>отделение урана от примесей можно разделить на две основные группы. </a:t>
            </a:r>
          </a:p>
          <a:p>
            <a:pPr algn="just"/>
            <a:r>
              <a:rPr lang="ru-RU" sz="2100" i="1" dirty="0" smtClean="0"/>
              <a:t>	</a:t>
            </a:r>
            <a:r>
              <a:rPr lang="ru-RU" sz="2100" i="1" dirty="0" smtClean="0">
                <a:solidFill>
                  <a:srgbClr val="FF0000"/>
                </a:solidFill>
              </a:rPr>
              <a:t>Первая группа</a:t>
            </a:r>
            <a:r>
              <a:rPr lang="ru-RU" sz="2100" dirty="0" smtClean="0">
                <a:solidFill>
                  <a:srgbClr val="FF0000"/>
                </a:solidFill>
              </a:rPr>
              <a:t> </a:t>
            </a:r>
            <a:r>
              <a:rPr lang="ru-RU" sz="2100" dirty="0"/>
              <a:t>основана на использовании «универсальных» сорбентов, содержащих </a:t>
            </a:r>
            <a:r>
              <a:rPr lang="ru-RU" sz="2100" i="1" dirty="0">
                <a:solidFill>
                  <a:srgbClr val="FF0000"/>
                </a:solidFill>
              </a:rPr>
              <a:t>сильнокислотные группы</a:t>
            </a:r>
            <a:r>
              <a:rPr lang="ru-RU" sz="2100" dirty="0"/>
              <a:t>, способные легко вступать в реакцию с любыми катионами. </a:t>
            </a:r>
            <a:r>
              <a:rPr lang="ru-RU" sz="2100" i="1" dirty="0"/>
              <a:t>Выделение в большинстве случаев сводится </a:t>
            </a:r>
            <a:r>
              <a:rPr lang="ru-RU" sz="2100" i="1" dirty="0">
                <a:solidFill>
                  <a:srgbClr val="FF0000"/>
                </a:solidFill>
              </a:rPr>
              <a:t>к поглощению </a:t>
            </a:r>
            <a:r>
              <a:rPr lang="ru-RU" sz="2100" b="1" i="1" dirty="0">
                <a:solidFill>
                  <a:srgbClr val="FF0000"/>
                </a:solidFill>
              </a:rPr>
              <a:t>всех катионов</a:t>
            </a:r>
            <a:r>
              <a:rPr lang="ru-RU" sz="2100" i="1" dirty="0">
                <a:solidFill>
                  <a:srgbClr val="FF0000"/>
                </a:solidFill>
              </a:rPr>
              <a:t> </a:t>
            </a:r>
            <a:r>
              <a:rPr lang="ru-RU" sz="2100" i="1" dirty="0" err="1">
                <a:solidFill>
                  <a:srgbClr val="FF0000"/>
                </a:solidFill>
              </a:rPr>
              <a:t>обменником</a:t>
            </a:r>
            <a:r>
              <a:rPr lang="ru-RU" sz="2100" i="1" dirty="0">
                <a:solidFill>
                  <a:srgbClr val="FF0000"/>
                </a:solidFill>
              </a:rPr>
              <a:t> </a:t>
            </a:r>
            <a:r>
              <a:rPr lang="ru-RU" sz="2100" i="1" dirty="0"/>
              <a:t>с </a:t>
            </a:r>
            <a:r>
              <a:rPr lang="ru-RU" sz="2100" i="1" dirty="0">
                <a:solidFill>
                  <a:srgbClr val="FF0000"/>
                </a:solidFill>
              </a:rPr>
              <a:t>последующей избирательной </a:t>
            </a:r>
            <a:r>
              <a:rPr lang="ru-RU" sz="2100" b="1" i="1" dirty="0">
                <a:solidFill>
                  <a:srgbClr val="FF0000"/>
                </a:solidFill>
              </a:rPr>
              <a:t>десорбцией</a:t>
            </a:r>
            <a:r>
              <a:rPr lang="ru-RU" sz="2100" i="1" dirty="0">
                <a:solidFill>
                  <a:srgbClr val="FF0000"/>
                </a:solidFill>
              </a:rPr>
              <a:t> </a:t>
            </a:r>
            <a:r>
              <a:rPr lang="ru-RU" sz="2100" i="1" u="sng" dirty="0">
                <a:solidFill>
                  <a:srgbClr val="FF0000"/>
                </a:solidFill>
              </a:rPr>
              <a:t>урана</a:t>
            </a:r>
            <a:r>
              <a:rPr lang="ru-RU" sz="2100" i="1" dirty="0">
                <a:solidFill>
                  <a:srgbClr val="FF0000"/>
                </a:solidFill>
              </a:rPr>
              <a:t> </a:t>
            </a:r>
            <a:r>
              <a:rPr lang="ru-RU" sz="2100" b="1" i="1" dirty="0">
                <a:solidFill>
                  <a:srgbClr val="FF0000"/>
                </a:solidFill>
              </a:rPr>
              <a:t>или</a:t>
            </a:r>
            <a:r>
              <a:rPr lang="ru-RU" sz="2100" i="1" dirty="0">
                <a:solidFill>
                  <a:srgbClr val="FF0000"/>
                </a:solidFill>
              </a:rPr>
              <a:t> </a:t>
            </a:r>
            <a:r>
              <a:rPr lang="ru-RU" sz="2100" i="1" u="sng" dirty="0">
                <a:solidFill>
                  <a:srgbClr val="FF0000"/>
                </a:solidFill>
              </a:rPr>
              <a:t>примесей</a:t>
            </a:r>
            <a:r>
              <a:rPr lang="ru-RU" sz="2100" i="1" dirty="0">
                <a:solidFill>
                  <a:srgbClr val="FF0000"/>
                </a:solidFill>
              </a:rPr>
              <a:t> </a:t>
            </a:r>
            <a:r>
              <a:rPr lang="ru-RU" sz="2100" i="1" dirty="0"/>
              <a:t>специально подобранным </a:t>
            </a:r>
            <a:r>
              <a:rPr lang="ru-RU" sz="2100" b="1" i="1" dirty="0">
                <a:solidFill>
                  <a:srgbClr val="FF0000"/>
                </a:solidFill>
              </a:rPr>
              <a:t>элюентом</a:t>
            </a:r>
            <a:r>
              <a:rPr lang="ru-RU" sz="2100" dirty="0"/>
              <a:t>. </a:t>
            </a:r>
          </a:p>
          <a:p>
            <a:pPr algn="just"/>
            <a:r>
              <a:rPr lang="ru-RU" sz="2100" dirty="0" smtClean="0"/>
              <a:t>	В </a:t>
            </a:r>
            <a:r>
              <a:rPr lang="ru-RU" sz="2100" dirty="0"/>
              <a:t>основу </a:t>
            </a:r>
            <a:r>
              <a:rPr lang="ru-RU" sz="2100" i="1" dirty="0">
                <a:solidFill>
                  <a:srgbClr val="FF0000"/>
                </a:solidFill>
              </a:rPr>
              <a:t>второй группы</a:t>
            </a:r>
            <a:r>
              <a:rPr lang="ru-RU" sz="2100" dirty="0">
                <a:solidFill>
                  <a:srgbClr val="FF0000"/>
                </a:solidFill>
              </a:rPr>
              <a:t> </a:t>
            </a:r>
            <a:r>
              <a:rPr lang="ru-RU" sz="2100" dirty="0"/>
              <a:t>положена </a:t>
            </a:r>
            <a:r>
              <a:rPr lang="ru-RU" sz="2100" i="1" dirty="0">
                <a:solidFill>
                  <a:srgbClr val="FF0000"/>
                </a:solidFill>
              </a:rPr>
              <a:t>селективная сорбция урана </a:t>
            </a:r>
            <a:r>
              <a:rPr lang="ru-RU" sz="2100" i="1" dirty="0"/>
              <a:t>из раствора</a:t>
            </a:r>
            <a:r>
              <a:rPr lang="ru-RU" sz="2100" dirty="0"/>
              <a:t>. Селективность сорбции обычно достигается изменением степени проницаемости катионита или подбором типа и взаимного расположения </a:t>
            </a:r>
            <a:r>
              <a:rPr lang="ru-RU" sz="2100" dirty="0" err="1"/>
              <a:t>ионогенных</a:t>
            </a:r>
            <a:r>
              <a:rPr lang="ru-RU" sz="2100" dirty="0"/>
              <a:t> групп.</a:t>
            </a:r>
          </a:p>
          <a:p>
            <a:endParaRPr lang="ru-RU" sz="2000" dirty="0" smtClean="0"/>
          </a:p>
          <a:p>
            <a:pPr algn="ctr"/>
            <a:r>
              <a:rPr lang="ru-RU" sz="2000" b="1" i="1" dirty="0" smtClean="0"/>
              <a:t>(см. курс лекций  Н.С. Тураева)</a:t>
            </a:r>
            <a:endParaRPr lang="ru-RU" sz="2000" b="1" i="1" dirty="0"/>
          </a:p>
          <a:p>
            <a:pPr algn="r"/>
            <a:r>
              <a:rPr lang="ru-RU" sz="2000" dirty="0" smtClean="0"/>
              <a:t>-</a:t>
            </a:r>
            <a:r>
              <a:rPr lang="ru-RU" sz="2000" dirty="0"/>
              <a:t> -</a:t>
            </a:r>
            <a:r>
              <a:rPr lang="ru-RU" sz="2000" dirty="0" smtClean="0"/>
              <a:t>31-232-</a:t>
            </a:r>
            <a:endParaRPr lang="ru-RU" sz="2000" dirty="0"/>
          </a:p>
        </p:txBody>
      </p:sp>
    </p:spTree>
    <p:extLst>
      <p:ext uri="{BB962C8B-B14F-4D97-AF65-F5344CB8AC3E}">
        <p14:creationId xmlns:p14="http://schemas.microsoft.com/office/powerpoint/2010/main" val="31550684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986528"/>
          </a:xfrm>
          <a:prstGeom prst="rect">
            <a:avLst/>
          </a:prstGeom>
          <a:noFill/>
        </p:spPr>
        <p:txBody>
          <a:bodyPr wrap="square" rtlCol="0">
            <a:spAutoFit/>
          </a:bodyPr>
          <a:lstStyle/>
          <a:p>
            <a:pPr algn="ctr"/>
            <a:r>
              <a:rPr lang="ru-RU" sz="2800" b="1" dirty="0">
                <a:solidFill>
                  <a:srgbClr val="FF0000"/>
                </a:solidFill>
              </a:rPr>
              <a:t>4. МЕТОДЫ КОЛИЧЕСТВЕННОГО ОПРЕДЕЛЕНИЯ </a:t>
            </a:r>
            <a:endParaRPr lang="ru-RU" sz="2800" dirty="0">
              <a:solidFill>
                <a:srgbClr val="FF0000"/>
              </a:solidFill>
            </a:endParaRPr>
          </a:p>
          <a:p>
            <a:pPr algn="ctr">
              <a:spcBef>
                <a:spcPts val="600"/>
              </a:spcBef>
              <a:spcAft>
                <a:spcPts val="600"/>
              </a:spcAft>
            </a:pPr>
            <a:r>
              <a:rPr lang="ru-RU" sz="2000" b="1" i="1" u="sng" dirty="0" smtClean="0">
                <a:solidFill>
                  <a:srgbClr val="FF0000"/>
                </a:solidFill>
              </a:rPr>
              <a:t>Общие </a:t>
            </a:r>
            <a:r>
              <a:rPr lang="ru-RU" sz="2000" b="1" i="1" u="sng" dirty="0" err="1" smtClean="0">
                <a:solidFill>
                  <a:srgbClr val="FF0000"/>
                </a:solidFill>
              </a:rPr>
              <a:t>понятиея</a:t>
            </a:r>
            <a:r>
              <a:rPr lang="ru-RU" sz="2000" b="1" i="1" u="sng" dirty="0" smtClean="0">
                <a:solidFill>
                  <a:srgbClr val="FF0000"/>
                </a:solidFill>
              </a:rPr>
              <a:t> </a:t>
            </a:r>
            <a:r>
              <a:rPr lang="ru-RU" sz="2000" b="1" i="1" u="sng" dirty="0">
                <a:solidFill>
                  <a:srgbClr val="FF0000"/>
                </a:solidFill>
              </a:rPr>
              <a:t>о количественном </a:t>
            </a:r>
            <a:r>
              <a:rPr lang="ru-RU" sz="2000" b="1" i="1" u="sng" dirty="0" smtClean="0">
                <a:solidFill>
                  <a:srgbClr val="FF0000"/>
                </a:solidFill>
              </a:rPr>
              <a:t>анализе</a:t>
            </a:r>
            <a:endParaRPr lang="ru-RU" sz="2000" u="sng" dirty="0">
              <a:solidFill>
                <a:srgbClr val="FF0000"/>
              </a:solidFill>
            </a:endParaRPr>
          </a:p>
          <a:p>
            <a:pPr algn="ctr">
              <a:spcBef>
                <a:spcPts val="600"/>
              </a:spcBef>
              <a:spcAft>
                <a:spcPts val="600"/>
              </a:spcAft>
            </a:pPr>
            <a:r>
              <a:rPr lang="ru-RU" sz="2000" i="1" dirty="0" smtClean="0">
                <a:solidFill>
                  <a:srgbClr val="FF0000"/>
                </a:solidFill>
              </a:rPr>
              <a:t>Количественный </a:t>
            </a:r>
            <a:r>
              <a:rPr lang="ru-RU" sz="2000" i="1" dirty="0">
                <a:solidFill>
                  <a:srgbClr val="FF0000"/>
                </a:solidFill>
              </a:rPr>
              <a:t>анализ предназначен для определения количественных соотношений составных частей исследуемого вещества</a:t>
            </a:r>
            <a:r>
              <a:rPr lang="ru-RU" sz="2000" dirty="0"/>
              <a:t>. </a:t>
            </a:r>
            <a:endParaRPr lang="ru-RU" sz="2000" dirty="0" smtClean="0"/>
          </a:p>
          <a:p>
            <a:pPr algn="just"/>
            <a:r>
              <a:rPr lang="ru-RU" sz="2000" dirty="0" smtClean="0"/>
              <a:t>	Другими </a:t>
            </a:r>
            <a:r>
              <a:rPr lang="ru-RU" sz="2000" dirty="0"/>
              <a:t>словами, количественный анализ дает возможность установить количественный элементный или молекулярный состав анализируемого вещества или содержание отдельных его компонентов. </a:t>
            </a:r>
          </a:p>
          <a:p>
            <a:r>
              <a:rPr lang="ru-RU" sz="2000" dirty="0" smtClean="0"/>
              <a:t>	В </a:t>
            </a:r>
            <a:r>
              <a:rPr lang="ru-RU" sz="2000" dirty="0"/>
              <a:t>ряде случаев требуется установить содержание </a:t>
            </a:r>
            <a:r>
              <a:rPr lang="ru-RU" sz="2000" i="1" dirty="0">
                <a:solidFill>
                  <a:srgbClr val="FF0000"/>
                </a:solidFill>
              </a:rPr>
              <a:t>всех элементов</a:t>
            </a:r>
            <a:r>
              <a:rPr lang="ru-RU" sz="2000" dirty="0"/>
              <a:t>, ионов или соединений, входящих в состав данного исследуемого вещества. Например, при анализе руд кроме целевых определяют содержание и всех остальных элементов. </a:t>
            </a:r>
          </a:p>
          <a:p>
            <a:r>
              <a:rPr lang="ru-RU" sz="2000" dirty="0" smtClean="0"/>
              <a:t>	В </a:t>
            </a:r>
            <a:r>
              <a:rPr lang="ru-RU" sz="2000" dirty="0"/>
              <a:t>других случаях требуется установить содержание некоторых </a:t>
            </a:r>
            <a:r>
              <a:rPr lang="ru-RU" sz="2000" i="1" dirty="0">
                <a:solidFill>
                  <a:srgbClr val="FF0000"/>
                </a:solidFill>
              </a:rPr>
              <a:t>отдельных элементов, ионов или соединений</a:t>
            </a:r>
            <a:r>
              <a:rPr lang="ru-RU" sz="2000" dirty="0"/>
              <a:t>, входящих в состав анализируемого продукта. Так, при анализе металлического сплава химика-аналитика может интересовать лишь содержание урана, или ванадия, или вольфрама, или алюминия, или только железа и т. д. </a:t>
            </a:r>
          </a:p>
          <a:p>
            <a:r>
              <a:rPr lang="ru-RU" sz="2000" dirty="0" smtClean="0"/>
              <a:t>	Иногда </a:t>
            </a:r>
            <a:r>
              <a:rPr lang="ru-RU" sz="2000" dirty="0"/>
              <a:t>определяют не только общее содержание того или иного элемента (иона), но и формы нахождения его в исследуемом веществе. </a:t>
            </a:r>
          </a:p>
          <a:p>
            <a:pPr algn="just"/>
            <a:r>
              <a:rPr lang="ru-RU" sz="2000" dirty="0" smtClean="0"/>
              <a:t>	Например</a:t>
            </a:r>
            <a:r>
              <a:rPr lang="ru-RU" sz="2000" dirty="0"/>
              <a:t>, при анализе руды определяют не только </a:t>
            </a:r>
            <a:r>
              <a:rPr lang="ru-RU" sz="2000" b="1" i="1" dirty="0"/>
              <a:t>общее</a:t>
            </a:r>
            <a:r>
              <a:rPr lang="ru-RU" sz="2000" dirty="0"/>
              <a:t> содержание серы, но и содержание </a:t>
            </a:r>
            <a:r>
              <a:rPr lang="ru-RU" sz="2000" b="1" dirty="0"/>
              <a:t>свободной</a:t>
            </a:r>
            <a:r>
              <a:rPr lang="ru-RU" sz="2000" dirty="0"/>
              <a:t> (S</a:t>
            </a:r>
            <a:r>
              <a:rPr lang="ru-RU" sz="2000" baseline="30000" dirty="0"/>
              <a:t>0</a:t>
            </a:r>
            <a:r>
              <a:rPr lang="ru-RU" sz="2000" dirty="0"/>
              <a:t>),. </a:t>
            </a:r>
            <a:r>
              <a:rPr lang="ru-RU" sz="2000" b="1" dirty="0"/>
              <a:t>сульфидной</a:t>
            </a:r>
            <a:r>
              <a:rPr lang="ru-RU" sz="2000" dirty="0"/>
              <a:t> (S</a:t>
            </a:r>
            <a:r>
              <a:rPr lang="ru-RU" sz="2000" baseline="30000" dirty="0"/>
              <a:t>2–</a:t>
            </a:r>
            <a:r>
              <a:rPr lang="ru-RU" sz="2000" dirty="0"/>
              <a:t>), </a:t>
            </a:r>
            <a:r>
              <a:rPr lang="ru-RU" sz="2000" b="1" dirty="0"/>
              <a:t>пиритной</a:t>
            </a:r>
            <a:r>
              <a:rPr lang="ru-RU" sz="2000" dirty="0"/>
              <a:t> ([S</a:t>
            </a:r>
            <a:r>
              <a:rPr lang="ru-RU" sz="2000" baseline="-25000" dirty="0"/>
              <a:t>2</a:t>
            </a:r>
            <a:r>
              <a:rPr lang="ru-RU" sz="2000" dirty="0"/>
              <a:t>]</a:t>
            </a:r>
            <a:r>
              <a:rPr lang="ru-RU" sz="2000" baseline="30000" dirty="0"/>
              <a:t>2–</a:t>
            </a:r>
            <a:r>
              <a:rPr lang="ru-RU" sz="2000" dirty="0"/>
              <a:t>) и </a:t>
            </a:r>
            <a:r>
              <a:rPr lang="ru-RU" sz="2000" b="1" dirty="0"/>
              <a:t>сульфатной</a:t>
            </a:r>
            <a:r>
              <a:rPr lang="ru-RU" sz="2000" dirty="0"/>
              <a:t> (SО</a:t>
            </a:r>
            <a:r>
              <a:rPr lang="ru-RU" sz="2000" baseline="-25000" dirty="0"/>
              <a:t>4</a:t>
            </a:r>
            <a:r>
              <a:rPr lang="ru-RU" sz="2000" baseline="30000" dirty="0"/>
              <a:t>2</a:t>
            </a:r>
            <a:r>
              <a:rPr lang="ru-RU" sz="2000" baseline="30000" dirty="0" smtClean="0"/>
              <a:t>–</a:t>
            </a:r>
            <a:r>
              <a:rPr lang="ru-RU" sz="2000" dirty="0" smtClean="0"/>
              <a:t>) серы</a:t>
            </a:r>
            <a:r>
              <a:rPr lang="ru-RU" sz="2000" dirty="0"/>
              <a:t>. </a:t>
            </a:r>
            <a:r>
              <a:rPr lang="ru-RU" sz="2000" dirty="0" smtClean="0"/>
              <a:t>                               				             </a:t>
            </a:r>
            <a:r>
              <a:rPr lang="ru-RU" sz="2000" b="1" dirty="0" smtClean="0"/>
              <a:t>-1-233-</a:t>
            </a:r>
            <a:endParaRPr lang="ru-RU" sz="2000" dirty="0"/>
          </a:p>
        </p:txBody>
      </p:sp>
    </p:spTree>
    <p:extLst>
      <p:ext uri="{BB962C8B-B14F-4D97-AF65-F5344CB8AC3E}">
        <p14:creationId xmlns:p14="http://schemas.microsoft.com/office/powerpoint/2010/main" val="269960631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8947</TotalTime>
  <Words>506</Words>
  <Application>Microsoft Office PowerPoint</Application>
  <PresentationFormat>Экран (4:3)</PresentationFormat>
  <Paragraphs>250</Paragraphs>
  <Slides>32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32</vt:i4>
      </vt:variant>
    </vt:vector>
  </HeadingPairs>
  <TitlesOfParts>
    <vt:vector size="33"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User</cp:lastModifiedBy>
  <cp:revision>389</cp:revision>
  <dcterms:created xsi:type="dcterms:W3CDTF">2013-09-02T05:55:44Z</dcterms:created>
  <dcterms:modified xsi:type="dcterms:W3CDTF">2013-11-11T03:52:54Z</dcterms:modified>
</cp:coreProperties>
</file>