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345" r:id="rId4"/>
    <p:sldId id="383" r:id="rId5"/>
    <p:sldId id="382" r:id="rId6"/>
    <p:sldId id="384" r:id="rId7"/>
    <p:sldId id="385" r:id="rId8"/>
    <p:sldId id="386" r:id="rId9"/>
    <p:sldId id="388" r:id="rId10"/>
    <p:sldId id="389" r:id="rId11"/>
    <p:sldId id="390" r:id="rId12"/>
    <p:sldId id="387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34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814980-B458-4947-963D-EF77F5DAE5EE}">
          <p14:sldIdLst>
            <p14:sldId id="257"/>
            <p14:sldId id="258"/>
            <p14:sldId id="345"/>
            <p14:sldId id="383"/>
            <p14:sldId id="382"/>
            <p14:sldId id="384"/>
            <p14:sldId id="385"/>
            <p14:sldId id="386"/>
            <p14:sldId id="388"/>
            <p14:sldId id="389"/>
            <p14:sldId id="390"/>
            <p14:sldId id="387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34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90" autoAdjust="0"/>
    <p:restoredTop sz="94639" autoAdjust="0"/>
  </p:normalViewPr>
  <p:slideViewPr>
    <p:cSldViewPr>
      <p:cViewPr>
        <p:scale>
          <a:sx n="110" d="100"/>
          <a:sy n="110" d="100"/>
        </p:scale>
        <p:origin x="-1644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A3BE8-C4A9-482D-A6A0-3BBF5D616AD4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74D43-DAED-4FB1-8A42-D9833C3F7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46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98C52-8AAF-4CE0-8151-219D198797FF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2039-A46F-42C1-846D-CB463EE7EEAC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23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0C04E-A8D3-4D4E-A16C-ECE9FF4CE9D2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6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A9A8-D837-4F31-B0BA-C54690BE38DB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72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4E8F7-9182-476A-B912-386017EF565A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7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72AF-4716-4EE0-A3E4-C56E16C82DC2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73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2A55B-12B7-4DD2-834A-912BB7CDC67E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1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7C2C-AFFF-4A03-BD78-1C8B249A8034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8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D47C-D828-4D33-BE8C-54565462065A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2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B92A-2A75-4E49-9D43-400F1FB7433B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64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AB60-DF2F-451B-8414-B48DA6C41866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9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D866A-F440-418F-B403-792707BBB47A}" type="datetime1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275A4-A6B0-45B3-91A2-ACC7BFD3D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7.png"/><Relationship Id="rId12" Type="http://schemas.openxmlformats.org/officeDocument/2006/relationships/image" Target="../media/image14.wmf"/><Relationship Id="rId1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3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1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3578" t="19606" r="28358" b="3828"/>
          <a:stretch>
            <a:fillRect/>
          </a:stretch>
        </p:blipFill>
        <p:spPr bwMode="auto">
          <a:xfrm>
            <a:off x="179512" y="2348259"/>
            <a:ext cx="403701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3629" y="5589240"/>
            <a:ext cx="39824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гидрогеологии, инженерной геологии и</a:t>
            </a:r>
          </a:p>
          <a:p>
            <a:pPr algn="r"/>
            <a:r>
              <a:rPr lang="ru-RU" sz="1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идрогеоэкологии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ИПР ТПУ</a:t>
            </a:r>
          </a:p>
          <a:p>
            <a:pPr algn="r"/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оцент </a:t>
            </a:r>
            <a:r>
              <a:rPr lang="ru-RU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Кузеванов</a:t>
            </a:r>
            <a:r>
              <a:rPr lang="ru-RU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К.И.</a:t>
            </a:r>
            <a:endParaRPr lang="ru-RU" sz="1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0987" y="620688"/>
            <a:ext cx="69352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Гидродинамика флюидных систем и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оделирование </a:t>
            </a:r>
          </a:p>
          <a:p>
            <a:pPr algn="r"/>
            <a:r>
              <a:rPr lang="ru-RU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идродинамических процессов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8130" y="2924944"/>
            <a:ext cx="304025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Лекция № </a:t>
            </a:r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</a:rPr>
              <a:t>9</a:t>
            </a:r>
            <a:endParaRPr lang="ru-RU" sz="20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Расчёт скважин в условиях</a:t>
            </a:r>
          </a:p>
          <a:p>
            <a:pPr algn="r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заимодействия с внешними</a:t>
            </a:r>
          </a:p>
          <a:p>
            <a:pPr algn="r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</a:rPr>
              <a:t>г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раницами 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</a:rPr>
              <a:t>водоносных горизонтов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5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" y="717808"/>
            <a:ext cx="882047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Расчёт скважин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условиях неограниченного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водоносного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горизонта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(продолжение)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/>
              <a:t>	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Допустимое понижение уровня при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эксплуатации подземных вод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(подсчёт запасов подземных вод)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Расчёт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одиночного водозабора в условиях безнапорного водоносного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горизонта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	(учёт величины средней мощности безнапорного водоносного горизонта при откачке).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Возможность расчёта величины понижения уровня в безнапорном водоносном горизонте по 	уравнениям для напорной фильтрации при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относительно малой величине понижения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(не более 20-25% первоначальной мощности безнапорного водоносного горизонта)</a:t>
            </a:r>
          </a:p>
          <a:p>
            <a:pPr>
              <a:spcAft>
                <a:spcPts val="60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«большого колодца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с подстановкой суммарного расхода и приведенного радиуса «большого 	колодца в уравнение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водопритока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 одиночной скважине</a:t>
            </a:r>
          </a:p>
          <a:p>
            <a:pPr>
              <a:spcAft>
                <a:spcPts val="600"/>
              </a:spcAft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Автоматизированный расчёт систем взаимодействующих скважин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96136" y="208219"/>
            <a:ext cx="2699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Содержание лекции №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8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5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5556" y="1556792"/>
            <a:ext cx="799288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Граница перового рода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второго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третьего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четвёртого рода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3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5" name="TextBox 1"/>
          <p:cNvSpPr txBox="1">
            <a:spLocks noChangeArrowheads="1"/>
          </p:cNvSpPr>
          <p:nvPr/>
        </p:nvSpPr>
        <p:spPr bwMode="auto">
          <a:xfrm>
            <a:off x="2134571" y="857232"/>
            <a:ext cx="43321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Уравнение </a:t>
            </a:r>
            <a:r>
              <a:rPr lang="ru-RU" dirty="0" smtClean="0">
                <a:latin typeface="Calibri" pitchFamily="34" charset="0"/>
              </a:rPr>
              <a:t>нестационарной </a:t>
            </a:r>
            <a:r>
              <a:rPr lang="ru-RU" dirty="0" smtClean="0">
                <a:latin typeface="Calibri" pitchFamily="34" charset="0"/>
              </a:rPr>
              <a:t>фильтрации</a:t>
            </a:r>
            <a:endParaRPr lang="ru-RU" dirty="0"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28813" y="1428750"/>
          <a:ext cx="471487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5" name="Формула" r:id="rId3" imgW="2743200" imgH="457200" progId="Equation.3">
                  <p:embed/>
                </p:oleObj>
              </mc:Choice>
              <mc:Fallback>
                <p:oleObj name="Формула" r:id="rId3" imgW="2743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1428750"/>
                        <a:ext cx="4714875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Box 3"/>
          <p:cNvSpPr txBox="1">
            <a:spLocks noChangeArrowheads="1"/>
          </p:cNvSpPr>
          <p:nvPr/>
        </p:nvSpPr>
        <p:spPr bwMode="auto">
          <a:xfrm>
            <a:off x="1071563" y="3357563"/>
            <a:ext cx="6680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latin typeface="Calibri" pitchFamily="34" charset="0"/>
              </a:rPr>
              <a:t>г</a:t>
            </a:r>
            <a:r>
              <a:rPr lang="ru-RU" dirty="0" smtClean="0">
                <a:latin typeface="Calibri" pitchFamily="34" charset="0"/>
              </a:rPr>
              <a:t>де  </a:t>
            </a:r>
            <a:r>
              <a:rPr lang="ru-RU" dirty="0">
                <a:latin typeface="Calibri" pitchFamily="34" charset="0"/>
              </a:rPr>
              <a:t>			коэффициент </a:t>
            </a:r>
            <a:r>
              <a:rPr lang="ru-RU" dirty="0" err="1">
                <a:latin typeface="Calibri" pitchFamily="34" charset="0"/>
              </a:rPr>
              <a:t>упругоёмкости</a:t>
            </a:r>
            <a:r>
              <a:rPr lang="ru-RU" dirty="0">
                <a:latin typeface="Calibri" pitchFamily="34" charset="0"/>
              </a:rPr>
              <a:t> породы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57375" y="3286125"/>
          <a:ext cx="15716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6" name="Формула" r:id="rId5" imgW="1218960" imgH="393480" progId="Equation.3">
                  <p:embed/>
                </p:oleObj>
              </mc:Choice>
              <mc:Fallback>
                <p:oleObj name="Формула" r:id="rId5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3286125"/>
                        <a:ext cx="1571625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857375" y="4000500"/>
          <a:ext cx="277813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7" name="Формула" r:id="rId7" imgW="215640" imgH="203040" progId="Equation.3">
                  <p:embed/>
                </p:oleObj>
              </mc:Choice>
              <mc:Fallback>
                <p:oleObj name="Формула" r:id="rId7" imgW="215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4000500"/>
                        <a:ext cx="277813" cy="261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857375" y="4357688"/>
          <a:ext cx="163513" cy="21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8" name="Формула" r:id="rId9" imgW="126720" imgH="164880" progId="Equation.3">
                  <p:embed/>
                </p:oleObj>
              </mc:Choice>
              <mc:Fallback>
                <p:oleObj name="Формула" r:id="rId9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4357688"/>
                        <a:ext cx="163513" cy="21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857375" y="4714875"/>
          <a:ext cx="163513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9" name="Формула" r:id="rId11" imgW="126720" imgH="139680" progId="Equation.3">
                  <p:embed/>
                </p:oleObj>
              </mc:Choice>
              <mc:Fallback>
                <p:oleObj name="Формула" r:id="rId11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4714875"/>
                        <a:ext cx="163513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857375" y="5072063"/>
          <a:ext cx="196850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0" name="Формула" r:id="rId13" imgW="152280" imgH="203040" progId="Equation.3">
                  <p:embed/>
                </p:oleObj>
              </mc:Choice>
              <mc:Fallback>
                <p:oleObj name="Формула" r:id="rId13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5072063"/>
                        <a:ext cx="196850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TextBox 9"/>
          <p:cNvSpPr txBox="1">
            <a:spLocks noChangeArrowheads="1"/>
          </p:cNvSpPr>
          <p:nvPr/>
        </p:nvSpPr>
        <p:spPr bwMode="auto">
          <a:xfrm>
            <a:off x="2286000" y="3929063"/>
            <a:ext cx="3829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коэффициент упругоёмкости породы</a:t>
            </a:r>
          </a:p>
        </p:txBody>
      </p:sp>
      <p:sp>
        <p:nvSpPr>
          <p:cNvPr id="1038" name="TextBox 10"/>
          <p:cNvSpPr txBox="1">
            <a:spLocks noChangeArrowheads="1"/>
          </p:cNvSpPr>
          <p:nvPr/>
        </p:nvSpPr>
        <p:spPr bwMode="auto">
          <a:xfrm>
            <a:off x="2357438" y="4286250"/>
            <a:ext cx="21637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объемный вес воды</a:t>
            </a:r>
          </a:p>
        </p:txBody>
      </p:sp>
      <p:sp>
        <p:nvSpPr>
          <p:cNvPr id="1039" name="TextBox 11"/>
          <p:cNvSpPr txBox="1">
            <a:spLocks noChangeArrowheads="1"/>
          </p:cNvSpPr>
          <p:nvPr/>
        </p:nvSpPr>
        <p:spPr bwMode="auto">
          <a:xfrm>
            <a:off x="2357438" y="4643438"/>
            <a:ext cx="422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коэффициент пористости горной породы</a:t>
            </a:r>
          </a:p>
        </p:txBody>
      </p:sp>
      <p:sp>
        <p:nvSpPr>
          <p:cNvPr id="1040" name="TextBox 12"/>
          <p:cNvSpPr txBox="1">
            <a:spLocks noChangeArrowheads="1"/>
          </p:cNvSpPr>
          <p:nvPr/>
        </p:nvSpPr>
        <p:spPr bwMode="auto">
          <a:xfrm>
            <a:off x="2357438" y="5072063"/>
            <a:ext cx="34702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коэффициент сжимаемости воды</a:t>
            </a:r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1857375" y="5500688"/>
          <a:ext cx="246063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1" name="Формула" r:id="rId15" imgW="190440" imgH="228600" progId="Equation.3">
                  <p:embed/>
                </p:oleObj>
              </mc:Choice>
              <mc:Fallback>
                <p:oleObj name="Формула" r:id="rId15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5500688"/>
                        <a:ext cx="246063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TextBox 14"/>
          <p:cNvSpPr txBox="1">
            <a:spLocks noChangeArrowheads="1"/>
          </p:cNvSpPr>
          <p:nvPr/>
        </p:nvSpPr>
        <p:spPr bwMode="auto">
          <a:xfrm>
            <a:off x="2357438" y="5429250"/>
            <a:ext cx="4468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коэффициент сжимаемости горной породы</a:t>
            </a:r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1928813" y="2286000"/>
          <a:ext cx="4605337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2" name="Формула" r:id="rId17" imgW="2679480" imgH="457200" progId="Equation.3">
                  <p:embed/>
                </p:oleObj>
              </mc:Choice>
              <mc:Fallback>
                <p:oleObj name="Формула" r:id="rId17" imgW="26794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2286000"/>
                        <a:ext cx="4605337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1881188" y="6057900"/>
          <a:ext cx="196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3" name="Формула" r:id="rId19" imgW="152280" imgH="139680" progId="Equation.3">
                  <p:embed/>
                </p:oleObj>
              </mc:Choice>
              <mc:Fallback>
                <p:oleObj name="Формула" r:id="rId19" imgW="1522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6057900"/>
                        <a:ext cx="196850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TextBox 17"/>
          <p:cNvSpPr txBox="1">
            <a:spLocks noChangeArrowheads="1"/>
          </p:cNvSpPr>
          <p:nvPr/>
        </p:nvSpPr>
        <p:spPr bwMode="auto">
          <a:xfrm>
            <a:off x="2357438" y="5929313"/>
            <a:ext cx="33988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коэффициент пьезопроводности</a:t>
            </a: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214678" y="214290"/>
            <a:ext cx="5691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Основные дифференциальные уравнения фильтрации</a:t>
            </a:r>
          </a:p>
        </p:txBody>
      </p:sp>
    </p:spTree>
    <p:extLst>
      <p:ext uri="{BB962C8B-B14F-4D97-AF65-F5344CB8AC3E}">
        <p14:creationId xmlns:p14="http://schemas.microsoft.com/office/powerpoint/2010/main" val="332029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5" name="TextBox 1"/>
          <p:cNvSpPr txBox="1">
            <a:spLocks noChangeArrowheads="1"/>
          </p:cNvSpPr>
          <p:nvPr/>
        </p:nvSpPr>
        <p:spPr bwMode="auto">
          <a:xfrm>
            <a:off x="1168254" y="908720"/>
            <a:ext cx="6264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Уравнение </a:t>
            </a:r>
            <a:r>
              <a:rPr lang="ru-RU" dirty="0" smtClean="0">
                <a:latin typeface="Calibri" pitchFamily="34" charset="0"/>
              </a:rPr>
              <a:t>стационарной фильтрации одномерного потока</a:t>
            </a:r>
            <a:endParaRPr lang="ru-RU" dirty="0"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042174"/>
              </p:ext>
            </p:extLst>
          </p:nvPr>
        </p:nvGraphicFramePr>
        <p:xfrm>
          <a:off x="458641" y="1412776"/>
          <a:ext cx="14192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4" name="Формула" r:id="rId3" imgW="825480" imgH="419040" progId="Equation.3">
                  <p:embed/>
                </p:oleObj>
              </mc:Choice>
              <mc:Fallback>
                <p:oleObj name="Формула" r:id="rId3" imgW="825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641" y="1412776"/>
                        <a:ext cx="14192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Box 3"/>
          <p:cNvSpPr txBox="1">
            <a:spLocks noChangeArrowheads="1"/>
          </p:cNvSpPr>
          <p:nvPr/>
        </p:nvSpPr>
        <p:spPr bwMode="auto">
          <a:xfrm>
            <a:off x="2483768" y="1569456"/>
            <a:ext cx="6038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где  </a:t>
            </a:r>
            <a:r>
              <a:rPr lang="ru-RU" dirty="0">
                <a:latin typeface="Calibri" pitchFamily="34" charset="0"/>
              </a:rPr>
              <a:t>		</a:t>
            </a:r>
            <a:r>
              <a:rPr lang="ru-RU" dirty="0" smtClean="0">
                <a:latin typeface="Calibri" pitchFamily="34" charset="0"/>
              </a:rPr>
              <a:t>коэффициент </a:t>
            </a:r>
            <a:r>
              <a:rPr lang="ru-RU" dirty="0" err="1" smtClean="0">
                <a:latin typeface="Calibri" pitchFamily="34" charset="0"/>
              </a:rPr>
              <a:t>водопроводимости</a:t>
            </a:r>
            <a:r>
              <a:rPr lang="ru-RU" dirty="0" smtClean="0">
                <a:latin typeface="Calibri" pitchFamily="34" charset="0"/>
              </a:rPr>
              <a:t>, м</a:t>
            </a:r>
            <a:r>
              <a:rPr lang="ru-RU" baseline="30000" dirty="0" smtClean="0">
                <a:latin typeface="Calibri" pitchFamily="34" charset="0"/>
              </a:rPr>
              <a:t>2</a:t>
            </a:r>
            <a:r>
              <a:rPr lang="ru-RU" dirty="0" smtClean="0">
                <a:latin typeface="Calibri" pitchFamily="34" charset="0"/>
              </a:rPr>
              <a:t>/</a:t>
            </a:r>
            <a:r>
              <a:rPr lang="ru-RU" dirty="0" err="1" smtClean="0">
                <a:latin typeface="Calibri" pitchFamily="34" charset="0"/>
              </a:rPr>
              <a:t>сут</a:t>
            </a:r>
            <a:endParaRPr lang="ru-RU" dirty="0" smtClean="0">
              <a:latin typeface="Calibri" pitchFamily="34" charset="0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214678" y="214290"/>
            <a:ext cx="5691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Основные дифференциальные уравнения фильтрации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573805"/>
              </p:ext>
            </p:extLst>
          </p:nvPr>
        </p:nvGraphicFramePr>
        <p:xfrm>
          <a:off x="3109886" y="1569456"/>
          <a:ext cx="1028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5" name="Формула" r:id="rId5" imgW="596880" imgH="228600" progId="Equation.3">
                  <p:embed/>
                </p:oleObj>
              </mc:Choice>
              <mc:Fallback>
                <p:oleObj name="Формула" r:id="rId5" imgW="59688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886" y="1569456"/>
                        <a:ext cx="1028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580112" y="5085184"/>
                <a:ext cx="2575962" cy="609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𝑋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𝐿</m:t>
                          </m:r>
                        </m:den>
                      </m:f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</m:t>
                      </m:r>
                      <m:r>
                        <a:rPr lang="ru-RU" b="0" i="0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085184"/>
                <a:ext cx="2575962" cy="6090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9040"/>
            <a:ext cx="3994630" cy="2880000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142750"/>
              </p:ext>
            </p:extLst>
          </p:nvPr>
        </p:nvGraphicFramePr>
        <p:xfrm>
          <a:off x="395536" y="2564904"/>
          <a:ext cx="115728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6" name="Формула" r:id="rId9" imgW="672840" imgH="419040" progId="Equation.3">
                  <p:embed/>
                </p:oleObj>
              </mc:Choice>
              <mc:Fallback>
                <p:oleObj name="Формула" r:id="rId9" imgW="6728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564904"/>
                        <a:ext cx="1157288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896791"/>
              </p:ext>
            </p:extLst>
          </p:nvPr>
        </p:nvGraphicFramePr>
        <p:xfrm>
          <a:off x="1979712" y="2636912"/>
          <a:ext cx="13747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7" name="Формула" r:id="rId11" imgW="799920" imgH="393480" progId="Equation.3">
                  <p:embed/>
                </p:oleObj>
              </mc:Choice>
              <mc:Fallback>
                <p:oleObj name="Формула" r:id="rId11" imgW="799920" imgH="393480" progId="Equation.3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636912"/>
                        <a:ext cx="13747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301703"/>
              </p:ext>
            </p:extLst>
          </p:nvPr>
        </p:nvGraphicFramePr>
        <p:xfrm>
          <a:off x="3656919" y="2780928"/>
          <a:ext cx="128746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8" name="Формула" r:id="rId13" imgW="749160" imgH="203040" progId="Equation.3">
                  <p:embed/>
                </p:oleObj>
              </mc:Choice>
              <mc:Fallback>
                <p:oleObj name="Формула" r:id="rId13" imgW="749160" imgH="20304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6919" y="2780928"/>
                        <a:ext cx="1287462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009161"/>
              </p:ext>
            </p:extLst>
          </p:nvPr>
        </p:nvGraphicFramePr>
        <p:xfrm>
          <a:off x="5130227" y="2708920"/>
          <a:ext cx="15938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9" name="Формула" r:id="rId15" imgW="927000" imgH="279360" progId="Equation.3">
                  <p:embed/>
                </p:oleObj>
              </mc:Choice>
              <mc:Fallback>
                <p:oleObj name="Формула" r:id="rId15" imgW="927000" imgH="27936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227" y="2708920"/>
                        <a:ext cx="15938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Прямоугольник 7"/>
              <p:cNvSpPr/>
              <p:nvPr/>
            </p:nvSpPr>
            <p:spPr>
              <a:xfrm>
                <a:off x="5652120" y="3611533"/>
                <a:ext cx="18169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/>
                          </m:ctrlPr>
                        </m:sSubPr>
                        <m:e>
                          <m:r>
                            <a:rPr lang="en-US" i="1"/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i="1"/>
                        <m:t>=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𝐶</m:t>
                          </m:r>
                        </m:e>
                        <m:sub>
                          <m:r>
                            <a:rPr lang="en-US" i="1"/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i="1"/>
                        <m:t>+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С</m:t>
                          </m:r>
                        </m:e>
                        <m:sub>
                          <m:r>
                            <a:rPr lang="en-US" i="1"/>
                            <m:t>2</m:t>
                          </m:r>
                        </m:sub>
                      </m:sSub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611533"/>
                <a:ext cx="1816908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Прямая со стрелкой 9"/>
          <p:cNvCxnSpPr/>
          <p:nvPr/>
        </p:nvCxnSpPr>
        <p:spPr>
          <a:xfrm flipH="1">
            <a:off x="6516217" y="3980865"/>
            <a:ext cx="576063" cy="1248175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444208" y="3980865"/>
            <a:ext cx="988838" cy="1248175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96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5" name="TextBox 1"/>
          <p:cNvSpPr txBox="1">
            <a:spLocks noChangeArrowheads="1"/>
          </p:cNvSpPr>
          <p:nvPr/>
        </p:nvSpPr>
        <p:spPr bwMode="auto">
          <a:xfrm>
            <a:off x="35496" y="908720"/>
            <a:ext cx="900477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Любое дифференциальное уравнение</a:t>
            </a:r>
          </a:p>
          <a:p>
            <a:pPr algn="ctr"/>
            <a:r>
              <a:rPr lang="ru-RU" dirty="0" smtClean="0">
                <a:latin typeface="Calibri" pitchFamily="34" charset="0"/>
              </a:rPr>
              <a:t> описывает поведение функции только в области её определения</a:t>
            </a:r>
          </a:p>
          <a:p>
            <a:pPr algn="ctr"/>
            <a:endParaRPr lang="ru-RU" dirty="0">
              <a:latin typeface="Calibri" pitchFamily="34" charset="0"/>
            </a:endParaRPr>
          </a:p>
          <a:p>
            <a:pPr algn="ctr"/>
            <a:r>
              <a:rPr lang="ru-RU" dirty="0" smtClean="0">
                <a:latin typeface="Calibri" pitchFamily="34" charset="0"/>
              </a:rPr>
              <a:t>Основное </a:t>
            </a:r>
            <a:r>
              <a:rPr lang="ru-RU" dirty="0">
                <a:latin typeface="Calibri" pitchFamily="34" charset="0"/>
              </a:rPr>
              <a:t>дифференциальное </a:t>
            </a:r>
            <a:r>
              <a:rPr lang="ru-RU" dirty="0" smtClean="0">
                <a:latin typeface="Calibri" pitchFamily="34" charset="0"/>
              </a:rPr>
              <a:t>уравнение одномерной фильтрации</a:t>
            </a:r>
            <a:endParaRPr lang="ru-RU" dirty="0">
              <a:latin typeface="Calibri" pitchFamily="34" charset="0"/>
            </a:endParaRPr>
          </a:p>
          <a:p>
            <a:pPr algn="ctr"/>
            <a:r>
              <a:rPr lang="ru-RU" dirty="0">
                <a:latin typeface="Calibri" pitchFamily="34" charset="0"/>
              </a:rPr>
              <a:t> описывает поведение </a:t>
            </a:r>
            <a:r>
              <a:rPr lang="ru-RU" dirty="0" smtClean="0">
                <a:latin typeface="Calibri" pitchFamily="34" charset="0"/>
              </a:rPr>
              <a:t>напора только </a:t>
            </a:r>
            <a:r>
              <a:rPr lang="ru-RU" dirty="0">
                <a:latin typeface="Calibri" pitchFamily="34" charset="0"/>
              </a:rPr>
              <a:t>в области </a:t>
            </a:r>
            <a:r>
              <a:rPr lang="ru-RU" dirty="0" smtClean="0">
                <a:latin typeface="Calibri" pitchFamily="34" charset="0"/>
              </a:rPr>
              <a:t>существования водоносного горизонта</a:t>
            </a:r>
            <a:endParaRPr lang="ru-RU" dirty="0">
              <a:latin typeface="Calibri" pitchFamily="34" charset="0"/>
            </a:endParaRPr>
          </a:p>
          <a:p>
            <a:pPr algn="ctr"/>
            <a:endParaRPr lang="ru-RU" dirty="0">
              <a:latin typeface="Calibri" pitchFamily="34" charset="0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214678" y="214290"/>
            <a:ext cx="5691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Основные дифференциальные уравнения фильтрации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492896"/>
            <a:ext cx="3994630" cy="2880000"/>
          </a:xfrm>
          <a:prstGeom prst="rect">
            <a:avLst/>
          </a:prstGeom>
        </p:spPr>
      </p:pic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552321" y="5301208"/>
            <a:ext cx="59711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dirty="0">
              <a:latin typeface="Calibri" pitchFamily="34" charset="0"/>
            </a:endParaRPr>
          </a:p>
          <a:p>
            <a:pPr algn="ctr"/>
            <a:r>
              <a:rPr lang="ru-RU" dirty="0" smtClean="0">
                <a:latin typeface="Calibri" pitchFamily="34" charset="0"/>
              </a:rPr>
              <a:t>За пределами водоносного горизонта напор (как функция)</a:t>
            </a:r>
          </a:p>
          <a:p>
            <a:pPr algn="ctr"/>
            <a:r>
              <a:rPr lang="ru-RU" dirty="0" smtClean="0">
                <a:latin typeface="Calibri" pitchFamily="34" charset="0"/>
              </a:rPr>
              <a:t> определяется типом граничных условий</a:t>
            </a:r>
            <a:endParaRPr lang="ru-RU" dirty="0">
              <a:latin typeface="Calibri" pitchFamily="34" charset="0"/>
            </a:endParaRPr>
          </a:p>
          <a:p>
            <a:pPr algn="ctr"/>
            <a:endParaRPr lang="ru-RU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27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51520" y="836712"/>
            <a:ext cx="3816424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Граница перового рода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второго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третьего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четвёртого рода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996" y="4142866"/>
            <a:ext cx="1892854" cy="10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24744"/>
            <a:ext cx="2330959" cy="108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328" y="2564904"/>
            <a:ext cx="2406575" cy="108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234" y="5773501"/>
            <a:ext cx="19154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7"/>
              <p:cNvSpPr txBox="1">
                <a:spLocks noChangeArrowheads="1"/>
              </p:cNvSpPr>
              <p:nvPr/>
            </p:nvSpPr>
            <p:spPr bwMode="auto">
              <a:xfrm>
                <a:off x="467544" y="1052736"/>
                <a:ext cx="7992888" cy="2031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Граница перового рода</a:t>
                </a:r>
              </a:p>
              <a:p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		Питающая граница.</a:t>
                </a:r>
              </a:p>
              <a:p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/>
                        <m:t>𝐻</m:t>
                      </m:r>
                      <m:r>
                        <a:rPr lang="ru-RU" sz="1400" i="1"/>
                        <m:t>=</m:t>
                      </m:r>
                      <m:r>
                        <a:rPr lang="ru-RU" sz="1400" i="1"/>
                        <m:t>𝑓</m:t>
                      </m:r>
                      <m:d>
                        <m:dPr>
                          <m:ctrlPr>
                            <a:rPr lang="ru-RU" sz="1400" i="1"/>
                          </m:ctrlPr>
                        </m:dPr>
                        <m:e>
                          <m:r>
                            <a:rPr lang="ru-RU" sz="1400" i="1"/>
                            <m:t>𝑡</m:t>
                          </m:r>
                        </m:e>
                      </m:d>
                      <m:r>
                        <a:rPr lang="ru-RU" sz="1400" i="1"/>
                        <m:t>   или   </m:t>
                      </m:r>
                      <m:r>
                        <a:rPr lang="en-US" sz="1400" i="1"/>
                        <m:t>𝐻</m:t>
                      </m:r>
                      <m:r>
                        <a:rPr lang="en-US" sz="1400" i="1"/>
                        <m:t>=</m:t>
                      </m:r>
                      <m:r>
                        <a:rPr lang="en-US" sz="1400" i="1"/>
                        <m:t>𝑐𝑜𝑛𝑠𝑡</m:t>
                      </m:r>
                    </m:oMath>
                  </m:oMathPara>
                </a14:m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Река с постоянным или изменяющимся во времени уровнем поверхностных вод, гидравлически связанных с водоносным горизонтом.</a:t>
                </a:r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052736"/>
                <a:ext cx="7992888" cy="2031325"/>
              </a:xfrm>
              <a:prstGeom prst="rect">
                <a:avLst/>
              </a:prstGeom>
              <a:blipFill rotWithShape="1">
                <a:blip r:embed="rId2"/>
                <a:stretch>
                  <a:fillRect t="-300" b="-210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548" y="3573016"/>
            <a:ext cx="5438904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2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7"/>
              <p:cNvSpPr txBox="1">
                <a:spLocks noChangeArrowheads="1"/>
              </p:cNvSpPr>
              <p:nvPr/>
            </p:nvSpPr>
            <p:spPr bwMode="auto">
              <a:xfrm>
                <a:off x="575556" y="1556792"/>
                <a:ext cx="7992888" cy="18158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 Граница второго рода</a:t>
                </a:r>
              </a:p>
              <a:p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		Граница с постоянным расходом</a:t>
                </a:r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непроницаемая граница).</a:t>
                </a:r>
              </a:p>
              <a:p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ru-RU" sz="1400" i="1"/>
                        <m:t>𝑓</m:t>
                      </m:r>
                      <m:d>
                        <m:dPr>
                          <m:ctrlPr>
                            <a:rPr lang="ru-RU" sz="1400" i="1"/>
                          </m:ctrlPr>
                        </m:dPr>
                        <m:e>
                          <m:r>
                            <a:rPr lang="ru-RU" sz="1400" i="1"/>
                            <m:t>𝑡</m:t>
                          </m:r>
                        </m:e>
                      </m:d>
                      <m:r>
                        <a:rPr lang="ru-RU" sz="1400" i="1"/>
                        <m:t>   или   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  <m:r>
                        <a:rPr lang="en-US" sz="1400" i="1"/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Контакт с практически безводными породами, абсолютными </a:t>
                </a:r>
                <a:r>
                  <a:rPr lang="ru-RU" sz="1400" dirty="0" err="1" smtClean="0">
                    <a:latin typeface="Times New Roman" pitchFamily="18" charset="0"/>
                    <a:cs typeface="Times New Roman" pitchFamily="18" charset="0"/>
                  </a:rPr>
                  <a:t>водоупорами</a:t>
                </a:r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, выклинивание водовмещающих пород.</a:t>
                </a:r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556" y="1556792"/>
                <a:ext cx="7992888" cy="1815882"/>
              </a:xfrm>
              <a:prstGeom prst="rect">
                <a:avLst/>
              </a:prstGeom>
              <a:blipFill rotWithShape="1">
                <a:blip r:embed="rId2"/>
                <a:stretch>
                  <a:fillRect t="-336" b="-234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789040"/>
            <a:ext cx="5615342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7"/>
              <p:cNvSpPr txBox="1">
                <a:spLocks noChangeArrowheads="1"/>
              </p:cNvSpPr>
              <p:nvPr/>
            </p:nvSpPr>
            <p:spPr bwMode="auto">
              <a:xfrm>
                <a:off x="575556" y="1556792"/>
                <a:ext cx="7992888" cy="16197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 Граница третьего рода</a:t>
                </a:r>
              </a:p>
              <a:p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		Полупроницаемая граница.</a:t>
                </a:r>
              </a:p>
              <a:p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ru-RU" sz="1400" b="0" i="1" smtClean="0">
                              <a:latin typeface="Cambria Math"/>
                            </a:rPr>
                            <m:t>пер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ru-RU" sz="1400" i="1"/>
                        <m:t>𝑓</m:t>
                      </m:r>
                      <m:d>
                        <m:dPr>
                          <m:ctrlPr>
                            <a:rPr lang="ru-RU" sz="1400" i="1"/>
                          </m:ctrlPr>
                        </m:dPr>
                        <m:e>
                          <m:r>
                            <a:rPr lang="ru-RU" sz="140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d>
                      <m:r>
                        <a:rPr lang="ru-RU" sz="1400" i="1"/>
                        <m:t>   </m:t>
                      </m:r>
                    </m:oMath>
                  </m:oMathPara>
                </a14:m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ru-RU" sz="1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Расход перетекания пропорционален разности напоров в пластах, разделённых этой границей.</a:t>
                </a:r>
                <a:endParaRPr lang="ru-R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0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556" y="1556792"/>
                <a:ext cx="7992888" cy="1619739"/>
              </a:xfrm>
              <a:prstGeom prst="rect">
                <a:avLst/>
              </a:prstGeom>
              <a:blipFill rotWithShape="1">
                <a:blip r:embed="rId2"/>
                <a:stretch>
                  <a:fillRect t="-376" b="-26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70" y="3717032"/>
            <a:ext cx="441666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8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67544" y="980728"/>
            <a:ext cx="799288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Граница четвёртого рода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	Граница пород с различной проницаемостью.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Равенство напоров и расходов на границе контакта водовмещающих пород с различной проницаемостью.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843065" y="1844824"/>
                <a:ext cx="1054969" cy="3962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ru-RU" i="1"/>
                            <m:t>𝑞</m:t>
                          </m:r>
                        </m:e>
                        <m:sub>
                          <m:r>
                            <a:rPr lang="ru-RU" i="1"/>
                            <m:t>1</m:t>
                          </m:r>
                        </m:sub>
                      </m:sSub>
                      <m:r>
                        <a:rPr lang="ru-RU" i="1"/>
                        <m:t>=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ru-RU" i="1"/>
                            <m:t>𝑞</m:t>
                          </m:r>
                        </m:e>
                        <m:sub>
                          <m:r>
                            <a:rPr lang="ru-RU" i="1"/>
                            <m:t>2</m:t>
                          </m:r>
                        </m:sub>
                      </m:sSub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65" y="1844824"/>
                <a:ext cx="1054969" cy="396262"/>
              </a:xfrm>
              <a:prstGeom prst="rect">
                <a:avLst/>
              </a:prstGeom>
              <a:blipFill rotWithShape="1">
                <a:blip r:embed="rId2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3756504" y="2319556"/>
                <a:ext cx="11415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en-US" i="1"/>
                            <m:t>𝐻</m:t>
                          </m:r>
                        </m:e>
                        <m:sub>
                          <m:r>
                            <a:rPr lang="ru-RU" i="1"/>
                            <m:t>1</m:t>
                          </m:r>
                        </m:sub>
                      </m:sSub>
                      <m:r>
                        <a:rPr lang="ru-RU" i="1"/>
                        <m:t>=</m:t>
                      </m:r>
                      <m:sSub>
                        <m:sSubPr>
                          <m:ctrlPr>
                            <a:rPr lang="ru-RU" i="1"/>
                          </m:ctrlPr>
                        </m:sSubPr>
                        <m:e>
                          <m:r>
                            <a:rPr lang="ru-RU" i="1"/>
                            <m:t>𝐻</m:t>
                          </m:r>
                        </m:e>
                        <m:sub>
                          <m:r>
                            <a:rPr lang="ru-RU" i="1"/>
                            <m:t>2</m:t>
                          </m:r>
                        </m:sub>
                      </m:sSub>
                      <m:r>
                        <a:rPr lang="ru-RU" i="1"/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504" y="2319556"/>
                <a:ext cx="114153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23" y="3933056"/>
            <a:ext cx="574649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5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51520" y="1772816"/>
            <a:ext cx="85689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Граница перового рода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		определяют относительно простые гидрогеологические условия и могут 			быть учтены в аналитических расчётах 	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второго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третьего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		определяют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относительно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сложные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гидрогеологические условия и могут 			быть учтены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численном моделировании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четвёртого рода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2267744" y="1700807"/>
            <a:ext cx="288032" cy="1734001"/>
          </a:xfrm>
          <a:prstGeom prst="rightBrace">
            <a:avLst>
              <a:gd name="adj1" fmla="val 53257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2420144" y="3933056"/>
            <a:ext cx="288032" cy="1734001"/>
          </a:xfrm>
          <a:prstGeom prst="rightBrace">
            <a:avLst>
              <a:gd name="adj1" fmla="val 53257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7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79512" y="1196752"/>
            <a:ext cx="8568952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Классификация степени сложности гидрогеологических условий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Простые – условия залегания подземных вод простые, фильтрационные параметры и химический состав подземных вод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не изменяются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пространстве и во времени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Сложные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условия залегания подземных вод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сложные,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фильтрационные параметры и химический состав подземных вод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изменяются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пространстве и во времени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Очень сложные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условия залегания подземных вод сложные, фильтрационные параметры и химический состав подземных вод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очень сильно изменяются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пространстве и во времени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Исключительно сложные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условия залегания подземных вод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фильтрационные параметры и химический состав подземных вод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уникальны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для данного водозаборного участка (месторождения минеральных вод)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87524" y="2420888"/>
            <a:ext cx="856895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простых гидрогеологических условиях используют аналитические метода расчёта водозаборов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сложных, но хорошо изученных условиях для расчёта водозаборов используют методы моделирования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46070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Граничные условия водоносных горизонтов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87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87524" y="2420888"/>
            <a:ext cx="85689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Для расчёта водозаборов в условиях взаимодействия с граничными условиями используется метод «зеркальных отображений»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3614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зеркальных отображений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66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87524" y="2420888"/>
            <a:ext cx="856895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основе использования метода «зеркальных отображений» лежит формализация взаимодействия скважин водозабора с граничными условиями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 работы водозабора выполняют на расчётной схеме, в которой влияние границы (границ) заменяют влиянием зеркальных отображений реальных скважин. В результате такой замены расчётная схема становится в гидродинамическом отношении эквивалентной природной обстановке и позволяет проводить расчёты только в рамках учета взаимодействия скважин для условий неограниченного водоносного горизонта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3614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зеркальных отображений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87524" y="2420888"/>
            <a:ext cx="85689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Для использования метода «зеркальных отображений» при схематизации гидрогеологических условий необходимо сделать две замены: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1.заменить реальный водоносный горизонт, содержащий границу, на точно такой же неограниченный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2.заменить влияние границы влиянием зеркального отображения реальной скважины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79912" y="230171"/>
            <a:ext cx="3614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зеркальных отображений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82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42844" y="928670"/>
            <a:ext cx="58169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Схема учёта влияния границы </a:t>
            </a:r>
            <a:r>
              <a:rPr lang="en-US" dirty="0" smtClean="0">
                <a:latin typeface="Calibri" pitchFamily="34" charset="0"/>
              </a:rPr>
              <a:t>I </a:t>
            </a:r>
            <a:r>
              <a:rPr lang="ru-RU" dirty="0" smtClean="0">
                <a:latin typeface="Calibri" pitchFamily="34" charset="0"/>
              </a:rPr>
              <a:t>рода на работу скважины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1000108"/>
            <a:ext cx="4367213" cy="486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5929330"/>
            <a:ext cx="4722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а- реальный полуограниченный водоносный горизонт;</a:t>
            </a:r>
          </a:p>
          <a:p>
            <a:r>
              <a:rPr lang="ru-RU" sz="1400" dirty="0" smtClean="0"/>
              <a:t>б- фиктивный неограниченный водоносный горизонт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786314" y="5786454"/>
            <a:ext cx="2143140" cy="1588"/>
          </a:xfrm>
          <a:prstGeom prst="straightConnector1">
            <a:avLst/>
          </a:prstGeom>
          <a:ln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788198" y="214290"/>
            <a:ext cx="4746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«зеркальных отображений» ГУ 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II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рода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3429000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</a:t>
            </a:r>
            <a:r>
              <a:rPr lang="en-US" sz="1400" dirty="0" smtClean="0"/>
              <a:t>’</a:t>
            </a:r>
            <a:endParaRPr lang="ru-RU" sz="1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6643702" y="3429000"/>
            <a:ext cx="324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6643702" y="1000108"/>
            <a:ext cx="324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baseline="300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161476" y="3284984"/>
            <a:ext cx="806354" cy="0"/>
          </a:xfrm>
          <a:prstGeom prst="straightConnector1">
            <a:avLst/>
          </a:prstGeom>
          <a:ln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1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42844" y="928670"/>
            <a:ext cx="58169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Схема учёта влияния границы </a:t>
            </a:r>
            <a:r>
              <a:rPr lang="en-US" dirty="0" smtClean="0">
                <a:latin typeface="Calibri" pitchFamily="34" charset="0"/>
              </a:rPr>
              <a:t>I </a:t>
            </a:r>
            <a:r>
              <a:rPr lang="ru-RU" dirty="0" smtClean="0">
                <a:latin typeface="Calibri" pitchFamily="34" charset="0"/>
              </a:rPr>
              <a:t>рода на работу скважины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3" y="1916832"/>
            <a:ext cx="2754222" cy="717712"/>
          </a:xfrm>
          <a:prstGeom prst="rect">
            <a:avLst/>
          </a:prstGeom>
          <a:noFill/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099" y="3356992"/>
            <a:ext cx="3377375" cy="1053245"/>
          </a:xfrm>
          <a:prstGeom prst="rect">
            <a:avLst/>
          </a:prstGeom>
          <a:noFill/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788198" y="214290"/>
            <a:ext cx="4746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«зеркальных отображений» ГУ 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I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рода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004812"/>
              </p:ext>
            </p:extLst>
          </p:nvPr>
        </p:nvGraphicFramePr>
        <p:xfrm>
          <a:off x="4283968" y="4653136"/>
          <a:ext cx="3753452" cy="1095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Формула" r:id="rId5" imgW="1574640" imgH="444240" progId="Equation.3">
                  <p:embed/>
                </p:oleObj>
              </mc:Choice>
              <mc:Fallback>
                <p:oleObj name="Формула" r:id="rId5" imgW="15746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653136"/>
                        <a:ext cx="3753452" cy="10950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47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214282" y="928670"/>
            <a:ext cx="58746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Схема учёта влияния границы </a:t>
            </a:r>
            <a:r>
              <a:rPr lang="en-US" dirty="0" smtClean="0">
                <a:latin typeface="Calibri" pitchFamily="34" charset="0"/>
              </a:rPr>
              <a:t>II </a:t>
            </a:r>
            <a:r>
              <a:rPr lang="ru-RU" dirty="0" smtClean="0">
                <a:latin typeface="Calibri" pitchFamily="34" charset="0"/>
              </a:rPr>
              <a:t>рода на работу скважины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000108"/>
            <a:ext cx="43719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4282" y="6072206"/>
            <a:ext cx="4722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а- реальный полуограниченный водоносный горизонт;</a:t>
            </a:r>
          </a:p>
          <a:p>
            <a:r>
              <a:rPr lang="ru-RU" sz="1400" dirty="0" smtClean="0"/>
              <a:t>б- фиктивный неограниченный водоносный горизонт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788198" y="214290"/>
            <a:ext cx="4746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«зеркальных отображений» ГУ 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II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рода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936600" y="5788042"/>
            <a:ext cx="2155680" cy="0"/>
          </a:xfrm>
          <a:prstGeom prst="straightConnector1">
            <a:avLst/>
          </a:prstGeom>
          <a:ln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043607" y="3284984"/>
            <a:ext cx="1048673" cy="0"/>
          </a:xfrm>
          <a:prstGeom prst="straightConnector1">
            <a:avLst/>
          </a:prstGeom>
          <a:ln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61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214282" y="928670"/>
            <a:ext cx="58746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Схема учёта влияния границы </a:t>
            </a:r>
            <a:r>
              <a:rPr lang="en-US" dirty="0" smtClean="0">
                <a:latin typeface="Calibri" pitchFamily="34" charset="0"/>
              </a:rPr>
              <a:t>II </a:t>
            </a:r>
            <a:r>
              <a:rPr lang="ru-RU" dirty="0" smtClean="0">
                <a:latin typeface="Calibri" pitchFamily="34" charset="0"/>
              </a:rPr>
              <a:t>рода на работу скважины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788198" y="214290"/>
            <a:ext cx="4746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Метод «зеркальных отображений» ГУ 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II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рода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143248"/>
            <a:ext cx="4148952" cy="1293864"/>
          </a:xfrm>
          <a:prstGeom prst="rect">
            <a:avLst/>
          </a:prstGeom>
          <a:noFill/>
        </p:spPr>
      </p:pic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96102"/>
              </p:ext>
            </p:extLst>
          </p:nvPr>
        </p:nvGraphicFramePr>
        <p:xfrm>
          <a:off x="3923928" y="4797152"/>
          <a:ext cx="3941263" cy="1149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Формула" r:id="rId4" imgW="1574640" imgH="444240" progId="Equation.3">
                  <p:embed/>
                </p:oleObj>
              </mc:Choice>
              <mc:Fallback>
                <p:oleObj name="Формула" r:id="rId4" imgW="15746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797152"/>
                        <a:ext cx="3941263" cy="11498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330718"/>
              </p:ext>
            </p:extLst>
          </p:nvPr>
        </p:nvGraphicFramePr>
        <p:xfrm>
          <a:off x="3143239" y="1916832"/>
          <a:ext cx="3378584" cy="824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Формула" r:id="rId6" imgW="990360" imgH="253800" progId="Equation.3">
                  <p:embed/>
                </p:oleObj>
              </mc:Choice>
              <mc:Fallback>
                <p:oleObj name="Формула" r:id="rId6" imgW="990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39" y="1916832"/>
                        <a:ext cx="3378584" cy="8247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691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67544" y="2204864"/>
            <a:ext cx="799288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Граничные условия определяют степень сложности гидрогеологических условий водозаборного участка (месторождения подземных вод).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Выделяют четыре типа (рода) граничных условий.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Учёт влияния граничных условий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рода на работу водозаборов можно учесть при выполнении аналитических расчётов по методу «зеркальных отображений»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Метод «зеркальных отображений» можно применять и для групповых водозаборов, но при этом следует учитывать увеличение объёмов вычислительных операций с однотипными уравнениями.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Численное моделирование гидрогеологических условий целесообразно применять для сложных, но хорошо изученных условий.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75A4-A6B0-45B3-91A2-ACC7BFD3DA57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26562" y="230171"/>
            <a:ext cx="38338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Расчеты </a:t>
            </a:r>
            <a:r>
              <a:rPr lang="ru-RU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водопритоков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к скважинам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11971</TotalTime>
  <Words>649</Words>
  <Application>Microsoft Office PowerPoint</Application>
  <PresentationFormat>Экран (4:3)</PresentationFormat>
  <Paragraphs>227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Тема Office</vt:lpstr>
      <vt:lpstr>Microsoft Equation 3.0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424</cp:revision>
  <dcterms:created xsi:type="dcterms:W3CDTF">2014-04-28T08:52:25Z</dcterms:created>
  <dcterms:modified xsi:type="dcterms:W3CDTF">2014-06-17T01:28:47Z</dcterms:modified>
</cp:coreProperties>
</file>