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257" r:id="rId2"/>
    <p:sldId id="258" r:id="rId3"/>
    <p:sldId id="320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6" r:id="rId18"/>
    <p:sldId id="335" r:id="rId19"/>
    <p:sldId id="337" r:id="rId20"/>
    <p:sldId id="339" r:id="rId21"/>
    <p:sldId id="344" r:id="rId22"/>
    <p:sldId id="343" r:id="rId23"/>
    <p:sldId id="340" r:id="rId24"/>
    <p:sldId id="342" r:id="rId25"/>
    <p:sldId id="341" r:id="rId26"/>
    <p:sldId id="347" r:id="rId27"/>
    <p:sldId id="351" r:id="rId28"/>
    <p:sldId id="321" r:id="rId29"/>
    <p:sldId id="349" r:id="rId30"/>
    <p:sldId id="348" r:id="rId31"/>
    <p:sldId id="350" r:id="rId32"/>
    <p:sldId id="346" r:id="rId33"/>
    <p:sldId id="361" r:id="rId34"/>
    <p:sldId id="352" r:id="rId35"/>
    <p:sldId id="354" r:id="rId36"/>
    <p:sldId id="353" r:id="rId37"/>
    <p:sldId id="355" r:id="rId38"/>
    <p:sldId id="356" r:id="rId39"/>
    <p:sldId id="357" r:id="rId40"/>
    <p:sldId id="362" r:id="rId41"/>
    <p:sldId id="363" r:id="rId42"/>
    <p:sldId id="364" r:id="rId43"/>
    <p:sldId id="365" r:id="rId44"/>
    <p:sldId id="358" r:id="rId45"/>
    <p:sldId id="359" r:id="rId46"/>
    <p:sldId id="360" r:id="rId47"/>
    <p:sldId id="345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E814980-B458-4947-963D-EF77F5DAE5EE}">
          <p14:sldIdLst>
            <p14:sldId id="257"/>
            <p14:sldId id="258"/>
            <p14:sldId id="320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6"/>
            <p14:sldId id="335"/>
            <p14:sldId id="337"/>
            <p14:sldId id="339"/>
            <p14:sldId id="344"/>
            <p14:sldId id="343"/>
            <p14:sldId id="340"/>
            <p14:sldId id="342"/>
            <p14:sldId id="341"/>
            <p14:sldId id="347"/>
            <p14:sldId id="351"/>
          </p14:sldIdLst>
        </p14:section>
        <p14:section name="Раздел без заголовка" id="{06EFA6B0-D50F-418E-9793-C7245C857EEE}">
          <p14:sldIdLst>
            <p14:sldId id="321"/>
            <p14:sldId id="349"/>
            <p14:sldId id="348"/>
            <p14:sldId id="350"/>
            <p14:sldId id="346"/>
            <p14:sldId id="361"/>
            <p14:sldId id="352"/>
            <p14:sldId id="354"/>
            <p14:sldId id="353"/>
            <p14:sldId id="355"/>
            <p14:sldId id="356"/>
            <p14:sldId id="357"/>
            <p14:sldId id="362"/>
            <p14:sldId id="363"/>
            <p14:sldId id="364"/>
            <p14:sldId id="365"/>
            <p14:sldId id="358"/>
            <p14:sldId id="359"/>
            <p14:sldId id="360"/>
            <p14:sldId id="34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890" autoAdjust="0"/>
    <p:restoredTop sz="94639" autoAdjust="0"/>
  </p:normalViewPr>
  <p:slideViewPr>
    <p:cSldViewPr>
      <p:cViewPr>
        <p:scale>
          <a:sx n="112" d="100"/>
          <a:sy n="112" d="100"/>
        </p:scale>
        <p:origin x="-158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A3BE8-C4A9-482D-A6A0-3BBF5D616AD4}" type="datetimeFigureOut">
              <a:rPr lang="ru-RU" smtClean="0"/>
              <a:pPr/>
              <a:t>22.05.2014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74D43-DAED-4FB1-8A42-D9833C3F7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846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98C52-8AAF-4CE0-8151-219D198797FF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2039-A46F-42C1-846D-CB463EE7EEAC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23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0C04E-A8D3-4D4E-A16C-ECE9FF4CE9D2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6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A9A8-D837-4F31-B0BA-C54690BE38DB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72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4E8F7-9182-476A-B912-386017EF565A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70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72AF-4716-4EE0-A3E4-C56E16C82DC2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73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2A55B-12B7-4DD2-834A-912BB7CDC67E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1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7C2C-AFFF-4A03-BD78-1C8B249A8034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8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D47C-D828-4D33-BE8C-54565462065A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52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B92A-2A75-4E49-9D43-400F1FB7433B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864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AB60-DF2F-451B-8414-B48DA6C41866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9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D866A-F440-418F-B403-792707BBB47A}" type="datetime1">
              <a:rPr lang="ru-RU" smtClean="0"/>
              <a:pPr/>
              <a:t>22.05.2014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1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3578" t="19606" r="28358" b="3828"/>
          <a:stretch>
            <a:fillRect/>
          </a:stretch>
        </p:blipFill>
        <p:spPr bwMode="auto">
          <a:xfrm>
            <a:off x="179512" y="2348259"/>
            <a:ext cx="403701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3629" y="5589240"/>
            <a:ext cx="39824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гидрогеологии, инженерной геологии и</a:t>
            </a:r>
          </a:p>
          <a:p>
            <a:pPr algn="r"/>
            <a:r>
              <a:rPr lang="ru-RU" sz="1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идрогеоэкологии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ИПР ТПУ</a:t>
            </a:r>
          </a:p>
          <a:p>
            <a:pPr algn="r"/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оцент 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Кузеванов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К.И.</a:t>
            </a:r>
            <a:endParaRPr lang="ru-RU" sz="1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80987" y="620688"/>
            <a:ext cx="69352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Гидродинамика флюидных систем и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оделирование 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идродинамических процессов</a:t>
            </a: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14983" y="2924944"/>
            <a:ext cx="353340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Лекция № </a:t>
            </a:r>
            <a:r>
              <a:rPr lang="en-US" sz="2000" b="1" i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endParaRPr lang="ru-RU" sz="20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Количественная оценка движения</a:t>
            </a:r>
          </a:p>
          <a:p>
            <a:pPr algn="r"/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одземных вод в условиях искусственных</a:t>
            </a:r>
          </a:p>
          <a:p>
            <a:pPr algn="r"/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фильтрационных потоков</a:t>
            </a:r>
          </a:p>
          <a:p>
            <a:pPr algn="r"/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1400" b="1" i="1" dirty="0" err="1" smtClean="0">
                <a:solidFill>
                  <a:schemeClr val="accent1">
                    <a:lumMod val="75000"/>
                  </a:schemeClr>
                </a:solidFill>
              </a:rPr>
              <a:t>водоприток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 к скважинам)</a:t>
            </a:r>
            <a:endParaRPr lang="ru-RU" sz="1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5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-180528" y="980728"/>
            <a:ext cx="9167831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000" dirty="0" smtClean="0"/>
          </a:p>
          <a:p>
            <a:r>
              <a:rPr lang="ru-RU" dirty="0" smtClean="0">
                <a:latin typeface="Calibri" pitchFamily="34" charset="0"/>
              </a:rPr>
              <a:t>		</a:t>
            </a:r>
            <a:r>
              <a:rPr lang="ru-RU" b="1" dirty="0" smtClean="0">
                <a:latin typeface="Calibri" pitchFamily="34" charset="0"/>
              </a:rPr>
              <a:t>Моделирование гидрогеологических условий </a:t>
            </a:r>
            <a:r>
              <a:rPr lang="ru-RU" b="1" dirty="0">
                <a:latin typeface="Calibri" pitchFamily="34" charset="0"/>
              </a:rPr>
              <a:t>по методу </a:t>
            </a:r>
            <a:r>
              <a:rPr lang="ru-RU" b="1" dirty="0" smtClean="0">
                <a:latin typeface="Calibri" pitchFamily="34" charset="0"/>
              </a:rPr>
              <a:t>ЭГДА</a:t>
            </a:r>
          </a:p>
          <a:p>
            <a:endParaRPr lang="ru-RU" dirty="0" smtClean="0">
              <a:latin typeface="Calibri" pitchFamily="34" charset="0"/>
            </a:endParaRPr>
          </a:p>
          <a:p>
            <a:r>
              <a:rPr lang="ru-RU" sz="1000" dirty="0" smtClean="0"/>
              <a:t>	</a:t>
            </a:r>
          </a:p>
          <a:p>
            <a:pPr>
              <a:spcAft>
                <a:spcPts val="600"/>
              </a:spcAft>
            </a:pPr>
            <a:r>
              <a:rPr lang="ru-RU" sz="1000" dirty="0"/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Гидродинамическая сетка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Графический способ построения гидродинамической сетки</a:t>
            </a:r>
          </a:p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Правила построения гидродинамической сетки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Критерии корректной формы гидродинамической сетки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Ленты тока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Расчёт единичных расходов по лентам тока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Расчёт величины общего единичного расхода фильтрационного потока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Принципиальная схема установки ЭГДА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Построение эквипотенциальных линий с использованием установки ЭГДА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Построение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линий тока с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использованием установки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ЭГДА</a:t>
            </a:r>
          </a:p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Использование численного моделирования для построения гидродинамической сетки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Расчёты расхода фильтрационного потока с использованием принципа эквивалентных плоских лент тока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/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96136" y="208219"/>
            <a:ext cx="2699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Содержание лекции №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5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58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484784"/>
            <a:ext cx="7992888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Инженерные сооружения, предназначенные для захвата и извлечения подземных вод, используемых для различных целей (водоснабжение, орошение, осушение, водопонижение), называют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водозаборными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конструктивном отношении водозаборные сооружения подразделяются на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вертикальные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(скважины, шахтные колодцы, шурфы),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горизонтальные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каптажные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галереи, дренажные канавы, водозаборные траншеи, кяризы, трубчатые дрены, горизонтальные скважины) и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комбинированные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(сочетание вертикальных сооружений с горизонтальными); например лучевые водозаборы – сочетание шахтного колодца с горизонтальными скважинами.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Среди водозаборных сооружений наибольшим распространением пользуются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скважины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(вертикального и горизонтального заложения).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6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484784"/>
            <a:ext cx="7992888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гидрогеологическим условиям эксплуатации все водозаборные сооружения можно разделить на две группы: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 инфильтрационные водозаборы и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 фильтрационные водозаборы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Инфильтрационные водозаборы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располагают на участках активной связи подземных и поверхностных вод и работают в основном за счёт привлечения вод поверхностных водотоков или водоёмов, возможно искусственных или с искусственным восполнением в периоды поводков.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Фильтрационные водозаборы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располагаются в областях распространения и разгрузки водоносных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горизонтов. При их эксплуатации привлекаются естественные запасы подземных вод (и упругие и гравитационные)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Вертикальные водозаборы, вскрывающие грунтовые безнапорные воды, называют грунтовыми. Вертикальные водозаборы, вскрывающие напорные (артезианские) подземные воды, носят название артезианских скважин или колодцев.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15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052736"/>
            <a:ext cx="799288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характеру вскрытия водоносных горизонтов водозаборы делятся на совершенные и несовершенные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Совершенными водозаборами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называют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выработки (вертикальные и горизонтальные), которые вскрывают водоносный горизонт на всю его мощность, обеспечивая поступление воды в выработку по всей мощности водоносного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горизонта.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Несовершенные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водозаборы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вскрывают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водоносный горизонт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на полную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его мощность. Поступление воды в них происходит только в пределах вскрытой части водоносного горизонта через боковые стенки (скважины), через дно (шахтные колодцы), через боковые стенки и дно (некоторые шахтные колодцы).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73" t="2273" r="18822" b="67993"/>
          <a:stretch/>
        </p:blipFill>
        <p:spPr>
          <a:xfrm rot="16080000">
            <a:off x="1278000" y="3718004"/>
            <a:ext cx="1835092" cy="20995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74" t="49512" r="7650" b="1559"/>
          <a:stretch/>
        </p:blipFill>
        <p:spPr>
          <a:xfrm rot="16080000">
            <a:off x="5571114" y="3516296"/>
            <a:ext cx="1867014" cy="2915387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3568" y="5805263"/>
            <a:ext cx="28730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Примеры совершенных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кважин по степени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скрытия пласта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283968" y="6051485"/>
            <a:ext cx="4032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Примеры не совершенных скважин по степени вскрытия пласта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20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052736"/>
            <a:ext cx="799288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степени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вскрытия водоносных горизонтов водозаборы делятся на совершенные и несовершенные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Совершенными водозаборами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называют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выработки (вертикальные и горизонтальные), которые вскрывают водоносный горизонт на всю его мощность, обеспечивая поступление воды в выработку по всей мощности водоносного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горизонта.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Несовершенные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водозаборы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вскрывают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водоносный горизонт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на полную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его мощность. Поступление воды в них происходит только в пределах вскрытой части водоносного горизонта через боковые стенки (скважины), через дно (шахтные колодцы), через боковые стенки и дно (некоторые шахтные колодцы).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73" t="2273" r="18822" b="67993"/>
          <a:stretch/>
        </p:blipFill>
        <p:spPr>
          <a:xfrm rot="16080000">
            <a:off x="1278000" y="3718004"/>
            <a:ext cx="1835092" cy="20995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74" t="49512" r="7650" b="1559"/>
          <a:stretch/>
        </p:blipFill>
        <p:spPr>
          <a:xfrm rot="16080000">
            <a:off x="5571114" y="3516296"/>
            <a:ext cx="1867014" cy="2915387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3568" y="5805263"/>
            <a:ext cx="28730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Примеры совершенных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кважин по степени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скрытия пласта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283968" y="6051485"/>
            <a:ext cx="4032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Примеры не совершенных скважин по степени вскрытия пласта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95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98653" y="836712"/>
            <a:ext cx="79928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Совершенные по степени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вскрытия водоносных горизонтов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скважины практически не создают (создают минимальные) дополнительные сопротивления фильтрационному потоку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27584" y="1772816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условиях притока к фильтру скважины линии тока сохраняют параллельность кровле и подошве водоносного горизонта как в условиях естественного фильтрационного потока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\Documents\ФПК_Предприятия_Язиков\DPV_LEKCII\Основа_1\сканирование00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44" t="4564" r="54167" b="61530"/>
          <a:stretch/>
        </p:blipFill>
        <p:spPr bwMode="auto">
          <a:xfrm>
            <a:off x="1871700" y="2614296"/>
            <a:ext cx="4824536" cy="3527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79984" y="6093296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Гидродинамическая сетка фильтрационного потока в однородном напорном водоносном горизонте постоянной мощности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7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98653" y="836712"/>
            <a:ext cx="79928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Несовершенные по степени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вскрытия водоносных горизонтов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скважины создают дополнительные сопротивления фильтрационному потоку за счёт искажения его формы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прифильтровой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зоне.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79984" y="5877272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Гидродинамические схемы притока воды к несовершенным скважинам с фильтром, примыкающим к кровле напорного водоносного горизонта при различной длине фильтра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781295" y="1682002"/>
            <a:ext cx="4994349" cy="4051252"/>
            <a:chOff x="1781295" y="1682002"/>
            <a:chExt cx="4994349" cy="405125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09"/>
            <a:stretch/>
          </p:blipFill>
          <p:spPr>
            <a:xfrm rot="16200000">
              <a:off x="2252844" y="1210453"/>
              <a:ext cx="4051252" cy="4994349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2483768" y="2132856"/>
              <a:ext cx="45719" cy="43204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506627" y="4149080"/>
              <a:ext cx="45719" cy="64807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18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98653" y="836712"/>
            <a:ext cx="79928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удалении от скважины за пределами расстояния 1,0 – 1,5 мощности водоносного горизонта поток становится близким к плоско-радиальному.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79984" y="4869160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Гидродинамическая схема притока воды к несовершенной скважине с фильтром, не примыкающим к кровле или подошве напорного водоносного горизонта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153579" y="1844824"/>
            <a:ext cx="6883036" cy="2592288"/>
            <a:chOff x="1153579" y="1844824"/>
            <a:chExt cx="6883036" cy="259228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4" r="66410"/>
            <a:stretch/>
          </p:blipFill>
          <p:spPr>
            <a:xfrm rot="16200000">
              <a:off x="3298953" y="-300550"/>
              <a:ext cx="2592288" cy="6883036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2051720" y="2672916"/>
              <a:ext cx="45719" cy="46805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6166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98653" y="2276872"/>
            <a:ext cx="799288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зависимости от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взаимного расположения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водозаборных сооружений они бывают одиночными или взаимодействующими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Одиночные водозаборы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эксплуатации не испытывают влияния других водозаборных сооружений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Взаимодействующие водозаборы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работе оказывают влияние друг на друга путем наложения полей действия этих водозаборов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могут различаться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схеме расположения: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площадные (неупорядоченное расположение скважин; квадратная сетка скважин; прямоугольная сетка скважин), линейные, кольцевые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6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49" y="2451224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1124744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одиночного водозабора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31224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1124744"/>
            <a:ext cx="69127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водозабора при относительно больших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с большой величиной понижения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8920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57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1124744"/>
            <a:ext cx="69127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линейного водозабора при относительно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с малой величиной понижения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564904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44904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1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3568" y="908720"/>
            <a:ext cx="727280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площадного водозабора с квадратной сеткой скважин при относительно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как от работы одной скважины с увеличенным расходом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95" y="2709040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89040"/>
            <a:ext cx="300636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06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908720"/>
            <a:ext cx="69127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площадного водозабора с прямоугольной сеткой скважин при относительно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с увеличенным понижением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84181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64181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65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908720"/>
            <a:ext cx="69127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площадного водозабора при относительно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практически не влияют друг на друга, формируются индивидуальные депрессионные воронки водозабор только условно можно считать групповым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8037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28037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40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908720"/>
            <a:ext cx="69127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площадного водозабора при относительно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слабо влияют друг на друга, формируются общее поле небольшого (за исключением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прискважинных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зон) понижения уровня на значительной площади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0968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80968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25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908720"/>
            <a:ext cx="69127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и более компактного площадного водозабора с прямоугольной сеткой скважин при относительно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с увеличенным понижением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37739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739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54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908720"/>
            <a:ext cx="69127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площадного водозабора с прямоугольной сеткой скважин при увеличенных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сложной формы с увеличенным понижением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88920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50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43608" y="908720"/>
            <a:ext cx="69127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кольцевого водозабора малого радиуса при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подобная воронке при откачке из одной скважины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14171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94171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73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72976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52976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43608" y="980728"/>
            <a:ext cx="69127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кольцевого водозабора малого радиуса при больших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подобная воронке при откачке из одной скважины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7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908720"/>
            <a:ext cx="691276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кольцевого водозабора увеличенного радиуса при малых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подобная воронке при откачке из одной скважины большого диаметра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0928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60928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02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62808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580" y="3742808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43608" y="908720"/>
            <a:ext cx="691276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кольцевого водозабора увеличенного радиуса при больших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подобная воронке при откачке из одной скважины с большой величиной понижения уровня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08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018849" y="208219"/>
            <a:ext cx="35135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Типы водозаборных сооружений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3608" y="908720"/>
            <a:ext cx="691276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воронка, сформировавшаяся под влиянием группового площадного водозабора с прямоугольной сеткой скважин при увеличенных расстояниях между скважинами и одинаковых расходах.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Водозаборные скважины активно влияют друг на друга, формируется общая депрессионная воронка сложной формы увеличенной площадью и увеличенным понижением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41834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078" y="3788920"/>
            <a:ext cx="300636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30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03848" y="208219"/>
            <a:ext cx="5378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Элементы 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искусственного фильтрационного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потока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71600" y="697756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Элементы искусственного фильтрационного потока  на водозаборном участке одиночной скважины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Админ\Documents\ФПК_Предприятия_Язиков\DPV_LEKCII\Основа_1\сканирование00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5" t="17690" r="73148" b="22759"/>
          <a:stretch/>
        </p:blipFill>
        <p:spPr bwMode="auto">
          <a:xfrm>
            <a:off x="231032" y="1124744"/>
            <a:ext cx="2736304" cy="540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987824" y="1412776"/>
            <a:ext cx="604867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30000" dirty="0" err="1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естественный напор;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статический напор;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напор до начала откачки;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b="1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дин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высота столба воды в скважине;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динамический напор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скважине;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b="1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30000" dirty="0" err="1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30000" dirty="0">
                <a:latin typeface="Times New Roman" pitchFamily="18" charset="0"/>
                <a:cs typeface="Times New Roman" pitchFamily="18" charset="0"/>
              </a:rPr>
              <a:t>дин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1600" b="1" i="1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i="1" baseline="-250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b="1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понижение уровня пьезометрической поверхности в скважине;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понижение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уровня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подземных вод в скважине;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понижение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уровня в скважине;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понижение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уровня;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понижение;</a:t>
            </a: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мощность водоносного горизонта;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600" b="1" i="1" baseline="-25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радиус скважины;</a:t>
            </a:r>
          </a:p>
          <a:p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динамический напор на расстоянии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от оси скважины;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радиус-вектор, на конце которого определяется понижение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    S</a:t>
            </a:r>
            <a:r>
              <a:rPr lang="ru-RU" sz="1600" b="1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30000" dirty="0" err="1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600" b="1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-250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радиус влияния;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приведённый радиус питания;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2318683"/>
            <a:ext cx="2377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dirty="0">
                <a:latin typeface="Times New Roman" pitchFamily="18" charset="0"/>
                <a:cs typeface="Times New Roman" pitchFamily="18" charset="0"/>
              </a:rPr>
              <a:t>H</a:t>
            </a:r>
            <a:endParaRPr lang="ru-RU" sz="1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1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03848" y="208219"/>
            <a:ext cx="5378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Элементы 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искусственного фильтрационного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потока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71600" y="697756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Элементы искусственного фильтрационного потока  на водозаборном участке одиночной скважины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430"/>
            <a:ext cx="6408712" cy="534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16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03848" y="208219"/>
            <a:ext cx="5378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Элементы </a:t>
            </a:r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искусственного фильтрационного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потока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71600" y="697756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Элементы искусственного фильтрационного потока  на водозаборном участке одиночной скважины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42617"/>
            <a:ext cx="4752528" cy="3961046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3528" y="5312842"/>
            <a:ext cx="48245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Градиент напора в пределах депрессионной воронки: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Градиент напора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участке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Градиент напора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участке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R-r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5357835" y="5203663"/>
                <a:ext cx="973472" cy="554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/>
                          </m:ctrlPr>
                        </m:sSubPr>
                        <m:e>
                          <m:r>
                            <a:rPr lang="ru-RU" sz="1600" i="1"/>
                            <m:t>𝐼</m:t>
                          </m:r>
                        </m:e>
                        <m:sub>
                          <m:r>
                            <a:rPr lang="ru-RU" sz="1600" i="1"/>
                            <m:t>𝑅</m:t>
                          </m:r>
                        </m:sub>
                      </m:sSub>
                      <m:r>
                        <a:rPr lang="ru-RU" sz="1600" i="1"/>
                        <m:t>=</m:t>
                      </m:r>
                      <m:f>
                        <m:fPr>
                          <m:ctrlPr>
                            <a:rPr lang="ru-RU" sz="16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1600" i="1"/>
                              </m:ctrlPr>
                            </m:sSubPr>
                            <m:e>
                              <m:r>
                                <a:rPr lang="ru-RU" sz="1600" i="1"/>
                                <m:t>𝑆</m:t>
                              </m:r>
                            </m:e>
                            <m:sub>
                              <m:r>
                                <a:rPr lang="ru-RU" sz="1600" i="1"/>
                                <m:t>ц</m:t>
                              </m:r>
                            </m:sub>
                          </m:sSub>
                        </m:num>
                        <m:den>
                          <m:r>
                            <a:rPr lang="en-US" sz="1600" i="1"/>
                            <m:t>𝑅</m:t>
                          </m:r>
                        </m:den>
                      </m:f>
                      <m:r>
                        <a:rPr lang="ru-RU" sz="1600" i="1"/>
                        <m:t>;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35" y="5203663"/>
                <a:ext cx="973472" cy="5548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Прямоугольник 7"/>
              <p:cNvSpPr/>
              <p:nvPr/>
            </p:nvSpPr>
            <p:spPr>
              <a:xfrm>
                <a:off x="3491880" y="5668259"/>
                <a:ext cx="1398588" cy="554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/>
                          </m:ctrlPr>
                        </m:sSubPr>
                        <m:e>
                          <m:r>
                            <a:rPr lang="ru-RU" sz="1600" i="1"/>
                            <m:t>𝐼</m:t>
                          </m:r>
                        </m:e>
                        <m:sub>
                          <m:r>
                            <a:rPr lang="en-US" sz="1600" i="1"/>
                            <m:t>𝑟</m:t>
                          </m:r>
                        </m:sub>
                      </m:sSub>
                      <m:r>
                        <a:rPr lang="ru-RU" sz="1600" i="1"/>
                        <m:t>=</m:t>
                      </m:r>
                      <m:f>
                        <m:fPr>
                          <m:ctrlPr>
                            <a:rPr lang="ru-RU" sz="16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1600" i="1"/>
                              </m:ctrlPr>
                            </m:sSubPr>
                            <m:e>
                              <m:r>
                                <a:rPr lang="ru-RU" sz="1600" i="1"/>
                                <m:t>𝑆</m:t>
                              </m:r>
                            </m:e>
                            <m:sub>
                              <m:r>
                                <a:rPr lang="ru-RU" sz="1600" i="1"/>
                                <m:t>ц</m:t>
                              </m:r>
                            </m:sub>
                          </m:sSub>
                          <m:r>
                            <a:rPr lang="ru-RU" sz="1600" i="1"/>
                            <m:t>−</m:t>
                          </m:r>
                          <m:sSub>
                            <m:sSubPr>
                              <m:ctrlPr>
                                <a:rPr lang="ru-RU" sz="1600" i="1"/>
                              </m:ctrlPr>
                            </m:sSubPr>
                            <m:e>
                              <m:r>
                                <a:rPr lang="ru-RU" sz="1600" i="1"/>
                                <m:t>𝑆</m:t>
                              </m:r>
                            </m:e>
                            <m:sub>
                              <m:r>
                                <a:rPr lang="ru-RU" sz="1600" i="1"/>
                                <m:t>н</m:t>
                              </m:r>
                            </m:sub>
                          </m:sSub>
                        </m:num>
                        <m:den>
                          <m:r>
                            <a:rPr lang="en-US" sz="1600" i="1"/>
                            <m:t>𝑟</m:t>
                          </m:r>
                        </m:den>
                      </m:f>
                      <m:r>
                        <a:rPr lang="ru-RU" sz="1600" i="1"/>
                        <m:t>;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668259"/>
                <a:ext cx="1398588" cy="55489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3491880" y="6223154"/>
                <a:ext cx="1428019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/>
                          </m:ctrlPr>
                        </m:sSubPr>
                        <m:e>
                          <m:r>
                            <a:rPr lang="ru-RU" sz="1600" i="1"/>
                            <m:t>𝐼</m:t>
                          </m:r>
                        </m:e>
                        <m:sub>
                          <m:r>
                            <a:rPr lang="en-US" sz="1600" i="1"/>
                            <m:t>𝑅</m:t>
                          </m:r>
                          <m:r>
                            <a:rPr lang="en-US" sz="1600" i="1"/>
                            <m:t>−</m:t>
                          </m:r>
                          <m:r>
                            <a:rPr lang="en-US" sz="1600" i="1"/>
                            <m:t>𝑟</m:t>
                          </m:r>
                        </m:sub>
                      </m:sSub>
                      <m:r>
                        <a:rPr lang="ru-RU" sz="1600" i="1"/>
                        <m:t>=</m:t>
                      </m:r>
                      <m:f>
                        <m:fPr>
                          <m:ctrlPr>
                            <a:rPr lang="ru-RU" sz="1600" i="1"/>
                          </m:ctrlPr>
                        </m:fPr>
                        <m:num>
                          <m:sSub>
                            <m:sSubPr>
                              <m:ctrlPr>
                                <a:rPr lang="ru-RU" sz="1600" i="1"/>
                              </m:ctrlPr>
                            </m:sSubPr>
                            <m:e>
                              <m:r>
                                <a:rPr lang="ru-RU" sz="1600" i="1"/>
                                <m:t>𝑆</m:t>
                              </m:r>
                            </m:e>
                            <m:sub>
                              <m:r>
                                <a:rPr lang="ru-RU" sz="1600" i="1"/>
                                <m:t>н</m:t>
                              </m:r>
                            </m:sub>
                          </m:sSub>
                        </m:num>
                        <m:den>
                          <m:r>
                            <a:rPr lang="en-US" sz="1600" i="1"/>
                            <m:t>𝑅</m:t>
                          </m:r>
                          <m:r>
                            <a:rPr lang="en-US" sz="1600" i="1"/>
                            <m:t>−</m:t>
                          </m:r>
                          <m:r>
                            <a:rPr lang="en-US" sz="1600" i="1"/>
                            <m:t>𝑟</m:t>
                          </m:r>
                        </m:den>
                      </m:f>
                      <m:r>
                        <a:rPr lang="ru-RU" sz="1600" i="1"/>
                        <m:t>;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6223154"/>
                <a:ext cx="1428019" cy="55335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516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556792"/>
            <a:ext cx="7992888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Нестационарный (неустановившийся)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 формируется: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растёт понижение уровня в скважине,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гидравлические уклоны уменьшаются с течением времени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Квазистационарный (квазиустановившийся)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депрессионная растёт увеличиваясь в диаметре: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растёт понижение уровня в скважине,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гидравлические уклоны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стабилизируются во времени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(депрессионная воронка опускается параллельно сама себе)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Стационарный (установившийся)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депрессионная воронка стабилизируется: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понижение уровня в скважине остаётся постоянным во времени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Режимы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 скважинам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4208" y="236075"/>
            <a:ext cx="2287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Ржимы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водопритока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6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Изменение понижения уровня подземных вод во времени при  откачке из скважины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36" y="1484784"/>
            <a:ext cx="8283312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01008"/>
            <a:ext cx="1751417" cy="30851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444208" y="236075"/>
            <a:ext cx="2287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Ржимы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водопритока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67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556792"/>
            <a:ext cx="79928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Нестационарный (неустановившийся)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Квазистационарный (квазиустановившийся)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Стационарный (установившийся)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Дюпюи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Уравнения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 скважинам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5148064" y="3725333"/>
                <a:ext cx="2279790" cy="618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𝑆</m:t>
                      </m:r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𝑄</m:t>
                          </m:r>
                        </m:num>
                        <m:den>
                          <m:r>
                            <a:rPr lang="en-US" i="1"/>
                            <m:t>4</m:t>
                          </m:r>
                          <m:r>
                            <a:rPr lang="en-US" i="1"/>
                            <m:t>𝜋</m:t>
                          </m:r>
                          <m:r>
                            <a:rPr lang="en-US" i="1"/>
                            <m:t>𝑘𝑚</m:t>
                          </m:r>
                        </m:den>
                      </m:f>
                      <m:r>
                        <a:rPr lang="en-US" i="1"/>
                        <m:t>𝑙𝑛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2</m:t>
                          </m:r>
                          <m:r>
                            <a:rPr lang="ru-RU" i="1"/>
                            <m:t>,25</m:t>
                          </m:r>
                          <m:r>
                            <a:rPr lang="en-US" i="1"/>
                            <m:t>𝑎𝑡</m:t>
                          </m:r>
                        </m:num>
                        <m:den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𝑟</m:t>
                              </m:r>
                            </m:e>
                            <m:sup>
                              <m:r>
                                <a:rPr lang="en-US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725333"/>
                <a:ext cx="2279790" cy="6183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755942" y="5408422"/>
                <a:ext cx="1877372" cy="67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𝑆</m:t>
                      </m:r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𝑄</m:t>
                          </m:r>
                        </m:num>
                        <m:den>
                          <m:r>
                            <a:rPr lang="en-US" i="1"/>
                            <m:t>4</m:t>
                          </m:r>
                          <m:r>
                            <a:rPr lang="en-US" i="1"/>
                            <m:t>𝜋</m:t>
                          </m:r>
                          <m:r>
                            <a:rPr lang="en-US" i="1"/>
                            <m:t>𝑘𝑚</m:t>
                          </m:r>
                        </m:den>
                      </m:f>
                      <m:r>
                        <a:rPr lang="en-US" i="1"/>
                        <m:t>𝑙𝑛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𝑅</m:t>
                              </m:r>
                            </m:e>
                            <m:sup>
                              <m:r>
                                <a:rPr lang="en-US" i="1"/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𝑟</m:t>
                              </m:r>
                            </m:e>
                            <m:sup>
                              <m:r>
                                <a:rPr lang="en-US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942" y="5408422"/>
                <a:ext cx="1877372" cy="6726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4860032" y="5517232"/>
                <a:ext cx="1774845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𝑆</m:t>
                      </m:r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𝑄</m:t>
                          </m:r>
                        </m:num>
                        <m:den>
                          <m:r>
                            <a:rPr lang="en-US" i="1"/>
                            <m:t>2</m:t>
                          </m:r>
                          <m:r>
                            <a:rPr lang="en-US" i="1"/>
                            <m:t>𝜋</m:t>
                          </m:r>
                          <m:r>
                            <a:rPr lang="en-US" i="1"/>
                            <m:t>𝑘𝑚</m:t>
                          </m:r>
                        </m:den>
                      </m:f>
                      <m:r>
                        <a:rPr lang="en-US" i="1"/>
                        <m:t>𝑙𝑛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𝑅</m:t>
                          </m:r>
                        </m:num>
                        <m:den>
                          <m:r>
                            <a:rPr lang="en-US" i="1"/>
                            <m:t>𝑟</m:t>
                          </m:r>
                        </m:den>
                      </m:f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517232"/>
                <a:ext cx="1774845" cy="6127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3392407" y="2060848"/>
                <a:ext cx="2389244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𝑆</m:t>
                      </m:r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𝑄</m:t>
                          </m:r>
                        </m:num>
                        <m:den>
                          <m:r>
                            <a:rPr lang="en-US" i="1"/>
                            <m:t>4</m:t>
                          </m:r>
                          <m:r>
                            <a:rPr lang="en-US" i="1"/>
                            <m:t>𝜋</m:t>
                          </m:r>
                          <m:r>
                            <a:rPr lang="en-US" i="1"/>
                            <m:t>𝑘𝑚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ru-RU" i="1"/>
                          </m:ctrlPr>
                        </m:dPr>
                        <m:e>
                          <m:r>
                            <a:rPr lang="en-US" i="1"/>
                            <m:t>−</m:t>
                          </m:r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𝐸</m:t>
                              </m:r>
                            </m:e>
                            <m:sub>
                              <m:r>
                                <a:rPr lang="en-US" i="1"/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/>
                              </m:ctrlPr>
                            </m:dPr>
                            <m:e>
                              <m:r>
                                <a:rPr lang="en-US" i="1"/>
                                <m:t>−</m:t>
                              </m:r>
                              <m:r>
                                <a:rPr lang="en-US" i="1"/>
                                <m:t>𝛼</m:t>
                              </m:r>
                            </m:e>
                          </m:d>
                        </m:e>
                      </m:d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407" y="2060848"/>
                <a:ext cx="2389244" cy="6127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Прямоугольник 11"/>
              <p:cNvSpPr/>
              <p:nvPr/>
            </p:nvSpPr>
            <p:spPr>
              <a:xfrm>
                <a:off x="5817006" y="2018465"/>
                <a:ext cx="1723549" cy="655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где     </m:t>
                      </m:r>
                      <m:r>
                        <a:rPr lang="ru-RU" i="1"/>
                        <m:t>𝛼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𝑎𝑡</m:t>
                          </m:r>
                        </m:den>
                      </m:f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006" y="2018465"/>
                <a:ext cx="1723549" cy="65517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444208" y="236075"/>
            <a:ext cx="2287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Ржимы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водопритока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43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444208" y="236075"/>
            <a:ext cx="2287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Ржимы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водопритока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Ограничения применения основных уравнений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 скважинам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 уравнения справедливы для: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одиночной откачки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 напорного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еограниченного водоносного горизонта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2492896"/>
            <a:ext cx="5976664" cy="2592288"/>
          </a:xfrm>
          <a:prstGeom prst="rect">
            <a:avLst/>
          </a:prstGeom>
          <a:noFill/>
          <a:ln w="762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9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Уравнение стационарного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 скважине 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Дюпюи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соответствии с линейным законом фильтрации расход потока подземных вод определяется выражением: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4016399" y="1945852"/>
                <a:ext cx="1111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𝑄</m:t>
                      </m:r>
                      <m:r>
                        <a:rPr lang="en-US" i="1"/>
                        <m:t>=</m:t>
                      </m:r>
                      <m:r>
                        <a:rPr lang="en-US" i="1"/>
                        <m:t>𝑘𝐼𝐹</m:t>
                      </m:r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399" y="1945852"/>
                <a:ext cx="1111202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05054" y="2276872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где в качестве площади поперечного сечения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рассматривается боковая поверхность цилиндра: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Прямоугольник 12"/>
              <p:cNvSpPr/>
              <p:nvPr/>
            </p:nvSpPr>
            <p:spPr>
              <a:xfrm>
                <a:off x="3917813" y="2861647"/>
                <a:ext cx="12474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𝐹</m:t>
                      </m:r>
                      <m:r>
                        <a:rPr lang="en-US" i="1"/>
                        <m:t>=2</m:t>
                      </m:r>
                      <m:r>
                        <a:rPr lang="en-US" i="1"/>
                        <m:t>𝜋</m:t>
                      </m:r>
                      <m:r>
                        <a:rPr lang="en-US" i="1"/>
                        <m:t>𝑟𝑚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813" y="2861647"/>
                <a:ext cx="124745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Блок-схема: магнитный диск 17"/>
          <p:cNvSpPr/>
          <p:nvPr/>
        </p:nvSpPr>
        <p:spPr>
          <a:xfrm>
            <a:off x="4016399" y="3645024"/>
            <a:ext cx="1491705" cy="216024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>
            <a:endCxn id="18" idx="0"/>
          </p:cNvCxnSpPr>
          <p:nvPr/>
        </p:nvCxnSpPr>
        <p:spPr>
          <a:xfrm>
            <a:off x="4762251" y="3356992"/>
            <a:ext cx="1" cy="100811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4762251" y="5788579"/>
            <a:ext cx="1" cy="664757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5508106" y="4022163"/>
            <a:ext cx="1368150" cy="0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5508106" y="5517232"/>
            <a:ext cx="1440158" cy="0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4016399" y="5470707"/>
            <a:ext cx="1" cy="982629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6516216" y="4024976"/>
            <a:ext cx="1" cy="1484948"/>
          </a:xfrm>
          <a:prstGeom prst="line">
            <a:avLst/>
          </a:prstGeom>
          <a:ln w="25400"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019174" y="6120957"/>
            <a:ext cx="743077" cy="0"/>
          </a:xfrm>
          <a:prstGeom prst="line">
            <a:avLst/>
          </a:prstGeom>
          <a:ln w="25400"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91750" y="458278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</a:t>
            </a:r>
            <a:endParaRPr lang="ru-RU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4238095" y="6268670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</a:t>
            </a:r>
            <a:endParaRPr lang="ru-RU" i="1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3273320" y="4149080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276097" y="4585733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3276097" y="5022386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276097" y="5459040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5513848" y="4137413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5516625" y="4574066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5516625" y="5010719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5516625" y="5447373"/>
            <a:ext cx="743077" cy="0"/>
          </a:xfrm>
          <a:prstGeom prst="line">
            <a:avLst/>
          </a:prstGeom>
          <a:ln w="25400"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804248" y="208219"/>
            <a:ext cx="19461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Дюпюи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4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Уравнение стационарного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 скважине 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Дюпюи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009907" y="1405642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Учитывая, что гидравлический уклон можно выразить как первую производную по расстоянию в системе цилиндрических координат: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Прямоугольник 14"/>
              <p:cNvSpPr/>
              <p:nvPr/>
            </p:nvSpPr>
            <p:spPr>
              <a:xfrm>
                <a:off x="3948920" y="2132856"/>
                <a:ext cx="1027845" cy="618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𝐼</m:t>
                      </m:r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𝑑𝐻</m:t>
                          </m:r>
                        </m:num>
                        <m:den>
                          <m:r>
                            <a:rPr lang="en-US" i="1"/>
                            <m:t>𝑑𝑟</m:t>
                          </m:r>
                        </m:den>
                      </m:f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920" y="2132856"/>
                <a:ext cx="1027845" cy="61824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006459" y="2852936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Получим следующее выражение для расхода потока поступающего через фильтр в совершенную скважину: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Прямоугольник 16"/>
              <p:cNvSpPr/>
              <p:nvPr/>
            </p:nvSpPr>
            <p:spPr>
              <a:xfrm>
                <a:off x="3520452" y="3573016"/>
                <a:ext cx="2092560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𝑄</m:t>
                      </m:r>
                      <m:r>
                        <a:rPr lang="en-US" i="1"/>
                        <m:t>=2</m:t>
                      </m:r>
                      <m:r>
                        <a:rPr lang="en-US" i="1"/>
                        <m:t>𝜋</m:t>
                      </m:r>
                      <m:r>
                        <a:rPr lang="en-US" i="1"/>
                        <m:t>𝑟𝑚𝑘</m:t>
                      </m:r>
                      <m:d>
                        <m:dPr>
                          <m:ctrlPr>
                            <a:rPr lang="ru-RU" i="1"/>
                          </m:ctrlPr>
                        </m:dPr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r>
                                <a:rPr lang="en-US" i="1"/>
                                <m:t>𝑑𝐻</m:t>
                              </m:r>
                            </m:num>
                            <m:den>
                              <m:r>
                                <a:rPr lang="en-US" i="1"/>
                                <m:t>𝑑𝑟</m:t>
                              </m:r>
                            </m:den>
                          </m:f>
                        </m:e>
                      </m:d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452" y="3573016"/>
                <a:ext cx="2092560" cy="7146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006458" y="4509120"/>
            <a:ext cx="69127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Плученное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выражение является уравнением с разделяющимися переменными, которые в области фильтрации могут изменятся в пределах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i="1" baseline="-25000" dirty="0" err="1" smtClean="0">
                <a:latin typeface="Times New Roman" pitchFamily="18" charset="0"/>
                <a:cs typeface="Times New Roman" pitchFamily="18" charset="0"/>
              </a:rPr>
              <a:t>скв</a:t>
            </a:r>
            <a:r>
              <a:rPr lang="ru-RU" sz="1600" b="1" i="1" baseline="-25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(напор: в скважине и за пределами области влияния)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от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600" b="1" i="1" baseline="-25000" dirty="0" err="1" smtClean="0">
                <a:latin typeface="Times New Roman" pitchFamily="18" charset="0"/>
                <a:cs typeface="Times New Roman" pitchFamily="18" charset="0"/>
              </a:rPr>
              <a:t>скв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(расстояние: от оси скважины до стенки фильтра и до границы области влияния) 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04248" y="208219"/>
            <a:ext cx="19461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Дюпюи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1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Дюпюи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103432" y="1772816"/>
                <a:ext cx="2718821" cy="754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ru-RU" i="1"/>
                          </m:ctrlPr>
                        </m:naryPr>
                        <m:sub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𝐻</m:t>
                              </m:r>
                            </m:e>
                            <m:sub>
                              <m:r>
                                <a:rPr lang="ru-RU" i="1"/>
                                <m:t>скв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𝐻</m:t>
                              </m:r>
                            </m:e>
                            <m:sub>
                              <m:r>
                                <a:rPr lang="ru-RU" i="1"/>
                                <m:t>е</m:t>
                              </m:r>
                            </m:sub>
                          </m:sSub>
                        </m:sup>
                        <m:e>
                          <m:r>
                            <a:rPr lang="en-US" i="1"/>
                            <m:t>𝑑𝐻</m:t>
                          </m:r>
                          <m:r>
                            <a:rPr lang="en-US" i="1"/>
                            <m:t>=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r>
                                <a:rPr lang="en-US" i="1"/>
                                <m:t>𝑄</m:t>
                              </m:r>
                            </m:num>
                            <m:den>
                              <m:r>
                                <a:rPr lang="en-US" i="1"/>
                                <m:t>2</m:t>
                              </m:r>
                              <m:r>
                                <a:rPr lang="en-US" i="1"/>
                                <m:t>𝜋</m:t>
                              </m:r>
                              <m:r>
                                <a:rPr lang="en-US" i="1"/>
                                <m:t>𝑘𝑚</m:t>
                              </m:r>
                            </m:den>
                          </m:f>
                          <m:nary>
                            <m:naryPr>
                              <m:limLoc m:val="subSup"/>
                              <m:ctrlPr>
                                <a:rPr lang="ru-RU" i="1"/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ru-RU" i="1"/>
                                  </m:ctrlPr>
                                </m:sSubPr>
                                <m:e>
                                  <m:r>
                                    <a:rPr lang="en-US" i="1"/>
                                    <m:t>𝑟</m:t>
                                  </m:r>
                                </m:e>
                                <m:sub>
                                  <m:r>
                                    <a:rPr lang="ru-RU" i="1"/>
                                    <m:t>скв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i="1"/>
                                <m:t>𝑅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ru-RU" i="1"/>
                                  </m:ctrlPr>
                                </m:fPr>
                                <m:num>
                                  <m:r>
                                    <a:rPr lang="en-US" i="1"/>
                                    <m:t>𝑑𝑟</m:t>
                                  </m:r>
                                </m:num>
                                <m:den>
                                  <m:r>
                                    <a:rPr lang="en-US" i="1"/>
                                    <m:t>𝑟</m:t>
                                  </m:r>
                                </m:den>
                              </m:f>
                            </m:e>
                          </m:nary>
                          <m:r>
                            <a:rPr lang="ru-RU" i="1"/>
                            <m:t>;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432" y="1772816"/>
                <a:ext cx="2718821" cy="75456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002101" y="2996178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Интегрирование полученного выражения даёт итоговое уравнение стационарного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002101" y="4005064"/>
                <a:ext cx="2672911" cy="618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𝐻</m:t>
                          </m:r>
                        </m:e>
                        <m:sub>
                          <m:r>
                            <a:rPr lang="en-US" i="1"/>
                            <m:t>𝑒</m:t>
                          </m:r>
                        </m:sub>
                      </m:sSub>
                      <m:r>
                        <a:rPr lang="en-US" i="1"/>
                        <m:t>−</m:t>
                      </m:r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𝐻</m:t>
                          </m:r>
                        </m:e>
                        <m:sub>
                          <m:r>
                            <a:rPr lang="en-US" i="1"/>
                            <m:t>𝑐</m:t>
                          </m:r>
                        </m:sub>
                      </m:sSub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𝑄</m:t>
                          </m:r>
                        </m:num>
                        <m:den>
                          <m:r>
                            <a:rPr lang="en-US" i="1"/>
                            <m:t>2</m:t>
                          </m:r>
                          <m:r>
                            <a:rPr lang="en-US" i="1"/>
                            <m:t>𝜋</m:t>
                          </m:r>
                          <m:r>
                            <a:rPr lang="en-US" i="1"/>
                            <m:t>𝑘𝑚</m:t>
                          </m:r>
                        </m:den>
                      </m:f>
                      <m:r>
                        <a:rPr lang="en-US" i="1"/>
                        <m:t>𝑙𝑛</m:t>
                      </m:r>
                      <m:d>
                        <m:dPr>
                          <m:ctrlPr>
                            <a:rPr lang="ru-RU" i="1"/>
                          </m:ctrlPr>
                        </m:dPr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r>
                                <a:rPr lang="en-US" i="1"/>
                                <m:t>𝑅</m:t>
                              </m:r>
                            </m:num>
                            <m:den>
                              <m:r>
                                <a:rPr lang="en-US" i="1"/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101" y="4005064"/>
                <a:ext cx="2672911" cy="6186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4558928" y="4005064"/>
                <a:ext cx="2265813" cy="618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𝑆</m:t>
                          </m:r>
                        </m:e>
                        <m:sub>
                          <m:r>
                            <a:rPr lang="ru-RU" i="1"/>
                            <m:t>скв</m:t>
                          </m:r>
                        </m:sub>
                      </m:sSub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𝑄</m:t>
                          </m:r>
                        </m:num>
                        <m:den>
                          <m:r>
                            <a:rPr lang="en-US" i="1"/>
                            <m:t>2</m:t>
                          </m:r>
                          <m:r>
                            <a:rPr lang="en-US" i="1"/>
                            <m:t>𝜋</m:t>
                          </m:r>
                          <m:r>
                            <a:rPr lang="en-US" i="1"/>
                            <m:t>𝑘𝑚</m:t>
                          </m:r>
                        </m:den>
                      </m:f>
                      <m:r>
                        <a:rPr lang="en-US" i="1"/>
                        <m:t>𝑙𝑛</m:t>
                      </m:r>
                      <m:d>
                        <m:dPr>
                          <m:ctrlPr>
                            <a:rPr lang="ru-RU" i="1"/>
                          </m:ctrlPr>
                        </m:dPr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r>
                                <a:rPr lang="en-US" i="1"/>
                                <m:t>𝑅</m:t>
                              </m:r>
                            </m:num>
                            <m:den>
                              <m:r>
                                <a:rPr lang="en-US" i="1"/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928" y="4005064"/>
                <a:ext cx="2265813" cy="6186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89360" y="5013176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Получено уравнение для определения установившейся величины понижения уровня (разность между статическим и динамическим напором) на стенке фильтра скважины при её известной производительности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45744" y="4005064"/>
            <a:ext cx="266429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804248" y="208219"/>
            <a:ext cx="19461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Дюпюи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99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1052736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Табличные интегралы от некоторых функций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28425" y="2219350"/>
            <a:ext cx="5287149" cy="2131267"/>
            <a:chOff x="1906448" y="1548243"/>
            <a:chExt cx="5287149" cy="2131267"/>
          </a:xfrm>
        </p:grpSpPr>
        <p:pic>
          <p:nvPicPr>
            <p:cNvPr id="266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45" t="21402" r="23668" b="38381"/>
            <a:stretch/>
          </p:blipFill>
          <p:spPr bwMode="auto">
            <a:xfrm>
              <a:off x="1906448" y="1556792"/>
              <a:ext cx="4835906" cy="2088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2483768" y="2924944"/>
              <a:ext cx="2664296" cy="72008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483768" y="1548243"/>
              <a:ext cx="2664296" cy="72008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Прямоугольник 13"/>
                <p:cNvSpPr/>
                <p:nvPr/>
              </p:nvSpPr>
              <p:spPr>
                <a:xfrm>
                  <a:off x="6153825" y="1556792"/>
                  <a:ext cx="1039772" cy="7545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limLoc m:val="subSup"/>
                            <m:ctrlPr>
                              <a:rPr lang="ru-RU" i="1"/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ru-RU" i="1"/>
                                </m:ctrlPr>
                              </m:sSubPr>
                              <m:e>
                                <m:r>
                                  <a:rPr lang="en-US" i="1"/>
                                  <m:t>𝐻</m:t>
                                </m:r>
                              </m:e>
                              <m:sub>
                                <m:r>
                                  <a:rPr lang="ru-RU" i="1"/>
                                  <m:t>скв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ru-RU" i="1"/>
                                </m:ctrlPr>
                              </m:sSubPr>
                              <m:e>
                                <m:r>
                                  <a:rPr lang="en-US" i="1"/>
                                  <m:t>𝐻</m:t>
                                </m:r>
                              </m:e>
                              <m:sub>
                                <m:r>
                                  <a:rPr lang="ru-RU" i="1"/>
                                  <m:t>е</m:t>
                                </m:r>
                              </m:sub>
                            </m:sSub>
                          </m:sup>
                          <m:e>
                            <m:r>
                              <a:rPr lang="en-US" i="1"/>
                              <m:t>𝑑𝐻</m:t>
                            </m:r>
                            <m:r>
                              <a:rPr lang="ru-RU" i="1"/>
                              <m:t>;</m:t>
                            </m:r>
                          </m:e>
                        </m:nary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4" name="Прямоугольник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3825" y="1556792"/>
                  <a:ext cx="1039772" cy="75456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Прямоугольник 9"/>
                <p:cNvSpPr/>
                <p:nvPr/>
              </p:nvSpPr>
              <p:spPr>
                <a:xfrm>
                  <a:off x="6012160" y="2924944"/>
                  <a:ext cx="1014124" cy="7545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limLoc m:val="subSup"/>
                            <m:ctrlPr>
                              <a:rPr lang="ru-RU" i="1"/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ru-RU" i="1"/>
                                </m:ctrlPr>
                              </m:sSubPr>
                              <m:e>
                                <m:r>
                                  <a:rPr lang="en-US" i="1"/>
                                  <m:t>𝑟</m:t>
                                </m:r>
                              </m:e>
                              <m:sub>
                                <m:r>
                                  <a:rPr lang="ru-RU" i="1"/>
                                  <m:t>скв</m:t>
                                </m:r>
                              </m:sub>
                            </m:sSub>
                          </m:sub>
                          <m:sup>
                            <m:r>
                              <a:rPr lang="en-US" i="1"/>
                              <m:t>𝑅</m:t>
                            </m:r>
                          </m:sup>
                          <m:e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en-US" i="1"/>
                                  <m:t>𝑑𝑟</m:t>
                                </m:r>
                              </m:num>
                              <m:den>
                                <m:r>
                                  <a:rPr lang="en-US" i="1"/>
                                  <m:t>𝑟</m:t>
                                </m:r>
                              </m:den>
                            </m:f>
                          </m:e>
                        </m:nary>
                        <m:r>
                          <a:rPr lang="ru-RU" i="1"/>
                          <m:t>;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0" name="Прямоугольник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2160" y="2924944"/>
                  <a:ext cx="1014124" cy="75456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3185602" y="4797152"/>
                <a:ext cx="2554481" cy="6167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/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ru-RU" i="1"/>
                              </m:ctrlPr>
                            </m:dPr>
                            <m:e>
                              <m:r>
                                <a:rPr lang="ru-RU" i="1"/>
                                <m:t>𝑅</m:t>
                              </m:r>
                            </m:e>
                          </m:d>
                        </m:e>
                      </m:func>
                      <m:r>
                        <a:rPr lang="ru-RU" i="1"/>
                        <m:t>−</m:t>
                      </m:r>
                      <m:func>
                        <m:funcPr>
                          <m:ctrlPr>
                            <a:rPr lang="ru-RU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/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ru-RU" i="1"/>
                              </m:ctrlPr>
                            </m:dPr>
                            <m:e>
                              <m:r>
                                <a:rPr lang="ru-RU" i="1"/>
                                <m:t>𝑟</m:t>
                              </m:r>
                            </m:e>
                          </m:d>
                        </m:e>
                      </m:func>
                      <m:r>
                        <a:rPr lang="ru-RU" i="1"/>
                        <m:t>=</m:t>
                      </m:r>
                      <m:r>
                        <a:rPr lang="ru-RU" i="1"/>
                        <m:t>𝑙𝑛</m:t>
                      </m:r>
                      <m:d>
                        <m:dPr>
                          <m:ctrlPr>
                            <a:rPr lang="ru-RU" i="1"/>
                          </m:ctrlPr>
                        </m:dPr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r>
                                <a:rPr lang="ru-RU" i="1"/>
                                <m:t>𝑅</m:t>
                              </m:r>
                            </m:num>
                            <m:den>
                              <m:r>
                                <a:rPr lang="ru-RU" i="1"/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602" y="4797152"/>
                <a:ext cx="2554481" cy="61677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6804248" y="208219"/>
            <a:ext cx="1741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7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нестационарного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к скважине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Уравнение нестационарной фильтрации выведено на основе использования фундаментальных положений теории теплопроводности (закон Фурье: плотность теплового потока пропорциональна градиенту температуры):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Прямоугольник 11"/>
              <p:cNvSpPr/>
              <p:nvPr/>
            </p:nvSpPr>
            <p:spPr>
              <a:xfrm>
                <a:off x="3233243" y="2321892"/>
                <a:ext cx="2459199" cy="7313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ru-RU" i="1"/>
                            <m:t>𝑉</m:t>
                          </m:r>
                        </m:e>
                        <m:sub>
                          <m:d>
                            <m:dPr>
                              <m:ctrlPr>
                                <a:rPr lang="ru-RU" i="1"/>
                              </m:ctrlPr>
                            </m:dPr>
                            <m:e>
                              <m:r>
                                <a:rPr lang="ru-RU" i="1"/>
                                <m:t>𝑥</m:t>
                              </m:r>
                              <m:r>
                                <a:rPr lang="ru-RU" i="1"/>
                                <m:t>, </m:t>
                              </m:r>
                              <m:r>
                                <a:rPr lang="ru-RU" i="1"/>
                                <m:t>𝑦</m:t>
                              </m:r>
                              <m:r>
                                <a:rPr lang="ru-RU" i="1"/>
                                <m:t>, </m:t>
                              </m:r>
                              <m:r>
                                <a:rPr lang="ru-RU" i="1"/>
                                <m:t>𝑡</m:t>
                              </m:r>
                            </m:e>
                          </m:d>
                        </m:sub>
                      </m:sSub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ru-RU" i="1"/>
                            <m:t>𝑄</m:t>
                          </m:r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𝜋𝜂</m:t>
                          </m:r>
                          <m:r>
                            <a:rPr lang="ru-RU" i="1"/>
                            <m:t>𝑡</m:t>
                          </m:r>
                        </m:den>
                      </m:f>
                      <m:sSup>
                        <m:sSupPr>
                          <m:ctrlPr>
                            <a:rPr lang="ru-RU" i="1"/>
                          </m:ctrlPr>
                        </m:sSupPr>
                        <m:e>
                          <m:r>
                            <a:rPr lang="ru-RU" i="1"/>
                            <m:t>𝑒</m:t>
                          </m:r>
                        </m:e>
                        <m:sup>
                          <m:r>
                            <a:rPr lang="ru-RU" i="1"/>
                            <m:t>−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𝑥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  <m:r>
                                <a:rPr lang="ru-RU" i="1"/>
                                <m:t>+</m:t>
                              </m:r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𝑦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4</m:t>
                              </m:r>
                              <m:r>
                                <a:rPr lang="ru-RU" i="1"/>
                                <m:t>𝜂</m:t>
                              </m:r>
                              <m:r>
                                <a:rPr lang="ru-RU" i="1"/>
                                <m:t>𝑡</m:t>
                              </m:r>
                            </m:den>
                          </m:f>
                        </m:sup>
                      </m:sSup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243" y="2321892"/>
                <a:ext cx="2459199" cy="73135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002101" y="3212976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изменение температуры в точке с координатами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время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расположенной в плоском тепловом поле, образованным источником с интенсивностью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коэффициенте теплопроводности среды </a:t>
            </a:r>
            <a:r>
              <a:rPr lang="el-GR" sz="1600" b="1" i="1" dirty="0" smtClean="0">
                <a:latin typeface="Times New Roman" pitchFamily="18" charset="0"/>
                <a:cs typeface="Times New Roman" pitchFamily="18" charset="0"/>
              </a:rPr>
              <a:t>η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58" y="4257167"/>
            <a:ext cx="2332185" cy="2128648"/>
          </a:xfrm>
          <a:prstGeom prst="rect">
            <a:avLst/>
          </a:prstGeom>
        </p:spPr>
      </p:pic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987824" y="4365104"/>
            <a:ext cx="61561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Пространственное положение точки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однозначно определяется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системе полярных координат длиною радиус-вектора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углом его поворота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b="1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Прямоугольник 20"/>
              <p:cNvSpPr/>
              <p:nvPr/>
            </p:nvSpPr>
            <p:spPr>
              <a:xfrm>
                <a:off x="3655666" y="5322153"/>
                <a:ext cx="1614353" cy="429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𝑟</m:t>
                      </m:r>
                      <m:r>
                        <a:rPr lang="ru-RU" i="1"/>
                        <m:t>=</m:t>
                      </m:r>
                      <m:rad>
                        <m:radPr>
                          <m:degHide m:val="on"/>
                          <m:ctrlPr>
                            <a:rPr lang="ru-RU" i="1"/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ru-RU" i="1"/>
                                <m:t>𝑥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  <m:r>
                            <a:rPr lang="ru-RU" i="1"/>
                            <m:t>+</m:t>
                          </m:r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ru-RU" i="1"/>
                                <m:t>𝑦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  <m:r>
                            <a:rPr lang="ru-RU" i="1"/>
                            <m:t>;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666" y="5322153"/>
                <a:ext cx="1614353" cy="429220"/>
              </a:xfrm>
              <a:prstGeom prst="rect">
                <a:avLst/>
              </a:prstGeom>
              <a:blipFill rotWithShape="1"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Прямоугольник 22"/>
              <p:cNvSpPr/>
              <p:nvPr/>
            </p:nvSpPr>
            <p:spPr>
              <a:xfrm>
                <a:off x="6044869" y="5253448"/>
                <a:ext cx="1189748" cy="5666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𝑡𝑔</m:t>
                      </m:r>
                      <m:r>
                        <a:rPr lang="ru-RU" i="1"/>
                        <m:t> </m:t>
                      </m:r>
                      <m:r>
                        <a:rPr lang="ru-RU" i="1"/>
                        <m:t>𝛼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ru-RU" i="1"/>
                            <m:t>𝑦</m:t>
                          </m:r>
                        </m:num>
                        <m:den>
                          <m:r>
                            <a:rPr lang="ru-RU" i="1"/>
                            <m:t>𝑥</m:t>
                          </m:r>
                        </m:den>
                      </m:f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869" y="5253448"/>
                <a:ext cx="1189748" cy="56663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804248" y="208219"/>
            <a:ext cx="1741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2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нестационарного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к скважине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понижения уровня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точке, расположенной на конце радиус-вектора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уравнение принимает такую форму: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827584" y="3284984"/>
            <a:ext cx="61561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коэффициент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водопроводимости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пласта;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текущее время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расчётное время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пьезопроводности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2870541" y="2132856"/>
                <a:ext cx="3402918" cy="9253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𝑆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ru-RU" i="1"/>
                            <m:t>1</m:t>
                          </m:r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𝜋</m:t>
                          </m:r>
                          <m:r>
                            <a:rPr lang="ru-RU" i="1"/>
                            <m:t>𝑘𝑚</m:t>
                          </m:r>
                        </m:den>
                      </m:f>
                      <m:nary>
                        <m:naryPr>
                          <m:limLoc m:val="subSup"/>
                          <m:ctrlPr>
                            <a:rPr lang="ru-RU" i="1"/>
                          </m:ctrlPr>
                        </m:naryPr>
                        <m:sub>
                          <m:r>
                            <a:rPr lang="ru-RU" i="1"/>
                            <m:t>𝜏</m:t>
                          </m:r>
                          <m:r>
                            <a:rPr lang="ru-RU" i="1"/>
                            <m:t>=0</m:t>
                          </m:r>
                        </m:sub>
                        <m:sup>
                          <m:r>
                            <a:rPr lang="ru-RU" i="1"/>
                            <m:t>𝜏</m:t>
                          </m:r>
                          <m:r>
                            <a:rPr lang="ru-RU" i="1"/>
                            <m:t>=</m:t>
                          </m:r>
                          <m:r>
                            <a:rPr lang="ru-RU" i="1"/>
                            <m:t>𝑡</m:t>
                          </m:r>
                        </m:sup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r>
                                <a:rPr lang="ru-RU" i="1"/>
                                <m:t>𝑄</m:t>
                              </m:r>
                              <m:d>
                                <m:dPr>
                                  <m:ctrlPr>
                                    <a:rPr lang="ru-RU" i="1"/>
                                  </m:ctrlPr>
                                </m:dPr>
                                <m:e>
                                  <m:r>
                                    <a:rPr lang="ru-RU" i="1"/>
                                    <m:t>𝑡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𝑒</m:t>
                                  </m:r>
                                </m:e>
                                <m:sup>
                                  <m:r>
                                    <a:rPr lang="ru-RU" i="1"/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ru-RU" i="1"/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ru-RU" i="1"/>
                                          </m:ctrlPr>
                                        </m:sSupPr>
                                        <m:e>
                                          <m:r>
                                            <a:rPr lang="ru-RU" i="1"/>
                                            <m:t>𝑟</m:t>
                                          </m:r>
                                        </m:e>
                                        <m:sup>
                                          <m:r>
                                            <a:rPr lang="ru-RU" i="1"/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ru-RU" i="1"/>
                                        <m:t>4</m:t>
                                      </m:r>
                                      <m:r>
                                        <a:rPr lang="ru-RU" i="1"/>
                                        <m:t>𝑎</m:t>
                                      </m:r>
                                      <m:r>
                                        <a:rPr lang="ru-RU" i="1"/>
                                        <m:t>(</m:t>
                                      </m:r>
                                      <m:r>
                                        <a:rPr lang="ru-RU" i="1"/>
                                        <m:t>𝑡</m:t>
                                      </m:r>
                                      <m:r>
                                        <a:rPr lang="ru-RU" i="1"/>
                                        <m:t>−</m:t>
                                      </m:r>
                                      <m:r>
                                        <a:rPr lang="ru-RU" i="1"/>
                                        <m:t>𝜏</m:t>
                                      </m:r>
                                      <m:r>
                                        <a:rPr lang="ru-RU" i="1"/>
                                        <m:t>)</m:t>
                                      </m:r>
                                    </m:den>
                                  </m:f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(</m:t>
                              </m:r>
                              <m:r>
                                <a:rPr lang="ru-RU" i="1"/>
                                <m:t>𝑡</m:t>
                              </m:r>
                              <m:r>
                                <a:rPr lang="ru-RU" i="1"/>
                                <m:t>−</m:t>
                              </m:r>
                              <m:r>
                                <a:rPr lang="ru-RU" i="1"/>
                                <m:t>𝜏</m:t>
                              </m:r>
                              <m:r>
                                <a:rPr lang="ru-RU" i="1"/>
                                <m:t>)</m:t>
                              </m:r>
                            </m:den>
                          </m:f>
                          <m:r>
                            <a:rPr lang="ru-RU" i="1"/>
                            <m:t>𝑑</m:t>
                          </m:r>
                          <m:r>
                            <a:rPr lang="ru-RU" i="1"/>
                            <m:t>𝜏</m:t>
                          </m:r>
                          <m:r>
                            <a:rPr lang="ru-RU" i="1"/>
                            <m:t>;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541" y="2132856"/>
                <a:ext cx="3402918" cy="92538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006458" y="4708955"/>
            <a:ext cx="50777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сделал подстановку: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		тогда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760443" y="5124453"/>
                <a:ext cx="1659429" cy="704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</m:t>
                          </m:r>
                          <m:r>
                            <a:rPr lang="ru-RU" i="1"/>
                            <m:t>(</m:t>
                          </m:r>
                          <m:r>
                            <a:rPr lang="ru-RU" i="1"/>
                            <m:t>𝑡</m:t>
                          </m:r>
                          <m:r>
                            <a:rPr lang="ru-RU" i="1"/>
                            <m:t>−</m:t>
                          </m:r>
                          <m:r>
                            <a:rPr lang="ru-RU" i="1"/>
                            <m:t>𝜏</m:t>
                          </m:r>
                          <m:r>
                            <a:rPr lang="ru-RU" i="1"/>
                            <m:t>)</m:t>
                          </m:r>
                        </m:den>
                      </m:f>
                      <m:r>
                        <a:rPr lang="ru-RU" i="1"/>
                        <m:t>=</m:t>
                      </m:r>
                      <m:r>
                        <a:rPr lang="ru-RU" i="1"/>
                        <m:t>𝛼</m:t>
                      </m:r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443" y="5124453"/>
                <a:ext cx="1659429" cy="7043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4576328" y="5013176"/>
                <a:ext cx="1697131" cy="655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i="1"/>
                          </m:ctrlPr>
                        </m:dPr>
                        <m:e>
                          <m:r>
                            <a:rPr lang="en-US" i="1"/>
                            <m:t>𝑡</m:t>
                          </m:r>
                          <m:r>
                            <a:rPr lang="en-US" i="1"/>
                            <m:t>−</m:t>
                          </m:r>
                          <m:r>
                            <a:rPr lang="en-US" i="1"/>
                            <m:t>𝜏</m:t>
                          </m:r>
                        </m:e>
                      </m:d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𝛼</m:t>
                          </m:r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</m:t>
                          </m:r>
                        </m:den>
                      </m:f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28" y="5013176"/>
                <a:ext cx="1697131" cy="6551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4829858" y="5733256"/>
                <a:ext cx="2887201" cy="655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−</m:t>
                      </m:r>
                      <m:r>
                        <a:rPr lang="ru-RU" i="1"/>
                        <m:t>𝜏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ru-RU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</m:t>
                          </m:r>
                          <m:r>
                            <a:rPr lang="ru-RU" i="1"/>
                            <m:t>𝛼</m:t>
                          </m:r>
                        </m:den>
                      </m:f>
                      <m:r>
                        <a:rPr lang="ru-RU" i="1"/>
                        <m:t>−</m:t>
                      </m:r>
                      <m:r>
                        <a:rPr lang="ru-RU" i="1"/>
                        <m:t>𝑡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ru-RU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ru-RU" i="1"/>
                                <m:t>𝛼</m:t>
                              </m:r>
                            </m:e>
                            <m:sup>
                              <m:r>
                                <a:rPr lang="ru-RU" i="1"/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</m:t>
                          </m:r>
                        </m:den>
                      </m:f>
                      <m:r>
                        <a:rPr lang="ru-RU" i="1"/>
                        <m:t>−</m:t>
                      </m:r>
                      <m:r>
                        <a:rPr lang="ru-RU" i="1"/>
                        <m:t>𝑡</m:t>
                      </m:r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858" y="5733256"/>
                <a:ext cx="2887201" cy="6551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804248" y="208219"/>
            <a:ext cx="1741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36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нестационарного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к скважине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После замены: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851909" y="2410996"/>
            <a:ext cx="45729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Возможна подстановка и сокращение: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3172014" y="1698030"/>
                <a:ext cx="1644937" cy="655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𝑑</m:t>
                      </m:r>
                      <m:r>
                        <a:rPr lang="ru-RU" i="1"/>
                        <m:t>𝜏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ru-RU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</m:t>
                          </m:r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ru-RU" i="1"/>
                                <m:t>𝛼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i="1"/>
                        <m:t>𝑑</m:t>
                      </m:r>
                      <m:r>
                        <a:rPr lang="ru-RU" i="1"/>
                        <m:t>𝛼</m:t>
                      </m:r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2014" y="1698030"/>
                <a:ext cx="1644937" cy="65517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Прямоугольник 11"/>
              <p:cNvSpPr/>
              <p:nvPr/>
            </p:nvSpPr>
            <p:spPr>
              <a:xfrm>
                <a:off x="3188782" y="2749550"/>
                <a:ext cx="3004348" cy="803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𝑆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ru-RU" i="1"/>
                            <m:t>𝑄</m:t>
                          </m:r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𝜋</m:t>
                          </m:r>
                          <m:r>
                            <a:rPr lang="ru-RU" i="1"/>
                            <m:t>𝑘𝑚</m:t>
                          </m:r>
                        </m:den>
                      </m:f>
                      <m:nary>
                        <m:naryPr>
                          <m:limLoc m:val="subSup"/>
                          <m:ctrlPr>
                            <a:rPr lang="ru-RU" i="1"/>
                          </m:ctrlPr>
                        </m:naryPr>
                        <m:sub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𝑟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4</m:t>
                              </m:r>
                              <m:r>
                                <a:rPr lang="ru-RU" i="1"/>
                                <m:t>𝑎𝑡</m:t>
                              </m:r>
                            </m:den>
                          </m:f>
                        </m:sub>
                        <m:sup>
                          <m:r>
                            <a:rPr lang="ru-RU" i="1"/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𝑒</m:t>
                                  </m:r>
                                </m:e>
                                <m:sup>
                                  <m:r>
                                    <a:rPr lang="ru-RU" i="1"/>
                                    <m:t>−</m:t>
                                  </m:r>
                                  <m:r>
                                    <a:rPr lang="ru-RU" i="1"/>
                                    <m:t>𝛼</m:t>
                                  </m:r>
                                </m:sup>
                              </m:sSup>
                              <m:r>
                                <a:rPr lang="ru-RU" i="1"/>
                                <m:t>4</m:t>
                              </m:r>
                              <m:r>
                                <a:rPr lang="ru-RU" i="1"/>
                                <m:t>𝑎</m:t>
                              </m:r>
                              <m:r>
                                <a:rPr lang="ru-RU" i="1"/>
                                <m:t>𝛼</m:t>
                              </m:r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𝑟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𝑟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  <m:r>
                                <a:rPr lang="ru-RU" i="1"/>
                                <m:t>4</m:t>
                              </m:r>
                              <m:r>
                                <a:rPr lang="ru-RU" i="1"/>
                                <m:t>𝑎</m:t>
                              </m:r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ru-RU" i="1"/>
                            <m:t>𝑑</m:t>
                          </m:r>
                          <m:r>
                            <a:rPr lang="ru-RU" i="1"/>
                            <m:t>𝛼</m:t>
                          </m:r>
                          <m:r>
                            <a:rPr lang="ru-RU" i="1"/>
                            <m:t>;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782" y="2749550"/>
                <a:ext cx="3004348" cy="8032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59404" y="3787070"/>
            <a:ext cx="86362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После сокращения под знаком интеграла появляется известная интегральная показательная функция: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Прямоугольник 12"/>
              <p:cNvSpPr/>
              <p:nvPr/>
            </p:nvSpPr>
            <p:spPr>
              <a:xfrm>
                <a:off x="3372761" y="4375210"/>
                <a:ext cx="2398477" cy="7745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𝑆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ru-RU" i="1"/>
                            <m:t>𝑄</m:t>
                          </m:r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𝜋</m:t>
                          </m:r>
                          <m:r>
                            <a:rPr lang="ru-RU" i="1"/>
                            <m:t>𝑘𝑚</m:t>
                          </m:r>
                        </m:den>
                      </m:f>
                      <m:nary>
                        <m:naryPr>
                          <m:limLoc m:val="subSup"/>
                          <m:ctrlPr>
                            <a:rPr lang="ru-RU" i="1"/>
                          </m:ctrlPr>
                        </m:naryPr>
                        <m:sub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𝑟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4</m:t>
                              </m:r>
                              <m:r>
                                <a:rPr lang="ru-RU" i="1"/>
                                <m:t>𝑎𝑡</m:t>
                              </m:r>
                            </m:den>
                          </m:f>
                        </m:sub>
                        <m:sup>
                          <m:r>
                            <a:rPr lang="ru-RU" i="1"/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𝑒</m:t>
                                  </m:r>
                                </m:e>
                                <m:sup>
                                  <m:r>
                                    <a:rPr lang="ru-RU" i="1"/>
                                    <m:t>−</m:t>
                                  </m:r>
                                  <m:r>
                                    <a:rPr lang="ru-RU" i="1"/>
                                    <m:t>𝛼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𝛼</m:t>
                              </m:r>
                            </m:den>
                          </m:f>
                          <m:r>
                            <a:rPr lang="ru-RU" i="1"/>
                            <m:t>𝑑</m:t>
                          </m:r>
                          <m:r>
                            <a:rPr lang="ru-RU" i="1"/>
                            <m:t>𝛼</m:t>
                          </m:r>
                          <m:r>
                            <a:rPr lang="ru-RU" i="1"/>
                            <m:t>;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761" y="4375210"/>
                <a:ext cx="2398477" cy="77450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07741" y="5373216"/>
            <a:ext cx="863625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                                  , то: </a:t>
            </a:r>
          </a:p>
          <a:p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Прямоугольник 15"/>
              <p:cNvSpPr/>
              <p:nvPr/>
            </p:nvSpPr>
            <p:spPr>
              <a:xfrm>
                <a:off x="1331640" y="5149717"/>
                <a:ext cx="1085554" cy="655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𝑎𝑡</m:t>
                          </m:r>
                        </m:den>
                      </m:f>
                      <m:r>
                        <a:rPr lang="ru-RU" i="1"/>
                        <m:t>=</m:t>
                      </m:r>
                      <m:r>
                        <a:rPr lang="ru-RU" i="1"/>
                        <m:t>𝛼</m:t>
                      </m:r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5149717"/>
                <a:ext cx="1085554" cy="6551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804248" y="208219"/>
            <a:ext cx="1741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23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804248" y="208219"/>
            <a:ext cx="1741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Уравение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нестационарного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к скважине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олучаем 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890995" y="2032902"/>
            <a:ext cx="3238009" cy="953808"/>
            <a:chOff x="2915816" y="2339300"/>
            <a:chExt cx="3238009" cy="95380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915816" y="2339300"/>
              <a:ext cx="3238009" cy="9538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Прямоугольник 1"/>
                <p:cNvSpPr/>
                <p:nvPr/>
              </p:nvSpPr>
              <p:spPr>
                <a:xfrm>
                  <a:off x="3377378" y="2509806"/>
                  <a:ext cx="2389244" cy="61279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/>
                          <m:t>𝑆</m:t>
                        </m:r>
                        <m:r>
                          <a:rPr lang="ru-RU" i="1"/>
                          <m:t>=</m:t>
                        </m:r>
                        <m:f>
                          <m:fPr>
                            <m:ctrlPr>
                              <a:rPr lang="ru-RU" i="1"/>
                            </m:ctrlPr>
                          </m:fPr>
                          <m:num>
                            <m:r>
                              <a:rPr lang="ru-RU" i="1"/>
                              <m:t>𝑄</m:t>
                            </m:r>
                          </m:num>
                          <m:den>
                            <m:r>
                              <a:rPr lang="ru-RU" i="1"/>
                              <m:t>4</m:t>
                            </m:r>
                            <m:r>
                              <a:rPr lang="ru-RU" i="1"/>
                              <m:t>𝜋</m:t>
                            </m:r>
                            <m:r>
                              <a:rPr lang="ru-RU" i="1"/>
                              <m:t>𝑘𝑚</m:t>
                            </m:r>
                          </m:den>
                        </m:f>
                        <m:d>
                          <m:dPr>
                            <m:begChr m:val="["/>
                            <m:endChr m:val="]"/>
                            <m:ctrlPr>
                              <a:rPr lang="ru-RU" i="1"/>
                            </m:ctrlPr>
                          </m:dPr>
                          <m:e>
                            <m:r>
                              <a:rPr lang="ru-RU" i="1"/>
                              <m:t>−</m:t>
                            </m:r>
                            <m:sSub>
                              <m:sSubPr>
                                <m:ctrlPr>
                                  <a:rPr lang="ru-RU" i="1"/>
                                </m:ctrlPr>
                              </m:sSubPr>
                              <m:e>
                                <m:r>
                                  <a:rPr lang="en-US" i="1"/>
                                  <m:t>𝐸</m:t>
                                </m:r>
                              </m:e>
                              <m:sub>
                                <m:r>
                                  <a:rPr lang="ru-RU" i="1"/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ru-RU" i="1"/>
                                </m:ctrlPr>
                              </m:dPr>
                              <m:e>
                                <m:r>
                                  <a:rPr lang="ru-RU" i="1"/>
                                  <m:t>−</m:t>
                                </m:r>
                                <m:r>
                                  <a:rPr lang="ru-RU" i="1"/>
                                  <m:t>𝛼</m:t>
                                </m:r>
                              </m:e>
                            </m:d>
                          </m:e>
                        </m:d>
                        <m:r>
                          <a:rPr lang="ru-RU" i="1"/>
                          <m:t>;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" name="Прямоугольник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7378" y="2509806"/>
                  <a:ext cx="2389244" cy="612796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24136" y="3386873"/>
            <a:ext cx="86362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Значения интегральной показательной функции могут вычислены разложением в ряд Тейлора: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1304198" y="3933055"/>
                <a:ext cx="6598509" cy="655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i="1"/>
                          </m:ctrlPr>
                        </m:dPr>
                        <m:e>
                          <m:r>
                            <a:rPr lang="ru-RU" i="1"/>
                            <m:t>−</m:t>
                          </m:r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𝐸</m:t>
                              </m:r>
                            </m:e>
                            <m:sub>
                              <m:r>
                                <a:rPr lang="ru-RU" i="1"/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/>
                              </m:ctrlPr>
                            </m:dPr>
                            <m:e>
                              <m:r>
                                <a:rPr lang="ru-RU" i="1"/>
                                <m:t>−</m:t>
                              </m:r>
                              <m:r>
                                <a:rPr lang="ru-RU" i="1"/>
                                <m:t>𝛼</m:t>
                              </m:r>
                            </m:e>
                          </m:d>
                        </m:e>
                      </m:d>
                      <m:r>
                        <a:rPr lang="ru-RU" i="1"/>
                        <m:t>= −0,5772−</m:t>
                      </m:r>
                      <m:func>
                        <m:funcPr>
                          <m:ctrlPr>
                            <a:rPr lang="ru-RU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/>
                            <m:t>ln</m:t>
                          </m:r>
                        </m:fName>
                        <m:e>
                          <m:r>
                            <a:rPr lang="ru-RU" i="1"/>
                            <m:t>𝛼</m:t>
                          </m:r>
                          <m:r>
                            <a:rPr lang="ru-RU" i="1"/>
                            <m:t>+</m:t>
                          </m:r>
                          <m:r>
                            <a:rPr lang="ru-RU" i="1"/>
                            <m:t>𝛼</m:t>
                          </m:r>
                          <m:r>
                            <a:rPr lang="ru-RU" i="1"/>
                            <m:t>− 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4</m:t>
                              </m:r>
                            </m:den>
                          </m:f>
                          <m:r>
                            <a:rPr lang="ru-RU" i="1"/>
                            <m:t>+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18</m:t>
                              </m:r>
                            </m:den>
                          </m:f>
                          <m:r>
                            <a:rPr lang="ru-RU" i="1"/>
                            <m:t>−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96</m:t>
                              </m:r>
                            </m:den>
                          </m:f>
                          <m:r>
                            <a:rPr lang="ru-RU" i="1"/>
                            <m:t>+…∓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𝑛</m:t>
                              </m:r>
                              <m:r>
                                <a:rPr lang="ru-RU" i="1"/>
                                <m:t>∙</m:t>
                              </m:r>
                              <m:r>
                                <a:rPr lang="ru-RU" i="1"/>
                                <m:t>𝑛</m:t>
                              </m:r>
                              <m:r>
                                <a:rPr lang="ru-RU" i="1"/>
                                <m:t>!</m:t>
                              </m:r>
                            </m:den>
                          </m:f>
                        </m:e>
                      </m:func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198" y="3933055"/>
                <a:ext cx="6598509" cy="6551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66085" y="4941168"/>
            <a:ext cx="86362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табулированы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55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91805" y="208219"/>
            <a:ext cx="30246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Упругий режим фильтрации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Упругий режим фильтрации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условиях упругого режима фильтрации возмущение от скважины распространяется с задержкой во времени с учётом емкостных и упругих свойств воды и водовмещающей породы.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064593" y="3573016"/>
            <a:ext cx="48755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коэффициент упругости воды,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(2,7 ÷ 5)×10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1/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ат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419872" y="2996952"/>
            <a:ext cx="26217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Сжимаемость воды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551682" y="3573016"/>
                <a:ext cx="474745" cy="3962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𝛽</m:t>
                          </m:r>
                        </m:e>
                        <m:sub>
                          <m:r>
                            <a:rPr lang="ru-RU" i="1"/>
                            <m:t>в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82" y="3573016"/>
                <a:ext cx="474745" cy="396262"/>
              </a:xfrm>
              <a:prstGeom prst="rect">
                <a:avLst/>
              </a:prstGeom>
              <a:blipFill rotWithShape="1">
                <a:blip r:embed="rId2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574957" y="4509120"/>
                <a:ext cx="1742593" cy="6635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𝛽</m:t>
                          </m:r>
                        </m:e>
                        <m:sub>
                          <m:r>
                            <a:rPr lang="ru-RU" i="1"/>
                            <m:t>в</m:t>
                          </m:r>
                        </m:sub>
                      </m:sSub>
                      <m:r>
                        <a:rPr lang="en-US" i="1"/>
                        <m:t>=−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𝑉</m:t>
                              </m:r>
                            </m:e>
                            <m:sub>
                              <m:r>
                                <a:rPr lang="ru-RU" i="1"/>
                                <m:t>в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𝑑</m:t>
                          </m:r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𝑉</m:t>
                              </m:r>
                            </m:e>
                            <m:sub>
                              <m:r>
                                <a:rPr lang="ru-RU" i="1"/>
                                <m:t>в</m:t>
                              </m:r>
                            </m:sub>
                          </m:sSub>
                        </m:num>
                        <m:den>
                          <m:r>
                            <a:rPr lang="en-US" i="1"/>
                            <m:t>𝑑𝑃</m:t>
                          </m:r>
                        </m:den>
                      </m:f>
                      <m:r>
                        <a:rPr lang="en-US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57" y="4509120"/>
                <a:ext cx="1742593" cy="6635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360793" y="4365104"/>
            <a:ext cx="64610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показывает на какую часть своего первоначального объёма изменяется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объём воды при увеличении гидростатического давления на единицу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(одну атмосферу или 10 м водяного столба), минус показывает, что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 увеличении давления объём жидкости уменьшается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1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91805" y="208219"/>
            <a:ext cx="30246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Упругий режим фильтрации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Упругий режим фильтрации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599613" y="4077072"/>
                <a:ext cx="2299667" cy="6758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/>
                          </m:ctrlPr>
                        </m:sSubPr>
                        <m:e>
                          <m:r>
                            <a:rPr lang="en-US" i="1"/>
                            <m:t>𝛽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</a:rPr>
                            <m:t>с</m:t>
                          </m:r>
                        </m:sub>
                      </m:sSub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𝑉</m:t>
                              </m:r>
                            </m:e>
                            <m:sub>
                              <m:r>
                                <a:rPr lang="ru-RU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𝑑</m:t>
                          </m:r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𝑉</m:t>
                              </m:r>
                            </m:e>
                            <m:sub>
                              <m:r>
                                <a:rPr lang="ru-RU" b="0" i="1" smtClean="0">
                                  <a:latin typeface="Cambria Math"/>
                                </a:rPr>
                                <m:t>пор</m:t>
                              </m:r>
                            </m:sub>
                          </m:sSub>
                        </m:num>
                        <m:den>
                          <m:r>
                            <a:rPr lang="en-US" i="1"/>
                            <m:t>𝑑𝑃</m:t>
                          </m:r>
                        </m:den>
                      </m:f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𝑑𝑃</m:t>
                          </m:r>
                        </m:den>
                      </m:f>
                      <m:r>
                        <a:rPr lang="en-US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13" y="4077072"/>
                <a:ext cx="2299667" cy="67582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3728" y="1675547"/>
            <a:ext cx="39022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Сжимаемость скелета горной породы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55776" y="2191574"/>
            <a:ext cx="64610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 воздействии на воду избыточного гидростатического давления  жидкость передаёт внешнее усилие на частицы дисперсной породы и сжимает их, увеличивая объём пор (порового пространства)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Прямоугольник 16"/>
              <p:cNvSpPr/>
              <p:nvPr/>
            </p:nvSpPr>
            <p:spPr>
              <a:xfrm>
                <a:off x="618200" y="3140968"/>
                <a:ext cx="460319" cy="3975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/>
                          </m:ctrlPr>
                        </m:sSubPr>
                        <m:e>
                          <m:r>
                            <a:rPr lang="en-US" i="1"/>
                            <m:t>𝛽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</a:rPr>
                            <m:t>с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00" y="3140968"/>
                <a:ext cx="460319" cy="397545"/>
              </a:xfrm>
              <a:prstGeom prst="rect">
                <a:avLst/>
              </a:prstGeom>
              <a:blipFill rotWithShape="1">
                <a:blip r:embed="rId3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271840" y="3198884"/>
            <a:ext cx="86362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коэффициент сжимаемости скелета породы,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(0,3 ÷ 2)×10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1/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ат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203269" y="4074961"/>
            <a:ext cx="646100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показывает на какую часть первоначального объёма изменяется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объём скелета породы при увеличении внешнего давления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единицу (одну атмосферу);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600" b="1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начальный объём скелета;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dP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интенсивность изменения давления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81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91805" y="208219"/>
            <a:ext cx="30246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Упругий режим фильтрации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Упругий режим фильтрации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3728" y="1336993"/>
            <a:ext cx="64945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Комплексный коэффициент, учитывающий упругость воды и породы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8200" y="3140968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210629" y="1722093"/>
            <a:ext cx="24291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пругоёмкости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породы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483768" y="2060848"/>
            <a:ext cx="64610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 объёмная величина показывает характеризует свойства любой единицы объёма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водонасыщенной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горной породы в условиях упругого режима фильтрации;</a:t>
            </a: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пористость горной породы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742295" y="1706704"/>
                <a:ext cx="4683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/>
                          </m:ctrlPr>
                        </m:sSupPr>
                        <m:e>
                          <m:r>
                            <a:rPr lang="ru-RU" i="1"/>
                            <m:t>𝛽</m:t>
                          </m:r>
                        </m:e>
                        <m:sup>
                          <m:r>
                            <a:rPr lang="ru-RU" i="1"/>
                            <m:t>∗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295" y="1706704"/>
                <a:ext cx="468333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845894" y="2078925"/>
                <a:ext cx="1638397" cy="4006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/>
                          </m:ctrlPr>
                        </m:sSupPr>
                        <m:e>
                          <m:r>
                            <a:rPr lang="ru-RU" i="1"/>
                            <m:t>𝛽</m:t>
                          </m:r>
                        </m:e>
                        <m:sup>
                          <m:r>
                            <a:rPr lang="ru-RU" i="1"/>
                            <m:t>∗</m:t>
                          </m:r>
                        </m:sup>
                      </m:sSup>
                      <m:r>
                        <a:rPr lang="ru-RU" i="1"/>
                        <m:t>=</m:t>
                      </m:r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ru-RU" i="1"/>
                            <m:t>𝛽</m:t>
                          </m:r>
                        </m:e>
                        <m:sub>
                          <m:r>
                            <a:rPr lang="ru-RU" i="1"/>
                            <m:t>в</m:t>
                          </m:r>
                        </m:sub>
                      </m:sSub>
                      <m:r>
                        <a:rPr lang="en-US" i="1"/>
                        <m:t>𝑛</m:t>
                      </m:r>
                      <m:r>
                        <a:rPr lang="ru-RU" i="1"/>
                        <m:t>+</m:t>
                      </m:r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ru-RU" i="1"/>
                            <m:t>𝛽</m:t>
                          </m:r>
                        </m:e>
                        <m:sub>
                          <m:r>
                            <a:rPr lang="ru-RU" i="1"/>
                            <m:t>с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94" y="2078925"/>
                <a:ext cx="1638397" cy="400622"/>
              </a:xfrm>
              <a:prstGeom prst="rect">
                <a:avLst/>
              </a:prstGeom>
              <a:blipFill rotWithShape="1"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Прямоугольник 13"/>
              <p:cNvSpPr/>
              <p:nvPr/>
            </p:nvSpPr>
            <p:spPr>
              <a:xfrm>
                <a:off x="840131" y="3379075"/>
                <a:ext cx="11987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/>
                          </m:ctrlPr>
                        </m:sSup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p>
                          <m:r>
                            <a:rPr lang="ru-RU" i="1"/>
                            <m:t>∗</m:t>
                          </m:r>
                        </m:sup>
                      </m:sSup>
                      <m:r>
                        <a:rPr lang="ru-RU" i="1"/>
                        <m:t>=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ru-RU" i="1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31" y="3379075"/>
                <a:ext cx="119879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03485" y="3385941"/>
            <a:ext cx="64610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практике аналитических гидродинамических расчётов чаще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Используется величина коэффициента упругой ёмкости пласта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(водоносного горизонта);</a:t>
            </a: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мощность пласта (водоносного горизонта)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Прямоугольник 18"/>
              <p:cNvSpPr/>
              <p:nvPr/>
            </p:nvSpPr>
            <p:spPr>
              <a:xfrm>
                <a:off x="426362" y="4476530"/>
                <a:ext cx="4683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/>
                          </m:ctrlPr>
                        </m:sSupPr>
                        <m:e>
                          <m:r>
                            <a:rPr lang="ru-RU" i="1"/>
                            <m:t>𝛽</m:t>
                          </m:r>
                        </m:e>
                        <m:sup>
                          <m:r>
                            <a:rPr lang="ru-RU" i="1"/>
                            <m:t>∗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62" y="4476530"/>
                <a:ext cx="468333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827584" y="4509120"/>
            <a:ext cx="76328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характеризует то относительное количество воды, которое выделится из какого-либо объёма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водонасыщенной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горной породы при изменении давления на единицу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Прямоугольник 22"/>
              <p:cNvSpPr/>
              <p:nvPr/>
            </p:nvSpPr>
            <p:spPr>
              <a:xfrm>
                <a:off x="432967" y="5226000"/>
                <a:ext cx="4617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/>
                          </m:ctrlPr>
                        </m:sSup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p>
                          <m:r>
                            <a:rPr lang="ru-RU" i="1"/>
                            <m:t>∗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67" y="5226000"/>
                <a:ext cx="461728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53179" y="5229200"/>
            <a:ext cx="76328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характеризует относительное изменение объема воды при изменении давления отнесённого ко всему пласту (водоносному горизонту)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28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285848" y="208219"/>
            <a:ext cx="24740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Емкостные параметры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Упругий режим фильтрации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3728" y="1336993"/>
            <a:ext cx="64945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Комплексный коэффициент, учитывающий упругость воды и породы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8200" y="3140968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210628" y="1722093"/>
            <a:ext cx="68897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упругоёмкости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породы входит в коэффициент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пьезопроводности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который характеризует скорость перераспределения давлений в пласте 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он тем выше, чем выше фильтрационные свойства водовмещающей породы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тем медленнее распространяется возмущение, чем выше упругость пласта.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742295" y="1706704"/>
                <a:ext cx="4683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/>
                          </m:ctrlPr>
                        </m:sSupPr>
                        <m:e>
                          <m:r>
                            <a:rPr lang="ru-RU" i="1"/>
                            <m:t>𝛽</m:t>
                          </m:r>
                        </m:e>
                        <m:sup>
                          <m:r>
                            <a:rPr lang="ru-RU" i="1"/>
                            <m:t>∗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295" y="1706704"/>
                <a:ext cx="468333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323016" y="4459095"/>
            <a:ext cx="64610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оэффициент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пьезопроводности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(10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÷10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сут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725559" y="4262235"/>
                <a:ext cx="1519903" cy="67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𝑎</m:t>
                      </m:r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𝛽</m:t>
                              </m:r>
                            </m:e>
                            <m:sup>
                              <m:r>
                                <a:rPr lang="en-US" i="1"/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𝑘𝑚</m:t>
                          </m:r>
                        </m:num>
                        <m:den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𝜇</m:t>
                              </m:r>
                            </m:e>
                            <m:sup>
                              <m:r>
                                <a:rPr lang="en-US" i="1"/>
                                <m:t>∗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59" y="4262235"/>
                <a:ext cx="1519903" cy="6700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Прямоугольник 24"/>
              <p:cNvSpPr/>
              <p:nvPr/>
            </p:nvSpPr>
            <p:spPr>
              <a:xfrm>
                <a:off x="819102" y="5242970"/>
                <a:ext cx="1192827" cy="6721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b="0" i="1" smtClean="0">
                              <a:latin typeface="Cambria Math"/>
                            </a:rPr>
                            <m:t>у</m:t>
                          </m:r>
                        </m:sub>
                      </m:sSub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en-US" i="1"/>
                            <m:t>𝑘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ru-RU" b="0" i="1" smtClean="0">
                                  <a:latin typeface="Cambria Math"/>
                                </a:rPr>
                                <m:t>ср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02" y="5242970"/>
                <a:ext cx="1192827" cy="67217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192202" y="5409779"/>
            <a:ext cx="64610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оэффициент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уровнепроводности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(10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÷10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sz="1600" b="1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сут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269755" y="5984536"/>
            <a:ext cx="64610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1600" b="1" i="1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гравитационная водоотдача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13735" y="3695657"/>
            <a:ext cx="76982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Емкостные параметры напорных и безнапорных водоносных горизонтов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4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87624" y="945678"/>
            <a:ext cx="6912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Значения интегральной показательной функции в табличной форме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" t="22326" r="17166" b="4671"/>
          <a:stretch/>
        </p:blipFill>
        <p:spPr bwMode="auto">
          <a:xfrm>
            <a:off x="139488" y="1463298"/>
            <a:ext cx="8752992" cy="4285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876256" y="208219"/>
            <a:ext cx="1868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Уравнение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62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45</a:t>
            </a:fld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квазистационарного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скважине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25459" y="1988840"/>
            <a:ext cx="86362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Большая часть слагаемых бесконечного знакопеременного ряда Тейлора быстро убывает по модулю и в практических расчётах её можно не учитывать: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1163588" y="2780928"/>
                <a:ext cx="6598509" cy="655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i="1"/>
                          </m:ctrlPr>
                        </m:dPr>
                        <m:e>
                          <m:r>
                            <a:rPr lang="ru-RU" i="1"/>
                            <m:t>−</m:t>
                          </m:r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𝐸</m:t>
                              </m:r>
                            </m:e>
                            <m:sub>
                              <m:r>
                                <a:rPr lang="ru-RU" i="1"/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/>
                              </m:ctrlPr>
                            </m:dPr>
                            <m:e>
                              <m:r>
                                <a:rPr lang="ru-RU" i="1"/>
                                <m:t>−</m:t>
                              </m:r>
                              <m:r>
                                <a:rPr lang="ru-RU" i="1"/>
                                <m:t>𝛼</m:t>
                              </m:r>
                            </m:e>
                          </m:d>
                        </m:e>
                      </m:d>
                      <m:r>
                        <a:rPr lang="ru-RU" i="1"/>
                        <m:t>= −0,5772−</m:t>
                      </m:r>
                      <m:func>
                        <m:funcPr>
                          <m:ctrlPr>
                            <a:rPr lang="ru-RU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/>
                            <m:t>ln</m:t>
                          </m:r>
                        </m:fName>
                        <m:e>
                          <m:r>
                            <a:rPr lang="ru-RU" i="1"/>
                            <m:t>𝛼</m:t>
                          </m:r>
                          <m:r>
                            <a:rPr lang="ru-RU" i="1"/>
                            <m:t>+</m:t>
                          </m:r>
                          <m:r>
                            <a:rPr lang="ru-RU" i="1"/>
                            <m:t>𝛼</m:t>
                          </m:r>
                          <m:r>
                            <a:rPr lang="ru-RU" i="1"/>
                            <m:t>− 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4</m:t>
                              </m:r>
                            </m:den>
                          </m:f>
                          <m:r>
                            <a:rPr lang="ru-RU" i="1"/>
                            <m:t>+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18</m:t>
                              </m:r>
                            </m:den>
                          </m:f>
                          <m:r>
                            <a:rPr lang="ru-RU" i="1"/>
                            <m:t>−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96</m:t>
                              </m:r>
                            </m:den>
                          </m:f>
                          <m:r>
                            <a:rPr lang="ru-RU" i="1"/>
                            <m:t>+…∓</m:t>
                          </m:r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𝛼</m:t>
                                  </m:r>
                                </m:e>
                                <m:sup>
                                  <m:r>
                                    <a:rPr lang="ru-RU" i="1"/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i="1"/>
                                <m:t>𝑛</m:t>
                              </m:r>
                              <m:r>
                                <a:rPr lang="ru-RU" i="1"/>
                                <m:t>∙</m:t>
                              </m:r>
                              <m:r>
                                <a:rPr lang="ru-RU" i="1"/>
                                <m:t>𝑛</m:t>
                              </m:r>
                              <m:r>
                                <a:rPr lang="ru-RU" i="1"/>
                                <m:t>!</m:t>
                              </m:r>
                            </m:den>
                          </m:f>
                        </m:e>
                      </m:func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588" y="2780928"/>
                <a:ext cx="6598509" cy="65517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66085" y="3979803"/>
            <a:ext cx="86362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Тогда справедливо приближённое равенство: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62842" y="2636912"/>
            <a:ext cx="3349518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Прямоугольник 12"/>
              <p:cNvSpPr/>
              <p:nvPr/>
            </p:nvSpPr>
            <p:spPr>
              <a:xfrm>
                <a:off x="1006458" y="4581128"/>
                <a:ext cx="6598509" cy="663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i="1" smtClean="0"/>
                          </m:ctrlPr>
                        </m:dPr>
                        <m:e>
                          <m:r>
                            <a:rPr lang="ru-RU" i="1"/>
                            <m:t>−</m:t>
                          </m:r>
                          <m:sSub>
                            <m:sSubPr>
                              <m:ctrlPr>
                                <a:rPr lang="ru-RU" i="1"/>
                              </m:ctrlPr>
                            </m:sSubPr>
                            <m:e>
                              <m:r>
                                <a:rPr lang="en-US" i="1"/>
                                <m:t>𝐸</m:t>
                              </m:r>
                            </m:e>
                            <m:sub>
                              <m:r>
                                <a:rPr lang="ru-RU" i="1"/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ru-RU" i="1"/>
                              </m:ctrlPr>
                            </m:dPr>
                            <m:e>
                              <m:r>
                                <a:rPr lang="ru-RU" i="1"/>
                                <m:t>−</m:t>
                              </m:r>
                              <m:r>
                                <a:rPr lang="ru-RU" i="1"/>
                                <m:t>𝛼</m:t>
                              </m:r>
                            </m:e>
                          </m:d>
                        </m:e>
                      </m:d>
                      <m:r>
                        <a:rPr lang="ru-RU" i="1"/>
                        <m:t>= −0,5772−</m:t>
                      </m:r>
                      <m:func>
                        <m:funcPr>
                          <m:ctrlPr>
                            <a:rPr lang="ru-RU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/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𝑎𝑡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𝑎𝑡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1.78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2.25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𝑎𝑡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</m:e>
                      </m:func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458" y="4581128"/>
                <a:ext cx="6598509" cy="6631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80770" y="5589240"/>
            <a:ext cx="86362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возможна замена интегральной показательной функции логарифмической: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72" y="208219"/>
            <a:ext cx="2974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Уравнение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Тейса-Джейкоба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88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20072" y="208219"/>
            <a:ext cx="2974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Уравнение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Тейса-Джейкоба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6459" y="867033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квазистационарного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скважине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77795" y="1656261"/>
            <a:ext cx="3349518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80770" y="5403924"/>
            <a:ext cx="86362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этом случае откачку считают длительной. Ели указанный критерий не соблюдается, то откачка  считается кратковременной, а расчеты понижения уровня выполняют по уравнению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419872" y="1887134"/>
                <a:ext cx="2265364" cy="618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𝑆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r>
                            <a:rPr lang="ru-RU" i="1"/>
                            <m:t>𝑄</m:t>
                          </m:r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𝜋</m:t>
                          </m:r>
                          <m:r>
                            <a:rPr lang="ru-RU" i="1"/>
                            <m:t>𝑘𝑚</m:t>
                          </m:r>
                        </m:den>
                      </m:f>
                      <m:func>
                        <m:funcPr>
                          <m:ctrlPr>
                            <a:rPr lang="ru-RU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/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ru-RU" i="1"/>
                              </m:ctrlPr>
                            </m:fPr>
                            <m:num>
                              <m:r>
                                <a:rPr lang="ru-RU" i="1"/>
                                <m:t>2.25</m:t>
                              </m:r>
                              <m:r>
                                <a:rPr lang="ru-RU" i="1"/>
                                <m:t>𝑎𝑡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i="1"/>
                                  </m:ctrlPr>
                                </m:sSupPr>
                                <m:e>
                                  <m:r>
                                    <a:rPr lang="ru-RU" i="1"/>
                                    <m:t>𝑟</m:t>
                                  </m:r>
                                </m:e>
                                <m:sup>
                                  <m:r>
                                    <a:rPr lang="ru-RU" i="1"/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887134"/>
                <a:ext cx="2265364" cy="6183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69309" y="3068960"/>
            <a:ext cx="863625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уменьшении аргумента интегральной показательной функции с ростом времени откачки наступает момент, когда значения интегральной показательной функции практически не отличаются от логарифмической зависимости.</a:t>
            </a:r>
          </a:p>
          <a:p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			   то возможна замена уравнения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уравнение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009328" y="4077072"/>
                <a:ext cx="2387192" cy="655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/>
                        <m:t>𝛼</m:t>
                      </m:r>
                      <m:r>
                        <a:rPr lang="ru-RU" i="1"/>
                        <m:t>=</m:t>
                      </m:r>
                      <m:f>
                        <m:fPr>
                          <m:ctrlPr>
                            <a:rPr lang="ru-RU" i="1"/>
                          </m:ctrlPr>
                        </m:fPr>
                        <m:num>
                          <m:sSup>
                            <m:sSupPr>
                              <m:ctrlPr>
                                <a:rPr lang="ru-RU" i="1"/>
                              </m:ctrlPr>
                            </m:sSupPr>
                            <m:e>
                              <m:r>
                                <a:rPr lang="en-US" i="1"/>
                                <m:t>𝑟</m:t>
                              </m:r>
                            </m:e>
                            <m:sup>
                              <m:r>
                                <a:rPr lang="ru-RU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i="1"/>
                            <m:t>4</m:t>
                          </m:r>
                          <m:r>
                            <a:rPr lang="ru-RU" i="1"/>
                            <m:t>𝑎𝑡</m:t>
                          </m:r>
                        </m:den>
                      </m:f>
                      <m:r>
                        <a:rPr lang="ru-RU" i="1"/>
                        <m:t>&lt;0.05÷0.1,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28" y="4077072"/>
                <a:ext cx="2387192" cy="6551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45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67544" y="1052736"/>
            <a:ext cx="7992888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депрессионной воронки в окрестностях работающей скважины является сложным процессом, поэтапно развивающимся во времени.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Существует три основных режима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 скважинам: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нестационарный,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квазистационарный и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стационарный.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условиях каждого из режимов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можно рассчитать понижение уровня подземных вод на произвольном расстоянии от возмущающей скважины, но для этого следует правильно выбирать  уравнения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водопртока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равнение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Тейса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равнение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Тейса-Джейкоба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ранение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Дюпюи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Главным критерием для выбора расчетной зависимости служит длительность откачки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(периода возмущения).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 уравнения справедливы для одиночной откачки из напорного неограниченного водоносного горизонта.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856067" y="230171"/>
            <a:ext cx="27483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Водоприток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к скважинам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3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10002</TotalTime>
  <Words>3263</Words>
  <Application>Microsoft Office PowerPoint</Application>
  <PresentationFormat>Экран (4:3)</PresentationFormat>
  <Paragraphs>434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313</cp:revision>
  <dcterms:created xsi:type="dcterms:W3CDTF">2014-04-28T08:52:25Z</dcterms:created>
  <dcterms:modified xsi:type="dcterms:W3CDTF">2014-05-27T05:38:19Z</dcterms:modified>
</cp:coreProperties>
</file>