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sldIdLst>
    <p:sldId id="257" r:id="rId2"/>
    <p:sldId id="258" r:id="rId3"/>
    <p:sldId id="345" r:id="rId4"/>
    <p:sldId id="389" r:id="rId5"/>
    <p:sldId id="446" r:id="rId6"/>
    <p:sldId id="390" r:id="rId7"/>
    <p:sldId id="391" r:id="rId8"/>
    <p:sldId id="393" r:id="rId9"/>
    <p:sldId id="394" r:id="rId10"/>
    <p:sldId id="392" r:id="rId11"/>
    <p:sldId id="395" r:id="rId12"/>
    <p:sldId id="406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397" r:id="rId21"/>
    <p:sldId id="398" r:id="rId22"/>
    <p:sldId id="400" r:id="rId23"/>
    <p:sldId id="399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5" r:id="rId45"/>
    <p:sldId id="434" r:id="rId46"/>
    <p:sldId id="437" r:id="rId47"/>
    <p:sldId id="438" r:id="rId48"/>
    <p:sldId id="439" r:id="rId49"/>
    <p:sldId id="436" r:id="rId50"/>
    <p:sldId id="440" r:id="rId51"/>
    <p:sldId id="441" r:id="rId52"/>
    <p:sldId id="442" r:id="rId53"/>
    <p:sldId id="443" r:id="rId54"/>
    <p:sldId id="444" r:id="rId55"/>
    <p:sldId id="445" r:id="rId56"/>
    <p:sldId id="388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814980-B458-4947-963D-EF77F5DAE5EE}">
          <p14:sldIdLst>
            <p14:sldId id="257"/>
            <p14:sldId id="258"/>
            <p14:sldId id="345"/>
            <p14:sldId id="389"/>
            <p14:sldId id="446"/>
            <p14:sldId id="390"/>
            <p14:sldId id="391"/>
            <p14:sldId id="393"/>
            <p14:sldId id="394"/>
            <p14:sldId id="392"/>
            <p14:sldId id="39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397"/>
            <p14:sldId id="398"/>
            <p14:sldId id="400"/>
            <p14:sldId id="399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5"/>
            <p14:sldId id="434"/>
            <p14:sldId id="437"/>
            <p14:sldId id="438"/>
            <p14:sldId id="439"/>
            <p14:sldId id="436"/>
            <p14:sldId id="440"/>
            <p14:sldId id="441"/>
            <p14:sldId id="442"/>
            <p14:sldId id="443"/>
            <p14:sldId id="444"/>
            <p14:sldId id="445"/>
            <p14:sldId id="3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4639" autoAdjust="0"/>
  </p:normalViewPr>
  <p:slideViewPr>
    <p:cSldViewPr>
      <p:cViewPr>
        <p:scale>
          <a:sx n="118" d="100"/>
          <a:sy n="118" d="100"/>
        </p:scale>
        <p:origin x="-1848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A3BE8-C4A9-482D-A6A0-3BBF5D616AD4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74D43-DAED-4FB1-8A42-D9833C3F7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46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98C52-8AAF-4CE0-8151-219D198797FF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2039-A46F-42C1-846D-CB463EE7EEAC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23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0C04E-A8D3-4D4E-A16C-ECE9FF4CE9D2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6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A9A8-D837-4F31-B0BA-C54690BE38DB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72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4E8F7-9182-476A-B912-386017EF565A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7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72AF-4716-4EE0-A3E4-C56E16C82DC2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73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2A55B-12B7-4DD2-834A-912BB7CDC67E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1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7C2C-AFFF-4A03-BD78-1C8B249A8034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8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D47C-D828-4D33-BE8C-54565462065A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2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B92A-2A75-4E49-9D43-400F1FB7433B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64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AB60-DF2F-451B-8414-B48DA6C41866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9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D866A-F440-418F-B403-792707BBB47A}" type="datetime1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1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3578" t="19606" r="28358" b="3828"/>
          <a:stretch>
            <a:fillRect/>
          </a:stretch>
        </p:blipFill>
        <p:spPr bwMode="auto">
          <a:xfrm>
            <a:off x="179512" y="2348259"/>
            <a:ext cx="403701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3629" y="5589240"/>
            <a:ext cx="39824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гидрогеологии, инженерной геологии и</a:t>
            </a:r>
          </a:p>
          <a:p>
            <a:pPr algn="r"/>
            <a:r>
              <a:rPr lang="ru-RU" sz="1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идрогеоэкологии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ИПР ТПУ</a:t>
            </a:r>
          </a:p>
          <a:p>
            <a:pPr algn="r"/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оцент 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Кузеванов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К.И.</a:t>
            </a:r>
            <a:endParaRPr lang="ru-RU" sz="1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0987" y="620688"/>
            <a:ext cx="69352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Гидродинамика флюидных систем и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оделирование 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идродинамических процессов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1992" y="2924944"/>
            <a:ext cx="345639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Лекция № </a:t>
            </a:r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</a:rPr>
              <a:t>11</a:t>
            </a:r>
            <a:endParaRPr lang="ru-RU" sz="20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Определение  фильтрационных</a:t>
            </a: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 параметров водоносных горизонтов по</a:t>
            </a:r>
          </a:p>
          <a:p>
            <a:pPr algn="r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</a:rPr>
              <a:t>д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анным опытно-фильтрационных</a:t>
            </a: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работ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5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97373" y="836712"/>
            <a:ext cx="8820472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Типовые расчётные схемы</a:t>
            </a:r>
          </a:p>
          <a:p>
            <a:r>
              <a:rPr lang="ru-RU" sz="2000" dirty="0" smtClean="0"/>
              <a:t>	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Неограниченный пласт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Полуограниченный пласт с границей первого рода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Полуограниченный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пласт с границей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второго рода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Пласт квадрант с однородными границами второго рода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Пласт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квадрант с однородными границами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первого рода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Пласт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квадрант 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разнородными границами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Пласт-полоса с однородными границами второго рода</a:t>
            </a:r>
          </a:p>
          <a:p>
            <a:pPr algn="ctr">
              <a:spcAft>
                <a:spcPts val="600"/>
              </a:spcAft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рассматривались на лекции: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Пласт-полоса 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однородными границами </a:t>
            </a:r>
            <a:r>
              <a:rPr 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первого рода</a:t>
            </a:r>
          </a:p>
          <a:p>
            <a:pPr>
              <a:spcAft>
                <a:spcPts val="600"/>
              </a:spcAft>
            </a:pPr>
            <a:r>
              <a:rPr 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Пласт-полоса 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разнородными границами</a:t>
            </a:r>
            <a:endParaRPr lang="ru-RU" sz="2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96136" y="208219"/>
            <a:ext cx="28168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Содержание лекции № 10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5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988840"/>
            <a:ext cx="79928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оценки фильтрационных параметров используют две группы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методов: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лабораторные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полевые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3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39596" y="980728"/>
            <a:ext cx="799288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Лабораторные методы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построены на исследовании образцов горной в условии искусственных фильтрационных потоков 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Достоинства: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возможность многократного повторения опыта при разных 	гидравлических уклонах;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статистическая обработка опытных данных с отбраковкой 	случайных отклонений;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возможность исследования анизотропии фильтрационных 	свойств.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Недостатки: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фильтрационные параметры характеризуют свойства 	водовмещающих пород в точке (не характеризуют массив)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0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27493" r="6591" b="13895"/>
          <a:stretch/>
        </p:blipFill>
        <p:spPr bwMode="auto">
          <a:xfrm>
            <a:off x="323528" y="908720"/>
            <a:ext cx="853104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7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39596" y="980728"/>
            <a:ext cx="799288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Полевые методы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построены на исследовании возмущения напорного поля в водоносном горизонте под влиянием работы горных выработок (скважин) 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Достоинства: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возможность охарактеризовать фильтрационные параметры на 	большой площади водоносного горизонта в пределах 	депрессионной воронки;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возможность количественной оценки граничных условий 	водоносного горизонта.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Недостатки: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высокая стоимость;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значительные трудозатраты;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длительность проведения опытных работ;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чувствительность к условиям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проведения опытных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78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08175" y="1844824"/>
            <a:ext cx="799288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Полевые методы определения фильтрационных параметров: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Откачки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Нагнетания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Наливы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Выпуски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скважин, колодцев и шурфов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2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386015"/>
              </p:ext>
            </p:extLst>
          </p:nvPr>
        </p:nvGraphicFramePr>
        <p:xfrm>
          <a:off x="251520" y="836712"/>
          <a:ext cx="8640960" cy="5900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3528392"/>
                <a:gridCol w="2880320"/>
              </a:tblGrid>
              <a:tr h="6638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Виды работ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Недостатки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Опытные откачки из скважин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Основной и наиболее точный метод определения коэффициента</a:t>
                      </a:r>
                      <a:r>
                        <a:rPr lang="ru-RU" baseline="0" dirty="0" smtClean="0"/>
                        <a:t> фильтрации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больших глубинах и значительной водопроницаемости горных пород возникают значительные технические трудности</a:t>
                      </a:r>
                      <a:endParaRPr lang="ru-RU" dirty="0"/>
                    </a:p>
                  </a:txBody>
                  <a:tcPr/>
                </a:tc>
              </a:tr>
              <a:tr h="1487224">
                <a:tc>
                  <a:txBody>
                    <a:bodyPr/>
                    <a:lstStyle/>
                    <a:p>
                      <a:r>
                        <a:rPr lang="ru-RU" dirty="0" smtClean="0"/>
                        <a:t>Опытные наливы в скважины (при малых давлениях)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Можно получить оценку водопроницаемости «сухих» горных пород; при глубоких залеганиях уровня заменяют откачки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Требуют</a:t>
                      </a:r>
                      <a:r>
                        <a:rPr lang="ru-RU" baseline="0" dirty="0" smtClean="0"/>
                        <a:t> повышенной точности замеров уровней; в отдельных случаях возможна </a:t>
                      </a:r>
                      <a:r>
                        <a:rPr lang="ru-RU" baseline="0" dirty="0" err="1" smtClean="0"/>
                        <a:t>кольматация</a:t>
                      </a:r>
                      <a:r>
                        <a:rPr lang="ru-RU" baseline="0" dirty="0" smtClean="0"/>
                        <a:t> трещин и пор породы</a:t>
                      </a:r>
                      <a:endParaRPr lang="ru-RU" dirty="0"/>
                    </a:p>
                  </a:txBody>
                  <a:tcPr/>
                </a:tc>
              </a:tr>
              <a:tr h="1872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Опытные нагнетания в скважины (при больших давлениях)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Можно получить оценку водопроницаемости скальных пород по зонам, когда проведение</a:t>
                      </a:r>
                      <a:r>
                        <a:rPr lang="ru-RU" baseline="0" dirty="0" smtClean="0"/>
                        <a:t> откачек по техническим причинам затруднено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Возможность </a:t>
                      </a:r>
                      <a:r>
                        <a:rPr lang="ru-RU" dirty="0" err="1" smtClean="0"/>
                        <a:t>кольматации</a:t>
                      </a:r>
                      <a:r>
                        <a:rPr lang="ru-RU" baseline="0" dirty="0" smtClean="0"/>
                        <a:t> трещин и пор породы. Не исключается возможность появления турбулентного режима фильтрации, затрудняющего обработку опытных данных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67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411623"/>
              </p:ext>
            </p:extLst>
          </p:nvPr>
        </p:nvGraphicFramePr>
        <p:xfrm>
          <a:off x="251520" y="836712"/>
          <a:ext cx="8640960" cy="441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3528392"/>
                <a:gridCol w="2880320"/>
              </a:tblGrid>
              <a:tr h="6638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Виды работ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Недостатки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Откачки из</a:t>
                      </a:r>
                      <a:r>
                        <a:rPr lang="ru-RU" baseline="0" dirty="0" smtClean="0"/>
                        <a:t> шурфов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Позволяют определить коэффициент</a:t>
                      </a:r>
                      <a:r>
                        <a:rPr lang="ru-RU" baseline="0" dirty="0" smtClean="0"/>
                        <a:t> фильтрации пород при движении воды в породе в направлении близком к вертикальному (при поступлении воды через дно)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Малое заглубление шурфов в водоносный горизонт ограничивает область,</a:t>
                      </a:r>
                      <a:r>
                        <a:rPr lang="ru-RU" baseline="0" dirty="0" smtClean="0"/>
                        <a:t> характеризуемую откачкой зоной непосредственно примыкающей к шурфу</a:t>
                      </a:r>
                      <a:endParaRPr lang="ru-RU" dirty="0"/>
                    </a:p>
                  </a:txBody>
                  <a:tcPr/>
                </a:tc>
              </a:tr>
              <a:tr h="1487224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Наливы воды в шурфы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Можно ориентировочно определить</a:t>
                      </a:r>
                      <a:r>
                        <a:rPr lang="ru-RU" baseline="0" dirty="0" smtClean="0"/>
                        <a:t> коэффициент фильтрации пород (преимущественно глинисто-супесчаных), залегающих выше уровня грунтовых вод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Условность</a:t>
                      </a:r>
                      <a:r>
                        <a:rPr lang="ru-RU" baseline="0" dirty="0" smtClean="0"/>
                        <a:t> суждения о коэффициенте фильтрации породы на основе явления насыщения породы водой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9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39596" y="980728"/>
            <a:ext cx="7992888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Наибольшей популярностью пользуются откачки из скважин: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 длительности опыта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Прокачки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подготовка скважины к откачке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Пробные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предварительная оценка фильтрационных свойств и качества подземных вод для сравнительной оценки разных участков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Опытные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основной вид гидрогеологических работ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Опытно-эксплуатационные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стадии эксплуатационной разведки в сложных гидрогеологических условиях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наличию наблюдательных скважин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Одиночные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устанавливают зависимость дебита от понижения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Кустовые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основной вид опытных работ для определения гидрогеологических параметров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26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39596" y="980728"/>
            <a:ext cx="799288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фильтрационным параметрам относятся: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Коэффициент фильтрации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водопроводимости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пьезопроводности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уровнепроводности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Упругая водоотдача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Гравитационная водоотдача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2852936"/>
            <a:ext cx="79928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основе определения фильтрационных параметров лежит решение уравнений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 скважинам относительно переменных, характеризующих свойства водовмещающих пород (обратная задача).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463175"/>
            <a:ext cx="79928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Нестационарный (неустановившийся)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Квазистационарный (квазиустановившийся)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Стационарный (установившийся)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Дюпюи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Уравнения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скважинам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5148064" y="3725333"/>
                <a:ext cx="2279790" cy="618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ru-RU" i="1">
                              <a:latin typeface="Cambria Math"/>
                            </a:rPr>
                            <m:t>,25</m:t>
                          </m:r>
                          <m:r>
                            <a:rPr lang="en-US" i="1">
                              <a:latin typeface="Cambria Math"/>
                            </a:rPr>
                            <m:t>𝑎𝑡</m:t>
                          </m:r>
                        </m:num>
                        <m:den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725333"/>
                <a:ext cx="2279790" cy="6183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755942" y="5408422"/>
                <a:ext cx="1877372" cy="67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942" y="5408422"/>
                <a:ext cx="1877372" cy="6726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4860031" y="5404748"/>
                <a:ext cx="1774845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1" y="5404748"/>
                <a:ext cx="1774845" cy="6127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392407" y="2060848"/>
                <a:ext cx="2389244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</a:rPr>
                            <m:t>𝑘𝑚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</m:d>
                      <m:r>
                        <a:rPr lang="ru-RU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407" y="2060848"/>
                <a:ext cx="2389244" cy="6127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5817006" y="2018465"/>
                <a:ext cx="1723549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</a:rPr>
                        <m:t>где     </m:t>
                      </m:r>
                      <m:r>
                        <a:rPr lang="ru-RU" i="1">
                          <a:latin typeface="Cambria Math"/>
                        </a:rPr>
                        <m:t>𝛼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ru-RU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4</m:t>
                          </m:r>
                          <m:r>
                            <a:rPr lang="ru-RU" i="1">
                              <a:latin typeface="Cambria Math"/>
                            </a:rPr>
                            <m:t>𝑎𝑡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006" y="2018465"/>
                <a:ext cx="1723549" cy="65517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444208" y="236075"/>
            <a:ext cx="2287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Ржимы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3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913056"/>
            <a:ext cx="799288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 временного прослеживания уровня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Наиболее точно можно определить фильтрационные параметры по данным длительных кустовых откачек, описываемых уравнением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2699792" y="3725333"/>
                <a:ext cx="3942490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𝑆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4</m:t>
                          </m:r>
                          <m:r>
                            <a:rPr lang="en-US" sz="3200" i="1">
                              <a:latin typeface="Cambria Math"/>
                            </a:rPr>
                            <m:t>𝜋</m:t>
                          </m:r>
                          <m:r>
                            <a:rPr lang="en-US" sz="3200" i="1"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  <m:r>
                            <a:rPr lang="ru-RU" sz="3200" i="1">
                              <a:latin typeface="Cambria Math"/>
                            </a:rPr>
                            <m:t>,25</m:t>
                          </m:r>
                          <m:r>
                            <a:rPr lang="en-US" sz="3200" i="1">
                              <a:latin typeface="Cambria Math"/>
                            </a:rPr>
                            <m:t>𝑎𝑡</m:t>
                          </m:r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sz="32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725333"/>
                <a:ext cx="3942490" cy="10275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0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913056"/>
            <a:ext cx="79928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Необходимость использования кустовых откачек (с наблюдательными скважинами) связана с тем, что в центральной скважине куста при откачке возникает гидравлический скачок уровня, вызывающий несовпадение уровня в скважине и в водоносном горизонте, и не позволяющий замерить истинную величину понижения.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наблюдательных скважинах (скважине) отсутствует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водоотбор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гидравлический скачок уровня не возникает.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22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67544" y="1340768"/>
            <a:ext cx="7992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Гидравлический скачок уровня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50" y="2060848"/>
            <a:ext cx="5836515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7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67544" y="1340768"/>
            <a:ext cx="7992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Куст гидрогеологических скважин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95" y="2060848"/>
            <a:ext cx="536087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3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56034" y="1196752"/>
            <a:ext cx="799288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Решение одного уравнения с двумя неизвестными невозможно, поэтому для получения решения используют дополнительные приёмы обработки.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Графоаналитические методы прямолинейной анаморфозы построены на преобразовании исходных зависимостей к прямолинейному виду и графоаналитическому определению параметров прямолинейных частей графиков, построенных на основе опытных данных: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2581233" y="4057659"/>
                <a:ext cx="3942490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𝑆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4</m:t>
                          </m:r>
                          <m:r>
                            <a:rPr lang="en-US" sz="3200" i="1">
                              <a:latin typeface="Cambria Math"/>
                            </a:rPr>
                            <m:t>𝜋</m:t>
                          </m:r>
                          <m:r>
                            <a:rPr lang="en-US" sz="3200" i="1"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  <m:r>
                            <a:rPr lang="ru-RU" sz="3200" i="1">
                              <a:latin typeface="Cambria Math"/>
                            </a:rPr>
                            <m:t>,25</m:t>
                          </m:r>
                          <m:r>
                            <a:rPr lang="en-US" sz="3200" i="1">
                              <a:latin typeface="Cambria Math"/>
                            </a:rPr>
                            <m:t>𝑎𝑡</m:t>
                          </m:r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sz="32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233" y="4057659"/>
                <a:ext cx="3942490" cy="10275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708434" y="5229200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является уравнением прямой линии вида: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 r="89767" b="28019"/>
          <a:stretch>
            <a:fillRect/>
          </a:stretch>
        </p:blipFill>
        <p:spPr bwMode="auto">
          <a:xfrm>
            <a:off x="4067944" y="5877272"/>
            <a:ext cx="1393366" cy="5435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97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2555776" y="2564904"/>
                <a:ext cx="3942490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𝑆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4</m:t>
                          </m:r>
                          <m:r>
                            <a:rPr lang="en-US" sz="3200" i="1">
                              <a:latin typeface="Cambria Math"/>
                            </a:rPr>
                            <m:t>𝜋</m:t>
                          </m:r>
                          <m:r>
                            <a:rPr lang="en-US" sz="3200" i="1"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ru-RU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  <m:r>
                            <a:rPr lang="ru-RU" sz="3200" i="1">
                              <a:latin typeface="Cambria Math"/>
                            </a:rPr>
                            <m:t>,25</m:t>
                          </m:r>
                          <m:r>
                            <a:rPr lang="en-US" sz="3200" i="1">
                              <a:latin typeface="Cambria Math"/>
                            </a:rPr>
                            <m:t>𝑎𝑡</m:t>
                          </m:r>
                        </m:num>
                        <m:den>
                          <m:sSup>
                            <m:sSupPr>
                              <m:ctrlPr>
                                <a:rPr lang="ru-RU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sz="32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564904"/>
                <a:ext cx="3942490" cy="10275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575556" y="3933056"/>
            <a:ext cx="79928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независимая переменная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техническое требование к проведению откачки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08434" y="836712"/>
            <a:ext cx="799288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 временного прослеживания уровня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7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143240" y="785794"/>
            <a:ext cx="2627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(уравнение прямой линии)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2357422" y="2714620"/>
            <a:ext cx="4035444" cy="4230488"/>
            <a:chOff x="2143108" y="2000240"/>
            <a:chExt cx="4035444" cy="4230488"/>
          </a:xfrm>
        </p:grpSpPr>
        <p:pic>
          <p:nvPicPr>
            <p:cNvPr id="727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5984" y="2285992"/>
              <a:ext cx="3892568" cy="794879"/>
            </a:xfrm>
            <a:prstGeom prst="rect">
              <a:avLst/>
            </a:prstGeom>
            <a:noFill/>
          </p:spPr>
        </p:pic>
        <p:pic>
          <p:nvPicPr>
            <p:cNvPr id="7270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89767" b="28019"/>
            <a:stretch>
              <a:fillRect/>
            </a:stretch>
          </p:blipFill>
          <p:spPr bwMode="auto">
            <a:xfrm>
              <a:off x="3571868" y="3786190"/>
              <a:ext cx="2035168" cy="793846"/>
            </a:xfrm>
            <a:prstGeom prst="rect">
              <a:avLst/>
            </a:prstGeom>
            <a:noFill/>
          </p:spPr>
        </p:pic>
        <p:cxnSp>
          <p:nvCxnSpPr>
            <p:cNvPr id="10" name="Прямая со стрелкой 9"/>
            <p:cNvCxnSpPr/>
            <p:nvPr/>
          </p:nvCxnSpPr>
          <p:spPr>
            <a:xfrm rot="16200000" flipV="1">
              <a:off x="2500298" y="2928934"/>
              <a:ext cx="1000132" cy="10001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rot="16200000" flipV="1">
              <a:off x="3643306" y="3071810"/>
              <a:ext cx="785818" cy="6429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rot="5400000" flipH="1" flipV="1">
              <a:off x="4786314" y="3429000"/>
              <a:ext cx="714380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 rot="5400000" flipH="1" flipV="1">
              <a:off x="5214942" y="3214686"/>
              <a:ext cx="928694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rot="5400000">
              <a:off x="3071802" y="4572008"/>
              <a:ext cx="785818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rot="5400000">
              <a:off x="3607587" y="4536289"/>
              <a:ext cx="928694" cy="571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710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r="83740" b="6280"/>
            <a:stretch>
              <a:fillRect/>
            </a:stretch>
          </p:blipFill>
          <p:spPr bwMode="auto">
            <a:xfrm>
              <a:off x="3000364" y="5214950"/>
              <a:ext cx="3178177" cy="1015778"/>
            </a:xfrm>
            <a:prstGeom prst="rect">
              <a:avLst/>
            </a:prstGeom>
            <a:noFill/>
          </p:spPr>
        </p:pic>
        <p:cxnSp>
          <p:nvCxnSpPr>
            <p:cNvPr id="30" name="Прямая со стрелкой 29"/>
            <p:cNvCxnSpPr/>
            <p:nvPr/>
          </p:nvCxnSpPr>
          <p:spPr>
            <a:xfrm rot="5400000">
              <a:off x="4286248" y="4643446"/>
              <a:ext cx="857256" cy="4286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 rot="5400000">
              <a:off x="4857752" y="4786322"/>
              <a:ext cx="857256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Овал 15"/>
            <p:cNvSpPr/>
            <p:nvPr/>
          </p:nvSpPr>
          <p:spPr>
            <a:xfrm>
              <a:off x="2143108" y="2428868"/>
              <a:ext cx="428628" cy="5000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86050" y="2000240"/>
              <a:ext cx="1928826" cy="135732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857752" y="2214554"/>
              <a:ext cx="785818" cy="11430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5643570" y="2428868"/>
              <a:ext cx="428628" cy="5000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571612"/>
            <a:ext cx="3892568" cy="794879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63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7356" y="785794"/>
            <a:ext cx="4870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квазистационарный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режим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 скважине)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342406" y="2214554"/>
            <a:ext cx="7137633" cy="3500462"/>
            <a:chOff x="1342406" y="2214554"/>
            <a:chExt cx="7137633" cy="3500462"/>
          </a:xfrm>
        </p:grpSpPr>
        <p:pic>
          <p:nvPicPr>
            <p:cNvPr id="7" name="Рисунок 6" descr="ИГ_общий_1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480" y="2214554"/>
              <a:ext cx="5500726" cy="3500462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975387" y="425244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42406" y="48691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24328" y="4370944"/>
              <a:ext cx="955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 = </a:t>
              </a:r>
              <a:r>
                <a:rPr lang="en-US" b="1" i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tg</a:t>
              </a:r>
              <a:r>
                <a:rPr lang="ru-RU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l-GR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2123728" y="4581128"/>
              <a:ext cx="1512168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Дуга 10"/>
            <p:cNvSpPr/>
            <p:nvPr/>
          </p:nvSpPr>
          <p:spPr>
            <a:xfrm rot="1631828">
              <a:off x="2567125" y="4405679"/>
              <a:ext cx="203245" cy="211874"/>
            </a:xfrm>
            <a:prstGeom prst="arc">
              <a:avLst>
                <a:gd name="adj1" fmla="val 16200000"/>
                <a:gd name="adj2" fmla="val 465316"/>
              </a:avLst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Левая фигурная скобка 11"/>
            <p:cNvSpPr/>
            <p:nvPr/>
          </p:nvSpPr>
          <p:spPr>
            <a:xfrm>
              <a:off x="1857356" y="4581128"/>
              <a:ext cx="194364" cy="967462"/>
            </a:xfrm>
            <a:prstGeom prst="leftBrace">
              <a:avLst>
                <a:gd name="adj1" fmla="val 52584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474790" y="4132171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0152" y="342844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419872" y="418043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051720" y="4216442"/>
            <a:ext cx="136815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5940152" y="34290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2051720" y="3465004"/>
            <a:ext cx="396044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419872" y="4252446"/>
            <a:ext cx="36004" cy="140880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940152" y="3512041"/>
            <a:ext cx="36004" cy="2149207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Прямоугольник 29"/>
              <p:cNvSpPr/>
              <p:nvPr/>
            </p:nvSpPr>
            <p:spPr>
              <a:xfrm>
                <a:off x="3063532" y="5877272"/>
                <a:ext cx="3020249" cy="6980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𝐵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=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𝑡𝑔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𝛼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FF0000"/>
                              </a:solidFill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2</m:t>
                              </m:r>
                            </m:sub>
                          </m:sSub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>
                                      <a:solidFill>
                                        <a:srgbClr val="FF0000"/>
                                      </a:solidFill>
                                    </a:rPr>
                                    <m:t>ln</m:t>
                                  </m:r>
                                  <m:r>
                                    <a:rPr lang="ru-RU">
                                      <a:solidFill>
                                        <a:srgbClr val="FF0000"/>
                                      </a:solidFill>
                                    </a:rPr>
                                    <m:t>(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  <m:sub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2</m:t>
                              </m:r>
                            </m:sub>
                          </m:sSub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)−</m:t>
                          </m:r>
                          <m:sSub>
                            <m:sSub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>
                                      <a:solidFill>
                                        <a:srgbClr val="FF0000"/>
                                      </a:solidFill>
                                    </a:rPr>
                                    <m:t>ln</m:t>
                                  </m:r>
                                  <m:r>
                                    <a:rPr lang="ru-RU">
                                      <a:solidFill>
                                        <a:srgbClr val="FF0000"/>
                                      </a:solidFill>
                                    </a:rPr>
                                    <m:t>(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  <m:sub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1</m:t>
                              </m:r>
                            </m:sub>
                          </m:sSub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</m:den>
                      </m:f>
                      <m:r>
                        <a:rPr lang="ru-RU" i="1">
                          <a:solidFill>
                            <a:srgbClr val="FF0000"/>
                          </a:solidFill>
                        </a:rPr>
                        <m:t>;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32" y="5877272"/>
                <a:ext cx="3020249" cy="6980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92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7356" y="785794"/>
            <a:ext cx="4870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квазистационарный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режим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 скважине)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857496"/>
            <a:ext cx="1857375" cy="619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785926"/>
            <a:ext cx="3848100" cy="62865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857628"/>
            <a:ext cx="2686050" cy="628650"/>
          </a:xfrm>
          <a:prstGeom prst="rect">
            <a:avLst/>
          </a:prstGeom>
          <a:noFill/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4786322"/>
            <a:ext cx="4171950" cy="609600"/>
          </a:xfrm>
          <a:prstGeom prst="rect">
            <a:avLst/>
          </a:prstGeom>
          <a:noFill/>
        </p:spPr>
      </p:pic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1066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785926"/>
            <a:ext cx="1971675" cy="619125"/>
          </a:xfrm>
          <a:prstGeom prst="rect">
            <a:avLst/>
          </a:prstGeom>
          <a:noFill/>
        </p:spPr>
      </p:pic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1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5857892"/>
            <a:ext cx="1133475" cy="361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43306" y="2780928"/>
            <a:ext cx="2008814" cy="7920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923928" y="5704983"/>
            <a:ext cx="1440160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66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640663" y="785794"/>
            <a:ext cx="5303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Индикаторный график временного прослеживания уровня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(обработка проводится в зоне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000240"/>
            <a:ext cx="5715040" cy="3495473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/>
        </p:nvCxnSpPr>
        <p:spPr>
          <a:xfrm rot="5400000">
            <a:off x="1357290" y="3857628"/>
            <a:ext cx="4143404" cy="0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2928926" y="3857629"/>
            <a:ext cx="4143404" cy="0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43372" y="15716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358082" y="478632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Ln</a:t>
            </a:r>
            <a:r>
              <a:rPr lang="en-US" dirty="0" smtClean="0"/>
              <a:t> t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143108" y="5572140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037462" y="55721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29322" y="557214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19695" y="6215082"/>
            <a:ext cx="8164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Режимы притока: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нестационарный;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квазистационарный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взаимодействие с границей второго рода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02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785926"/>
            <a:ext cx="714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Порядок полуавтоматической обработки данных длительных кустовых откачек по методу временного прослеживания уровня</a:t>
            </a:r>
          </a:p>
          <a:p>
            <a:endParaRPr lang="ru-RU" dirty="0"/>
          </a:p>
          <a:p>
            <a:r>
              <a:rPr lang="ru-RU" dirty="0" smtClean="0"/>
              <a:t>1. Создать электронную базу данных наблюдений за снижением уровня во время откачки.</a:t>
            </a:r>
          </a:p>
          <a:p>
            <a:endParaRPr lang="ru-RU" dirty="0" smtClean="0"/>
          </a:p>
          <a:p>
            <a:r>
              <a:rPr lang="ru-RU" dirty="0" smtClean="0"/>
              <a:t>2. Создать интерактивный индикаторный график откачки, который может показывать по запросу ход опыта для каждой наблюдательной скважины, замеры уровней по которой имеются в базе данных.</a:t>
            </a:r>
          </a:p>
          <a:p>
            <a:endParaRPr lang="ru-RU" dirty="0" smtClean="0"/>
          </a:p>
          <a:p>
            <a:r>
              <a:rPr lang="ru-RU" dirty="0" smtClean="0"/>
              <a:t>3. Создать в поле интерактивного графика откачки управляемую прямую, положением которой можно управлять на экране ПЭВМ.</a:t>
            </a:r>
          </a:p>
          <a:p>
            <a:endParaRPr lang="ru-RU" dirty="0" smtClean="0"/>
          </a:p>
          <a:p>
            <a:r>
              <a:rPr lang="ru-RU" dirty="0" smtClean="0"/>
              <a:t>4. Связать параметры управляемой прямой с фильтрационными параметрами </a:t>
            </a:r>
            <a:r>
              <a:rPr lang="ru-RU" smtClean="0"/>
              <a:t>водоносного горизонта.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71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78579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6182" y="6611803"/>
            <a:ext cx="1768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Зонирование рабочего листа</a:t>
            </a:r>
            <a:endParaRPr lang="ru-RU" sz="1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08" y="2500306"/>
            <a:ext cx="2143140" cy="1214446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3108" y="3714752"/>
            <a:ext cx="1071570" cy="78581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00694" y="2428868"/>
            <a:ext cx="2428892" cy="385765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14876" y="2500306"/>
            <a:ext cx="714380" cy="378621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14612" y="1643050"/>
            <a:ext cx="1071570" cy="78581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857620" y="857232"/>
            <a:ext cx="1071570" cy="571504"/>
          </a:xfrm>
          <a:prstGeom prst="wedgeRoundRectCallout">
            <a:avLst>
              <a:gd name="adj1" fmla="val -63077"/>
              <a:gd name="adj2" fmla="val 846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Параметры управляемой прямой</a:t>
            </a:r>
            <a:endParaRPr lang="ru-RU" sz="1000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857620" y="1714488"/>
            <a:ext cx="1143008" cy="571504"/>
          </a:xfrm>
          <a:prstGeom prst="wedgeRoundRectCallout">
            <a:avLst>
              <a:gd name="adj1" fmla="val -63077"/>
              <a:gd name="adj2" fmla="val 846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Интерактивный индикаторный график</a:t>
            </a:r>
            <a:endParaRPr lang="ru-RU" sz="1000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357554" y="3857628"/>
            <a:ext cx="1242546" cy="571504"/>
          </a:xfrm>
          <a:prstGeom prst="wedgeRoundRectCallout">
            <a:avLst>
              <a:gd name="adj1" fmla="val -59117"/>
              <a:gd name="adj2" fmla="val 276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Фильтрационные параметры</a:t>
            </a:r>
            <a:endParaRPr lang="ru-RU" sz="1000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286116" y="4786322"/>
            <a:ext cx="1143008" cy="714380"/>
          </a:xfrm>
          <a:prstGeom prst="wedgeRoundRectCallout">
            <a:avLst>
              <a:gd name="adj1" fmla="val 75536"/>
              <a:gd name="adj2" fmla="val -8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Таблица данных для вывода текущего графика откачки</a:t>
            </a:r>
            <a:endParaRPr lang="ru-RU" sz="1000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6572264" y="1285860"/>
            <a:ext cx="1214446" cy="571504"/>
          </a:xfrm>
          <a:prstGeom prst="wedgeRoundRectCallout">
            <a:avLst>
              <a:gd name="adj1" fmla="val -36939"/>
              <a:gd name="adj2" fmla="val 1353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База данных по наблюдательным скважинам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05278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5358" y="6540365"/>
            <a:ext cx="32143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База данных по наблюдательным скважинам «</a:t>
            </a:r>
            <a:r>
              <a:rPr lang="en-US" sz="1000" dirty="0" smtClean="0"/>
              <a:t>POLE_1</a:t>
            </a:r>
            <a:r>
              <a:rPr lang="ru-RU" sz="1000" dirty="0" smtClean="0"/>
              <a:t>»</a:t>
            </a:r>
            <a:endParaRPr lang="ru-RU" sz="10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78579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73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5358" y="6540365"/>
            <a:ext cx="42114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Инструмент управления базой данных по наблюдательным скважинам </a:t>
            </a:r>
            <a:endParaRPr lang="ru-RU" sz="100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285720" y="740834"/>
            <a:ext cx="7985818" cy="5760000"/>
            <a:chOff x="285720" y="740834"/>
            <a:chExt cx="7985818" cy="576000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1538" y="740834"/>
              <a:ext cx="7200000" cy="57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0298" y="2526784"/>
              <a:ext cx="4221462" cy="3529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Скругленная прямоугольная выноска 9"/>
            <p:cNvSpPr/>
            <p:nvPr/>
          </p:nvSpPr>
          <p:spPr>
            <a:xfrm>
              <a:off x="285720" y="2955412"/>
              <a:ext cx="1285884" cy="857256"/>
            </a:xfrm>
            <a:prstGeom prst="wedgeRoundRectCallout">
              <a:avLst>
                <a:gd name="adj1" fmla="val 29860"/>
                <a:gd name="adj2" fmla="val -79017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/>
                <a:t>Раскрывающийся список наблюдательных скважин</a:t>
              </a:r>
              <a:endParaRPr lang="ru-RU" sz="1000" dirty="0"/>
            </a:p>
          </p:txBody>
        </p:sp>
        <p:sp>
          <p:nvSpPr>
            <p:cNvPr id="11" name="Скругленная прямоугольная выноска 10"/>
            <p:cNvSpPr/>
            <p:nvPr/>
          </p:nvSpPr>
          <p:spPr>
            <a:xfrm>
              <a:off x="3500430" y="1383776"/>
              <a:ext cx="1285884" cy="857256"/>
            </a:xfrm>
            <a:prstGeom prst="wedgeRoundRectCallout">
              <a:avLst>
                <a:gd name="adj1" fmla="val 7330"/>
                <a:gd name="adj2" fmla="val 91015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/>
                <a:t>Настройка раскрывающегося списка наблюдательных скважин</a:t>
              </a:r>
              <a:endParaRPr lang="ru-RU" sz="1000" dirty="0"/>
            </a:p>
          </p:txBody>
        </p:sp>
        <p:cxnSp>
          <p:nvCxnSpPr>
            <p:cNvPr id="13" name="Прямая со стрелкой 12"/>
            <p:cNvCxnSpPr/>
            <p:nvPr/>
          </p:nvCxnSpPr>
          <p:spPr>
            <a:xfrm flipV="1">
              <a:off x="5857884" y="2598222"/>
              <a:ext cx="1000132" cy="500066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Овал 13"/>
            <p:cNvSpPr/>
            <p:nvPr/>
          </p:nvSpPr>
          <p:spPr>
            <a:xfrm>
              <a:off x="6858016" y="2098156"/>
              <a:ext cx="428628" cy="12858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 rot="10800000">
              <a:off x="1928794" y="2241032"/>
              <a:ext cx="2357454" cy="107157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2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6540365"/>
            <a:ext cx="6218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Настройка текущего графика откачки. Поиск </a:t>
            </a:r>
            <a:r>
              <a:rPr lang="en-US" sz="1000" dirty="0" smtClean="0"/>
              <a:t>S</a:t>
            </a:r>
            <a:r>
              <a:rPr lang="ru-RU" sz="1000" dirty="0" smtClean="0"/>
              <a:t> по значению </a:t>
            </a:r>
            <a:r>
              <a:rPr lang="en-US" sz="1000" dirty="0" err="1" smtClean="0"/>
              <a:t>Ln</a:t>
            </a:r>
            <a:r>
              <a:rPr lang="en-US" sz="1000" dirty="0" smtClean="0"/>
              <a:t> </a:t>
            </a:r>
            <a:r>
              <a:rPr lang="ru-RU" sz="1000" dirty="0" smtClean="0"/>
              <a:t>(</a:t>
            </a:r>
            <a:r>
              <a:rPr lang="en-US" sz="1000" dirty="0" smtClean="0"/>
              <a:t>T</a:t>
            </a:r>
            <a:r>
              <a:rPr lang="ru-RU" sz="1000" dirty="0" smtClean="0"/>
              <a:t>) для выбранной наблюдательной скважины. </a:t>
            </a:r>
            <a:endParaRPr lang="ru-RU" sz="1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776" y="74083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06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03355" y="6540365"/>
            <a:ext cx="44117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Индикаторный график откачки для выбранной наблюдательной скважины. </a:t>
            </a:r>
            <a:endParaRPr lang="ru-RU" sz="10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776" y="714356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5313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8992" y="6572272"/>
            <a:ext cx="1840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График управляемой прямой. </a:t>
            </a:r>
            <a:endParaRPr lang="ru-RU" sz="1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776" y="74083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5362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6572272"/>
            <a:ext cx="52709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Элемент управления (полоса прокрутки) координатой </a:t>
            </a:r>
            <a:r>
              <a:rPr lang="en-US" sz="1000" dirty="0" smtClean="0"/>
              <a:t>Y</a:t>
            </a:r>
            <a:r>
              <a:rPr lang="ru-RU" sz="1000" dirty="0" smtClean="0"/>
              <a:t> первой точки управляемой прямой</a:t>
            </a:r>
            <a:endParaRPr lang="ru-RU" sz="1000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015338" y="740834"/>
            <a:ext cx="7200000" cy="5760000"/>
            <a:chOff x="1015338" y="740834"/>
            <a:chExt cx="7200000" cy="5760000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15338" y="740834"/>
              <a:ext cx="7200000" cy="57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" name="Прямая со стрелкой 9"/>
            <p:cNvCxnSpPr/>
            <p:nvPr/>
          </p:nvCxnSpPr>
          <p:spPr>
            <a:xfrm rot="10800000">
              <a:off x="4000496" y="2428868"/>
              <a:ext cx="2143140" cy="142876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611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6572272"/>
            <a:ext cx="52709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Элемент управления (полоса прокрутки) координатой </a:t>
            </a:r>
            <a:r>
              <a:rPr lang="en-US" sz="1000" dirty="0" smtClean="0"/>
              <a:t>X</a:t>
            </a:r>
            <a:r>
              <a:rPr lang="ru-RU" sz="1000" dirty="0" smtClean="0"/>
              <a:t> первой точки управляемой прямой</a:t>
            </a:r>
            <a:endParaRPr lang="ru-RU" sz="1000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158214" y="740834"/>
            <a:ext cx="7200000" cy="5760000"/>
            <a:chOff x="1158214" y="740834"/>
            <a:chExt cx="7200000" cy="5760000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8214" y="740834"/>
              <a:ext cx="7200000" cy="57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Прямая со стрелкой 10"/>
            <p:cNvCxnSpPr/>
            <p:nvPr/>
          </p:nvCxnSpPr>
          <p:spPr>
            <a:xfrm rot="10800000">
              <a:off x="3786182" y="2428868"/>
              <a:ext cx="2571768" cy="1571636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137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6572272"/>
            <a:ext cx="53319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Элемент управления (полоса прокрутки) координатой </a:t>
            </a:r>
            <a:r>
              <a:rPr lang="en-US" sz="1000" dirty="0" smtClean="0"/>
              <a:t>Y</a:t>
            </a:r>
            <a:r>
              <a:rPr lang="ru-RU" sz="1000" dirty="0" smtClean="0"/>
              <a:t> второй точки управляемой прямой</a:t>
            </a:r>
            <a:endParaRPr lang="ru-RU" sz="1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3900" y="78579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Прямая со стрелкой 8"/>
          <p:cNvCxnSpPr/>
          <p:nvPr/>
        </p:nvCxnSpPr>
        <p:spPr>
          <a:xfrm rot="10800000">
            <a:off x="3929058" y="2571744"/>
            <a:ext cx="2214578" cy="142876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61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6572272"/>
            <a:ext cx="53976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Элемент управления (полоса прокрутки) координатой </a:t>
            </a:r>
            <a:r>
              <a:rPr lang="en-US" sz="1000" dirty="0" smtClean="0"/>
              <a:t>X</a:t>
            </a:r>
            <a:r>
              <a:rPr lang="ru-RU" sz="1000" dirty="0" smtClean="0"/>
              <a:t> второй точки управляемой прямой</a:t>
            </a:r>
            <a:endParaRPr lang="ru-RU" sz="100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071538" y="714356"/>
            <a:ext cx="7200000" cy="5760000"/>
            <a:chOff x="1071538" y="714356"/>
            <a:chExt cx="7200000" cy="576000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1538" y="714356"/>
              <a:ext cx="7200000" cy="57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" name="Прямая со стрелкой 9"/>
            <p:cNvCxnSpPr/>
            <p:nvPr/>
          </p:nvCxnSpPr>
          <p:spPr>
            <a:xfrm rot="10800000">
              <a:off x="3714744" y="2500306"/>
              <a:ext cx="2500330" cy="1357322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43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6500834"/>
            <a:ext cx="6519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Имена  координат  конечных точек (1 и 2) управляемой прямой и их значения, установленные полосами прокрутки</a:t>
            </a:r>
            <a:endParaRPr lang="ru-RU" sz="1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3600000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876"/>
            <a:ext cx="3600000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857232"/>
            <a:ext cx="3600000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71876"/>
            <a:ext cx="3600000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Овал 11"/>
          <p:cNvSpPr/>
          <p:nvPr/>
        </p:nvSpPr>
        <p:spPr>
          <a:xfrm>
            <a:off x="571472" y="1142984"/>
            <a:ext cx="714380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714876" y="1142984"/>
            <a:ext cx="714380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00034" y="3857628"/>
            <a:ext cx="714380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786314" y="3857628"/>
            <a:ext cx="714380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0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5974" y="6468927"/>
            <a:ext cx="62007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Пример поиска координаты </a:t>
            </a:r>
            <a:r>
              <a:rPr lang="en-US" sz="1000" dirty="0" smtClean="0"/>
              <a:t>X</a:t>
            </a:r>
            <a:r>
              <a:rPr lang="ru-RU" sz="1000" dirty="0" smtClean="0"/>
              <a:t> по её порядковому номеру для вывода в поле графика управляемой прямой</a:t>
            </a:r>
            <a:endParaRPr lang="ru-RU" sz="1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2462" y="761451"/>
            <a:ext cx="7200000" cy="566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кругленный прямоугольник 8"/>
          <p:cNvSpPr/>
          <p:nvPr/>
        </p:nvSpPr>
        <p:spPr>
          <a:xfrm>
            <a:off x="1071538" y="2571744"/>
            <a:ext cx="1285884" cy="3500462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2500298" y="2428868"/>
            <a:ext cx="1214446" cy="571504"/>
          </a:xfrm>
          <a:prstGeom prst="wedgeRoundRectCallout">
            <a:avLst>
              <a:gd name="adj1" fmla="val -61835"/>
              <a:gd name="adj2" fmla="val 941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Диапазон </a:t>
            </a:r>
            <a:r>
              <a:rPr lang="en-US" sz="1000" dirty="0" smtClean="0"/>
              <a:t>OSI_XY</a:t>
            </a:r>
            <a:endParaRPr lang="ru-RU" sz="10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7504" y="1540157"/>
            <a:ext cx="2177910" cy="288032"/>
          </a:xfrm>
          <a:prstGeom prst="roundRect">
            <a:avLst/>
          </a:prstGeom>
          <a:solidFill>
            <a:srgbClr val="FF0000">
              <a:alpha val="28000"/>
            </a:srgbClr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ручную</a:t>
            </a:r>
            <a:endParaRPr lang="ru-RU" sz="1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5147" y="2087973"/>
            <a:ext cx="2177910" cy="288032"/>
          </a:xfrm>
          <a:prstGeom prst="roundRect">
            <a:avLst/>
          </a:prstGeom>
          <a:solidFill>
            <a:srgbClr val="FF0000">
              <a:alpha val="28000"/>
            </a:srgbClr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ручную</a:t>
            </a:r>
            <a:endParaRPr lang="ru-RU" sz="1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20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6572272"/>
            <a:ext cx="34676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Определение углового коэффициента управляемой прямой</a:t>
            </a:r>
            <a:endParaRPr lang="ru-RU" sz="1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14356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519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6572272"/>
            <a:ext cx="4309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Определение  отрезка на оси ординат в поле графика управляемой прямой</a:t>
            </a:r>
            <a:endParaRPr lang="ru-RU" sz="1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3900" y="74083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7323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5882" y="6572272"/>
            <a:ext cx="3876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Расчет коэффициента </a:t>
            </a:r>
            <a:r>
              <a:rPr lang="ru-RU" sz="1000" dirty="0" err="1" smtClean="0"/>
              <a:t>водопроводимости</a:t>
            </a:r>
            <a:r>
              <a:rPr lang="ru-RU" sz="1000" dirty="0" smtClean="0"/>
              <a:t> водовмещающих пород</a:t>
            </a:r>
            <a:endParaRPr lang="ru-RU" sz="1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5338" y="74083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2610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5882" y="6572272"/>
            <a:ext cx="37673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Расчет коэффициента </a:t>
            </a:r>
            <a:r>
              <a:rPr lang="ru-RU" sz="1000" dirty="0" err="1" smtClean="0"/>
              <a:t>пьезопроводности</a:t>
            </a:r>
            <a:r>
              <a:rPr lang="ru-RU" sz="1000" dirty="0" smtClean="0"/>
              <a:t> водовмещающих пород</a:t>
            </a:r>
            <a:endParaRPr lang="ru-RU" sz="1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776" y="740834"/>
            <a:ext cx="7200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016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214942" y="214290"/>
            <a:ext cx="3790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Автоматизация обработки откачек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1785926"/>
            <a:ext cx="71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Порядок использования полуавтоматической системы обработки опытно-фильтрационных работ</a:t>
            </a:r>
          </a:p>
          <a:p>
            <a:endParaRPr lang="ru-RU" dirty="0"/>
          </a:p>
          <a:p>
            <a:r>
              <a:rPr lang="ru-RU" dirty="0" smtClean="0"/>
              <a:t>1. Управляя положением прямой в поле интерактивной диаграммы,</a:t>
            </a:r>
          </a:p>
          <a:p>
            <a:r>
              <a:rPr lang="ru-RU" dirty="0"/>
              <a:t>с</a:t>
            </a:r>
            <a:r>
              <a:rPr lang="ru-RU" dirty="0" smtClean="0"/>
              <a:t>овместить её с репрезентативным участком индикаторного графика откачки и прочитать значения фильтрационных параметров.</a:t>
            </a:r>
          </a:p>
          <a:p>
            <a:endParaRPr lang="ru-RU" dirty="0" smtClean="0"/>
          </a:p>
          <a:p>
            <a:r>
              <a:rPr lang="ru-RU" dirty="0" smtClean="0"/>
              <a:t>2. Перейти к другой наблюдательной скважине из электронной базы данных, выбрав из раскрывающегося списка её номер.</a:t>
            </a:r>
          </a:p>
          <a:p>
            <a:endParaRPr lang="ru-RU" dirty="0" smtClean="0"/>
          </a:p>
          <a:p>
            <a:r>
              <a:rPr lang="ru-RU" dirty="0" smtClean="0"/>
              <a:t>3. Повторить пункты 1-3 до исчерпания списка наблюдательных скважин.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35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83568" y="2852936"/>
            <a:ext cx="79928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Обработка результатов восстановления уровня в скважине после откачки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(Метод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Хорнера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69460" y="2060848"/>
            <a:ext cx="79928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гидродинамическом отношении процесс восстановления уровня в скважине после откачки эквивалентен сочетанию двух независимых процессов: нагнетанию на фоне продолжающейся откачки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Восстановление=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Откачка+Нагнетание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3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69460" y="980728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учетом обозначений продолжительности периодов откачки и нагнетания, можно получить количественную оценку этих процессов: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2267744" y="2276872"/>
                <a:ext cx="5325882" cy="9130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 smtClean="0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откачка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func>
                        <m:funcPr>
                          <m:ctrlPr>
                            <a:rPr lang="ru-RU" sz="2800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800"/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sz="2800" i="1"/>
                              </m:ctrlPr>
                            </m:fPr>
                            <m:num>
                              <m:r>
                                <a:rPr lang="ru-RU" sz="2800" i="1"/>
                                <m:t>2.25</m:t>
                              </m:r>
                              <m:r>
                                <a:rPr lang="ru-RU" sz="2800" i="1"/>
                                <m:t>𝑎</m:t>
                              </m:r>
                              <m:r>
                                <a:rPr lang="ru-RU" sz="2800" i="1"/>
                                <m:t>(</m:t>
                              </m:r>
                              <m:r>
                                <a:rPr lang="en-US" sz="2800" i="1"/>
                                <m:t>𝑇</m:t>
                              </m:r>
                              <m:r>
                                <a:rPr lang="en-US" sz="2800" i="1"/>
                                <m:t>+</m:t>
                              </m:r>
                              <m:r>
                                <a:rPr lang="ru-RU" sz="2800" i="1"/>
                                <m:t>𝑡</m:t>
                              </m:r>
                              <m:r>
                                <a:rPr lang="ru-RU" sz="2800" i="1"/>
                                <m:t>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800" i="1"/>
                                  </m:ctrlPr>
                                </m:sSupPr>
                                <m:e>
                                  <m:r>
                                    <a:rPr lang="ru-RU" sz="2800" i="1"/>
                                    <m:t>𝑟</m:t>
                                  </m:r>
                                </m:e>
                                <m:sup>
                                  <m:r>
                                    <a:rPr lang="ru-RU" sz="2800" i="1"/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2276872"/>
                <a:ext cx="5325882" cy="91300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2411760" y="4104688"/>
                <a:ext cx="4815293" cy="910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нагнетание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func>
                        <m:funcPr>
                          <m:ctrlPr>
                            <a:rPr lang="ru-RU" sz="2800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800"/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sz="2800" i="1"/>
                              </m:ctrlPr>
                            </m:fPr>
                            <m:num>
                              <m:r>
                                <a:rPr lang="ru-RU" sz="2800" i="1"/>
                                <m:t>2.25</m:t>
                              </m:r>
                              <m:r>
                                <a:rPr lang="ru-RU" sz="2800" i="1"/>
                                <m:t>𝑎𝑡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800" i="1"/>
                                  </m:ctrlPr>
                                </m:sSupPr>
                                <m:e>
                                  <m:r>
                                    <a:rPr lang="ru-RU" sz="2800" i="1"/>
                                    <m:t>𝑟</m:t>
                                  </m:r>
                                </m:e>
                                <m:sup>
                                  <m:r>
                                    <a:rPr lang="ru-RU" sz="2800" i="1"/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104688"/>
                <a:ext cx="4815293" cy="9105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64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66867" y="1787665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Величина восстановления уровня после откачки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528401" y="3284984"/>
                <a:ext cx="7488832" cy="9130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∗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func>
                        <m:funcPr>
                          <m:ctrlPr>
                            <a:rPr lang="ru-RU" sz="2800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800"/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sz="2800" i="1"/>
                              </m:ctrlPr>
                            </m:fPr>
                            <m:num>
                              <m:r>
                                <a:rPr lang="ru-RU" sz="2800" i="1"/>
                                <m:t>2.25</m:t>
                              </m:r>
                              <m:r>
                                <a:rPr lang="ru-RU" sz="2800" i="1"/>
                                <m:t>𝑎</m:t>
                              </m:r>
                              <m:r>
                                <a:rPr lang="ru-RU" sz="2800" i="1"/>
                                <m:t>(</m:t>
                              </m:r>
                              <m:r>
                                <a:rPr lang="en-US" sz="2800" i="1"/>
                                <m:t>𝑇</m:t>
                              </m:r>
                              <m:r>
                                <a:rPr lang="en-US" sz="2800" i="1"/>
                                <m:t>+</m:t>
                              </m:r>
                              <m:r>
                                <a:rPr lang="ru-RU" sz="2800" i="1"/>
                                <m:t>𝑡</m:t>
                              </m:r>
                              <m:r>
                                <a:rPr lang="ru-RU" sz="2800" i="1"/>
                                <m:t>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800" i="1"/>
                                  </m:ctrlPr>
                                </m:sSupPr>
                                <m:e>
                                  <m:r>
                                    <a:rPr lang="ru-RU" sz="2800" i="1"/>
                                    <m:t>𝑟</m:t>
                                  </m:r>
                                </m:e>
                                <m:sup>
                                  <m:r>
                                    <a:rPr lang="ru-RU" sz="2800" i="1"/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ru-RU" sz="2800" i="1"/>
                        <m:t>−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func>
                        <m:funcPr>
                          <m:ctrlPr>
                            <a:rPr lang="ru-RU" sz="2800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800"/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sz="2800" i="1"/>
                              </m:ctrlPr>
                            </m:fPr>
                            <m:num>
                              <m:r>
                                <a:rPr lang="ru-RU" sz="2800" i="1"/>
                                <m:t>2.25</m:t>
                              </m:r>
                              <m:r>
                                <a:rPr lang="ru-RU" sz="2800" i="1"/>
                                <m:t>𝑎𝑡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800" i="1"/>
                                  </m:ctrlPr>
                                </m:sSupPr>
                                <m:e>
                                  <m:r>
                                    <a:rPr lang="ru-RU" sz="2800" i="1"/>
                                    <m:t>𝑟</m:t>
                                  </m:r>
                                </m:e>
                                <m:sup>
                                  <m:r>
                                    <a:rPr lang="ru-RU" sz="2800" i="1"/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01" y="3284984"/>
                <a:ext cx="7488832" cy="91300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864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980728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Величина восстановления уровня после откачки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115616" y="1772816"/>
                <a:ext cx="6709081" cy="1060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∗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d>
                        <m:dPr>
                          <m:ctrlPr>
                            <a:rPr lang="ru-RU" sz="2800" i="1"/>
                          </m:ctrlPr>
                        </m:dPr>
                        <m:e>
                          <m:func>
                            <m:funcPr>
                              <m:ctrlPr>
                                <a:rPr lang="ru-RU" sz="2800" i="1"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800"/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ru-RU" sz="2800" i="1"/>
                                  </m:ctrlPr>
                                </m:fPr>
                                <m:num>
                                  <m:r>
                                    <a:rPr lang="ru-RU" sz="2800" i="1"/>
                                    <m:t>2.25</m:t>
                                  </m:r>
                                  <m:r>
                                    <a:rPr lang="ru-RU" sz="2800" i="1"/>
                                    <m:t>𝑎</m:t>
                                  </m:r>
                                  <m:r>
                                    <a:rPr lang="ru-RU" sz="2800" i="1"/>
                                    <m:t>(</m:t>
                                  </m:r>
                                  <m:r>
                                    <a:rPr lang="en-US" sz="2800" i="1"/>
                                    <m:t>𝑇</m:t>
                                  </m:r>
                                  <m:r>
                                    <a:rPr lang="en-US" sz="2800" i="1"/>
                                    <m:t>+</m:t>
                                  </m:r>
                                  <m:r>
                                    <a:rPr lang="ru-RU" sz="2800" i="1"/>
                                    <m:t>𝑡</m:t>
                                  </m:r>
                                  <m:r>
                                    <a:rPr lang="ru-RU" sz="2800" i="1"/>
                                    <m:t>)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i="1"/>
                                      </m:ctrlPr>
                                    </m:sSupPr>
                                    <m:e>
                                      <m:r>
                                        <a:rPr lang="ru-RU" sz="2800" i="1"/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ru-RU" sz="2800" i="1"/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func>
                          <m:r>
                            <a:rPr lang="ru-RU" sz="2800" i="1"/>
                            <m:t>−</m:t>
                          </m:r>
                          <m:func>
                            <m:funcPr>
                              <m:ctrlPr>
                                <a:rPr lang="ru-RU" sz="2800" i="1"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800"/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ru-RU" sz="2800" i="1"/>
                                  </m:ctrlPr>
                                </m:fPr>
                                <m:num>
                                  <m:r>
                                    <a:rPr lang="ru-RU" sz="2800" i="1"/>
                                    <m:t>2.25</m:t>
                                  </m:r>
                                  <m:r>
                                    <a:rPr lang="ru-RU" sz="2800" i="1"/>
                                    <m:t>𝑎𝑡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i="1"/>
                                      </m:ctrlPr>
                                    </m:sSupPr>
                                    <m:e>
                                      <m:r>
                                        <a:rPr lang="ru-RU" sz="2800" i="1"/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ru-RU" sz="2800" i="1"/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func>
                        </m:e>
                      </m:d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772816"/>
                <a:ext cx="6709081" cy="106048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1741674" y="3046954"/>
                <a:ext cx="5660652" cy="1080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∗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d>
                        <m:dPr>
                          <m:ctrlPr>
                            <a:rPr lang="ru-RU" sz="2800" i="1"/>
                          </m:ctrlPr>
                        </m:dPr>
                        <m:e>
                          <m:func>
                            <m:funcPr>
                              <m:ctrlPr>
                                <a:rPr lang="ru-RU" sz="2800" i="1"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800"/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ru-RU" sz="2800" i="1"/>
                                  </m:ctrlPr>
                                </m:fPr>
                                <m:num>
                                  <m:r>
                                    <a:rPr lang="ru-RU" sz="2800" i="1"/>
                                    <m:t>2.25</m:t>
                                  </m:r>
                                  <m:r>
                                    <a:rPr lang="ru-RU" sz="2800" i="1"/>
                                    <m:t>𝑎</m:t>
                                  </m:r>
                                  <m:r>
                                    <a:rPr lang="ru-RU" sz="2800" i="1"/>
                                    <m:t>(</m:t>
                                  </m:r>
                                  <m:r>
                                    <a:rPr lang="en-US" sz="2800" i="1"/>
                                    <m:t>𝑇</m:t>
                                  </m:r>
                                  <m:r>
                                    <a:rPr lang="en-US" sz="2800" i="1"/>
                                    <m:t>+</m:t>
                                  </m:r>
                                  <m:r>
                                    <a:rPr lang="ru-RU" sz="2800" i="1"/>
                                    <m:t>𝑡</m:t>
                                  </m:r>
                                  <m:r>
                                    <a:rPr lang="ru-RU" sz="2800" i="1"/>
                                    <m:t>)×</m:t>
                                  </m:r>
                                  <m:sSup>
                                    <m:sSupPr>
                                      <m:ctrlPr>
                                        <a:rPr lang="ru-RU" sz="2800" i="1"/>
                                      </m:ctrlPr>
                                    </m:sSupPr>
                                    <m:e>
                                      <m:r>
                                        <a:rPr lang="ru-RU" sz="2800" i="1"/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ru-RU" sz="2800" i="1"/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2800" i="1"/>
                                      </m:ctrlPr>
                                    </m:sSupPr>
                                    <m:e>
                                      <m:r>
                                        <a:rPr lang="ru-RU" sz="2800" i="1"/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ru-RU" sz="2800" i="1"/>
                                        <m:t>2</m:t>
                                      </m:r>
                                    </m:sup>
                                  </m:sSup>
                                  <m:r>
                                    <a:rPr lang="ru-RU" sz="2800" i="1"/>
                                    <m:t>×2.25</m:t>
                                  </m:r>
                                  <m:r>
                                    <a:rPr lang="ru-RU" sz="2800" i="1"/>
                                    <m:t>𝑎𝑡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674" y="3046954"/>
                <a:ext cx="5660652" cy="10801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2771800" y="4410443"/>
                <a:ext cx="4041940" cy="1060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∗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d>
                        <m:dPr>
                          <m:ctrlPr>
                            <a:rPr lang="ru-RU" sz="2800" i="1"/>
                          </m:ctrlPr>
                        </m:dPr>
                        <m:e>
                          <m:func>
                            <m:funcPr>
                              <m:ctrlPr>
                                <a:rPr lang="ru-RU" sz="2800" i="1"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800"/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ru-RU" sz="2800" i="1"/>
                                  </m:ctrlPr>
                                </m:fPr>
                                <m:num>
                                  <m:r>
                                    <a:rPr lang="ru-RU" sz="2800" i="1"/>
                                    <m:t>(</m:t>
                                  </m:r>
                                  <m:r>
                                    <a:rPr lang="en-US" sz="2800" i="1"/>
                                    <m:t>𝑇</m:t>
                                  </m:r>
                                  <m:r>
                                    <a:rPr lang="en-US" sz="2800" i="1"/>
                                    <m:t>+</m:t>
                                  </m:r>
                                  <m:r>
                                    <a:rPr lang="ru-RU" sz="2800" i="1"/>
                                    <m:t>𝑡</m:t>
                                  </m:r>
                                  <m:r>
                                    <a:rPr lang="ru-RU" sz="2800" i="1"/>
                                    <m:t>)</m:t>
                                  </m:r>
                                </m:num>
                                <m:den>
                                  <m:r>
                                    <a:rPr lang="ru-RU" sz="2800" i="1"/>
                                    <m:t>𝑡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4410443"/>
                <a:ext cx="4041940" cy="10604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2483768" y="4221088"/>
            <a:ext cx="4608512" cy="144016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3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980728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Уравнение прямой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2551030" y="2060848"/>
                <a:ext cx="4041940" cy="1060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/>
                          </m:ctrlPr>
                        </m:sSupPr>
                        <m:e>
                          <m:r>
                            <a:rPr lang="en-US" sz="2800" i="1"/>
                            <m:t>𝑆</m:t>
                          </m:r>
                        </m:e>
                        <m:sup>
                          <m:r>
                            <a:rPr lang="ru-RU" sz="2800" i="1"/>
                            <m:t>∗</m:t>
                          </m:r>
                        </m:sup>
                      </m:sSup>
                      <m:r>
                        <a:rPr lang="ru-RU" sz="2800" i="1"/>
                        <m:t>=</m:t>
                      </m:r>
                      <m:f>
                        <m:fPr>
                          <m:ctrlPr>
                            <a:rPr lang="ru-RU" sz="2800" i="1"/>
                          </m:ctrlPr>
                        </m:fPr>
                        <m:num>
                          <m:r>
                            <a:rPr lang="ru-RU" sz="2800" i="1"/>
                            <m:t>𝑄</m:t>
                          </m:r>
                        </m:num>
                        <m:den>
                          <m:r>
                            <a:rPr lang="ru-RU" sz="2800" i="1"/>
                            <m:t>4</m:t>
                          </m:r>
                          <m:r>
                            <a:rPr lang="ru-RU" sz="2800" i="1"/>
                            <m:t>𝜋</m:t>
                          </m:r>
                          <m:r>
                            <a:rPr lang="ru-RU" sz="2800" i="1"/>
                            <m:t>𝑘𝑚</m:t>
                          </m:r>
                        </m:den>
                      </m:f>
                      <m:d>
                        <m:dPr>
                          <m:ctrlPr>
                            <a:rPr lang="ru-RU" sz="2800" i="1"/>
                          </m:ctrlPr>
                        </m:dPr>
                        <m:e>
                          <m:func>
                            <m:funcPr>
                              <m:ctrlPr>
                                <a:rPr lang="ru-RU" sz="2800" i="1"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800"/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ru-RU" sz="2800" i="1"/>
                                  </m:ctrlPr>
                                </m:fPr>
                                <m:num>
                                  <m:r>
                                    <a:rPr lang="ru-RU" sz="2800" i="1"/>
                                    <m:t>(</m:t>
                                  </m:r>
                                  <m:r>
                                    <a:rPr lang="en-US" sz="2800" i="1"/>
                                    <m:t>𝑇</m:t>
                                  </m:r>
                                  <m:r>
                                    <a:rPr lang="en-US" sz="2800" i="1"/>
                                    <m:t>+</m:t>
                                  </m:r>
                                  <m:r>
                                    <a:rPr lang="ru-RU" sz="2800" i="1"/>
                                    <m:t>𝑡</m:t>
                                  </m:r>
                                  <m:r>
                                    <a:rPr lang="ru-RU" sz="2800" i="1"/>
                                    <m:t>)</m:t>
                                  </m:r>
                                </m:num>
                                <m:den>
                                  <m:r>
                                    <a:rPr lang="ru-RU" sz="2800" i="1"/>
                                    <m:t>𝑡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ru-RU" sz="2800" i="1"/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030" y="2060848"/>
                <a:ext cx="4041940" cy="106048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851920" y="4365104"/>
                <a:ext cx="190468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1" i="1"/>
                        <m:t>𝒀</m:t>
                      </m:r>
                      <m:r>
                        <a:rPr lang="ru-RU" sz="3600" b="1" i="1"/>
                        <m:t>=</m:t>
                      </m:r>
                      <m:r>
                        <a:rPr lang="ru-RU" sz="3600" b="1" i="1"/>
                        <m:t>𝑩𝒙</m:t>
                      </m:r>
                      <m:r>
                        <a:rPr lang="ru-RU" sz="3600" b="1" i="1"/>
                        <m:t>;</m:t>
                      </m:r>
                    </m:oMath>
                  </m:oMathPara>
                </a14:m>
                <a:endParaRPr lang="ru-RU" sz="3600" b="1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365104"/>
                <a:ext cx="1904688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>
          <a:xfrm flipH="1" flipV="1">
            <a:off x="2843808" y="2852936"/>
            <a:ext cx="1008112" cy="15841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2" idx="0"/>
          </p:cNvCxnSpPr>
          <p:nvPr/>
        </p:nvCxnSpPr>
        <p:spPr>
          <a:xfrm flipH="1" flipV="1">
            <a:off x="4004320" y="3046638"/>
            <a:ext cx="799944" cy="13184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364088" y="3046637"/>
            <a:ext cx="182542" cy="146248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8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980728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Индикаторный график восстановления уровня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64" y="1400552"/>
            <a:ext cx="7839472" cy="405689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843808" y="4437112"/>
            <a:ext cx="18722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Дуга 19"/>
          <p:cNvSpPr/>
          <p:nvPr/>
        </p:nvSpPr>
        <p:spPr>
          <a:xfrm rot="20004359" flipH="1">
            <a:off x="4086548" y="4063809"/>
            <a:ext cx="469569" cy="449314"/>
          </a:xfrm>
          <a:prstGeom prst="arc">
            <a:avLst>
              <a:gd name="adj1" fmla="val 16200000"/>
              <a:gd name="adj2" fmla="val 78743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744168" y="398592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84151" y="6112460"/>
            <a:ext cx="1375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=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979712" y="2645296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5076056" y="4653136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043608" y="2681300"/>
            <a:ext cx="914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043608" y="4689140"/>
            <a:ext cx="398559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015716" y="2717304"/>
            <a:ext cx="0" cy="243988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5112060" y="4725144"/>
            <a:ext cx="0" cy="43204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082486" y="418597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79712" y="230384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Прямоугольник 38"/>
              <p:cNvSpPr/>
              <p:nvPr/>
            </p:nvSpPr>
            <p:spPr>
              <a:xfrm>
                <a:off x="4060280" y="1751956"/>
                <a:ext cx="4332533" cy="920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𝐵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=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𝑡𝑔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𝛼</m:t>
                      </m:r>
                      <m:r>
                        <a:rPr lang="ru-RU" i="1" smtClean="0">
                          <a:solidFill>
                            <a:srgbClr val="FF0000"/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FF0000"/>
                              </a:solidFill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2</m:t>
                              </m:r>
                            </m:sub>
                            <m:sup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∗</m:t>
                              </m:r>
                            </m:sup>
                          </m:sSubSup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1</m:t>
                              </m:r>
                            </m:sub>
                            <m:sup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𝑙𝑛</m:t>
                          </m:r>
                          <m:d>
                            <m:d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(</m:t>
                                  </m:r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𝑇</m:t>
                                  </m:r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−</m:t>
                          </m:r>
                          <m:r>
                            <a:rPr lang="ru-RU" i="1">
                              <a:solidFill>
                                <a:srgbClr val="FF0000"/>
                              </a:solidFill>
                            </a:rPr>
                            <m:t>𝑙𝑛</m:t>
                          </m:r>
                          <m:d>
                            <m:d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(</m:t>
                                  </m:r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𝑇</m:t>
                                  </m:r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</a:rPr>
                                    <m:t>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den>
                      </m:f>
                      <m:r>
                        <a:rPr lang="ru-RU" i="1">
                          <a:solidFill>
                            <a:srgbClr val="FF0000"/>
                          </a:solidFill>
                        </a:rPr>
                        <m:t>;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280" y="1751956"/>
                <a:ext cx="4332533" cy="92031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812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45295" y="1772816"/>
            <a:ext cx="79928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Расчётные формулы для определения коэффициента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водопроводимости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Коэффициент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пьезопроводности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данным восстановления уровня в одиночной скважине, как правило, не определяется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4789" y="3934704"/>
            <a:ext cx="1857375" cy="619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7489" y="3868905"/>
            <a:ext cx="1971675" cy="61912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003351" y="3858136"/>
            <a:ext cx="2008814" cy="7920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32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45295" y="2788479"/>
            <a:ext cx="79928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Известно, что при условии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t&lt;0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1T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влиянием «наследства» откачки можно пренебречь и проводить обработку данных восстановления точно также, как и для понижения уровня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8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14546" y="857232"/>
            <a:ext cx="5000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Обработка результатов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экспресс-опробований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скважин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 l="31045" t="10473" r="19301" b="2655"/>
          <a:stretch>
            <a:fillRect/>
          </a:stretch>
        </p:blipFill>
        <p:spPr bwMode="auto">
          <a:xfrm>
            <a:off x="500034" y="1357298"/>
            <a:ext cx="3368661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/>
          <a:srcRect l="28046" t="20616" r="14275" b="14120"/>
          <a:stretch>
            <a:fillRect/>
          </a:stretch>
        </p:blipFill>
        <p:spPr bwMode="auto">
          <a:xfrm>
            <a:off x="4714876" y="1857364"/>
            <a:ext cx="394598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4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71472" y="857232"/>
            <a:ext cx="8105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Определение коэффициента фильтрации по скорости восстановления уровня в скважине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643050"/>
            <a:ext cx="81051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Скважина оборудуется только обсадными трубами без фильтра. После понижения уровня путём откачки воды желонкой замеряется понижение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разница между статическим и динамическим уровнями и время замера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после чего по мере повышения уровня определяется второе (меньшее) понижение уровня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время второго замера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7554" y="2857496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Формула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Замарина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4786322"/>
            <a:ext cx="81051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где:</a:t>
            </a:r>
          </a:p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b="1" i="1" baseline="-25000" dirty="0" err="1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коэффициент фильтрации, м/сек или м/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(в одних сутках 85400 сек);</a:t>
            </a: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радиус скважины, м;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м;</a:t>
            </a: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t=t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-t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сек.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441" t="29008" r="2670" b="52862"/>
          <a:stretch>
            <a:fillRect/>
          </a:stretch>
        </p:blipFill>
        <p:spPr bwMode="auto">
          <a:xfrm>
            <a:off x="785786" y="3500438"/>
            <a:ext cx="732475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4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71472" y="857232"/>
            <a:ext cx="8105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Пример обработки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экспресс-откачки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 l="19844" t="14883" r="21947" b="43776"/>
          <a:stretch>
            <a:fillRect/>
          </a:stretch>
        </p:blipFill>
        <p:spPr bwMode="auto">
          <a:xfrm>
            <a:off x="428595" y="1571612"/>
            <a:ext cx="779531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2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928926" y="785794"/>
            <a:ext cx="28963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Обработка результатов откачек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анирование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857232"/>
            <a:ext cx="2571768" cy="3680866"/>
          </a:xfrm>
          <a:prstGeom prst="rect">
            <a:avLst/>
          </a:prstGeom>
        </p:spPr>
      </p:pic>
      <p:pic>
        <p:nvPicPr>
          <p:cNvPr id="8" name="Рисунок 7" descr="сканирование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1702678" y="2797862"/>
            <a:ext cx="3960000" cy="2936263"/>
          </a:xfrm>
          <a:prstGeom prst="rect">
            <a:avLst/>
          </a:prstGeom>
        </p:spPr>
      </p:pic>
      <p:pic>
        <p:nvPicPr>
          <p:cNvPr id="10" name="Рисунок 9" descr="сканирование0007.jpg"/>
          <p:cNvPicPr>
            <a:picLocks noChangeAspect="1"/>
          </p:cNvPicPr>
          <p:nvPr/>
        </p:nvPicPr>
        <p:blipFill>
          <a:blip r:embed="rId4" cstate="print"/>
          <a:srcRect r="1791"/>
          <a:stretch>
            <a:fillRect/>
          </a:stretch>
        </p:blipFill>
        <p:spPr>
          <a:xfrm rot="16080000">
            <a:off x="4890955" y="2825009"/>
            <a:ext cx="3889063" cy="29528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37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 cstate="print"/>
          <a:srcRect l="26459" t="21498" r="27239" b="28893"/>
          <a:stretch>
            <a:fillRect/>
          </a:stretch>
        </p:blipFill>
        <p:spPr bwMode="auto">
          <a:xfrm>
            <a:off x="1428728" y="1020519"/>
            <a:ext cx="5857916" cy="502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65632" y="1628800"/>
            <a:ext cx="799288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обработки результатов опытно-фильтрационных работ разработано большое количество разнообразных методов, но каждый из них предполагает качественную документацию опытных работ на скважине: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расположения и конструкции опытного куста;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окументация о конструкции скважины;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ыбор времени для проведения опытных работ с учетом режима подземных вод;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пределение положения статического уровня;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облюдение постоянства расхода во время откачки;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необходимой длительности опыта и проч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220072" y="208219"/>
            <a:ext cx="3584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Опытно-фильтрационные работы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6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13718</TotalTime>
  <Words>1844</Words>
  <Application>Microsoft Office PowerPoint</Application>
  <PresentationFormat>Экран (4:3)</PresentationFormat>
  <Paragraphs>356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493</cp:revision>
  <dcterms:created xsi:type="dcterms:W3CDTF">2014-04-28T08:52:25Z</dcterms:created>
  <dcterms:modified xsi:type="dcterms:W3CDTF">2014-06-26T04:37:19Z</dcterms:modified>
</cp:coreProperties>
</file>