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54" r:id="rId4"/>
    <p:sldId id="334" r:id="rId5"/>
    <p:sldId id="335" r:id="rId6"/>
    <p:sldId id="336" r:id="rId7"/>
    <p:sldId id="333" r:id="rId8"/>
    <p:sldId id="337" r:id="rId9"/>
    <p:sldId id="338" r:id="rId10"/>
    <p:sldId id="339" r:id="rId11"/>
    <p:sldId id="340" r:id="rId12"/>
    <p:sldId id="341" r:id="rId13"/>
    <p:sldId id="342" r:id="rId14"/>
    <p:sldId id="332" r:id="rId15"/>
    <p:sldId id="269" r:id="rId16"/>
    <p:sldId id="344" r:id="rId17"/>
    <p:sldId id="343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261" r:id="rId28"/>
    <p:sldId id="314" r:id="rId29"/>
    <p:sldId id="271" r:id="rId30"/>
    <p:sldId id="31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3A287D-ED5B-4F0D-B0BC-8BE0CB73C577}">
          <p14:sldIdLst>
            <p14:sldId id="256"/>
            <p14:sldId id="257"/>
            <p14:sldId id="354"/>
            <p14:sldId id="334"/>
            <p14:sldId id="335"/>
            <p14:sldId id="336"/>
            <p14:sldId id="333"/>
            <p14:sldId id="337"/>
            <p14:sldId id="338"/>
            <p14:sldId id="339"/>
            <p14:sldId id="340"/>
            <p14:sldId id="341"/>
            <p14:sldId id="342"/>
            <p14:sldId id="332"/>
            <p14:sldId id="269"/>
            <p14:sldId id="344"/>
            <p14:sldId id="343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261"/>
            <p14:sldId id="314"/>
            <p14:sldId id="271"/>
            <p14:sldId id="315"/>
          </p14:sldIdLst>
        </p14:section>
        <p14:section name="Раздел без заголовка" id="{337D5EA4-6EF7-42CF-82A5-B003F27E0ADA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67" autoAdjust="0"/>
  </p:normalViewPr>
  <p:slideViewPr>
    <p:cSldViewPr>
      <p:cViewPr>
        <p:scale>
          <a:sx n="100" d="100"/>
          <a:sy n="100" d="100"/>
        </p:scale>
        <p:origin x="-1944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F4E38-190E-4A83-9D4F-BB18089842B3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E4869-690C-47BC-9E67-857474DC5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BA275-60E7-481A-807A-CC8AE5686528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52FC1-C61D-45B4-B471-D9A00F2F9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5C91A-9843-47C2-8415-1010E41460AB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8A071-778F-4655-9B52-748F13908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549B5-5A8D-48B7-86E8-34151F8D9236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BA61-01C5-42E0-BA22-760CA8040E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05CB6-0189-4D51-B550-0201F4CADB75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ACAD6-50C5-470C-92F2-03D00C59F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A336E-B276-4780-A4CB-28A1F0FB4E2D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24258-33DE-40E1-9801-9D32D2E2B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7623F-7619-401C-BA59-FA9D76FA63F2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604C1-C08D-4737-BCCA-E1CD47896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12D8F-E235-498F-991C-28F480CDD92A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F7ED-882F-47CD-93B7-382588C1A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79656-6014-4A3A-A891-B19B800050C9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98D12-1BEE-4B31-9F65-FFD7D8D09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77346-BA68-45D7-A3EF-30B57C025AD8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3CBA3-FA50-4617-A92A-BA93313A4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FDF3E-3C7B-4EA8-B251-300ADBE50475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61D-1167-4CC9-962B-59B58ADF2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3C6DBF-1343-43D6-BF3B-DF254DF3EB11}" type="datetimeFigureOut">
              <a:rPr lang="ru-RU"/>
              <a:pPr>
                <a:defRPr/>
              </a:pPr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91A80B-401C-44C0-B96A-6F445E508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slovari.yandex.ru/~&#1082;&#1085;&#1080;&#1075;&#1080;/&#1041;&#1057;&#1069;/&#1043;&#1072;&#1083;&#1080;&#1083;&#1077;&#1081;%20&#1043;&#1072;&#1083;&#1080;&#1083;&#1077;&#1086;/" TargetMode="External"/><Relationship Id="rId7" Type="http://schemas.openxmlformats.org/officeDocument/2006/relationships/hyperlink" Target="http://slovari.yandex.ru/~&#1082;&#1085;&#1080;&#1075;&#1080;/&#1041;&#1057;&#1069;/&#1058;&#1086;&#1088;&#1088;&#1080;&#1095;&#1077;&#1083;&#1083;&#1080;%20&#1069;&#1074;&#1072;&#1085;&#1076;&#1078;&#1077;&#1083;&#1080;&#1089;&#1090;&#1072;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lovari.yandex.ru/~&#1082;&#1085;&#1080;&#1075;&#1080;/&#1041;&#1057;&#1069;/&#1055;&#1072;&#1089;&#1082;&#1072;&#1083;&#1103;%20&#1079;&#1072;&#1082;&#1086;&#1085;/" TargetMode="External"/><Relationship Id="rId5" Type="http://schemas.openxmlformats.org/officeDocument/2006/relationships/hyperlink" Target="http://slovari.yandex.ru/~&#1082;&#1085;&#1080;&#1075;&#1080;/&#1041;&#1057;&#1069;/&#1043;&#1080;&#1076;&#1088;&#1086;&#1089;&#1090;&#1072;&#1090;&#1080;&#1082;&#1072;/" TargetMode="External"/><Relationship Id="rId4" Type="http://schemas.openxmlformats.org/officeDocument/2006/relationships/hyperlink" Target="http://slovari.yandex.ru/~&#1082;&#1085;&#1080;&#1075;&#1080;/&#1041;&#1057;&#1069;/&#1057;&#1090;&#1077;&#1074;&#1080;&#1085;%20&#1057;&#1080;&#1084;&#1086;&#1085;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1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3578" t="19606" r="28358" b="3828"/>
          <a:stretch>
            <a:fillRect/>
          </a:stretch>
        </p:blipFill>
        <p:spPr bwMode="auto">
          <a:xfrm>
            <a:off x="179512" y="2348259"/>
            <a:ext cx="403701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3629" y="5589240"/>
            <a:ext cx="39824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гидрогеологии, инженерной геологии и</a:t>
            </a:r>
          </a:p>
          <a:p>
            <a:pPr algn="r"/>
            <a:r>
              <a:rPr lang="ru-RU" sz="1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идрогеоэкологии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ИПР ТПУ</a:t>
            </a:r>
          </a:p>
          <a:p>
            <a:pPr algn="r"/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оцент 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Кузеванов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К.И.</a:t>
            </a:r>
            <a:endParaRPr lang="ru-RU" sz="1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0987" y="620688"/>
            <a:ext cx="69352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Гидродинамика флюидных систем и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оделирование 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идродинамических процессов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611560" y="1124744"/>
            <a:ext cx="8183651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Элементы общей гидрогеологии</a:t>
            </a:r>
          </a:p>
          <a:p>
            <a:r>
              <a:rPr lang="ru-RU" sz="1000" dirty="0" smtClean="0"/>
              <a:t>	Понятие </a:t>
            </a:r>
            <a:r>
              <a:rPr lang="ru-RU" sz="1000" dirty="0"/>
              <a:t>«напор» в гидродинамических </a:t>
            </a:r>
            <a:r>
              <a:rPr lang="ru-RU" sz="1000" dirty="0" smtClean="0"/>
              <a:t>расчётах</a:t>
            </a:r>
          </a:p>
          <a:p>
            <a:r>
              <a:rPr lang="ru-RU" sz="1000" dirty="0" smtClean="0"/>
              <a:t>	Гидродинамические </a:t>
            </a:r>
            <a:r>
              <a:rPr lang="ru-RU" sz="1000" dirty="0"/>
              <a:t>элементы естественного фильтрационного </a:t>
            </a:r>
            <a:r>
              <a:rPr lang="ru-RU" sz="1000" dirty="0" smtClean="0"/>
              <a:t>потока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Естественные фильтрационные потоки</a:t>
            </a:r>
          </a:p>
          <a:p>
            <a:r>
              <a:rPr lang="ru-RU" sz="1000" dirty="0" smtClean="0"/>
              <a:t>	Количественная </a:t>
            </a:r>
            <a:r>
              <a:rPr lang="ru-RU" sz="1000" dirty="0"/>
              <a:t>оценка движения подземных вод в естественных условиях напорного водоносного горизонта</a:t>
            </a:r>
          </a:p>
          <a:p>
            <a:r>
              <a:rPr lang="ru-RU" sz="1000" dirty="0" smtClean="0"/>
              <a:t>	Количественная </a:t>
            </a:r>
            <a:r>
              <a:rPr lang="ru-RU" sz="1000" dirty="0"/>
              <a:t>оценка движения подземных вод в естественных условиях безнапорного водоносного горизонта</a:t>
            </a:r>
            <a:endParaRPr lang="ru-RU" sz="1000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Искусственные фильтрационные потоки</a:t>
            </a:r>
          </a:p>
          <a:p>
            <a:r>
              <a:rPr lang="ru-RU" sz="1000" dirty="0" smtClean="0"/>
              <a:t>	Гидродинамические </a:t>
            </a:r>
            <a:r>
              <a:rPr lang="ru-RU" sz="1000" dirty="0"/>
              <a:t>элементы искусственного фильтрационного потока</a:t>
            </a:r>
            <a:endParaRPr lang="ru-RU" sz="1000" dirty="0">
              <a:latin typeface="Calibri" pitchFamily="34" charset="0"/>
            </a:endParaRPr>
          </a:p>
          <a:p>
            <a:r>
              <a:rPr lang="ru-RU" sz="1000" dirty="0" smtClean="0"/>
              <a:t>	Режимы </a:t>
            </a:r>
            <a:r>
              <a:rPr lang="ru-RU" sz="1000" dirty="0" err="1"/>
              <a:t>водопритока</a:t>
            </a:r>
            <a:r>
              <a:rPr lang="ru-RU" sz="1000" dirty="0"/>
              <a:t> к скважинам</a:t>
            </a:r>
            <a:endParaRPr lang="ru-RU" sz="1000" dirty="0" smtClean="0">
              <a:latin typeface="Calibri" pitchFamily="34" charset="0"/>
            </a:endParaRPr>
          </a:p>
          <a:p>
            <a:r>
              <a:rPr lang="ru-RU" sz="1000" dirty="0" smtClean="0"/>
              <a:t>	Граничные </a:t>
            </a:r>
            <a:r>
              <a:rPr lang="ru-RU" sz="1000" dirty="0"/>
              <a:t>условия фильтрационных </a:t>
            </a:r>
            <a:r>
              <a:rPr lang="ru-RU" sz="1000" dirty="0" smtClean="0"/>
              <a:t>потоков</a:t>
            </a:r>
          </a:p>
          <a:p>
            <a:r>
              <a:rPr lang="ru-RU" sz="1000" dirty="0" smtClean="0"/>
              <a:t>	Учёт </a:t>
            </a:r>
            <a:r>
              <a:rPr lang="ru-RU" sz="1000" dirty="0"/>
              <a:t>влияния граничных условий на работу скважин по методу «зеркальных отображений</a:t>
            </a:r>
            <a:r>
              <a:rPr lang="ru-RU" sz="1000" dirty="0" smtClean="0"/>
              <a:t>»</a:t>
            </a:r>
          </a:p>
          <a:p>
            <a:r>
              <a:rPr lang="ru-RU" sz="1000" dirty="0" smtClean="0"/>
              <a:t>	Типовые </a:t>
            </a:r>
            <a:r>
              <a:rPr lang="ru-RU" sz="1000" dirty="0"/>
              <a:t>расчётные схемы </a:t>
            </a:r>
            <a:r>
              <a:rPr lang="ru-RU" sz="1000" dirty="0" smtClean="0"/>
              <a:t>водозаборов</a:t>
            </a:r>
          </a:p>
          <a:p>
            <a:r>
              <a:rPr lang="ru-RU" sz="1000" dirty="0" smtClean="0"/>
              <a:t>	Определение </a:t>
            </a:r>
            <a:r>
              <a:rPr lang="ru-RU" sz="1000" dirty="0"/>
              <a:t>фильтрационных параметров водоносных горизонтов по данным </a:t>
            </a:r>
            <a:r>
              <a:rPr lang="ru-RU" sz="1000" dirty="0" smtClean="0"/>
              <a:t>откачек</a:t>
            </a:r>
          </a:p>
          <a:p>
            <a:r>
              <a:rPr lang="ru-RU" sz="1000" dirty="0" smtClean="0"/>
              <a:t>	Определение </a:t>
            </a:r>
            <a:r>
              <a:rPr lang="ru-RU" sz="1000" dirty="0"/>
              <a:t>фильтрационных параметров водоносных горизонтов по данным восстановления уровня после </a:t>
            </a:r>
            <a:r>
              <a:rPr lang="ru-RU" sz="1000" dirty="0" smtClean="0"/>
              <a:t>откачки</a:t>
            </a:r>
          </a:p>
          <a:p>
            <a:endParaRPr lang="ru-RU" sz="1000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Моделирование гидродинамических процессов</a:t>
            </a:r>
          </a:p>
          <a:p>
            <a:r>
              <a:rPr lang="ru-RU" sz="1000" dirty="0" smtClean="0"/>
              <a:t>	Методы </a:t>
            </a:r>
            <a:r>
              <a:rPr lang="ru-RU" sz="1000" dirty="0"/>
              <a:t>решения основных дифференциальных уравнений фильтрации</a:t>
            </a:r>
            <a:endParaRPr lang="ru-RU" sz="1000" dirty="0" smtClean="0">
              <a:latin typeface="Calibri" pitchFamily="34" charset="0"/>
            </a:endParaRPr>
          </a:p>
          <a:p>
            <a:r>
              <a:rPr lang="ru-RU" sz="1000" dirty="0" smtClean="0"/>
              <a:t>	Численное </a:t>
            </a:r>
            <a:r>
              <a:rPr lang="ru-RU" sz="1000" dirty="0"/>
              <a:t>моделирование одномерных и двухмерных фильтрационных </a:t>
            </a:r>
            <a:r>
              <a:rPr lang="ru-RU" sz="1000" dirty="0" smtClean="0"/>
              <a:t>потоков</a:t>
            </a:r>
          </a:p>
          <a:p>
            <a:r>
              <a:rPr lang="ru-RU" sz="1000" dirty="0" smtClean="0"/>
              <a:t>	Исследование </a:t>
            </a:r>
            <a:r>
              <a:rPr lang="ru-RU" sz="1000" dirty="0"/>
              <a:t>одномерного фильтрационного потока на численной </a:t>
            </a:r>
            <a:r>
              <a:rPr lang="ru-RU" sz="1000" dirty="0" smtClean="0"/>
              <a:t>модели</a:t>
            </a:r>
          </a:p>
          <a:p>
            <a:r>
              <a:rPr lang="ru-RU" sz="1000" dirty="0" smtClean="0"/>
              <a:t>	Создание </a:t>
            </a:r>
            <a:r>
              <a:rPr lang="ru-RU" sz="1000" dirty="0"/>
              <a:t>двухмерной численной модели области </a:t>
            </a:r>
            <a:r>
              <a:rPr lang="ru-RU" sz="1000" dirty="0" smtClean="0"/>
              <a:t>фильтрации</a:t>
            </a:r>
          </a:p>
          <a:p>
            <a:r>
              <a:rPr lang="ru-RU" sz="1000" dirty="0" smtClean="0"/>
              <a:t>	Управление </a:t>
            </a:r>
            <a:r>
              <a:rPr lang="ru-RU" sz="1000" dirty="0"/>
              <a:t>режимами вывода результатов численного </a:t>
            </a:r>
            <a:r>
              <a:rPr lang="ru-RU" sz="1000" dirty="0" smtClean="0"/>
              <a:t>моделирования</a:t>
            </a:r>
          </a:p>
          <a:p>
            <a:r>
              <a:rPr lang="ru-RU" sz="1000" dirty="0" smtClean="0"/>
              <a:t>	Управление </a:t>
            </a:r>
            <a:r>
              <a:rPr lang="ru-RU" sz="1000" dirty="0"/>
              <a:t>внутренними граничными условиями численной модели области </a:t>
            </a:r>
            <a:r>
              <a:rPr lang="ru-RU" sz="1000" dirty="0" smtClean="0"/>
              <a:t>фильтрации</a:t>
            </a:r>
          </a:p>
          <a:p>
            <a:r>
              <a:rPr lang="ru-RU" sz="1000" dirty="0" smtClean="0"/>
              <a:t>	Управление </a:t>
            </a:r>
            <a:r>
              <a:rPr lang="ru-RU" sz="1000" dirty="0"/>
              <a:t>внешними граничными условиями численной модели области </a:t>
            </a:r>
            <a:r>
              <a:rPr lang="ru-RU" sz="1000" dirty="0" smtClean="0"/>
              <a:t>фильтрации</a:t>
            </a:r>
          </a:p>
          <a:p>
            <a:r>
              <a:rPr lang="ru-RU" sz="1000" dirty="0" smtClean="0"/>
              <a:t>	Исследование </a:t>
            </a:r>
            <a:r>
              <a:rPr lang="ru-RU" sz="1000" dirty="0"/>
              <a:t>работы системы взаимодействующих скважин на численной </a:t>
            </a:r>
            <a:r>
              <a:rPr lang="ru-RU" sz="1000" dirty="0" smtClean="0"/>
              <a:t>модели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96136" y="208219"/>
            <a:ext cx="3012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План изучения дисциплины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611560" y="1124744"/>
            <a:ext cx="713368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В гидрогеологическом отношении все горные породы</a:t>
            </a:r>
          </a:p>
          <a:p>
            <a:r>
              <a:rPr lang="ru-RU" dirty="0" smtClean="0">
                <a:latin typeface="Calibri" pitchFamily="34" charset="0"/>
              </a:rPr>
              <a:t>принято делить на три основные группы: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1. </a:t>
            </a:r>
            <a:r>
              <a:rPr lang="ru-RU" b="1" dirty="0" smtClean="0">
                <a:latin typeface="Calibri" pitchFamily="34" charset="0"/>
              </a:rPr>
              <a:t>Водопроницаемые</a:t>
            </a:r>
          </a:p>
          <a:p>
            <a:r>
              <a:rPr lang="ru-RU" dirty="0">
                <a:latin typeface="Calibri" pitchFamily="34" charset="0"/>
              </a:rPr>
              <a:t>	</a:t>
            </a:r>
            <a:r>
              <a:rPr lang="ru-RU" i="1" dirty="0">
                <a:latin typeface="Calibri" pitchFamily="34" charset="0"/>
              </a:rPr>
              <a:t>галечники, гравий, песок, рыхлые </a:t>
            </a:r>
            <a:r>
              <a:rPr lang="ru-RU" i="1" dirty="0" smtClean="0">
                <a:latin typeface="Calibri" pitchFamily="34" charset="0"/>
              </a:rPr>
              <a:t>песчаники и все</a:t>
            </a:r>
          </a:p>
          <a:p>
            <a:r>
              <a:rPr lang="ru-RU" i="1" dirty="0">
                <a:latin typeface="Calibri" pitchFamily="34" charset="0"/>
              </a:rPr>
              <a:t>	</a:t>
            </a:r>
            <a:r>
              <a:rPr lang="ru-RU" i="1" dirty="0" smtClean="0">
                <a:latin typeface="Calibri" pitchFamily="34" charset="0"/>
              </a:rPr>
              <a:t>сильно </a:t>
            </a:r>
            <a:r>
              <a:rPr lang="ru-RU" i="1" dirty="0">
                <a:latin typeface="Calibri" pitchFamily="34" charset="0"/>
              </a:rPr>
              <a:t>трещиноватые </a:t>
            </a:r>
            <a:r>
              <a:rPr lang="ru-RU" i="1" dirty="0" smtClean="0">
                <a:latin typeface="Calibri" pitchFamily="34" charset="0"/>
              </a:rPr>
              <a:t>породы.</a:t>
            </a:r>
            <a:endParaRPr lang="ru-RU" i="1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2. </a:t>
            </a:r>
            <a:r>
              <a:rPr lang="ru-RU" b="1" dirty="0" smtClean="0">
                <a:latin typeface="Calibri" pitchFamily="34" charset="0"/>
              </a:rPr>
              <a:t>Полупроницаемые</a:t>
            </a:r>
          </a:p>
          <a:p>
            <a:r>
              <a:rPr lang="ru-RU" dirty="0" smtClean="0">
                <a:latin typeface="Calibri" pitchFamily="34" charset="0"/>
              </a:rPr>
              <a:t>	</a:t>
            </a:r>
            <a:r>
              <a:rPr lang="ru-RU" i="1" dirty="0" smtClean="0">
                <a:latin typeface="Calibri" pitchFamily="34" charset="0"/>
              </a:rPr>
              <a:t>глинистые </a:t>
            </a:r>
            <a:r>
              <a:rPr lang="ru-RU" i="1" dirty="0">
                <a:latin typeface="Calibri" pitchFamily="34" charset="0"/>
              </a:rPr>
              <a:t>пески, лёсс, известняки, </a:t>
            </a:r>
            <a:r>
              <a:rPr lang="ru-RU" i="1" dirty="0" smtClean="0">
                <a:latin typeface="Calibri" pitchFamily="34" charset="0"/>
              </a:rPr>
              <a:t>песчаники и</a:t>
            </a:r>
          </a:p>
          <a:p>
            <a:r>
              <a:rPr lang="ru-RU" i="1" dirty="0">
                <a:latin typeface="Calibri" pitchFamily="34" charset="0"/>
              </a:rPr>
              <a:t>	</a:t>
            </a:r>
            <a:r>
              <a:rPr lang="ru-RU" i="1" dirty="0" smtClean="0">
                <a:latin typeface="Calibri" pitchFamily="34" charset="0"/>
              </a:rPr>
              <a:t>слабо </a:t>
            </a:r>
            <a:r>
              <a:rPr lang="ru-RU" i="1" dirty="0">
                <a:latin typeface="Calibri" pitchFamily="34" charset="0"/>
              </a:rPr>
              <a:t>трещиноватые метаморфические и магматические</a:t>
            </a:r>
          </a:p>
          <a:p>
            <a:r>
              <a:rPr lang="ru-RU" i="1" dirty="0" smtClean="0">
                <a:latin typeface="Calibri" pitchFamily="34" charset="0"/>
              </a:rPr>
              <a:t>	породы.</a:t>
            </a:r>
            <a:endParaRPr lang="ru-RU" i="1" dirty="0">
              <a:latin typeface="Calibri" pitchFamily="34" charset="0"/>
            </a:endParaRPr>
          </a:p>
          <a:p>
            <a:endParaRPr lang="ru-RU" dirty="0" smtClean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3. </a:t>
            </a:r>
            <a:r>
              <a:rPr lang="ru-RU" b="1" dirty="0" smtClean="0">
                <a:latin typeface="Calibri" pitchFamily="34" charset="0"/>
              </a:rPr>
              <a:t>Практически не проницаемые (водоупорные, </a:t>
            </a:r>
            <a:r>
              <a:rPr lang="ru-RU" b="1" dirty="0" err="1" smtClean="0">
                <a:latin typeface="Calibri" pitchFamily="34" charset="0"/>
              </a:rPr>
              <a:t>водоупоры</a:t>
            </a:r>
            <a:r>
              <a:rPr lang="ru-RU" b="1" dirty="0" smtClean="0">
                <a:latin typeface="Calibri" pitchFamily="34" charset="0"/>
              </a:rPr>
              <a:t>)</a:t>
            </a:r>
          </a:p>
          <a:p>
            <a:r>
              <a:rPr lang="ru-RU" dirty="0" smtClean="0">
                <a:latin typeface="Calibri" pitchFamily="34" charset="0"/>
              </a:rPr>
              <a:t>	</a:t>
            </a:r>
            <a:r>
              <a:rPr lang="ru-RU" i="1" dirty="0" smtClean="0">
                <a:latin typeface="Calibri" pitchFamily="34" charset="0"/>
              </a:rPr>
              <a:t>глины</a:t>
            </a:r>
            <a:r>
              <a:rPr lang="ru-RU" i="1" dirty="0">
                <a:latin typeface="Calibri" pitchFamily="34" charset="0"/>
              </a:rPr>
              <a:t>, суглинки и все </a:t>
            </a:r>
            <a:r>
              <a:rPr lang="ru-RU" i="1" dirty="0" smtClean="0">
                <a:latin typeface="Calibri" pitchFamily="34" charset="0"/>
              </a:rPr>
              <a:t>массивные </a:t>
            </a:r>
            <a:r>
              <a:rPr lang="ru-RU" i="1" dirty="0">
                <a:latin typeface="Calibri" pitchFamily="34" charset="0"/>
              </a:rPr>
              <a:t>кристаллические </a:t>
            </a:r>
            <a:r>
              <a:rPr lang="ru-RU" i="1" dirty="0" smtClean="0">
                <a:latin typeface="Calibri" pitchFamily="34" charset="0"/>
              </a:rPr>
              <a:t>и</a:t>
            </a:r>
          </a:p>
          <a:p>
            <a:r>
              <a:rPr lang="ru-RU" i="1" dirty="0">
                <a:latin typeface="Calibri" pitchFamily="34" charset="0"/>
              </a:rPr>
              <a:t>	</a:t>
            </a:r>
            <a:r>
              <a:rPr lang="ru-RU" i="1" dirty="0" smtClean="0">
                <a:latin typeface="Calibri" pitchFamily="34" charset="0"/>
              </a:rPr>
              <a:t>осадочные </a:t>
            </a:r>
            <a:r>
              <a:rPr lang="ru-RU" i="1" dirty="0">
                <a:latin typeface="Calibri" pitchFamily="34" charset="0"/>
              </a:rPr>
              <a:t>породы, если они не </a:t>
            </a:r>
            <a:r>
              <a:rPr lang="ru-RU" i="1" dirty="0" smtClean="0">
                <a:latin typeface="Calibri" pitchFamily="34" charset="0"/>
              </a:rPr>
              <a:t>трещиноватые</a:t>
            </a:r>
            <a:r>
              <a:rPr lang="ru-RU" i="1" dirty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25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402259" y="1196752"/>
            <a:ext cx="8289257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atin typeface="Calibri" pitchFamily="34" charset="0"/>
              </a:rPr>
              <a:t>Водоносным </a:t>
            </a:r>
            <a:r>
              <a:rPr lang="ru-RU" b="1" dirty="0" smtClean="0">
                <a:latin typeface="Calibri" pitchFamily="34" charset="0"/>
              </a:rPr>
              <a:t>горизонтом</a:t>
            </a:r>
          </a:p>
          <a:p>
            <a:r>
              <a:rPr lang="ru-RU" dirty="0" smtClean="0">
                <a:latin typeface="Calibri" pitchFamily="34" charset="0"/>
              </a:rPr>
              <a:t>называется </a:t>
            </a:r>
            <a:r>
              <a:rPr lang="ru-RU" dirty="0">
                <a:latin typeface="Calibri" pitchFamily="34" charset="0"/>
              </a:rPr>
              <a:t>водопроницаемый пласт</a:t>
            </a:r>
            <a:r>
              <a:rPr lang="ru-RU" dirty="0" smtClean="0">
                <a:latin typeface="Calibri" pitchFamily="34" charset="0"/>
              </a:rPr>
              <a:t>,</a:t>
            </a:r>
          </a:p>
          <a:p>
            <a:r>
              <a:rPr lang="ru-RU" dirty="0" smtClean="0">
                <a:latin typeface="Calibri" pitchFamily="34" charset="0"/>
              </a:rPr>
              <a:t>насыщенный </a:t>
            </a:r>
            <a:r>
              <a:rPr lang="ru-RU" dirty="0">
                <a:latin typeface="Calibri" pitchFamily="34" charset="0"/>
              </a:rPr>
              <a:t>водой, </a:t>
            </a:r>
            <a:r>
              <a:rPr lang="ru-RU" dirty="0" smtClean="0">
                <a:latin typeface="Calibri" pitchFamily="34" charset="0"/>
              </a:rPr>
              <a:t>находящейся </a:t>
            </a:r>
            <a:r>
              <a:rPr lang="ru-RU" dirty="0">
                <a:latin typeface="Calibri" pitchFamily="34" charset="0"/>
              </a:rPr>
              <a:t>в постоянном движении </a:t>
            </a:r>
            <a:r>
              <a:rPr lang="ru-RU" dirty="0" smtClean="0">
                <a:latin typeface="Calibri" pitchFamily="34" charset="0"/>
              </a:rPr>
              <a:t>благодаря</a:t>
            </a:r>
          </a:p>
          <a:p>
            <a:r>
              <a:rPr lang="ru-RU" dirty="0" smtClean="0">
                <a:latin typeface="Calibri" pitchFamily="34" charset="0"/>
              </a:rPr>
              <a:t>гидравлической </a:t>
            </a:r>
            <a:r>
              <a:rPr lang="ru-RU" dirty="0">
                <a:latin typeface="Calibri" pitchFamily="34" charset="0"/>
              </a:rPr>
              <a:t>связи и перепаду давления</a:t>
            </a:r>
            <a:r>
              <a:rPr lang="ru-RU" dirty="0" smtClean="0">
                <a:latin typeface="Calibri" pitchFamily="34" charset="0"/>
              </a:rPr>
              <a:t>,</a:t>
            </a:r>
          </a:p>
          <a:p>
            <a:r>
              <a:rPr lang="ru-RU" dirty="0" smtClean="0">
                <a:latin typeface="Calibri" pitchFamily="34" charset="0"/>
              </a:rPr>
              <a:t>существующих </a:t>
            </a:r>
            <a:r>
              <a:rPr lang="ru-RU" dirty="0">
                <a:latin typeface="Calibri" pitchFamily="34" charset="0"/>
              </a:rPr>
              <a:t>во всем пласте, и </a:t>
            </a:r>
            <a:r>
              <a:rPr lang="ru-RU" dirty="0" smtClean="0">
                <a:latin typeface="Calibri" pitchFamily="34" charset="0"/>
              </a:rPr>
              <a:t>ограниченный </a:t>
            </a:r>
            <a:r>
              <a:rPr lang="ru-RU" dirty="0">
                <a:latin typeface="Calibri" pitchFamily="34" charset="0"/>
              </a:rPr>
              <a:t>водонепроницаемыми </a:t>
            </a:r>
            <a:r>
              <a:rPr lang="ru-RU" dirty="0" smtClean="0">
                <a:latin typeface="Calibri" pitchFamily="34" charset="0"/>
              </a:rPr>
              <a:t>породами</a:t>
            </a:r>
          </a:p>
          <a:p>
            <a:r>
              <a:rPr lang="ru-RU" dirty="0" smtClean="0">
                <a:latin typeface="Calibri" pitchFamily="34" charset="0"/>
              </a:rPr>
              <a:t>снизу </a:t>
            </a:r>
            <a:r>
              <a:rPr lang="ru-RU" dirty="0">
                <a:latin typeface="Calibri" pitchFamily="34" charset="0"/>
              </a:rPr>
              <a:t>и сверху или только снизу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Подошва</a:t>
            </a:r>
            <a:r>
              <a:rPr lang="ru-RU" dirty="0" smtClean="0">
                <a:latin typeface="Calibri" pitchFamily="34" charset="0"/>
              </a:rPr>
              <a:t> – это пласт</a:t>
            </a:r>
            <a:r>
              <a:rPr lang="ru-RU" dirty="0">
                <a:latin typeface="Calibri" pitchFamily="34" charset="0"/>
              </a:rPr>
              <a:t>, подстилающий водоносный </a:t>
            </a:r>
            <a:r>
              <a:rPr lang="ru-RU" dirty="0" smtClean="0">
                <a:latin typeface="Calibri" pitchFamily="34" charset="0"/>
              </a:rPr>
              <a:t>горизонт.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Кровля</a:t>
            </a:r>
            <a:r>
              <a:rPr lang="ru-RU" dirty="0" smtClean="0">
                <a:latin typeface="Calibri" pitchFamily="34" charset="0"/>
              </a:rPr>
              <a:t> – это пласт</a:t>
            </a:r>
            <a:r>
              <a:rPr lang="ru-RU" dirty="0">
                <a:latin typeface="Calibri" pitchFamily="34" charset="0"/>
              </a:rPr>
              <a:t>, </a:t>
            </a:r>
            <a:r>
              <a:rPr lang="ru-RU" dirty="0" smtClean="0">
                <a:latin typeface="Calibri" pitchFamily="34" charset="0"/>
              </a:rPr>
              <a:t>перекрывающий </a:t>
            </a:r>
            <a:r>
              <a:rPr lang="ru-RU" dirty="0">
                <a:latin typeface="Calibri" pitchFamily="34" charset="0"/>
              </a:rPr>
              <a:t>водоносный горизонт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Зеркало </a:t>
            </a:r>
            <a:r>
              <a:rPr lang="ru-RU" b="1" dirty="0">
                <a:latin typeface="Calibri" pitchFamily="34" charset="0"/>
              </a:rPr>
              <a:t>подземных </a:t>
            </a:r>
            <a:r>
              <a:rPr lang="ru-RU" b="1" dirty="0" smtClean="0">
                <a:latin typeface="Calibri" pitchFamily="34" charset="0"/>
              </a:rPr>
              <a:t>вод </a:t>
            </a:r>
            <a:r>
              <a:rPr lang="ru-RU" dirty="0" smtClean="0">
                <a:latin typeface="Calibri" pitchFamily="34" charset="0"/>
              </a:rPr>
              <a:t>– это поверхность</a:t>
            </a:r>
            <a:r>
              <a:rPr lang="ru-RU" dirty="0">
                <a:latin typeface="Calibri" pitchFamily="34" charset="0"/>
              </a:rPr>
              <a:t>, образованная подземными </a:t>
            </a:r>
            <a:r>
              <a:rPr lang="ru-RU" dirty="0" smtClean="0">
                <a:latin typeface="Calibri" pitchFamily="34" charset="0"/>
              </a:rPr>
              <a:t>водами. 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Пьезометрическая поверхность </a:t>
            </a:r>
            <a:r>
              <a:rPr lang="ru-RU" dirty="0" smtClean="0">
                <a:latin typeface="Calibri" pitchFamily="34" charset="0"/>
              </a:rPr>
              <a:t>– это поверхность</a:t>
            </a:r>
            <a:r>
              <a:rPr lang="ru-RU" dirty="0">
                <a:latin typeface="Calibri" pitchFamily="34" charset="0"/>
              </a:rPr>
              <a:t>, на уровне </a:t>
            </a:r>
            <a:r>
              <a:rPr lang="ru-RU" dirty="0" smtClean="0">
                <a:latin typeface="Calibri" pitchFamily="34" charset="0"/>
              </a:rPr>
              <a:t>которой</a:t>
            </a:r>
          </a:p>
          <a:p>
            <a:r>
              <a:rPr lang="ru-RU" dirty="0" smtClean="0">
                <a:latin typeface="Calibri" pitchFamily="34" charset="0"/>
              </a:rPr>
              <a:t>гидростатическое </a:t>
            </a:r>
            <a:r>
              <a:rPr lang="ru-RU" dirty="0">
                <a:latin typeface="Calibri" pitchFamily="34" charset="0"/>
              </a:rPr>
              <a:t>давление становится равно </a:t>
            </a:r>
            <a:r>
              <a:rPr lang="ru-RU" dirty="0" smtClean="0">
                <a:latin typeface="Calibri" pitchFamily="34" charset="0"/>
              </a:rPr>
              <a:t>атмосферному </a:t>
            </a:r>
          </a:p>
          <a:p>
            <a:r>
              <a:rPr lang="ru-RU" dirty="0" smtClean="0">
                <a:latin typeface="Calibri" pitchFamily="34" charset="0"/>
              </a:rPr>
              <a:t>(уровень </a:t>
            </a:r>
            <a:r>
              <a:rPr lang="ru-RU" dirty="0">
                <a:latin typeface="Calibri" pitchFamily="34" charset="0"/>
              </a:rPr>
              <a:t>воды </a:t>
            </a:r>
            <a:r>
              <a:rPr lang="ru-RU" dirty="0" smtClean="0">
                <a:latin typeface="Calibri" pitchFamily="34" charset="0"/>
              </a:rPr>
              <a:t>в скважине после вскрытия </a:t>
            </a:r>
            <a:r>
              <a:rPr lang="ru-RU" dirty="0">
                <a:latin typeface="Calibri" pitchFamily="34" charset="0"/>
              </a:rPr>
              <a:t>водоносного </a:t>
            </a:r>
            <a:r>
              <a:rPr lang="ru-RU" dirty="0" smtClean="0">
                <a:latin typeface="Calibri" pitchFamily="34" charset="0"/>
              </a:rPr>
              <a:t>горизонта).</a:t>
            </a:r>
            <a:endParaRPr lang="ru-RU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68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744266" y="764704"/>
            <a:ext cx="5334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atin typeface="Calibri" pitchFamily="34" charset="0"/>
              </a:rPr>
              <a:t>Типовые схемы залегания водоносных горизонтов 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7106" name="Picture 2" descr="53%20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48" y="1032065"/>
            <a:ext cx="5688632" cy="39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1427" y="5074917"/>
            <a:ext cx="7641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/>
              <a:t>1 </a:t>
            </a:r>
            <a:r>
              <a:rPr lang="ru-RU" sz="1200" dirty="0"/>
              <a:t>— </a:t>
            </a:r>
            <a:r>
              <a:rPr lang="ru-RU" sz="1200" dirty="0" smtClean="0"/>
              <a:t>водоносные горизонты: а </a:t>
            </a:r>
            <a:r>
              <a:rPr lang="ru-RU" sz="1200" dirty="0"/>
              <a:t>— грунтовые </a:t>
            </a:r>
            <a:r>
              <a:rPr lang="ru-RU" sz="1200" dirty="0" smtClean="0"/>
              <a:t>воды. </a:t>
            </a:r>
            <a:r>
              <a:rPr lang="ru-RU" sz="1200" dirty="0"/>
              <a:t>б — межпластовые </a:t>
            </a:r>
            <a:r>
              <a:rPr lang="ru-RU" sz="1200" dirty="0" err="1" smtClean="0"/>
              <a:t>ненапорные</a:t>
            </a:r>
            <a:r>
              <a:rPr lang="ru-RU" sz="1200" dirty="0" smtClean="0"/>
              <a:t>. </a:t>
            </a:r>
            <a:r>
              <a:rPr lang="ru-RU" sz="1200" dirty="0"/>
              <a:t>в </a:t>
            </a:r>
            <a:r>
              <a:rPr lang="ru-RU" sz="1200" dirty="0" smtClean="0"/>
              <a:t>— артезианские;</a:t>
            </a:r>
          </a:p>
          <a:p>
            <a:pPr algn="ctr"/>
            <a:r>
              <a:rPr lang="ru-RU" sz="1200" dirty="0"/>
              <a:t>2 — водоупорные породы; 3 — уровень </a:t>
            </a:r>
            <a:r>
              <a:rPr lang="ru-RU" sz="1200" dirty="0" err="1" smtClean="0"/>
              <a:t>ненапорных</a:t>
            </a:r>
            <a:r>
              <a:rPr lang="ru-RU" sz="1200" dirty="0" smtClean="0"/>
              <a:t> </a:t>
            </a:r>
            <a:r>
              <a:rPr lang="ru-RU" sz="1200" dirty="0"/>
              <a:t>вод; 4 — пьезометрический уровень напорных вод</a:t>
            </a:r>
            <a:r>
              <a:rPr lang="ru-RU" sz="1200" dirty="0" smtClean="0"/>
              <a:t>;</a:t>
            </a:r>
          </a:p>
          <a:p>
            <a:pPr algn="ctr"/>
            <a:r>
              <a:rPr lang="ru-RU" sz="1200" dirty="0" smtClean="0"/>
              <a:t>5 </a:t>
            </a:r>
            <a:r>
              <a:rPr lang="ru-RU" sz="1200" dirty="0"/>
              <a:t>— направление движения  подземных вод;   6   —   родник  грунтовых  вод</a:t>
            </a:r>
          </a:p>
        </p:txBody>
      </p:sp>
    </p:spTree>
    <p:extLst>
      <p:ext uri="{BB962C8B-B14F-4D97-AF65-F5344CB8AC3E}">
        <p14:creationId xmlns:p14="http://schemas.microsoft.com/office/powerpoint/2010/main" val="80932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73932" y="1628800"/>
            <a:ext cx="849033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</a:rPr>
              <a:t>Безнапорный водоносный горизонт</a:t>
            </a:r>
          </a:p>
          <a:p>
            <a:r>
              <a:rPr lang="ru-RU" dirty="0" smtClean="0">
                <a:latin typeface="Calibri" pitchFamily="34" charset="0"/>
              </a:rPr>
              <a:t>не имеет </a:t>
            </a:r>
            <a:r>
              <a:rPr lang="ru-RU" dirty="0">
                <a:latin typeface="Calibri" pitchFamily="34" charset="0"/>
              </a:rPr>
              <a:t>перекрывающих </a:t>
            </a:r>
            <a:r>
              <a:rPr lang="ru-RU" dirty="0" smtClean="0">
                <a:latin typeface="Calibri" pitchFamily="34" charset="0"/>
              </a:rPr>
              <a:t>непроницаемых </a:t>
            </a:r>
            <a:r>
              <a:rPr lang="ru-RU" dirty="0">
                <a:latin typeface="Calibri" pitchFamily="34" charset="0"/>
              </a:rPr>
              <a:t>горных пород, вследствие </a:t>
            </a:r>
            <a:r>
              <a:rPr lang="ru-RU" dirty="0" smtClean="0">
                <a:latin typeface="Calibri" pitchFamily="34" charset="0"/>
              </a:rPr>
              <a:t>чего</a:t>
            </a:r>
          </a:p>
          <a:p>
            <a:r>
              <a:rPr lang="ru-RU" dirty="0" smtClean="0">
                <a:latin typeface="Calibri" pitchFamily="34" charset="0"/>
              </a:rPr>
              <a:t>питание </a:t>
            </a:r>
            <a:r>
              <a:rPr lang="ru-RU" dirty="0">
                <a:latin typeface="Calibri" pitchFamily="34" charset="0"/>
              </a:rPr>
              <a:t>атмосферными </a:t>
            </a:r>
            <a:r>
              <a:rPr lang="ru-RU" dirty="0" smtClean="0">
                <a:latin typeface="Calibri" pitchFamily="34" charset="0"/>
              </a:rPr>
              <a:t>осадками </a:t>
            </a:r>
            <a:r>
              <a:rPr lang="ru-RU" dirty="0">
                <a:latin typeface="Calibri" pitchFamily="34" charset="0"/>
              </a:rPr>
              <a:t>происходит по всей </a:t>
            </a:r>
            <a:r>
              <a:rPr lang="ru-RU" dirty="0" smtClean="0">
                <a:latin typeface="Calibri" pitchFamily="34" charset="0"/>
              </a:rPr>
              <a:t>площади</a:t>
            </a:r>
          </a:p>
          <a:p>
            <a:r>
              <a:rPr lang="ru-RU" dirty="0" smtClean="0">
                <a:latin typeface="Calibri" pitchFamily="34" charset="0"/>
              </a:rPr>
              <a:t>их </a:t>
            </a:r>
            <a:r>
              <a:rPr lang="ru-RU" dirty="0">
                <a:latin typeface="Calibri" pitchFamily="34" charset="0"/>
              </a:rPr>
              <a:t>распространения и подземные воды испытывают только атмосферное давление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Напорный </a:t>
            </a:r>
            <a:r>
              <a:rPr lang="ru-RU" b="1" dirty="0">
                <a:latin typeface="Calibri" pitchFamily="34" charset="0"/>
              </a:rPr>
              <a:t>водоносный горизонт</a:t>
            </a:r>
          </a:p>
          <a:p>
            <a:r>
              <a:rPr lang="ru-RU" dirty="0" smtClean="0">
                <a:latin typeface="Calibri" pitchFamily="34" charset="0"/>
              </a:rPr>
              <a:t>перекрыт </a:t>
            </a:r>
            <a:r>
              <a:rPr lang="ru-RU" dirty="0">
                <a:latin typeface="Calibri" pitchFamily="34" charset="0"/>
              </a:rPr>
              <a:t>трудно проницаемыми горными породами и </a:t>
            </a:r>
            <a:r>
              <a:rPr lang="ru-RU" dirty="0" smtClean="0">
                <a:latin typeface="Calibri" pitchFamily="34" charset="0"/>
              </a:rPr>
              <a:t>поэтому</a:t>
            </a:r>
          </a:p>
          <a:p>
            <a:r>
              <a:rPr lang="ru-RU" dirty="0" smtClean="0">
                <a:latin typeface="Calibri" pitchFamily="34" charset="0"/>
              </a:rPr>
              <a:t>характеризуется </a:t>
            </a:r>
            <a:r>
              <a:rPr lang="ru-RU" dirty="0">
                <a:latin typeface="Calibri" pitchFamily="34" charset="0"/>
              </a:rPr>
              <a:t>давлениями, превышающими атмосферное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 smtClean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Питание таких </a:t>
            </a:r>
            <a:r>
              <a:rPr lang="ru-RU" dirty="0">
                <a:latin typeface="Calibri" pitchFamily="34" charset="0"/>
              </a:rPr>
              <a:t>горизонтов атмосферными осадками </a:t>
            </a:r>
            <a:r>
              <a:rPr lang="ru-RU" dirty="0" smtClean="0">
                <a:latin typeface="Calibri" pitchFamily="34" charset="0"/>
              </a:rPr>
              <a:t>может осуществляться</a:t>
            </a:r>
          </a:p>
          <a:p>
            <a:r>
              <a:rPr lang="ru-RU" dirty="0" smtClean="0">
                <a:latin typeface="Calibri" pitchFamily="34" charset="0"/>
              </a:rPr>
              <a:t>только </a:t>
            </a:r>
            <a:r>
              <a:rPr lang="ru-RU" dirty="0">
                <a:latin typeface="Calibri" pitchFamily="34" charset="0"/>
              </a:rPr>
              <a:t>на отдельных участках, где отсутствуют </a:t>
            </a:r>
            <a:r>
              <a:rPr lang="ru-RU" dirty="0" smtClean="0">
                <a:latin typeface="Calibri" pitchFamily="34" charset="0"/>
              </a:rPr>
              <a:t>перекрывающие</a:t>
            </a:r>
          </a:p>
          <a:p>
            <a:r>
              <a:rPr lang="ru-RU" dirty="0" smtClean="0">
                <a:latin typeface="Calibri" pitchFamily="34" charset="0"/>
              </a:rPr>
              <a:t>слабо </a:t>
            </a:r>
            <a:r>
              <a:rPr lang="ru-RU" dirty="0">
                <a:latin typeface="Calibri" pitchFamily="34" charset="0"/>
              </a:rPr>
              <a:t>проницаемые породы.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7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448371" y="2492896"/>
            <a:ext cx="844404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На </a:t>
            </a:r>
            <a:r>
              <a:rPr lang="ru-RU" dirty="0">
                <a:latin typeface="Calibri" pitchFamily="34" charset="0"/>
              </a:rPr>
              <a:t>картах зеркало подземных вод изображается с помощью </a:t>
            </a:r>
            <a:r>
              <a:rPr lang="ru-RU" b="1" dirty="0" err="1">
                <a:latin typeface="Calibri" pitchFamily="34" charset="0"/>
              </a:rPr>
              <a:t>гидроизогипс</a:t>
            </a:r>
            <a:r>
              <a:rPr lang="ru-RU" dirty="0" smtClean="0">
                <a:latin typeface="Calibri" pitchFamily="34" charset="0"/>
              </a:rPr>
              <a:t>,</a:t>
            </a:r>
          </a:p>
          <a:p>
            <a:r>
              <a:rPr lang="ru-RU" dirty="0" smtClean="0">
                <a:latin typeface="Calibri" pitchFamily="34" charset="0"/>
              </a:rPr>
              <a:t>а </a:t>
            </a:r>
            <a:r>
              <a:rPr lang="ru-RU" dirty="0">
                <a:latin typeface="Calibri" pitchFamily="34" charset="0"/>
              </a:rPr>
              <a:t>пьезометрическая поверхность — </a:t>
            </a:r>
            <a:r>
              <a:rPr lang="ru-RU" b="1" dirty="0" err="1">
                <a:latin typeface="Calibri" pitchFamily="34" charset="0"/>
              </a:rPr>
              <a:t>гидроизопьез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Следовательно</a:t>
            </a:r>
            <a:r>
              <a:rPr lang="ru-RU" dirty="0">
                <a:latin typeface="Calibri" pitchFamily="34" charset="0"/>
              </a:rPr>
              <a:t>, первые представляют собой линии равных </a:t>
            </a:r>
            <a:r>
              <a:rPr lang="ru-RU" dirty="0" smtClean="0">
                <a:latin typeface="Calibri" pitchFamily="34" charset="0"/>
              </a:rPr>
              <a:t>отметок</a:t>
            </a:r>
          </a:p>
          <a:p>
            <a:r>
              <a:rPr lang="ru-RU" dirty="0" smtClean="0">
                <a:latin typeface="Calibri" pitchFamily="34" charset="0"/>
              </a:rPr>
              <a:t>реально </a:t>
            </a:r>
            <a:r>
              <a:rPr lang="ru-RU" dirty="0">
                <a:latin typeface="Calibri" pitchFamily="34" charset="0"/>
              </a:rPr>
              <a:t>существующей поверхности, водоносного горизонта</a:t>
            </a:r>
            <a:r>
              <a:rPr lang="ru-RU" dirty="0" smtClean="0">
                <a:latin typeface="Calibri" pitchFamily="34" charset="0"/>
              </a:rPr>
              <a:t>,</a:t>
            </a:r>
          </a:p>
          <a:p>
            <a:r>
              <a:rPr lang="ru-RU" dirty="0" smtClean="0">
                <a:latin typeface="Calibri" pitchFamily="34" charset="0"/>
              </a:rPr>
              <a:t>а вторые </a:t>
            </a:r>
            <a:r>
              <a:rPr lang="ru-RU" dirty="0">
                <a:latin typeface="Calibri" pitchFamily="34" charset="0"/>
              </a:rPr>
              <a:t>— линии равных напоров или отметок пьезометрической </a:t>
            </a:r>
            <a:r>
              <a:rPr lang="ru-RU" dirty="0" smtClean="0">
                <a:latin typeface="Calibri" pitchFamily="34" charset="0"/>
              </a:rPr>
              <a:t>поверхности 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5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907704" y="5392920"/>
            <a:ext cx="45151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latin typeface="Calibri" pitchFamily="34" charset="0"/>
              </a:rPr>
              <a:t>1 — глины; 2 — пески; 3 — свободный уровень подземных вод</a:t>
            </a:r>
            <a:r>
              <a:rPr lang="ru-RU" sz="1200" dirty="0" smtClean="0">
                <a:latin typeface="Calibri" pitchFamily="34" charset="0"/>
              </a:rPr>
              <a:t>;</a:t>
            </a:r>
          </a:p>
          <a:p>
            <a:pPr algn="ctr"/>
            <a:r>
              <a:rPr lang="ru-RU" sz="1200" dirty="0" smtClean="0">
                <a:latin typeface="Calibri" pitchFamily="34" charset="0"/>
              </a:rPr>
              <a:t>4 </a:t>
            </a:r>
            <a:r>
              <a:rPr lang="ru-RU" sz="1200" dirty="0">
                <a:latin typeface="Calibri" pitchFamily="34" charset="0"/>
              </a:rPr>
              <a:t>-пьезометрическая </a:t>
            </a:r>
            <a:r>
              <a:rPr lang="ru-RU" sz="1200" dirty="0" smtClean="0">
                <a:latin typeface="Calibri" pitchFamily="34" charset="0"/>
              </a:rPr>
              <a:t>поверхность;</a:t>
            </a:r>
          </a:p>
          <a:p>
            <a:pPr algn="ctr"/>
            <a:r>
              <a:rPr lang="ru-RU" sz="1200" dirty="0" smtClean="0">
                <a:latin typeface="Calibri" pitchFamily="34" charset="0"/>
              </a:rPr>
              <a:t>области</a:t>
            </a:r>
            <a:r>
              <a:rPr lang="ru-RU" sz="1200" dirty="0">
                <a:latin typeface="Calibri" pitchFamily="34" charset="0"/>
              </a:rPr>
              <a:t>: А -питания, В — </a:t>
            </a:r>
            <a:r>
              <a:rPr lang="ru-RU" sz="1200" dirty="0" smtClean="0">
                <a:latin typeface="Calibri" pitchFamily="34" charset="0"/>
              </a:rPr>
              <a:t>распространения </a:t>
            </a:r>
            <a:r>
              <a:rPr lang="ru-RU" sz="1200" dirty="0">
                <a:latin typeface="Calibri" pitchFamily="34" charset="0"/>
              </a:rPr>
              <a:t>(напора), С -разгрузки</a:t>
            </a:r>
            <a:r>
              <a:rPr lang="ru-RU" sz="1200" dirty="0" smtClean="0">
                <a:latin typeface="Calibri" pitchFamily="34" charset="0"/>
              </a:rPr>
              <a:t>;</a:t>
            </a:r>
          </a:p>
          <a:p>
            <a:pPr algn="ctr"/>
            <a:r>
              <a:rPr lang="ru-RU" sz="1200" dirty="0" smtClean="0">
                <a:latin typeface="Calibri" pitchFamily="34" charset="0"/>
              </a:rPr>
              <a:t>Н</a:t>
            </a:r>
            <a:r>
              <a:rPr lang="ru-RU" sz="1200" baseline="-25000" dirty="0" smtClean="0">
                <a:latin typeface="Calibri" pitchFamily="34" charset="0"/>
              </a:rPr>
              <a:t>1</a:t>
            </a:r>
            <a:r>
              <a:rPr lang="ru-RU" sz="1200" dirty="0" smtClean="0">
                <a:latin typeface="Calibri" pitchFamily="34" charset="0"/>
              </a:rPr>
              <a:t> </a:t>
            </a:r>
            <a:r>
              <a:rPr lang="ru-RU" sz="1200" dirty="0">
                <a:latin typeface="Calibri" pitchFamily="34" charset="0"/>
              </a:rPr>
              <a:t>и Н</a:t>
            </a:r>
            <a:r>
              <a:rPr lang="ru-RU" sz="1200" baseline="-25000" dirty="0">
                <a:latin typeface="Calibri" pitchFamily="34" charset="0"/>
              </a:rPr>
              <a:t>2</a:t>
            </a:r>
            <a:r>
              <a:rPr lang="ru-RU" sz="1200" dirty="0">
                <a:latin typeface="Calibri" pitchFamily="34" charset="0"/>
              </a:rPr>
              <a:t> -напоры </a:t>
            </a:r>
            <a:r>
              <a:rPr lang="ru-RU" sz="1200" dirty="0" smtClean="0">
                <a:latin typeface="Calibri" pitchFamily="34" charset="0"/>
              </a:rPr>
              <a:t>подземных</a:t>
            </a:r>
            <a:r>
              <a:rPr lang="ru-RU" sz="1200" dirty="0" smtClean="0">
                <a:latin typeface="Calibri" pitchFamily="34" charset="0"/>
              </a:rPr>
              <a:t> вод </a:t>
            </a:r>
            <a:r>
              <a:rPr lang="ru-RU" sz="1200" smtClean="0">
                <a:latin typeface="Calibri" pitchFamily="34" charset="0"/>
              </a:rPr>
              <a:t>в областях </a:t>
            </a:r>
            <a:r>
              <a:rPr lang="ru-RU" sz="1200" dirty="0" smtClean="0">
                <a:latin typeface="Calibri" pitchFamily="34" charset="0"/>
              </a:rPr>
              <a:t>питания и разгрузки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8130" name="Picture 2" descr="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7782"/>
            <a:ext cx="5257686" cy="3447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980728"/>
            <a:ext cx="465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n-lt"/>
              </a:rPr>
              <a:t>Основные элементы водоносно­го горизонта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894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89453" y="2204864"/>
            <a:ext cx="776988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latin typeface="Calibri" pitchFamily="34" charset="0"/>
              </a:rPr>
              <a:t>Область </a:t>
            </a:r>
            <a:r>
              <a:rPr lang="ru-RU" b="1" dirty="0">
                <a:latin typeface="Calibri" pitchFamily="34" charset="0"/>
              </a:rPr>
              <a:t>питания </a:t>
            </a:r>
            <a:r>
              <a:rPr lang="ru-RU" dirty="0">
                <a:latin typeface="Calibri" pitchFamily="34" charset="0"/>
              </a:rPr>
              <a:t>— это зона, в пределах которой </a:t>
            </a:r>
            <a:r>
              <a:rPr lang="ru-RU" dirty="0" smtClean="0">
                <a:latin typeface="Calibri" pitchFamily="34" charset="0"/>
              </a:rPr>
              <a:t>атмосферные осадки</a:t>
            </a:r>
          </a:p>
          <a:p>
            <a:r>
              <a:rPr lang="ru-RU" dirty="0" smtClean="0">
                <a:latin typeface="Calibri" pitchFamily="34" charset="0"/>
              </a:rPr>
              <a:t>могут </a:t>
            </a:r>
            <a:r>
              <a:rPr lang="ru-RU" dirty="0">
                <a:latin typeface="Calibri" pitchFamily="34" charset="0"/>
              </a:rPr>
              <a:t>проникать в гидравлическую систему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Преобладающими </a:t>
            </a:r>
            <a:r>
              <a:rPr lang="ru-RU" dirty="0">
                <a:latin typeface="Calibri" pitchFamily="34" charset="0"/>
              </a:rPr>
              <a:t>направлениями движения подземных вод в этой </a:t>
            </a:r>
            <a:r>
              <a:rPr lang="ru-RU" dirty="0" smtClean="0">
                <a:latin typeface="Calibri" pitchFamily="34" charset="0"/>
              </a:rPr>
              <a:t>части</a:t>
            </a:r>
          </a:p>
          <a:p>
            <a:r>
              <a:rPr lang="ru-RU" dirty="0" smtClean="0">
                <a:latin typeface="Calibri" pitchFamily="34" charset="0"/>
              </a:rPr>
              <a:t>водоносного </a:t>
            </a:r>
            <a:r>
              <a:rPr lang="ru-RU" dirty="0">
                <a:latin typeface="Calibri" pitchFamily="34" charset="0"/>
              </a:rPr>
              <a:t>горизонта </a:t>
            </a:r>
            <a:r>
              <a:rPr lang="ru-RU" dirty="0" smtClean="0">
                <a:latin typeface="Calibri" pitchFamily="34" charset="0"/>
              </a:rPr>
              <a:t>является </a:t>
            </a:r>
            <a:r>
              <a:rPr lang="ru-RU" dirty="0">
                <a:latin typeface="Calibri" pitchFamily="34" charset="0"/>
              </a:rPr>
              <a:t>нисходящее вертикальное </a:t>
            </a:r>
            <a:r>
              <a:rPr lang="ru-RU" dirty="0" smtClean="0">
                <a:latin typeface="Calibri" pitchFamily="34" charset="0"/>
              </a:rPr>
              <a:t> (инфильтрация).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92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89453" y="2204864"/>
            <a:ext cx="850617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</a:rPr>
              <a:t>2.Область </a:t>
            </a:r>
            <a:r>
              <a:rPr lang="ru-RU" b="1" dirty="0">
                <a:latin typeface="Calibri" pitchFamily="34" charset="0"/>
              </a:rPr>
              <a:t>распространения (напора) подземных вод </a:t>
            </a:r>
            <a:r>
              <a:rPr lang="ru-RU" dirty="0">
                <a:latin typeface="Calibri" pitchFamily="34" charset="0"/>
              </a:rPr>
              <a:t>— </a:t>
            </a:r>
            <a:r>
              <a:rPr lang="ru-RU" dirty="0" smtClean="0">
                <a:latin typeface="Calibri" pitchFamily="34" charset="0"/>
              </a:rPr>
              <a:t>это промежуточная зона</a:t>
            </a:r>
          </a:p>
          <a:p>
            <a:r>
              <a:rPr lang="ru-RU" dirty="0" smtClean="0">
                <a:latin typeface="Calibri" pitchFamily="34" charset="0"/>
              </a:rPr>
              <a:t>между </a:t>
            </a:r>
            <a:r>
              <a:rPr lang="ru-RU" dirty="0">
                <a:latin typeface="Calibri" pitchFamily="34" charset="0"/>
              </a:rPr>
              <a:t>областями питания и разгрузки, </a:t>
            </a:r>
            <a:r>
              <a:rPr lang="ru-RU" dirty="0" smtClean="0">
                <a:latin typeface="Calibri" pitchFamily="34" charset="0"/>
              </a:rPr>
              <a:t>которая является основной</a:t>
            </a:r>
          </a:p>
          <a:p>
            <a:r>
              <a:rPr lang="ru-RU" dirty="0" smtClean="0">
                <a:latin typeface="Calibri" pitchFamily="34" charset="0"/>
              </a:rPr>
              <a:t>по </a:t>
            </a:r>
            <a:r>
              <a:rPr lang="ru-RU" dirty="0">
                <a:latin typeface="Calibri" pitchFamily="34" charset="0"/>
              </a:rPr>
              <a:t>площади развития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r>
              <a:rPr lang="ru-RU" dirty="0" smtClean="0">
                <a:latin typeface="Calibri" pitchFamily="34" charset="0"/>
              </a:rPr>
              <a:t>В </a:t>
            </a:r>
            <a:r>
              <a:rPr lang="ru-RU" dirty="0">
                <a:latin typeface="Calibri" pitchFamily="34" charset="0"/>
              </a:rPr>
              <a:t>пределах этой </a:t>
            </a:r>
            <a:r>
              <a:rPr lang="ru-RU" dirty="0" smtClean="0">
                <a:latin typeface="Calibri" pitchFamily="34" charset="0"/>
              </a:rPr>
              <a:t>области преобладающим </a:t>
            </a:r>
            <a:r>
              <a:rPr lang="ru-RU" dirty="0">
                <a:latin typeface="Calibri" pitchFamily="34" charset="0"/>
              </a:rPr>
              <a:t>направлением движения подземных вод </a:t>
            </a:r>
            <a:endParaRPr lang="ru-RU" dirty="0" smtClean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я</a:t>
            </a:r>
            <a:r>
              <a:rPr lang="ru-RU" dirty="0" smtClean="0">
                <a:latin typeface="Calibri" pitchFamily="34" charset="0"/>
              </a:rPr>
              <a:t>вляется горизонтальное.</a:t>
            </a:r>
          </a:p>
          <a:p>
            <a:r>
              <a:rPr lang="ru-RU" dirty="0" smtClean="0">
                <a:latin typeface="Calibri" pitchFamily="34" charset="0"/>
              </a:rPr>
              <a:t>Для </a:t>
            </a:r>
            <a:r>
              <a:rPr lang="ru-RU" dirty="0">
                <a:latin typeface="Calibri" pitchFamily="34" charset="0"/>
              </a:rPr>
              <a:t>безнапорных водоносных горизонтов эти </a:t>
            </a:r>
            <a:r>
              <a:rPr lang="ru-RU" dirty="0" smtClean="0">
                <a:latin typeface="Calibri" pitchFamily="34" charset="0"/>
              </a:rPr>
              <a:t>две первые </a:t>
            </a:r>
            <a:r>
              <a:rPr lang="ru-RU" dirty="0">
                <a:latin typeface="Calibri" pitchFamily="34" charset="0"/>
              </a:rPr>
              <a:t>области</a:t>
            </a:r>
            <a:r>
              <a:rPr lang="ru-RU" dirty="0" smtClean="0">
                <a:latin typeface="Calibri" pitchFamily="34" charset="0"/>
              </a:rPr>
              <a:t>,</a:t>
            </a:r>
          </a:p>
          <a:p>
            <a:r>
              <a:rPr lang="ru-RU" dirty="0" smtClean="0">
                <a:latin typeface="Calibri" pitchFamily="34" charset="0"/>
              </a:rPr>
              <a:t>как </a:t>
            </a:r>
            <a:r>
              <a:rPr lang="ru-RU" dirty="0">
                <a:latin typeface="Calibri" pitchFamily="34" charset="0"/>
              </a:rPr>
              <a:t>правило, совпадают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6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89453" y="2204864"/>
            <a:ext cx="818063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</a:rPr>
              <a:t>3.Область </a:t>
            </a:r>
            <a:r>
              <a:rPr lang="ru-RU" b="1" dirty="0">
                <a:latin typeface="Calibri" pitchFamily="34" charset="0"/>
              </a:rPr>
              <a:t>разгрузки — </a:t>
            </a:r>
            <a:r>
              <a:rPr lang="ru-RU" dirty="0" smtClean="0">
                <a:latin typeface="Calibri" pitchFamily="34" charset="0"/>
              </a:rPr>
              <a:t>это зона</a:t>
            </a:r>
            <a:r>
              <a:rPr lang="ru-RU" dirty="0">
                <a:latin typeface="Calibri" pitchFamily="34" charset="0"/>
              </a:rPr>
              <a:t>, в пределах которой подземные воды</a:t>
            </a:r>
          </a:p>
          <a:p>
            <a:r>
              <a:rPr lang="ru-RU" dirty="0">
                <a:latin typeface="Calibri" pitchFamily="34" charset="0"/>
              </a:rPr>
              <a:t>выходят на поверхность земли или переливаются в другой </a:t>
            </a:r>
            <a:r>
              <a:rPr lang="ru-RU" dirty="0" smtClean="0">
                <a:latin typeface="Calibri" pitchFamily="34" charset="0"/>
              </a:rPr>
              <a:t>водоносный горизонт</a:t>
            </a:r>
          </a:p>
          <a:p>
            <a:r>
              <a:rPr lang="ru-RU" dirty="0" smtClean="0">
                <a:latin typeface="Calibri" pitchFamily="34" charset="0"/>
              </a:rPr>
              <a:t>(</a:t>
            </a:r>
            <a:r>
              <a:rPr lang="ru-RU" dirty="0">
                <a:latin typeface="Calibri" pitchFamily="34" charset="0"/>
              </a:rPr>
              <a:t>скрытая разгрузка</a:t>
            </a:r>
            <a:r>
              <a:rPr lang="ru-RU" dirty="0" smtClean="0">
                <a:latin typeface="Calibri" pitchFamily="34" charset="0"/>
              </a:rPr>
              <a:t>).</a:t>
            </a:r>
          </a:p>
          <a:p>
            <a:r>
              <a:rPr lang="ru-RU" dirty="0" smtClean="0">
                <a:latin typeface="Calibri" pitchFamily="34" charset="0"/>
              </a:rPr>
              <a:t>Направления </a:t>
            </a:r>
            <a:r>
              <a:rPr lang="ru-RU" dirty="0">
                <a:latin typeface="Calibri" pitchFamily="34" charset="0"/>
              </a:rPr>
              <a:t>движения </a:t>
            </a:r>
            <a:r>
              <a:rPr lang="ru-RU" dirty="0" smtClean="0">
                <a:latin typeface="Calibri" pitchFamily="34" charset="0"/>
              </a:rPr>
              <a:t>подземных </a:t>
            </a:r>
            <a:r>
              <a:rPr lang="ru-RU" dirty="0">
                <a:latin typeface="Calibri" pitchFamily="34" charset="0"/>
              </a:rPr>
              <a:t>вод могут быть </a:t>
            </a:r>
            <a:r>
              <a:rPr lang="ru-RU" dirty="0" smtClean="0">
                <a:latin typeface="Calibri" pitchFamily="34" charset="0"/>
              </a:rPr>
              <a:t>вертикальными</a:t>
            </a:r>
          </a:p>
          <a:p>
            <a:r>
              <a:rPr lang="ru-RU" dirty="0" smtClean="0">
                <a:latin typeface="Calibri" pitchFamily="34" charset="0"/>
              </a:rPr>
              <a:t>восходящими </a:t>
            </a:r>
            <a:r>
              <a:rPr lang="ru-RU" dirty="0">
                <a:latin typeface="Calibri" pitchFamily="34" charset="0"/>
              </a:rPr>
              <a:t>или нисходящими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endParaRPr lang="ru-RU" dirty="0" smtClean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В местах выхода подземных вод на поверхность образуются </a:t>
            </a:r>
            <a:r>
              <a:rPr lang="ru-RU" b="1" dirty="0" smtClean="0">
                <a:latin typeface="Calibri" pitchFamily="34" charset="0"/>
              </a:rPr>
              <a:t>источники</a:t>
            </a:r>
          </a:p>
          <a:p>
            <a:r>
              <a:rPr lang="ru-RU" dirty="0" smtClean="0">
                <a:latin typeface="Calibri" pitchFamily="34" charset="0"/>
              </a:rPr>
              <a:t>или </a:t>
            </a:r>
            <a:r>
              <a:rPr lang="ru-RU" b="1" dirty="0">
                <a:latin typeface="Calibri" pitchFamily="34" charset="0"/>
              </a:rPr>
              <a:t>родники</a:t>
            </a:r>
            <a:r>
              <a:rPr lang="ru-RU" dirty="0">
                <a:latin typeface="Calibri" pitchFamily="34" charset="0"/>
              </a:rPr>
              <a:t>, представляющие собой по существу </a:t>
            </a:r>
            <a:r>
              <a:rPr lang="ru-RU" dirty="0" smtClean="0">
                <a:latin typeface="Calibri" pitchFamily="34" charset="0"/>
              </a:rPr>
              <a:t>своеобразные</a:t>
            </a:r>
          </a:p>
          <a:p>
            <a:r>
              <a:rPr lang="ru-RU" dirty="0" smtClean="0">
                <a:latin typeface="Calibri" pitchFamily="34" charset="0"/>
              </a:rPr>
              <a:t>природные </a:t>
            </a:r>
            <a:r>
              <a:rPr lang="ru-RU" dirty="0">
                <a:latin typeface="Calibri" pitchFamily="34" charset="0"/>
              </a:rPr>
              <a:t>сооружения, из которых непрерывно ведется откачка воды </a:t>
            </a:r>
            <a:r>
              <a:rPr lang="ru-RU" dirty="0" smtClean="0">
                <a:latin typeface="Calibri" pitchFamily="34" charset="0"/>
              </a:rPr>
              <a:t>и</a:t>
            </a:r>
          </a:p>
          <a:p>
            <a:r>
              <a:rPr lang="ru-RU" dirty="0" smtClean="0">
                <a:latin typeface="Calibri" pitchFamily="34" charset="0"/>
              </a:rPr>
              <a:t>около </a:t>
            </a:r>
            <a:r>
              <a:rPr lang="ru-RU" dirty="0">
                <a:latin typeface="Calibri" pitchFamily="34" charset="0"/>
              </a:rPr>
              <a:t>которых всегда наблюдается депрессия в водоносном горизонте.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9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02630" y="2204864"/>
            <a:ext cx="8738739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</a:rPr>
              <a:t>Водоносный комплекс </a:t>
            </a:r>
            <a:r>
              <a:rPr lang="ru-RU" dirty="0">
                <a:latin typeface="Calibri" pitchFamily="34" charset="0"/>
              </a:rPr>
              <a:t>представляет собой </a:t>
            </a:r>
            <a:r>
              <a:rPr lang="ru-RU" dirty="0" smtClean="0">
                <a:latin typeface="Calibri" pitchFamily="34" charset="0"/>
              </a:rPr>
              <a:t>группу гидравлически связанных</a:t>
            </a:r>
          </a:p>
          <a:p>
            <a:r>
              <a:rPr lang="ru-RU" dirty="0" smtClean="0">
                <a:latin typeface="Calibri" pitchFamily="34" charset="0"/>
              </a:rPr>
              <a:t>между </a:t>
            </a:r>
            <a:r>
              <a:rPr lang="ru-RU" dirty="0">
                <a:latin typeface="Calibri" pitchFamily="34" charset="0"/>
              </a:rPr>
              <a:t>собой водоносных горизонтов, одинаковых или разных </a:t>
            </a:r>
            <a:r>
              <a:rPr lang="ru-RU" dirty="0" smtClean="0">
                <a:latin typeface="Calibri" pitchFamily="34" charset="0"/>
              </a:rPr>
              <a:t>по</a:t>
            </a:r>
          </a:p>
          <a:p>
            <a:r>
              <a:rPr lang="ru-RU" dirty="0" smtClean="0">
                <a:latin typeface="Calibri" pitchFamily="34" charset="0"/>
              </a:rPr>
              <a:t>литологическому </a:t>
            </a:r>
            <a:r>
              <a:rPr lang="ru-RU" dirty="0">
                <a:latin typeface="Calibri" pitchFamily="34" charset="0"/>
              </a:rPr>
              <a:t>составу, разделенных слабо водопроницаемыми </a:t>
            </a:r>
            <a:r>
              <a:rPr lang="ru-RU" dirty="0" smtClean="0">
                <a:latin typeface="Calibri" pitchFamily="34" charset="0"/>
              </a:rPr>
              <a:t>породами</a:t>
            </a:r>
          </a:p>
          <a:p>
            <a:r>
              <a:rPr lang="ru-RU" dirty="0" smtClean="0">
                <a:latin typeface="Calibri" pitchFamily="34" charset="0"/>
              </a:rPr>
              <a:t>относительно </a:t>
            </a:r>
            <a:r>
              <a:rPr lang="ru-RU" dirty="0">
                <a:latin typeface="Calibri" pitchFamily="34" charset="0"/>
              </a:rPr>
              <a:t>небольшой </a:t>
            </a:r>
            <a:r>
              <a:rPr lang="ru-RU" dirty="0" smtClean="0">
                <a:latin typeface="Calibri" pitchFamily="34" charset="0"/>
              </a:rPr>
              <a:t>мощности </a:t>
            </a:r>
            <a:r>
              <a:rPr lang="ru-RU" dirty="0">
                <a:latin typeface="Calibri" pitchFamily="34" charset="0"/>
              </a:rPr>
              <a:t>и имеющих близкие условия питания </a:t>
            </a:r>
            <a:r>
              <a:rPr lang="ru-RU" dirty="0" smtClean="0">
                <a:latin typeface="Calibri" pitchFamily="34" charset="0"/>
              </a:rPr>
              <a:t>и</a:t>
            </a:r>
          </a:p>
          <a:p>
            <a:r>
              <a:rPr lang="ru-RU" dirty="0" smtClean="0">
                <a:latin typeface="Calibri" pitchFamily="34" charset="0"/>
              </a:rPr>
              <a:t>разгрузки.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В </a:t>
            </a:r>
            <a:r>
              <a:rPr lang="ru-RU" dirty="0">
                <a:latin typeface="Calibri" pitchFamily="34" charset="0"/>
              </a:rPr>
              <a:t>отличие от водоносных горизонтов в водоносном комплексе напоры подземных </a:t>
            </a:r>
            <a:r>
              <a:rPr lang="ru-RU" dirty="0" smtClean="0">
                <a:latin typeface="Calibri" pitchFamily="34" charset="0"/>
              </a:rPr>
              <a:t>вод</a:t>
            </a:r>
          </a:p>
          <a:p>
            <a:r>
              <a:rPr lang="ru-RU" dirty="0" smtClean="0">
                <a:latin typeface="Calibri" pitchFamily="34" charset="0"/>
              </a:rPr>
              <a:t>могут</a:t>
            </a:r>
            <a:r>
              <a:rPr lang="ru-RU" dirty="0">
                <a:latin typeface="Calibri" pitchFamily="34" charset="0"/>
              </a:rPr>
              <a:t>, хотя и незначительно, изменяться в вертикальном разрезе</a:t>
            </a:r>
            <a:r>
              <a:rPr lang="ru-RU" dirty="0" smtClean="0">
                <a:latin typeface="Calibri" pitchFamily="34" charset="0"/>
              </a:rPr>
              <a:t>,</a:t>
            </a:r>
          </a:p>
          <a:p>
            <a:r>
              <a:rPr lang="ru-RU" dirty="0" smtClean="0">
                <a:latin typeface="Calibri" pitchFamily="34" charset="0"/>
              </a:rPr>
              <a:t>что </a:t>
            </a:r>
            <a:r>
              <a:rPr lang="ru-RU" dirty="0">
                <a:latin typeface="Calibri" pitchFamily="34" charset="0"/>
              </a:rPr>
              <a:t>определяется степенью проницаемости пород отдельных горизонтов.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42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79512" y="5085184"/>
            <a:ext cx="8548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1 </a:t>
            </a:r>
            <a:r>
              <a:rPr lang="ru-RU" sz="1200" dirty="0">
                <a:latin typeface="Calibri" pitchFamily="34" charset="0"/>
              </a:rPr>
              <a:t>- водопроницаемые породы; 2 — водоупорные породы; 3-5 — </a:t>
            </a:r>
            <a:r>
              <a:rPr lang="ru-RU" sz="1200" dirty="0" smtClean="0">
                <a:latin typeface="Calibri" pitchFamily="34" charset="0"/>
              </a:rPr>
              <a:t>пьезометрические </a:t>
            </a:r>
            <a:r>
              <a:rPr lang="ru-RU" sz="1200" dirty="0">
                <a:latin typeface="Calibri" pitchFamily="34" charset="0"/>
              </a:rPr>
              <a:t>уровни соответственно I, II и III горизонтов</a:t>
            </a:r>
            <a:r>
              <a:rPr lang="ru-RU" sz="1200" dirty="0" smtClean="0">
                <a:latin typeface="Calibri" pitchFamily="34" charset="0"/>
              </a:rPr>
              <a:t>;</a:t>
            </a:r>
          </a:p>
          <a:p>
            <a:r>
              <a:rPr lang="ru-RU" sz="1200" dirty="0" smtClean="0">
                <a:latin typeface="Calibri" pitchFamily="34" charset="0"/>
              </a:rPr>
              <a:t>6 </a:t>
            </a:r>
            <a:r>
              <a:rPr lang="ru-RU" sz="1200" dirty="0">
                <a:latin typeface="Calibri" pitchFamily="34" charset="0"/>
              </a:rPr>
              <a:t>— направление движения подземных вод; 7 — область питания водоносного комплекса</a:t>
            </a:r>
            <a:r>
              <a:rPr lang="ru-RU" sz="1200" dirty="0" smtClean="0">
                <a:latin typeface="Calibri" pitchFamily="34" charset="0"/>
              </a:rPr>
              <a:t>;</a:t>
            </a:r>
          </a:p>
          <a:p>
            <a:pPr algn="ctr"/>
            <a:r>
              <a:rPr lang="ru-RU" sz="1200" dirty="0" smtClean="0">
                <a:latin typeface="Calibri" pitchFamily="34" charset="0"/>
              </a:rPr>
              <a:t>8 </a:t>
            </a:r>
            <a:r>
              <a:rPr lang="ru-RU" sz="1200" dirty="0">
                <a:latin typeface="Calibri" pitchFamily="34" charset="0"/>
              </a:rPr>
              <a:t>— родник нисходящий  (зона разгрузки)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48064" y="208219"/>
            <a:ext cx="3685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Условия залегания подземных вод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9154" name="Picture 2" descr="57%20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674009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7331" y="940078"/>
            <a:ext cx="514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n-lt"/>
              </a:rPr>
              <a:t>Типовая схема строения водоносного комплекса </a:t>
            </a:r>
            <a:endParaRPr lang="ru-RU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82480" y="6287382"/>
            <a:ext cx="3759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Шварцев С.Л. Общая гидрогеология. М.: Недра. 1996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73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85720" y="785794"/>
            <a:ext cx="842301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dirty="0">
              <a:latin typeface="Calibri" pitchFamily="34" charset="0"/>
            </a:endParaRPr>
          </a:p>
          <a:p>
            <a:pPr algn="r"/>
            <a:endParaRPr lang="ru-RU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Основные </a:t>
            </a:r>
            <a:r>
              <a:rPr lang="ru-RU" dirty="0" err="1">
                <a:latin typeface="Calibri" pitchFamily="34" charset="0"/>
              </a:rPr>
              <a:t>геофильтрационные</a:t>
            </a:r>
            <a:r>
              <a:rPr lang="ru-RU" dirty="0">
                <a:latin typeface="Calibri" pitchFamily="34" charset="0"/>
              </a:rPr>
              <a:t> задачи: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	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оценка расхода </a:t>
            </a:r>
            <a:r>
              <a:rPr lang="ru-RU" dirty="0">
                <a:latin typeface="Calibri" pitchFamily="34" charset="0"/>
              </a:rPr>
              <a:t>фильтрационного потока  на основе известного напора</a:t>
            </a:r>
          </a:p>
          <a:p>
            <a:r>
              <a:rPr lang="ru-RU" dirty="0">
                <a:latin typeface="Calibri" pitchFamily="34" charset="0"/>
              </a:rPr>
              <a:t>	(прогнозная задача осушения)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	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оценка напора </a:t>
            </a:r>
            <a:r>
              <a:rPr lang="ru-RU" dirty="0">
                <a:latin typeface="Calibri" pitchFamily="34" charset="0"/>
              </a:rPr>
              <a:t>на основе известного расхода</a:t>
            </a:r>
          </a:p>
          <a:p>
            <a:r>
              <a:rPr lang="ru-RU" dirty="0">
                <a:latin typeface="Calibri" pitchFamily="34" charset="0"/>
              </a:rPr>
              <a:t>	(прогнозная задача водоснабжения,</a:t>
            </a:r>
          </a:p>
          <a:p>
            <a:r>
              <a:rPr lang="ru-RU" dirty="0">
                <a:latin typeface="Calibri" pitchFamily="34" charset="0"/>
              </a:rPr>
              <a:t>	оценка эксплуатационных запасов подземных вод)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71868" y="214290"/>
            <a:ext cx="52805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Количественная оценка движения подземных вод</a:t>
            </a:r>
          </a:p>
        </p:txBody>
      </p:sp>
    </p:spTree>
    <p:extLst>
      <p:ext uri="{BB962C8B-B14F-4D97-AF65-F5344CB8AC3E}">
        <p14:creationId xmlns:p14="http://schemas.microsoft.com/office/powerpoint/2010/main" val="296212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285750" y="1143000"/>
            <a:ext cx="8586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Определение направления фильтрации с использованием анализа величины напора</a:t>
            </a:r>
          </a:p>
          <a:p>
            <a:pPr algn="ctr"/>
            <a:r>
              <a:rPr lang="ru-RU">
                <a:latin typeface="Calibri" pitchFamily="34" charset="0"/>
              </a:rPr>
              <a:t>напорного водоносного горизонта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00240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357694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928802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286256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Группа 10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548528" y="5287000"/>
            <a:ext cx="80469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Что определяет направление движения шарика из положения </a:t>
            </a:r>
            <a:r>
              <a:rPr lang="en-US" dirty="0" smtClean="0">
                <a:latin typeface="Calibri" pitchFamily="34" charset="0"/>
              </a:rPr>
              <a:t>I </a:t>
            </a:r>
            <a:r>
              <a:rPr lang="ru-RU" dirty="0" smtClean="0">
                <a:latin typeface="Calibri" pitchFamily="34" charset="0"/>
              </a:rPr>
              <a:t>в положение </a:t>
            </a:r>
            <a:r>
              <a:rPr lang="en-US" dirty="0" smtClean="0">
                <a:latin typeface="Calibri" pitchFamily="34" charset="0"/>
              </a:rPr>
              <a:t>II</a:t>
            </a:r>
            <a:r>
              <a:rPr lang="ru-RU" dirty="0" smtClean="0">
                <a:latin typeface="Calibri" pitchFamily="34" charset="0"/>
              </a:rPr>
              <a:t>?</a:t>
            </a:r>
            <a:endParaRPr lang="ru-RU" dirty="0">
              <a:latin typeface="Calibri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71849"/>
            <a:ext cx="6048672" cy="356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3717032"/>
            <a:ext cx="7632848" cy="12241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771800" y="980728"/>
            <a:ext cx="1440160" cy="720080"/>
          </a:xfrm>
          <a:prstGeom prst="straightConnector1">
            <a:avLst/>
          </a:prstGeom>
          <a:ln w="34925"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04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579863" y="5287000"/>
            <a:ext cx="79843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Механическая система стремиться к такому положению,</a:t>
            </a:r>
          </a:p>
          <a:p>
            <a:pPr algn="ctr"/>
            <a:r>
              <a:rPr lang="ru-RU" dirty="0" smtClean="0">
                <a:latin typeface="Calibri" pitchFamily="34" charset="0"/>
              </a:rPr>
              <a:t>которое характеризуется минимальным уровнем потенциальной энергии.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E</a:t>
            </a:r>
            <a:r>
              <a:rPr lang="en-US" baseline="-25000" dirty="0" smtClean="0">
                <a:latin typeface="Calibri" pitchFamily="34" charset="0"/>
              </a:rPr>
              <a:t>1</a:t>
            </a:r>
            <a:r>
              <a:rPr lang="en-US" dirty="0" smtClean="0">
                <a:latin typeface="Calibri" pitchFamily="34" charset="0"/>
              </a:rPr>
              <a:t> &gt; E</a:t>
            </a:r>
            <a:r>
              <a:rPr lang="en-US" baseline="-25000" dirty="0" smtClean="0">
                <a:latin typeface="Calibri" pitchFamily="34" charset="0"/>
              </a:rPr>
              <a:t>2</a:t>
            </a:r>
            <a:r>
              <a:rPr lang="ru-RU" dirty="0" smtClean="0">
                <a:latin typeface="Calibri" pitchFamily="34" charset="0"/>
              </a:rPr>
              <a:t> - движение осуществляется в направлении от точки </a:t>
            </a:r>
            <a:r>
              <a:rPr lang="en-US" dirty="0" smtClean="0">
                <a:latin typeface="Calibri" pitchFamily="34" charset="0"/>
              </a:rPr>
              <a:t>I </a:t>
            </a:r>
            <a:r>
              <a:rPr lang="ru-RU" dirty="0" smtClean="0">
                <a:latin typeface="Calibri" pitchFamily="34" charset="0"/>
              </a:rPr>
              <a:t> к точке </a:t>
            </a:r>
            <a:r>
              <a:rPr lang="en-US" dirty="0" smtClean="0">
                <a:latin typeface="Calibri" pitchFamily="34" charset="0"/>
              </a:rPr>
              <a:t>II</a:t>
            </a:r>
            <a:r>
              <a:rPr lang="ru-RU" dirty="0">
                <a:latin typeface="Calibri" pitchFamily="34" charset="0"/>
              </a:rPr>
              <a:t>;</a:t>
            </a:r>
            <a:endParaRPr lang="ru-RU" dirty="0" smtClean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E</a:t>
            </a:r>
            <a:r>
              <a:rPr lang="en-US" baseline="-25000" dirty="0" smtClean="0">
                <a:latin typeface="Calibri" pitchFamily="34" charset="0"/>
              </a:rPr>
              <a:t>3</a:t>
            </a:r>
            <a:r>
              <a:rPr lang="en-US" dirty="0" smtClean="0">
                <a:latin typeface="Calibri" pitchFamily="34" charset="0"/>
              </a:rPr>
              <a:t>=E</a:t>
            </a:r>
            <a:r>
              <a:rPr lang="en-US" baseline="-25000" dirty="0" smtClean="0">
                <a:latin typeface="Calibri" pitchFamily="34" charset="0"/>
              </a:rPr>
              <a:t>4</a:t>
            </a:r>
            <a:r>
              <a:rPr lang="ru-RU" baseline="-25000" dirty="0" smtClean="0">
                <a:latin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</a:rPr>
              <a:t>- механическая система находится в состоянии безразличного равновесия</a:t>
            </a:r>
            <a:endParaRPr lang="ru-RU" dirty="0">
              <a:latin typeface="Calibri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71849"/>
            <a:ext cx="6048672" cy="356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771800" y="980728"/>
            <a:ext cx="1440160" cy="720080"/>
          </a:xfrm>
          <a:prstGeom prst="straightConnector1">
            <a:avLst/>
          </a:prstGeom>
          <a:ln w="34925"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57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080508" y="5589240"/>
            <a:ext cx="68096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В каком случае будет совершена большая механическая работа?</a:t>
            </a:r>
            <a:endParaRPr lang="ru-RU" dirty="0">
              <a:latin typeface="Calibri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195736" y="1340768"/>
            <a:ext cx="1275184" cy="1419995"/>
            <a:chOff x="2915816" y="1514475"/>
            <a:chExt cx="1275184" cy="1419995"/>
          </a:xfrm>
        </p:grpSpPr>
        <p:sp>
          <p:nvSpPr>
            <p:cNvPr id="12" name="Блок-схема: ручное управление 11"/>
            <p:cNvSpPr/>
            <p:nvPr/>
          </p:nvSpPr>
          <p:spPr>
            <a:xfrm>
              <a:off x="2915816" y="1514475"/>
              <a:ext cx="1275184" cy="1410469"/>
            </a:xfrm>
            <a:prstGeom prst="flowChartManualOpe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Блок-схема: ручное управление 3"/>
            <p:cNvSpPr/>
            <p:nvPr/>
          </p:nvSpPr>
          <p:spPr>
            <a:xfrm>
              <a:off x="2940967" y="1685926"/>
              <a:ext cx="1202407" cy="1248544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Вода</a:t>
              </a:r>
              <a:endParaRPr lang="ru-RU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926163" y="2852936"/>
            <a:ext cx="1275184" cy="1419995"/>
            <a:chOff x="2915816" y="1514475"/>
            <a:chExt cx="1275184" cy="1419995"/>
          </a:xfrm>
        </p:grpSpPr>
        <p:sp>
          <p:nvSpPr>
            <p:cNvPr id="15" name="Блок-схема: ручное управление 14"/>
            <p:cNvSpPr/>
            <p:nvPr/>
          </p:nvSpPr>
          <p:spPr>
            <a:xfrm>
              <a:off x="2915816" y="1514475"/>
              <a:ext cx="1275184" cy="1410469"/>
            </a:xfrm>
            <a:prstGeom prst="flowChartManualOpe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Блок-схема: ручное управление 15"/>
            <p:cNvSpPr/>
            <p:nvPr/>
          </p:nvSpPr>
          <p:spPr>
            <a:xfrm>
              <a:off x="2940967" y="1685926"/>
              <a:ext cx="1202407" cy="1248544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Вода</a:t>
              </a:r>
              <a:endParaRPr lang="ru-RU" dirty="0"/>
            </a:p>
          </p:txBody>
        </p:sp>
      </p:grpSp>
      <p:cxnSp>
        <p:nvCxnSpPr>
          <p:cNvPr id="13" name="Прямая соединительная линия 12"/>
          <p:cNvCxnSpPr/>
          <p:nvPr/>
        </p:nvCxnSpPr>
        <p:spPr>
          <a:xfrm flipV="1">
            <a:off x="780911" y="4797152"/>
            <a:ext cx="7582204" cy="720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835696" y="2760763"/>
            <a:ext cx="0" cy="2108397"/>
          </a:xfrm>
          <a:prstGeom prst="straightConnector1">
            <a:avLst/>
          </a:prstGeom>
          <a:ln w="38100"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948685" y="4263405"/>
            <a:ext cx="2629" cy="569751"/>
          </a:xfrm>
          <a:prstGeom prst="straightConnector1">
            <a:avLst/>
          </a:prstGeom>
          <a:ln w="38100"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187624" y="2046002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233290" y="3152255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1619672" y="2751237"/>
            <a:ext cx="2232248" cy="952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4439814" y="4272931"/>
            <a:ext cx="2232248" cy="952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306638" y="355360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4300909" y="4363614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baseline="-25000" dirty="0"/>
              <a:t>2</a:t>
            </a:r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93553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395686" y="5692606"/>
            <a:ext cx="62678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Сосуды высокого давления: вода, освобождаясь от давления,</a:t>
            </a:r>
          </a:p>
          <a:p>
            <a:pPr algn="ctr"/>
            <a:r>
              <a:rPr lang="ru-RU" dirty="0" smtClean="0">
                <a:latin typeface="Calibri" pitchFamily="34" charset="0"/>
              </a:rPr>
              <a:t>способна совершать механическую работу.</a:t>
            </a:r>
            <a:endParaRPr lang="ru-RU" dirty="0">
              <a:latin typeface="Calibri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cxnSp>
        <p:nvCxnSpPr>
          <p:cNvPr id="13" name="Прямая соединительная линия 12"/>
          <p:cNvCxnSpPr/>
          <p:nvPr/>
        </p:nvCxnSpPr>
        <p:spPr>
          <a:xfrm flipV="1">
            <a:off x="780911" y="4797152"/>
            <a:ext cx="7582204" cy="720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835696" y="2760763"/>
            <a:ext cx="0" cy="2108397"/>
          </a:xfrm>
          <a:prstGeom prst="straightConnector1">
            <a:avLst/>
          </a:prstGeom>
          <a:ln w="38100"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948685" y="4263405"/>
            <a:ext cx="2629" cy="569751"/>
          </a:xfrm>
          <a:prstGeom prst="straightConnector1">
            <a:avLst/>
          </a:prstGeom>
          <a:ln w="38100"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187624" y="2046002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233290" y="3152255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1619672" y="2751237"/>
            <a:ext cx="2232248" cy="952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4439814" y="4272931"/>
            <a:ext cx="2232248" cy="952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306638" y="355360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4300909" y="4363614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baseline="-25000" dirty="0"/>
              <a:t>2</a:t>
            </a:r>
            <a:endParaRPr lang="ru-RU" baseline="-250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447764" y="946318"/>
            <a:ext cx="576064" cy="1787289"/>
            <a:chOff x="2411760" y="764704"/>
            <a:chExt cx="576064" cy="178728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2411760" y="980728"/>
              <a:ext cx="576064" cy="15712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2591780" y="764704"/>
              <a:ext cx="216024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807804" y="764704"/>
              <a:ext cx="108012" cy="1080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364088" y="2476116"/>
            <a:ext cx="576064" cy="1787289"/>
            <a:chOff x="2411760" y="764704"/>
            <a:chExt cx="576064" cy="1787289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2411760" y="980728"/>
              <a:ext cx="576064" cy="15712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591780" y="764704"/>
              <a:ext cx="216024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2807804" y="764704"/>
              <a:ext cx="108012" cy="1080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7" name="Прямая соединительная линия 16"/>
          <p:cNvCxnSpPr/>
          <p:nvPr/>
        </p:nvCxnSpPr>
        <p:spPr>
          <a:xfrm flipV="1">
            <a:off x="5940152" y="2001137"/>
            <a:ext cx="1656184" cy="484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966023" y="2530122"/>
            <a:ext cx="1656184" cy="484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6012160" y="2492896"/>
            <a:ext cx="1538039" cy="19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9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256444" y="5157192"/>
            <a:ext cx="66618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Calibri" pitchFamily="34" charset="0"/>
              </a:rPr>
              <a:t>Высотное положение точек «а» и «б» в напорном и </a:t>
            </a:r>
            <a:r>
              <a:rPr lang="ru-RU" dirty="0" smtClean="0">
                <a:latin typeface="Calibri" pitchFamily="34" charset="0"/>
              </a:rPr>
              <a:t>безнапорном</a:t>
            </a:r>
          </a:p>
          <a:p>
            <a:pPr algn="ctr"/>
            <a:r>
              <a:rPr lang="ru-RU" dirty="0" smtClean="0">
                <a:latin typeface="Calibri" pitchFamily="34" charset="0"/>
              </a:rPr>
              <a:t>водоносных </a:t>
            </a:r>
            <a:r>
              <a:rPr lang="ru-RU" dirty="0">
                <a:latin typeface="Calibri" pitchFamily="34" charset="0"/>
              </a:rPr>
              <a:t>горизонтах, как мера части потенциальной </a:t>
            </a:r>
            <a:r>
              <a:rPr lang="ru-RU" dirty="0" smtClean="0">
                <a:latin typeface="Calibri" pitchFamily="34" charset="0"/>
              </a:rPr>
              <a:t>энергии</a:t>
            </a:r>
          </a:p>
          <a:p>
            <a:pPr algn="ctr"/>
            <a:r>
              <a:rPr lang="ru-RU" dirty="0" smtClean="0">
                <a:latin typeface="Calibri" pitchFamily="34" charset="0"/>
              </a:rPr>
              <a:t>фильтрационного </a:t>
            </a:r>
            <a:r>
              <a:rPr lang="ru-RU" dirty="0">
                <a:latin typeface="Calibri" pitchFamily="34" charset="0"/>
              </a:rPr>
              <a:t>потока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70163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845" y="1196752"/>
            <a:ext cx="3728335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46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866899" y="2924944"/>
            <a:ext cx="787940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где </a:t>
            </a:r>
            <a:r>
              <a:rPr lang="ru-RU" dirty="0"/>
              <a:t>	</a:t>
            </a:r>
            <a:r>
              <a:rPr lang="ru-RU" i="1" dirty="0"/>
              <a:t>ρ</a:t>
            </a:r>
            <a:r>
              <a:rPr lang="ru-RU" dirty="0"/>
              <a:t> – плотность жидкости;</a:t>
            </a:r>
          </a:p>
          <a:p>
            <a:r>
              <a:rPr lang="ru-RU" dirty="0"/>
              <a:t>		</a:t>
            </a:r>
            <a:r>
              <a:rPr lang="ru-RU" i="1" dirty="0"/>
              <a:t>g</a:t>
            </a:r>
            <a:r>
              <a:rPr lang="en-US" dirty="0"/>
              <a:t> </a:t>
            </a:r>
            <a:r>
              <a:rPr lang="ru-RU" dirty="0"/>
              <a:t>– ускорение свободного падения;</a:t>
            </a:r>
          </a:p>
          <a:p>
            <a:r>
              <a:rPr lang="ru-RU" dirty="0"/>
              <a:t>		</a:t>
            </a:r>
            <a:r>
              <a:rPr lang="ru-RU" i="1" dirty="0"/>
              <a:t>ρ</a:t>
            </a:r>
            <a:r>
              <a:rPr lang="en-US" i="1" dirty="0"/>
              <a:t>g</a:t>
            </a:r>
            <a:r>
              <a:rPr lang="en-US" dirty="0"/>
              <a:t> </a:t>
            </a:r>
            <a:r>
              <a:rPr lang="ru-RU" dirty="0"/>
              <a:t>–</a:t>
            </a:r>
            <a:r>
              <a:rPr lang="en-US" dirty="0"/>
              <a:t> </a:t>
            </a:r>
            <a:r>
              <a:rPr lang="ru-RU" dirty="0"/>
              <a:t>вес единицы объёма жидкости;</a:t>
            </a:r>
          </a:p>
          <a:p>
            <a:r>
              <a:rPr lang="ru-RU" dirty="0"/>
              <a:t>		</a:t>
            </a:r>
            <a:r>
              <a:rPr lang="ru-RU" i="1" dirty="0"/>
              <a:t>h</a:t>
            </a:r>
            <a:r>
              <a:rPr lang="ru-RU" dirty="0"/>
              <a:t> – высота давления (пьезометрическая высота</a:t>
            </a:r>
            <a:r>
              <a:rPr lang="ru-RU" dirty="0" smtClean="0"/>
              <a:t>),</a:t>
            </a:r>
          </a:p>
          <a:p>
            <a:r>
              <a:rPr lang="ru-RU" dirty="0"/>
              <a:t>	</a:t>
            </a:r>
            <a:r>
              <a:rPr lang="ru-RU" dirty="0" smtClean="0"/>
              <a:t>	т.е</a:t>
            </a:r>
            <a:r>
              <a:rPr lang="ru-RU" dirty="0"/>
              <a:t>. высота столба жидкости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		создающего </a:t>
            </a:r>
            <a:r>
              <a:rPr lang="ru-RU" dirty="0"/>
              <a:t>гидростатическое давление величиной </a:t>
            </a:r>
            <a:r>
              <a:rPr lang="ru-RU" i="1" dirty="0"/>
              <a:t>P</a:t>
            </a:r>
            <a:r>
              <a:rPr lang="ru-RU" dirty="0"/>
              <a:t>.</a:t>
            </a:r>
          </a:p>
          <a:p>
            <a:pPr algn="ctr"/>
            <a:endParaRPr lang="ru-RU" dirty="0">
              <a:latin typeface="Calibri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758544" y="1268760"/>
            <a:ext cx="1800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+mn-lt"/>
              </a:rPr>
              <a:t>Закон Паскаля</a:t>
            </a:r>
            <a:endParaRPr lang="ru-RU" sz="2000" b="1" dirty="0">
              <a:latin typeface="+mn-lt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44" y="2043131"/>
            <a:ext cx="16827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4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36712"/>
            <a:ext cx="2596753" cy="3649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509120"/>
            <a:ext cx="680827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Паскаль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Pascal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Блез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(19.6.1623,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Клермон-Ферран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— 19.8.1662, Париж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французский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религиозный философ, писатель, математик и физик.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Вместе с Г. 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  <a:hlinkClick r:id="rId3"/>
              </a:rPr>
              <a:t>Галилеем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и С. </a:t>
            </a:r>
            <a:r>
              <a:rPr lang="ru-RU" sz="1400" i="1" u="sng" dirty="0" err="1">
                <a:latin typeface="Times New Roman" pitchFamily="18" charset="0"/>
                <a:cs typeface="Times New Roman" pitchFamily="18" charset="0"/>
                <a:hlinkClick r:id="rId4"/>
              </a:rPr>
              <a:t>Стевином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Паскаль считается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основоположником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классической 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  <a:hlinkClick r:id="rId5"/>
              </a:rPr>
              <a:t>гидростатики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: он установил её основной закон (см. 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  <a:hlinkClick r:id="rId6"/>
              </a:rPr>
              <a:t>Паскаля закон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действия гидравлического пресса, указал на общность основных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законов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равновесия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жидкостей и газов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Опыт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проведённый под руководством Паскаля (1648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подтвердил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предположение Э. 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  <a:hlinkClick r:id="rId7"/>
              </a:rPr>
              <a:t>Торричелли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о существовании атмосферного давления.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96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1042"/>
            <a:ext cx="371475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882" y="1052736"/>
            <a:ext cx="3728335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89" y="5075892"/>
            <a:ext cx="7731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+mn-lt"/>
              </a:rPr>
              <a:t>Пьезометрические высоты в условиях напорного («а») и безнапорного («б</a:t>
            </a:r>
            <a:r>
              <a:rPr lang="ru-RU" dirty="0" smtClean="0">
                <a:latin typeface="+mn-lt"/>
              </a:rPr>
              <a:t>»)</a:t>
            </a:r>
          </a:p>
          <a:p>
            <a:pPr algn="ctr"/>
            <a:r>
              <a:rPr lang="ru-RU" dirty="0" smtClean="0">
                <a:latin typeface="+mn-lt"/>
              </a:rPr>
              <a:t>водоносных </a:t>
            </a:r>
            <a:r>
              <a:rPr lang="ru-RU" dirty="0">
                <a:latin typeface="+mn-lt"/>
              </a:rPr>
              <a:t>горизонтов</a:t>
            </a:r>
          </a:p>
        </p:txBody>
      </p:sp>
    </p:spTree>
    <p:extLst>
      <p:ext uri="{BB962C8B-B14F-4D97-AF65-F5344CB8AC3E}">
        <p14:creationId xmlns:p14="http://schemas.microsoft.com/office/powerpoint/2010/main" val="342859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9552" y="1268760"/>
            <a:ext cx="773102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latin typeface="+mn-lt"/>
              </a:rPr>
              <a:t>H = </a:t>
            </a:r>
            <a:r>
              <a:rPr lang="pl-PL" dirty="0" smtClean="0">
                <a:latin typeface="+mn-lt"/>
              </a:rPr>
              <a:t>z+h</a:t>
            </a:r>
            <a:endParaRPr lang="ru-RU" dirty="0" smtClean="0">
              <a:latin typeface="+mn-lt"/>
            </a:endParaRPr>
          </a:p>
          <a:p>
            <a:pPr algn="ctr"/>
            <a:r>
              <a:rPr lang="pl-PL" dirty="0" smtClean="0">
                <a:latin typeface="+mn-lt"/>
              </a:rPr>
              <a:t> </a:t>
            </a:r>
            <a:r>
              <a:rPr lang="pl-PL" dirty="0">
                <a:latin typeface="+mn-lt"/>
              </a:rPr>
              <a:t>(H</a:t>
            </a:r>
            <a:r>
              <a:rPr lang="pl-PL" baseline="-25000" dirty="0">
                <a:latin typeface="+mn-lt"/>
              </a:rPr>
              <a:t>a</a:t>
            </a:r>
            <a:r>
              <a:rPr lang="pl-PL" dirty="0">
                <a:latin typeface="+mn-lt"/>
              </a:rPr>
              <a:t> = z</a:t>
            </a:r>
            <a:r>
              <a:rPr lang="pl-PL" baseline="-25000" dirty="0">
                <a:latin typeface="+mn-lt"/>
              </a:rPr>
              <a:t>a</a:t>
            </a:r>
            <a:r>
              <a:rPr lang="pl-PL" dirty="0">
                <a:latin typeface="+mn-lt"/>
              </a:rPr>
              <a:t>+h</a:t>
            </a:r>
            <a:r>
              <a:rPr lang="pl-PL" baseline="-25000" dirty="0">
                <a:latin typeface="+mn-lt"/>
              </a:rPr>
              <a:t>a</a:t>
            </a:r>
            <a:r>
              <a:rPr lang="pl-PL" dirty="0">
                <a:latin typeface="+mn-lt"/>
              </a:rPr>
              <a:t>; H</a:t>
            </a:r>
            <a:r>
              <a:rPr lang="pl-PL" baseline="-25000" dirty="0">
                <a:latin typeface="+mn-lt"/>
              </a:rPr>
              <a:t>б</a:t>
            </a:r>
            <a:r>
              <a:rPr lang="pl-PL" dirty="0">
                <a:latin typeface="+mn-lt"/>
              </a:rPr>
              <a:t> = z</a:t>
            </a:r>
            <a:r>
              <a:rPr lang="pl-PL" baseline="-25000" dirty="0">
                <a:latin typeface="+mn-lt"/>
              </a:rPr>
              <a:t>б</a:t>
            </a:r>
            <a:r>
              <a:rPr lang="pl-PL" dirty="0">
                <a:latin typeface="+mn-lt"/>
              </a:rPr>
              <a:t>+h</a:t>
            </a:r>
            <a:r>
              <a:rPr lang="pl-PL" baseline="-25000" dirty="0">
                <a:latin typeface="+mn-lt"/>
              </a:rPr>
              <a:t>б</a:t>
            </a:r>
            <a:r>
              <a:rPr lang="pl-PL" dirty="0">
                <a:latin typeface="+mn-lt"/>
              </a:rPr>
              <a:t>)</a:t>
            </a:r>
            <a:endParaRPr lang="ru-RU" dirty="0" smtClean="0">
              <a:latin typeface="+mn-lt"/>
            </a:endParaRPr>
          </a:p>
          <a:p>
            <a:pPr algn="ctr"/>
            <a:r>
              <a:rPr lang="ru-RU" dirty="0" smtClean="0">
                <a:latin typeface="+mn-lt"/>
              </a:rPr>
              <a:t>Пьезометрические </a:t>
            </a:r>
            <a:r>
              <a:rPr lang="ru-RU" dirty="0">
                <a:latin typeface="+mn-lt"/>
              </a:rPr>
              <a:t>высоты в условиях напорного («а») и безнапорного («б</a:t>
            </a:r>
            <a:r>
              <a:rPr lang="ru-RU" dirty="0" smtClean="0">
                <a:latin typeface="+mn-lt"/>
              </a:rPr>
              <a:t>»)</a:t>
            </a:r>
          </a:p>
          <a:p>
            <a:pPr algn="ctr"/>
            <a:r>
              <a:rPr lang="ru-RU" dirty="0" smtClean="0">
                <a:latin typeface="+mn-lt"/>
              </a:rPr>
              <a:t>водоносных горизонтов</a:t>
            </a:r>
          </a:p>
          <a:p>
            <a:pPr algn="ctr"/>
            <a:endParaRPr lang="ru-RU" dirty="0">
              <a:latin typeface="+mn-lt"/>
            </a:endParaRPr>
          </a:p>
          <a:p>
            <a:pPr algn="ctr"/>
            <a:r>
              <a:rPr lang="ru-RU" dirty="0">
                <a:latin typeface="+mn-lt"/>
              </a:rPr>
              <a:t>Величину </a:t>
            </a:r>
            <a:r>
              <a:rPr lang="ru-RU" b="1" i="1" dirty="0" smtClean="0">
                <a:latin typeface="+mn-lt"/>
              </a:rPr>
              <a:t>H</a:t>
            </a:r>
            <a:r>
              <a:rPr lang="ru-RU" dirty="0" smtClean="0">
                <a:latin typeface="+mn-lt"/>
              </a:rPr>
              <a:t>, </a:t>
            </a:r>
            <a:r>
              <a:rPr lang="ru-RU" dirty="0">
                <a:latin typeface="+mn-lt"/>
              </a:rPr>
              <a:t>выражающую </a:t>
            </a:r>
            <a:r>
              <a:rPr lang="ru-RU" dirty="0" smtClean="0">
                <a:latin typeface="+mn-lt"/>
              </a:rPr>
              <a:t>запасы</a:t>
            </a:r>
          </a:p>
          <a:p>
            <a:pPr algn="ctr"/>
            <a:r>
              <a:rPr lang="ru-RU" dirty="0" smtClean="0">
                <a:latin typeface="+mn-lt"/>
              </a:rPr>
              <a:t> потенциальной </a:t>
            </a:r>
            <a:r>
              <a:rPr lang="ru-RU" dirty="0">
                <a:latin typeface="+mn-lt"/>
              </a:rPr>
              <a:t>энергии частицы воды в точке («а», «б</a:t>
            </a:r>
            <a:r>
              <a:rPr lang="ru-RU" dirty="0" smtClean="0">
                <a:latin typeface="+mn-lt"/>
              </a:rPr>
              <a:t>»)</a:t>
            </a:r>
          </a:p>
          <a:p>
            <a:pPr algn="ctr"/>
            <a:r>
              <a:rPr lang="ru-RU" dirty="0" smtClean="0">
                <a:latin typeface="+mn-lt"/>
              </a:rPr>
              <a:t> </a:t>
            </a:r>
            <a:r>
              <a:rPr lang="ru-RU" dirty="0">
                <a:latin typeface="+mn-lt"/>
              </a:rPr>
              <a:t>водоносного горизонта </a:t>
            </a:r>
            <a:r>
              <a:rPr lang="ru-RU" dirty="0" smtClean="0">
                <a:latin typeface="+mn-lt"/>
              </a:rPr>
              <a:t>называют</a:t>
            </a:r>
          </a:p>
          <a:p>
            <a:pPr algn="ctr"/>
            <a:r>
              <a:rPr lang="ru-RU" b="1" dirty="0" smtClean="0">
                <a:latin typeface="+mn-lt"/>
              </a:rPr>
              <a:t>гидростатическим </a:t>
            </a:r>
            <a:r>
              <a:rPr lang="ru-RU" b="1" dirty="0">
                <a:latin typeface="+mn-lt"/>
              </a:rPr>
              <a:t>напором</a:t>
            </a:r>
            <a:r>
              <a:rPr lang="ru-RU" dirty="0">
                <a:latin typeface="+mn-lt"/>
              </a:rPr>
              <a:t>. </a:t>
            </a:r>
            <a:endParaRPr lang="ru-RU" dirty="0" smtClean="0">
              <a:latin typeface="+mn-lt"/>
            </a:endParaRPr>
          </a:p>
          <a:p>
            <a:pPr algn="ctr"/>
            <a:endParaRPr lang="ru-RU" dirty="0">
              <a:latin typeface="+mn-lt"/>
            </a:endParaRPr>
          </a:p>
          <a:p>
            <a:pPr algn="ctr"/>
            <a:r>
              <a:rPr lang="ru-RU" dirty="0">
                <a:latin typeface="+mn-lt"/>
              </a:rPr>
              <a:t>Полная энергия репрезентативного объёма </a:t>
            </a:r>
            <a:r>
              <a:rPr lang="ru-RU" dirty="0" smtClean="0">
                <a:latin typeface="+mn-lt"/>
              </a:rPr>
              <a:t>жидкости  </a:t>
            </a:r>
            <a:r>
              <a:rPr lang="ru-RU" dirty="0">
                <a:latin typeface="+mn-lt"/>
              </a:rPr>
              <a:t>в этой точке </a:t>
            </a:r>
            <a:r>
              <a:rPr lang="ru-RU" dirty="0" smtClean="0">
                <a:latin typeface="+mn-lt"/>
              </a:rPr>
              <a:t>должна</a:t>
            </a:r>
          </a:p>
          <a:p>
            <a:pPr algn="ctr"/>
            <a:r>
              <a:rPr lang="ru-RU" dirty="0" smtClean="0">
                <a:latin typeface="+mn-lt"/>
              </a:rPr>
              <a:t>включать и  </a:t>
            </a:r>
            <a:r>
              <a:rPr lang="ru-RU" dirty="0">
                <a:latin typeface="+mn-lt"/>
              </a:rPr>
              <a:t>составляющую кинетической энергии потока </a:t>
            </a:r>
            <a:r>
              <a:rPr lang="ru-RU" b="1" dirty="0">
                <a:latin typeface="+mn-lt"/>
              </a:rPr>
              <a:t>v</a:t>
            </a:r>
            <a:r>
              <a:rPr lang="ru-RU" b="1" baseline="30000" dirty="0">
                <a:latin typeface="+mn-lt"/>
              </a:rPr>
              <a:t>2</a:t>
            </a:r>
            <a:r>
              <a:rPr lang="ru-RU" b="1" dirty="0">
                <a:latin typeface="+mn-lt"/>
              </a:rPr>
              <a:t>/2g</a:t>
            </a:r>
            <a:r>
              <a:rPr lang="ru-RU" dirty="0" smtClean="0">
                <a:latin typeface="+mn-lt"/>
              </a:rPr>
              <a:t>,</a:t>
            </a:r>
          </a:p>
          <a:p>
            <a:pPr algn="ctr"/>
            <a:r>
              <a:rPr lang="ru-RU" dirty="0" smtClean="0">
                <a:latin typeface="+mn-lt"/>
              </a:rPr>
              <a:t>называемую </a:t>
            </a:r>
            <a:r>
              <a:rPr lang="ru-RU" b="1" dirty="0">
                <a:latin typeface="+mn-lt"/>
              </a:rPr>
              <a:t>скоростным напором</a:t>
            </a:r>
            <a:r>
              <a:rPr lang="ru-RU" dirty="0"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6732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42505" y="1268760"/>
            <a:ext cx="6525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dirty="0">
              <a:latin typeface="+mn-lt"/>
            </a:endParaRPr>
          </a:p>
          <a:p>
            <a:pPr algn="ctr"/>
            <a:r>
              <a:rPr lang="ru-RU" dirty="0">
                <a:latin typeface="+mn-lt"/>
              </a:rPr>
              <a:t>Пьезометрический напор </a:t>
            </a:r>
            <a:r>
              <a:rPr lang="ru-RU" dirty="0" smtClean="0">
                <a:latin typeface="+mn-lt"/>
              </a:rPr>
              <a:t>определяется </a:t>
            </a:r>
            <a:r>
              <a:rPr lang="ru-RU" dirty="0">
                <a:latin typeface="+mn-lt"/>
              </a:rPr>
              <a:t>уравнением Бернулли: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021" y="2564904"/>
            <a:ext cx="3109913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1087" y="4293096"/>
            <a:ext cx="85418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Величина скоростного напора в потоке подземных вод весьма мала и </a:t>
            </a:r>
            <a:r>
              <a:rPr lang="ru-RU" dirty="0" smtClean="0"/>
              <a:t>её</a:t>
            </a:r>
          </a:p>
          <a:p>
            <a:pPr algn="ctr"/>
            <a:r>
              <a:rPr lang="ru-RU" dirty="0" smtClean="0"/>
              <a:t>обычно </a:t>
            </a:r>
            <a:r>
              <a:rPr lang="ru-RU" dirty="0"/>
              <a:t>пренебрегают, используя для гидродинамических расчётов </a:t>
            </a:r>
            <a:r>
              <a:rPr lang="ru-RU" dirty="0" smtClean="0"/>
              <a:t>величину</a:t>
            </a:r>
          </a:p>
          <a:p>
            <a:pPr algn="ctr"/>
            <a:r>
              <a:rPr lang="ru-RU" dirty="0" smtClean="0"/>
              <a:t>гидростатического </a:t>
            </a:r>
            <a:r>
              <a:rPr lang="ru-RU" dirty="0"/>
              <a:t>напора, которую в динамике подземных вод для </a:t>
            </a:r>
            <a:r>
              <a:rPr lang="ru-RU" dirty="0" smtClean="0"/>
              <a:t>краткости</a:t>
            </a:r>
          </a:p>
          <a:p>
            <a:pPr algn="ctr"/>
            <a:r>
              <a:rPr lang="ru-RU" dirty="0" smtClean="0"/>
              <a:t>называют </a:t>
            </a:r>
            <a:r>
              <a:rPr lang="ru-RU" b="1" dirty="0"/>
              <a:t>напором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250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4941168"/>
            <a:ext cx="655923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Дании́л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Берну́лли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Daniel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Bernoulli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; 29 января (8 февраля) 1700 — 17 марта 1782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швейцарский физик-универсал и математик, один из создателей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кинетической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теории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газов, гидродинамики и математической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физики.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Академик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иностранный почётный член (1733) Петербургской академии наук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член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Академий: Болонской (1724), Берлинской (1747), Парижской (1748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Лондонского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королевского общества (1750).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822248"/>
            <a:ext cx="2808312" cy="425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44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1214414" y="2428868"/>
            <a:ext cx="5824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Calibri" pitchFamily="34" charset="0"/>
              </a:rPr>
              <a:t>В гидродинамических расчётах под </a:t>
            </a:r>
            <a:r>
              <a:rPr lang="ru-RU" b="1" dirty="0">
                <a:latin typeface="Calibri" pitchFamily="34" charset="0"/>
              </a:rPr>
              <a:t>напором</a:t>
            </a:r>
            <a:r>
              <a:rPr lang="ru-RU" dirty="0">
                <a:latin typeface="Calibri" pitchFamily="34" charset="0"/>
              </a:rPr>
              <a:t> понимается</a:t>
            </a:r>
          </a:p>
          <a:p>
            <a:pPr algn="ctr"/>
            <a:r>
              <a:rPr lang="ru-RU" dirty="0">
                <a:latin typeface="Calibri" pitchFamily="34" charset="0"/>
              </a:rPr>
              <a:t>мера потенциальной энергии потока</a:t>
            </a: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785813" y="3857625"/>
            <a:ext cx="71897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Calibri" pitchFamily="34" charset="0"/>
              </a:rPr>
              <a:t>В общей гидрогеологии под </a:t>
            </a:r>
            <a:r>
              <a:rPr lang="ru-RU" b="1" dirty="0">
                <a:latin typeface="Calibri" pitchFamily="34" charset="0"/>
              </a:rPr>
              <a:t>напором</a:t>
            </a:r>
            <a:r>
              <a:rPr lang="ru-RU" dirty="0">
                <a:latin typeface="Calibri" pitchFamily="34" charset="0"/>
              </a:rPr>
              <a:t> понимается</a:t>
            </a:r>
          </a:p>
          <a:p>
            <a:pPr algn="ctr"/>
            <a:r>
              <a:rPr lang="ru-RU" dirty="0">
                <a:latin typeface="Calibri" pitchFamily="34" charset="0"/>
              </a:rPr>
              <a:t>пьезометрическая высота над кровлей водоносного </a:t>
            </a:r>
            <a:r>
              <a:rPr lang="ru-RU" dirty="0" smtClean="0">
                <a:latin typeface="Calibri" pitchFamily="34" charset="0"/>
              </a:rPr>
              <a:t>горизонта (</a:t>
            </a:r>
            <a:r>
              <a:rPr lang="ru-RU" dirty="0">
                <a:latin typeface="Calibri" pitchFamily="34" charset="0"/>
              </a:rPr>
              <a:t>пласта)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285750" y="1143000"/>
            <a:ext cx="8586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Определение направления фильтрации с использованием анализа величины напора</a:t>
            </a:r>
          </a:p>
          <a:p>
            <a:pPr algn="ctr"/>
            <a:r>
              <a:rPr lang="ru-RU">
                <a:latin typeface="Calibri" pitchFamily="34" charset="0"/>
              </a:rPr>
              <a:t>напорного водоносного горизонта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00240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357694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928802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286256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0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 rot="16200000" flipV="1">
            <a:off x="-178627" y="3107529"/>
            <a:ext cx="1499404" cy="79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2964645" y="3107529"/>
            <a:ext cx="1500198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 flipH="1" flipV="1">
            <a:off x="4214810" y="3071810"/>
            <a:ext cx="1571636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V="1">
            <a:off x="7144562" y="3142454"/>
            <a:ext cx="1428760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 flipH="1" flipV="1">
            <a:off x="-72264" y="5715016"/>
            <a:ext cx="1429554" cy="79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 flipH="1" flipV="1">
            <a:off x="2749537" y="5536421"/>
            <a:ext cx="1786744" cy="79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 flipH="1" flipV="1">
            <a:off x="4321967" y="5464983"/>
            <a:ext cx="1500198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7250131" y="5464983"/>
            <a:ext cx="1500992" cy="79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57158" y="3857628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28596" y="6429396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643438" y="3857628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786314" y="6215082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285750" y="1143000"/>
            <a:ext cx="8586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Определение направления фильтрации с использованием анализа величины напора</a:t>
            </a:r>
          </a:p>
          <a:p>
            <a:pPr algn="ctr"/>
            <a:r>
              <a:rPr lang="ru-RU">
                <a:latin typeface="Calibri" pitchFamily="34" charset="0"/>
              </a:rPr>
              <a:t>безнапорного водоносного горизонта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500694" y="4357694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429132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2071678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Группа 8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285750" y="1143000"/>
            <a:ext cx="8586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Определение направления фильтрации с использованием анализа величины напора</a:t>
            </a:r>
          </a:p>
          <a:p>
            <a:pPr algn="ctr"/>
            <a:r>
              <a:rPr lang="ru-RU">
                <a:latin typeface="Calibri" pitchFamily="34" charset="0"/>
              </a:rPr>
              <a:t>безнапорного водоносного горизонта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500694" y="4357694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429132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2071678"/>
            <a:ext cx="2746248" cy="19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8"/>
          <p:cNvGrpSpPr/>
          <p:nvPr/>
        </p:nvGrpSpPr>
        <p:grpSpPr>
          <a:xfrm>
            <a:off x="0" y="142852"/>
            <a:ext cx="9144000" cy="500066"/>
            <a:chOff x="0" y="142852"/>
            <a:chExt cx="9144000" cy="5000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0" y="142852"/>
              <a:ext cx="9144000" cy="50006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29609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Основы </a:t>
              </a:r>
              <a:r>
                <a:rPr lang="ru-RU" b="1" dirty="0" err="1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libri" pitchFamily="34" charset="0"/>
                </a:rPr>
                <a:t>гидрогеодинамики</a:t>
              </a:r>
              <a:endPara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endParaRPr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 rot="5400000" flipH="1" flipV="1">
            <a:off x="-70676" y="3428206"/>
            <a:ext cx="1284296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57158" y="4070354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V="1">
            <a:off x="4525379" y="3238709"/>
            <a:ext cx="1660457" cy="442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072066" y="4071148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-249271" y="5607065"/>
            <a:ext cx="1641486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57158" y="6427808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 flipH="1" flipV="1">
            <a:off x="4429521" y="5571743"/>
            <a:ext cx="1713718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072066" y="6428602"/>
            <a:ext cx="3500462" cy="1588"/>
          </a:xfrm>
          <a:prstGeom prst="line">
            <a:avLst/>
          </a:prstGeom>
          <a:ln w="31750">
            <a:solidFill>
              <a:srgbClr val="FF0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2670407" y="3239921"/>
            <a:ext cx="1661251" cy="279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V="1">
            <a:off x="7527409" y="3240344"/>
            <a:ext cx="1654916" cy="669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2679290" y="5607462"/>
            <a:ext cx="1642280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 flipH="1" flipV="1">
            <a:off x="7715668" y="5786057"/>
            <a:ext cx="1285090" cy="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1110</Words>
  <Application>Microsoft Office PowerPoint</Application>
  <PresentationFormat>Экран (4:3)</PresentationFormat>
  <Paragraphs>245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ТПУ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Кузееванов</dc:creator>
  <cp:lastModifiedBy>Админ</cp:lastModifiedBy>
  <cp:revision>147</cp:revision>
  <dcterms:created xsi:type="dcterms:W3CDTF">2010-04-14T04:18:39Z</dcterms:created>
  <dcterms:modified xsi:type="dcterms:W3CDTF">2014-04-22T03:28:47Z</dcterms:modified>
</cp:coreProperties>
</file>