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257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53" autoAdjust="0"/>
  </p:normalViewPr>
  <p:slideViewPr>
    <p:cSldViewPr>
      <p:cViewPr varScale="1">
        <p:scale>
          <a:sx n="77" d="100"/>
          <a:sy n="77" d="100"/>
        </p:scale>
        <p:origin x="86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07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01F59-1257-473E-8C5E-0D67F8AF90A9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87422-7399-4A15-82D7-C692604F9A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939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98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56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43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672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328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835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2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24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40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869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28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616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532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7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671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69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74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024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4438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81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571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9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своей плотности </a:t>
            </a:r>
            <a:r>
              <a:rPr lang="en-US" dirty="0" smtClean="0"/>
              <a:t>Zr</a:t>
            </a:r>
            <a:r>
              <a:rPr lang="ru-RU" dirty="0" smtClean="0"/>
              <a:t> относится к группе металлов средней плотности, </a:t>
            </a:r>
            <a:r>
              <a:rPr lang="ru-RU" b="1" dirty="0" smtClean="0"/>
              <a:t>в которой 37 металлов с плотностью 3 – 10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: от </a:t>
            </a:r>
            <a:r>
              <a:rPr lang="ru-RU" b="1" dirty="0" err="1" smtClean="0"/>
              <a:t>Ва</a:t>
            </a:r>
            <a:r>
              <a:rPr lang="ru-RU" b="1" dirty="0" smtClean="0"/>
              <a:t> </a:t>
            </a:r>
            <a:r>
              <a:rPr lang="ru-RU" b="1" dirty="0" err="1" smtClean="0"/>
              <a:t>ρ </a:t>
            </a:r>
            <a:r>
              <a:rPr lang="ru-RU" b="1" dirty="0" smtClean="0"/>
              <a:t>= 3,5 до </a:t>
            </a:r>
            <a:r>
              <a:rPr lang="en-US" b="1" dirty="0" smtClean="0"/>
              <a:t>Bi</a:t>
            </a:r>
            <a:r>
              <a:rPr lang="ru-RU" b="1" dirty="0" smtClean="0"/>
              <a:t> и </a:t>
            </a:r>
            <a:r>
              <a:rPr lang="en-US" b="1" dirty="0" smtClean="0"/>
              <a:t>Lu </a:t>
            </a:r>
            <a:r>
              <a:rPr lang="ru-RU" b="1" dirty="0" smtClean="0"/>
              <a:t>с </a:t>
            </a:r>
            <a:r>
              <a:rPr lang="ru-RU" b="1" dirty="0" err="1" smtClean="0"/>
              <a:t>ρ </a:t>
            </a:r>
            <a:r>
              <a:rPr lang="ru-RU" b="1" dirty="0" smtClean="0"/>
              <a:t>= 9,8 г/см</a:t>
            </a:r>
            <a:r>
              <a:rPr lang="ru-RU" b="1" baseline="30000" dirty="0" smtClean="0"/>
              <a:t>3</a:t>
            </a:r>
            <a:r>
              <a:rPr lang="ru-RU" b="1" dirty="0" smtClean="0"/>
              <a:t>.  В этой группе </a:t>
            </a:r>
            <a:r>
              <a:rPr lang="en-US" b="1" dirty="0" smtClean="0"/>
              <a:t>Zr</a:t>
            </a:r>
            <a:r>
              <a:rPr lang="ru-RU" b="1" dirty="0" smtClean="0"/>
              <a:t> занимает 12-ое место. </a:t>
            </a:r>
          </a:p>
          <a:p>
            <a:r>
              <a:rPr lang="ru-RU" dirty="0" smtClean="0"/>
              <a:t>Среди главных конструкционных материалов </a:t>
            </a:r>
            <a:r>
              <a:rPr lang="en-US" dirty="0" smtClean="0"/>
              <a:t>Zr</a:t>
            </a:r>
            <a:r>
              <a:rPr lang="ru-RU" dirty="0" smtClean="0"/>
              <a:t> занимает (по плотности) 4-ое место после </a:t>
            </a:r>
            <a:r>
              <a:rPr lang="en-US" dirty="0" smtClean="0"/>
              <a:t>Mg</a:t>
            </a:r>
            <a:r>
              <a:rPr lang="ru-RU" dirty="0" smtClean="0"/>
              <a:t> (1,74 г/см</a:t>
            </a:r>
            <a:r>
              <a:rPr lang="ru-RU" baseline="30000" dirty="0" smtClean="0"/>
              <a:t>3</a:t>
            </a:r>
            <a:r>
              <a:rPr lang="ru-RU" dirty="0" smtClean="0"/>
              <a:t>), </a:t>
            </a:r>
            <a:r>
              <a:rPr lang="en-US" dirty="0" smtClean="0"/>
              <a:t>Ti</a:t>
            </a:r>
            <a:r>
              <a:rPr lang="ru-RU" dirty="0" smtClean="0"/>
              <a:t> (4,51 г/см</a:t>
            </a:r>
            <a:r>
              <a:rPr lang="ru-RU" baseline="30000" dirty="0" smtClean="0"/>
              <a:t>3</a:t>
            </a:r>
            <a:r>
              <a:rPr lang="ru-RU" dirty="0" smtClean="0"/>
              <a:t>). Самый главный конструкционный материал </a:t>
            </a:r>
            <a:r>
              <a:rPr lang="en-US" dirty="0" smtClean="0"/>
              <a:t>Fe</a:t>
            </a:r>
            <a:r>
              <a:rPr lang="ru-RU" dirty="0" smtClean="0"/>
              <a:t> имеет плотность 7,87.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529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1820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0528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6031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0483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25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285728"/>
            <a:ext cx="8686800" cy="84124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8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 marL="0" indent="0">
              <a:buNone/>
              <a:defRPr sz="2400" b="1" i="1">
                <a:latin typeface="Times New Roman Cyr" pitchFamily="18" charset="-52"/>
              </a:defRPr>
            </a:lvl1pPr>
            <a:lvl2pPr marL="182563" indent="-182563">
              <a:buFont typeface="Arial" pitchFamily="34" charset="0"/>
              <a:buChar char="•"/>
              <a:defRPr sz="2000" b="1" i="0">
                <a:solidFill>
                  <a:srgbClr val="0070C0"/>
                </a:solidFill>
                <a:latin typeface="Times New Roman Cyr" pitchFamily="18" charset="-52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714752"/>
            <a:ext cx="8458200" cy="86518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Технология Циркония и гафния</a:t>
            </a:r>
            <a:endParaRPr lang="ru-RU" sz="2800" b="1" cap="none" dirty="0">
              <a:latin typeface="Miniature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804950"/>
            <a:ext cx="8458200" cy="6100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r"/>
            <a:r>
              <a:rPr lang="ru-RU" b="1" i="1" dirty="0" smtClean="0">
                <a:latin typeface="Times New Roman" panose="02020603050405020304" pitchFamily="18" charset="0"/>
                <a:cs typeface="Times New Roman" pitchFamily="18" charset="0"/>
              </a:rPr>
              <a:t>Лекция 2. Переработка циркониевых концентратов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work\УЧЕБНО-МЕТОДИЧЕСКАЯ РАБОТА\учебно-методический комплекс ХТРМ в АТ\Лекции\Zr, Hf\база рисунков\Zr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428736"/>
            <a:ext cx="2786082" cy="183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work\УЧЕБНО-МЕТОДИЧЕСКАЯ РАБОТА\учебно-методический комплекс ХТРМ в АТ\Лекции\Zr, Hf\база рисунков\Zr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788683"/>
            <a:ext cx="1885953" cy="170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work\УЧЕБНО-МЕТОДИЧЕСКАЯ РАБОТА\учебно-методический комплекс ХТРМ в АТ\Лекции\Zr, Hf\база рисунков\Zr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6179" y="1142984"/>
            <a:ext cx="2071702" cy="1379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14282" y="142852"/>
            <a:ext cx="8786874" cy="7858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Национальный исследовательский 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Томский политехнический университет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00034" y="5572140"/>
            <a:ext cx="8458200" cy="809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andara" pitchFamily="34" charset="0"/>
              </a:rPr>
              <a:t>Доцент кафедры химической технологии редких, рассеянных</a:t>
            </a:r>
            <a:r>
              <a:rPr kumimoji="0" lang="ru-RU" sz="2000" b="1" i="0" u="none" strike="noStrike" kern="1200" normalizeH="0" noProof="0" dirty="0" smtClean="0"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andara" pitchFamily="34" charset="0"/>
              </a:rPr>
              <a:t> и радиоактивных элементов, к.х.н. Оствальд Р.В.</a:t>
            </a:r>
            <a:endParaRPr kumimoji="0" lang="ru-RU" sz="2000" b="1" i="0" u="none" strike="noStrike" kern="1200" normalizeH="0" baseline="0" noProof="0" dirty="0">
              <a:solidFill>
                <a:schemeClr val="bg2">
                  <a:lumMod val="1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Переработка циркониевых концентратов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81000" y="1196752"/>
            <a:ext cx="8458200" cy="5089768"/>
          </a:xfrm>
          <a:prstGeom prst="rect">
            <a:avLst/>
          </a:prstGeom>
          <a:effectLst/>
        </p:spPr>
        <p:txBody>
          <a:bodyPr/>
          <a:lstStyle/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Концентраты руд циркония перерабатывают на ферросиликоцирконий, </a:t>
            </a:r>
            <a:r>
              <a:rPr lang="ru-RU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ферроцирконий и его химические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(двуокись,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фтороцирконат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калия и четыреххлористый цирконий), а также соединения гафния.</a:t>
            </a: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Циркон - весьма прочный минерал. Для его разрушения применяют пирометаллургические способы:</a:t>
            </a:r>
          </a:p>
          <a:p>
            <a:pPr marL="457200" lvl="0" indent="-457200">
              <a:spcBef>
                <a:spcPct val="20000"/>
              </a:spcBef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Сплавление ZrSiО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ct val="20000"/>
              </a:spcBef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Спекание с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СаСО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ct val="20000"/>
              </a:spcBef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Сплавление с К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4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ct val="20000"/>
              </a:spcBef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Хлорирование ZrSiО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смеси с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24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Bef>
                <a:spcPct val="20000"/>
              </a:spcBef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Восстановительная плавка углем с образованием </a:t>
            </a:r>
            <a:r>
              <a:rPr lang="ru-RU" sz="24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ZrС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затем хлорируют для получения ZrCl</a:t>
            </a:r>
            <a:r>
              <a:rPr lang="ru-RU" sz="2400" b="1" i="1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1687870"/>
            <a:ext cx="8458200" cy="1219200"/>
          </a:xfrm>
        </p:spPr>
        <p:txBody>
          <a:bodyPr/>
          <a:lstStyle/>
          <a:p>
            <a:r>
              <a:rPr lang="ru-RU" dirty="0" smtClean="0"/>
              <a:t>Технология циркония и гафния</a:t>
            </a:r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80475" y="2958555"/>
            <a:ext cx="8686800" cy="1184825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Arial" pitchFamily="34" charset="0"/>
                <a:cs typeface="Arial" pitchFamily="34" charset="0"/>
              </a:rPr>
              <a:t>Разложение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циркона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сплавлением с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2600" b="1" cap="none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600" b="1" cap="none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СО</a:t>
            </a:r>
            <a:r>
              <a:rPr lang="ru-RU" sz="2600" b="1" baseline="-250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2600" baseline="-2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Сплавлением </a:t>
            </a:r>
            <a:r>
              <a:rPr lang="ru-RU" b="0" dirty="0"/>
              <a:t>с </a:t>
            </a:r>
            <a:r>
              <a:rPr lang="en-US" b="0" dirty="0" smtClean="0"/>
              <a:t>Na</a:t>
            </a:r>
            <a:r>
              <a:rPr lang="en-US" b="0" baseline="-25000" dirty="0" smtClean="0"/>
              <a:t>2</a:t>
            </a:r>
            <a:r>
              <a:rPr lang="ru-RU" b="0" dirty="0" smtClean="0"/>
              <a:t>СО</a:t>
            </a:r>
            <a:r>
              <a:rPr lang="ru-RU" b="0" baseline="-25000" dirty="0" smtClean="0"/>
              <a:t>3</a:t>
            </a:r>
            <a:endParaRPr lang="ru-RU" b="0" baseline="-25000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7544" y="1412776"/>
            <a:ext cx="3672408" cy="5351280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Циркон является весьма упорным </a:t>
            </a:r>
            <a:r>
              <a:rPr lang="ru-RU" dirty="0" smtClean="0"/>
              <a:t>минералом не взаимодействует с концентрированными кислотами. </a:t>
            </a:r>
          </a:p>
          <a:p>
            <a:r>
              <a:rPr lang="ru-RU" dirty="0" smtClean="0"/>
              <a:t>Для его вскрытия применяют методы предварительной химической активации </a:t>
            </a:r>
            <a:endParaRPr lang="ru-RU" dirty="0"/>
          </a:p>
        </p:txBody>
      </p:sp>
      <p:pic>
        <p:nvPicPr>
          <p:cNvPr id="1026" name="Picture 2" descr="Рисунок2%20стр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19440"/>
            <a:ext cx="4431368" cy="55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164" y="1412776"/>
            <a:ext cx="5895975" cy="45529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0939" y="908720"/>
            <a:ext cx="61722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0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Сплавлением </a:t>
            </a:r>
            <a:r>
              <a:rPr lang="ru-RU" b="0" dirty="0"/>
              <a:t>с </a:t>
            </a:r>
            <a:r>
              <a:rPr lang="en-US" b="0" dirty="0" smtClean="0"/>
              <a:t>Na</a:t>
            </a:r>
            <a:r>
              <a:rPr lang="en-US" b="0" baseline="-25000" dirty="0" smtClean="0"/>
              <a:t>2</a:t>
            </a:r>
            <a:r>
              <a:rPr lang="ru-RU" b="0" dirty="0" smtClean="0"/>
              <a:t>СО</a:t>
            </a:r>
            <a:r>
              <a:rPr lang="ru-RU" b="0" baseline="-25000" dirty="0" smtClean="0"/>
              <a:t>3</a:t>
            </a:r>
            <a:endParaRPr lang="ru-RU" b="0" baseline="-25000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55568" y="1196752"/>
            <a:ext cx="3636912" cy="3774473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200" dirty="0" smtClean="0"/>
              <a:t>Химическая активация циркона сплавлением с  </a:t>
            </a:r>
            <a:r>
              <a:rPr lang="en-US" sz="2200" dirty="0" smtClean="0"/>
              <a:t>Na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CO</a:t>
            </a:r>
            <a:r>
              <a:rPr lang="en-US" sz="2200" baseline="-25000" dirty="0" smtClean="0"/>
              <a:t>3</a:t>
            </a:r>
            <a:r>
              <a:rPr lang="en-US" sz="2200" dirty="0" smtClean="0"/>
              <a:t> </a:t>
            </a:r>
            <a:r>
              <a:rPr lang="ru-RU" sz="2200" dirty="0" smtClean="0"/>
              <a:t>реализуется  двумя путями</a:t>
            </a:r>
          </a:p>
          <a:p>
            <a:r>
              <a:rPr lang="ru-RU" sz="2200" dirty="0" smtClean="0"/>
              <a:t>1. «</a:t>
            </a:r>
            <a:r>
              <a:rPr lang="ru-RU" sz="2200" dirty="0"/>
              <a:t>Полное» разложение с получением </a:t>
            </a:r>
            <a:r>
              <a:rPr lang="ru-RU" sz="2200" dirty="0" err="1"/>
              <a:t>цирканата</a:t>
            </a:r>
            <a:r>
              <a:rPr lang="ru-RU" sz="2200" dirty="0"/>
              <a:t> натрия и водорастворимого силиката </a:t>
            </a:r>
            <a:r>
              <a:rPr lang="ru-RU" sz="2200" dirty="0" smtClean="0"/>
              <a:t>натрия</a:t>
            </a:r>
          </a:p>
          <a:p>
            <a:r>
              <a:rPr lang="ru-RU" sz="2200" dirty="0"/>
              <a:t>2. Спекание с получением </a:t>
            </a:r>
            <a:r>
              <a:rPr lang="ru-RU" sz="2200" dirty="0" err="1"/>
              <a:t>цирконоселиката</a:t>
            </a:r>
            <a:r>
              <a:rPr lang="ru-RU" sz="2200" dirty="0"/>
              <a:t> натрия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196752"/>
            <a:ext cx="4887863" cy="37744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672" y="5052730"/>
            <a:ext cx="5688632" cy="1018549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259632" y="2602024"/>
            <a:ext cx="295232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7602" y="6019574"/>
            <a:ext cx="4754638" cy="72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8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Сплавлением </a:t>
            </a:r>
            <a:r>
              <a:rPr lang="ru-RU" b="0" dirty="0"/>
              <a:t>с </a:t>
            </a:r>
            <a:r>
              <a:rPr lang="en-US" b="0" dirty="0" smtClean="0"/>
              <a:t>Na</a:t>
            </a:r>
            <a:r>
              <a:rPr lang="en-US" b="0" baseline="-25000" dirty="0" smtClean="0"/>
              <a:t>2</a:t>
            </a:r>
            <a:r>
              <a:rPr lang="ru-RU" b="0" dirty="0" smtClean="0"/>
              <a:t>СО</a:t>
            </a:r>
            <a:r>
              <a:rPr lang="ru-RU" b="0" baseline="-25000" dirty="0" smtClean="0"/>
              <a:t>3</a:t>
            </a:r>
            <a:endParaRPr lang="ru-RU" b="0" baseline="-25000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1752" y="1128395"/>
            <a:ext cx="3636912" cy="3164701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200" dirty="0"/>
              <a:t>Примеси </a:t>
            </a:r>
            <a:r>
              <a:rPr lang="en-US" sz="2200" dirty="0" err="1"/>
              <a:t>Ti</a:t>
            </a:r>
            <a:r>
              <a:rPr lang="ru-RU" sz="2200" dirty="0"/>
              <a:t> (</a:t>
            </a:r>
            <a:r>
              <a:rPr lang="en-US" sz="2200" dirty="0" err="1"/>
              <a:t>TiO</a:t>
            </a:r>
            <a:r>
              <a:rPr lang="ru-RU" sz="2200" baseline="-25000" dirty="0"/>
              <a:t>2</a:t>
            </a:r>
            <a:r>
              <a:rPr lang="ru-RU" sz="2200" dirty="0"/>
              <a:t>, </a:t>
            </a:r>
            <a:r>
              <a:rPr lang="en-US" sz="2200" dirty="0" err="1"/>
              <a:t>FeTiO</a:t>
            </a:r>
            <a:r>
              <a:rPr lang="ru-RU" sz="2200" baseline="-25000" dirty="0"/>
              <a:t>3</a:t>
            </a:r>
            <a:r>
              <a:rPr lang="ru-RU" sz="2200" dirty="0"/>
              <a:t>) в процессе спекания образуют </a:t>
            </a:r>
            <a:r>
              <a:rPr lang="en-US" sz="2200" dirty="0"/>
              <a:t>Na</a:t>
            </a:r>
            <a:r>
              <a:rPr lang="ru-RU" sz="2200" baseline="-25000" dirty="0"/>
              <a:t>2</a:t>
            </a:r>
            <a:r>
              <a:rPr lang="en-US" sz="2200" dirty="0" err="1"/>
              <a:t>TiO</a:t>
            </a:r>
            <a:r>
              <a:rPr lang="ru-RU" sz="2200" baseline="-25000" dirty="0"/>
              <a:t>3</a:t>
            </a:r>
            <a:r>
              <a:rPr lang="ru-RU" sz="2200" dirty="0"/>
              <a:t> – малорастворимый в воде. Примеси </a:t>
            </a:r>
            <a:r>
              <a:rPr lang="en-US" sz="2200" dirty="0"/>
              <a:t>Fe </a:t>
            </a:r>
            <a:r>
              <a:rPr lang="ru-RU" sz="2200" dirty="0"/>
              <a:t>и </a:t>
            </a:r>
            <a:r>
              <a:rPr lang="en-US" sz="2200" dirty="0"/>
              <a:t>Al </a:t>
            </a:r>
            <a:r>
              <a:rPr lang="ru-RU" sz="2200" dirty="0"/>
              <a:t>в продукте спекания в виде феррита </a:t>
            </a:r>
            <a:r>
              <a:rPr lang="en-US" sz="2200" dirty="0"/>
              <a:t>Na</a:t>
            </a:r>
            <a:r>
              <a:rPr lang="ru-RU" sz="2200" baseline="-25000" dirty="0"/>
              <a:t>2</a:t>
            </a:r>
            <a:r>
              <a:rPr lang="en-US" sz="2200" dirty="0"/>
              <a:t>O</a:t>
            </a:r>
            <a:r>
              <a:rPr lang="ru-RU" sz="2200" dirty="0"/>
              <a:t>·</a:t>
            </a:r>
            <a:r>
              <a:rPr lang="en-US" sz="2200" dirty="0"/>
              <a:t>Fe</a:t>
            </a:r>
            <a:r>
              <a:rPr lang="ru-RU" sz="2200" baseline="-25000" dirty="0"/>
              <a:t>2</a:t>
            </a:r>
            <a:r>
              <a:rPr lang="en-US" sz="2200" dirty="0"/>
              <a:t>O</a:t>
            </a:r>
            <a:r>
              <a:rPr lang="ru-RU" sz="2200" baseline="-25000" dirty="0"/>
              <a:t>3</a:t>
            </a:r>
            <a:r>
              <a:rPr lang="ru-RU" sz="2200" dirty="0"/>
              <a:t> и </a:t>
            </a:r>
            <a:r>
              <a:rPr lang="ru-RU" sz="2200" dirty="0" err="1"/>
              <a:t>алюмоселикатв</a:t>
            </a:r>
            <a:r>
              <a:rPr lang="ru-RU" sz="2200" dirty="0"/>
              <a:t> </a:t>
            </a:r>
            <a:r>
              <a:rPr lang="en-US" sz="2200" dirty="0"/>
              <a:t>Na</a:t>
            </a:r>
            <a:r>
              <a:rPr lang="ru-RU" sz="2200" baseline="-25000" dirty="0"/>
              <a:t>2</a:t>
            </a:r>
            <a:r>
              <a:rPr lang="en-US" sz="2200" dirty="0"/>
              <a:t>O</a:t>
            </a:r>
            <a:r>
              <a:rPr lang="ru-RU" sz="2200" dirty="0"/>
              <a:t>·</a:t>
            </a:r>
            <a:r>
              <a:rPr lang="en-US" sz="2200" dirty="0"/>
              <a:t>Al</a:t>
            </a:r>
            <a:r>
              <a:rPr lang="ru-RU" sz="2200" baseline="-25000" dirty="0"/>
              <a:t>2</a:t>
            </a:r>
            <a:r>
              <a:rPr lang="en-US" sz="2200" dirty="0"/>
              <a:t>O</a:t>
            </a:r>
            <a:r>
              <a:rPr lang="ru-RU" sz="2200" baseline="-25000" dirty="0"/>
              <a:t>3</a:t>
            </a:r>
            <a:r>
              <a:rPr lang="ru-RU" sz="2200" dirty="0" smtClean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689" y="1144015"/>
            <a:ext cx="4887863" cy="377447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5256076" y="3501008"/>
            <a:ext cx="295232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1760" y="5661740"/>
            <a:ext cx="4718884" cy="503564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301752" y="4235229"/>
            <a:ext cx="8686800" cy="142651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200" dirty="0"/>
              <a:t>После спекания проводят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выщелачивание </a:t>
            </a:r>
            <a:r>
              <a:rPr lang="ru-RU" sz="2200" dirty="0"/>
              <a:t>массы водой.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en-US" sz="2200" dirty="0" err="1" smtClean="0"/>
              <a:t>Ti</a:t>
            </a:r>
            <a:r>
              <a:rPr lang="ru-RU" sz="2200" dirty="0" smtClean="0"/>
              <a:t> </a:t>
            </a:r>
            <a:r>
              <a:rPr lang="ru-RU" sz="2200" dirty="0"/>
              <a:t>в виде </a:t>
            </a:r>
            <a:r>
              <a:rPr lang="en-US" sz="2200" dirty="0"/>
              <a:t>Na</a:t>
            </a:r>
            <a:r>
              <a:rPr lang="ru-RU" sz="2200" baseline="-25000" dirty="0"/>
              <a:t>2</a:t>
            </a:r>
            <a:r>
              <a:rPr lang="en-US" sz="2200" dirty="0" err="1"/>
              <a:t>TiO</a:t>
            </a:r>
            <a:r>
              <a:rPr lang="ru-RU" sz="2200" baseline="-25000" dirty="0"/>
              <a:t>3</a:t>
            </a:r>
            <a:r>
              <a:rPr lang="ru-RU" sz="2200" dirty="0"/>
              <a:t> остается в осадке, </a:t>
            </a:r>
            <a:r>
              <a:rPr lang="en-US" sz="2200" dirty="0" err="1"/>
              <a:t>NaAlO</a:t>
            </a:r>
            <a:r>
              <a:rPr lang="ru-RU" sz="2200" baseline="-25000" dirty="0"/>
              <a:t>2</a:t>
            </a:r>
            <a:r>
              <a:rPr lang="ru-RU" sz="2200" dirty="0"/>
              <a:t> переходит в раствор, </a:t>
            </a:r>
            <a:r>
              <a:rPr lang="en-US" sz="2200" dirty="0"/>
              <a:t>Fe</a:t>
            </a:r>
            <a:r>
              <a:rPr lang="ru-RU" sz="2200" baseline="-25000" dirty="0"/>
              <a:t>2</a:t>
            </a:r>
            <a:r>
              <a:rPr lang="en-US" sz="2200" dirty="0"/>
              <a:t>O</a:t>
            </a:r>
            <a:r>
              <a:rPr lang="ru-RU" sz="2200" baseline="-25000" dirty="0"/>
              <a:t>3</a:t>
            </a:r>
            <a:r>
              <a:rPr lang="ru-RU" sz="2200" dirty="0"/>
              <a:t> также остается в осадке. </a:t>
            </a:r>
            <a:r>
              <a:rPr lang="en-US" sz="2200" dirty="0"/>
              <a:t>Na</a:t>
            </a:r>
            <a:r>
              <a:rPr lang="ru-RU" sz="2200" baseline="-25000" dirty="0"/>
              <a:t>2</a:t>
            </a:r>
            <a:r>
              <a:rPr lang="en-US" sz="2200" dirty="0" err="1"/>
              <a:t>ZrO</a:t>
            </a:r>
            <a:r>
              <a:rPr lang="ru-RU" sz="2200" baseline="-25000" dirty="0"/>
              <a:t>3</a:t>
            </a:r>
            <a:r>
              <a:rPr lang="ru-RU" sz="2200" dirty="0"/>
              <a:t> частично </a:t>
            </a:r>
            <a:r>
              <a:rPr lang="ru-RU" sz="2200" dirty="0" err="1"/>
              <a:t>гидролизуется</a:t>
            </a:r>
            <a:r>
              <a:rPr lang="ru-RU" sz="2200" dirty="0"/>
              <a:t>: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01752" y="6093296"/>
            <a:ext cx="8686800" cy="556793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200" dirty="0" smtClean="0"/>
              <a:t>После водного выщелачивания осадок вскрывается кислотой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1005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Сплавлением </a:t>
            </a:r>
            <a:r>
              <a:rPr lang="ru-RU" b="0" dirty="0"/>
              <a:t>с </a:t>
            </a:r>
            <a:r>
              <a:rPr lang="en-US" b="0" dirty="0" smtClean="0"/>
              <a:t>Na</a:t>
            </a:r>
            <a:r>
              <a:rPr lang="en-US" b="0" baseline="-25000" dirty="0" smtClean="0"/>
              <a:t>2</a:t>
            </a:r>
            <a:r>
              <a:rPr lang="ru-RU" b="0" dirty="0" smtClean="0"/>
              <a:t>СО</a:t>
            </a:r>
            <a:r>
              <a:rPr lang="ru-RU" b="0" baseline="-25000" dirty="0" smtClean="0"/>
              <a:t>3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450101" y="1268760"/>
            <a:ext cx="8538451" cy="1512168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200" dirty="0" smtClean="0"/>
              <a:t>После водного выщелачивания осадок вскрывается кислотой </a:t>
            </a:r>
            <a:r>
              <a:rPr lang="ru-RU" sz="2000" dirty="0" smtClean="0"/>
              <a:t>(</a:t>
            </a:r>
            <a:r>
              <a:rPr lang="en-US" sz="2000" dirty="0" err="1"/>
              <a:t>HCl</a:t>
            </a:r>
            <a:r>
              <a:rPr lang="ru-RU" sz="2000" dirty="0"/>
              <a:t>, 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 или </a:t>
            </a:r>
            <a:r>
              <a:rPr lang="en-US" sz="2000" dirty="0"/>
              <a:t>HNO</a:t>
            </a:r>
            <a:r>
              <a:rPr lang="ru-RU" sz="2000" baseline="-25000" dirty="0"/>
              <a:t>3</a:t>
            </a:r>
            <a:r>
              <a:rPr lang="ru-RU" sz="2000" dirty="0" smtClean="0"/>
              <a:t>)</a:t>
            </a:r>
          </a:p>
          <a:p>
            <a:r>
              <a:rPr lang="ru-RU" sz="2000" dirty="0"/>
              <a:t>Лучше брать 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, т.к. в этом случае температуру можно держать 150 - 200</a:t>
            </a:r>
            <a:r>
              <a:rPr lang="ru-RU" sz="2000" baseline="30000" dirty="0"/>
              <a:t> 0</a:t>
            </a:r>
            <a:r>
              <a:rPr lang="ru-RU" sz="2000" dirty="0"/>
              <a:t>С, что приводит к </a:t>
            </a:r>
            <a:r>
              <a:rPr lang="ru-RU" sz="2000" dirty="0" err="1"/>
              <a:t>дегидротации</a:t>
            </a:r>
            <a:r>
              <a:rPr lang="ru-RU" sz="2000" dirty="0"/>
              <a:t> Н</a:t>
            </a:r>
            <a:r>
              <a:rPr lang="ru-RU" sz="2000" baseline="-25000" dirty="0"/>
              <a:t>2</a:t>
            </a:r>
            <a:r>
              <a:rPr lang="en-US" sz="2000" dirty="0"/>
              <a:t>Si</a:t>
            </a:r>
            <a:r>
              <a:rPr lang="ru-RU" sz="2000" dirty="0"/>
              <a:t>О</a:t>
            </a:r>
            <a:r>
              <a:rPr lang="ru-RU" sz="2000" baseline="-25000" dirty="0"/>
              <a:t>3</a:t>
            </a:r>
            <a:endParaRPr lang="ru-RU" sz="2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52" y="2780928"/>
            <a:ext cx="4159173" cy="3613602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97263" y="3723633"/>
            <a:ext cx="436815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578" y="2749144"/>
            <a:ext cx="4192389" cy="971694"/>
          </a:xfrm>
          <a:prstGeom prst="rect">
            <a:avLst/>
          </a:prstGeom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4675577" y="3720839"/>
            <a:ext cx="4192389" cy="1652378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При обработке </a:t>
            </a:r>
            <a:r>
              <a:rPr lang="en-US" sz="2000" dirty="0" err="1"/>
              <a:t>HCl</a:t>
            </a:r>
            <a:r>
              <a:rPr lang="ru-RU" sz="2000" dirty="0"/>
              <a:t> образуется </a:t>
            </a:r>
            <a:r>
              <a:rPr lang="ru-RU" sz="2000" dirty="0" err="1" smtClean="0"/>
              <a:t>труднофильтрующаяся</a:t>
            </a:r>
            <a:r>
              <a:rPr lang="ru-RU" sz="2000" dirty="0" smtClean="0"/>
              <a:t> 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 err="1"/>
              <a:t>SiO</a:t>
            </a:r>
            <a:r>
              <a:rPr lang="ru-RU" sz="2000" baseline="-25000" dirty="0" smtClean="0"/>
              <a:t>3 </a:t>
            </a:r>
            <a:r>
              <a:rPr lang="ru-RU" sz="2000" dirty="0" smtClean="0"/>
              <a:t>затрудняющая отделение раствора от неразлагающегося твёрдого остатка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9326" y="5373218"/>
            <a:ext cx="4148640" cy="94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0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1687870"/>
            <a:ext cx="8458200" cy="1219200"/>
          </a:xfrm>
        </p:spPr>
        <p:txBody>
          <a:bodyPr/>
          <a:lstStyle/>
          <a:p>
            <a:r>
              <a:rPr lang="ru-RU" dirty="0" smtClean="0"/>
              <a:t>Технология циркония и гафния</a:t>
            </a:r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968405" y="3016385"/>
            <a:ext cx="6996083" cy="1184825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Arial" pitchFamily="34" charset="0"/>
                <a:cs typeface="Arial" pitchFamily="34" charset="0"/>
              </a:rPr>
              <a:t>Разложение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циркона </a:t>
            </a:r>
            <a:br>
              <a:rPr lang="ru-RU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спеканием с известью</a:t>
            </a:r>
            <a:endParaRPr lang="ru-RU" sz="2600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8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Разложение циркона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спеканием </a:t>
            </a:r>
            <a:r>
              <a:rPr lang="ru-RU" dirty="0">
                <a:latin typeface="Arial" pitchFamily="34" charset="0"/>
                <a:cs typeface="Arial" pitchFamily="34" charset="0"/>
              </a:rPr>
              <a:t>с известью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39552" y="1268760"/>
            <a:ext cx="8449000" cy="1512168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200" dirty="0" smtClean="0"/>
              <a:t>Данный метод также относится к методам химической активации. Основное отличие в химизме процесса.</a:t>
            </a:r>
          </a:p>
          <a:p>
            <a:r>
              <a:rPr lang="ru-RU" sz="2200" dirty="0" smtClean="0"/>
              <a:t>По этому методу циркон спекается с </a:t>
            </a:r>
            <a:r>
              <a:rPr lang="en-US" sz="2200" dirty="0" err="1" smtClean="0"/>
              <a:t>CaO</a:t>
            </a:r>
            <a:r>
              <a:rPr lang="en-US" sz="2200" dirty="0" smtClean="0"/>
              <a:t> </a:t>
            </a:r>
            <a:r>
              <a:rPr lang="ru-RU" sz="2200" dirty="0" smtClean="0"/>
              <a:t>или </a:t>
            </a:r>
            <a:r>
              <a:rPr lang="en-US" sz="2200" dirty="0" smtClean="0"/>
              <a:t>CaCO3</a:t>
            </a:r>
            <a:r>
              <a:rPr lang="ru-RU" sz="2200" dirty="0" smtClean="0"/>
              <a:t> в присутствии </a:t>
            </a:r>
            <a:r>
              <a:rPr lang="en-US" sz="2200" dirty="0" smtClean="0"/>
              <a:t>CaCl</a:t>
            </a:r>
            <a:r>
              <a:rPr lang="en-US" sz="2200" baseline="-25000" dirty="0" smtClean="0"/>
              <a:t>2</a:t>
            </a:r>
            <a:endParaRPr lang="ru-RU" sz="2200" baseline="-25000" dirty="0"/>
          </a:p>
        </p:txBody>
      </p:sp>
      <p:pic>
        <p:nvPicPr>
          <p:cNvPr id="2050" name="Picture 2" descr="Рисунок3%20стр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2780928"/>
            <a:ext cx="5189663" cy="385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Рисунок3%20стр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3163"/>
            <a:ext cx="8231260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18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Разложение циркона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спеканием </a:t>
            </a:r>
            <a:r>
              <a:rPr lang="ru-RU" dirty="0">
                <a:latin typeface="Arial" pitchFamily="34" charset="0"/>
                <a:cs typeface="Arial" pitchFamily="34" charset="0"/>
              </a:rPr>
              <a:t>с известью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420652" y="3338288"/>
            <a:ext cx="8449000" cy="81079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Циркон взаимодействует с избытком </a:t>
            </a:r>
            <a:r>
              <a:rPr lang="ru-RU" sz="2000" dirty="0" err="1"/>
              <a:t>СаО</a:t>
            </a:r>
            <a:r>
              <a:rPr lang="ru-RU" sz="2000" dirty="0"/>
              <a:t> с достаточной скоростью при 1400 - 1500</a:t>
            </a:r>
            <a:r>
              <a:rPr lang="ru-RU" sz="2000" baseline="30000" dirty="0"/>
              <a:t> 0</a:t>
            </a:r>
            <a:r>
              <a:rPr lang="ru-RU" sz="2000" dirty="0"/>
              <a:t>С с образованием </a:t>
            </a:r>
            <a:r>
              <a:rPr lang="ru-RU" sz="2000" dirty="0" err="1"/>
              <a:t>цирконата</a:t>
            </a:r>
            <a:r>
              <a:rPr lang="ru-RU" sz="2000" dirty="0"/>
              <a:t> и силиката кальция: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943" y="1143104"/>
            <a:ext cx="6214418" cy="215532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3323526" y="2198920"/>
            <a:ext cx="312068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8086" y="3996376"/>
            <a:ext cx="5180218" cy="512744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420652" y="4401772"/>
            <a:ext cx="8449000" cy="405396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При недостатке </a:t>
            </a:r>
            <a:r>
              <a:rPr lang="ru-RU" sz="2000" dirty="0" err="1"/>
              <a:t>СаО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5776" y="4761812"/>
            <a:ext cx="4032448" cy="3797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688" y="5188678"/>
            <a:ext cx="5671064" cy="411057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420652" y="5646898"/>
            <a:ext cx="8449000" cy="405396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Добавка </a:t>
            </a:r>
            <a:r>
              <a:rPr lang="ru-RU" sz="2000" dirty="0" err="1"/>
              <a:t>СаС</a:t>
            </a:r>
            <a:r>
              <a:rPr lang="en-US" sz="2000" dirty="0"/>
              <a:t>l</a:t>
            </a:r>
            <a:r>
              <a:rPr lang="ru-RU" sz="2000" baseline="-25000" dirty="0"/>
              <a:t>2</a:t>
            </a:r>
            <a:r>
              <a:rPr lang="ru-RU" sz="2000" dirty="0"/>
              <a:t> в	 шихту позволяет снизить температуру до </a:t>
            </a:r>
            <a:r>
              <a:rPr lang="ru-RU" sz="2000" dirty="0" smtClean="0"/>
              <a:t>1000÷110</a:t>
            </a:r>
            <a:r>
              <a:rPr lang="ru-RU" sz="2000" baseline="30000" dirty="0" smtClean="0"/>
              <a:t>0</a:t>
            </a:r>
            <a:r>
              <a:rPr lang="ru-RU" sz="2000" dirty="0" smtClean="0"/>
              <a:t>С</a:t>
            </a:r>
            <a:r>
              <a:rPr lang="ru-RU" sz="2000" dirty="0"/>
              <a:t>. </a:t>
            </a:r>
            <a:r>
              <a:rPr lang="ru-RU" sz="2000" dirty="0" err="1"/>
              <a:t>СаС</a:t>
            </a:r>
            <a:r>
              <a:rPr lang="en-US" sz="2000" dirty="0"/>
              <a:t>l</a:t>
            </a:r>
            <a:r>
              <a:rPr lang="ru-RU" sz="2000" baseline="-25000" dirty="0"/>
              <a:t>2</a:t>
            </a:r>
            <a:r>
              <a:rPr lang="ru-RU" sz="2000" dirty="0"/>
              <a:t> оказывает каталитическое действие на процесс. При 774</a:t>
            </a:r>
            <a:r>
              <a:rPr lang="ru-RU" sz="2000" baseline="30000" dirty="0"/>
              <a:t> 0</a:t>
            </a:r>
            <a:r>
              <a:rPr lang="ru-RU" sz="2000" dirty="0"/>
              <a:t>С </a:t>
            </a:r>
            <a:r>
              <a:rPr lang="ru-RU" sz="2000" dirty="0" err="1"/>
              <a:t>СаС</a:t>
            </a:r>
            <a:r>
              <a:rPr lang="en-US" sz="2000" dirty="0"/>
              <a:t>l</a:t>
            </a:r>
            <a:r>
              <a:rPr lang="ru-RU" sz="2000" baseline="-25000" dirty="0"/>
              <a:t>2</a:t>
            </a:r>
            <a:r>
              <a:rPr lang="ru-RU" sz="2000" dirty="0"/>
              <a:t> плавится в котором частично растворяется </a:t>
            </a:r>
            <a:r>
              <a:rPr lang="ru-RU" sz="2000" dirty="0" err="1"/>
              <a:t>СаО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1851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Разложение циркона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спеканием </a:t>
            </a:r>
            <a:r>
              <a:rPr lang="ru-RU" dirty="0">
                <a:latin typeface="Arial" pitchFamily="34" charset="0"/>
                <a:cs typeface="Arial" pitchFamily="34" charset="0"/>
              </a:rPr>
              <a:t>с известью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87047" y="1323500"/>
            <a:ext cx="4861016" cy="333402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Спек после охлаждения разлагается </a:t>
            </a:r>
            <a:r>
              <a:rPr lang="en-US" sz="2000" dirty="0" err="1" smtClean="0"/>
              <a:t>HCl</a:t>
            </a:r>
            <a:r>
              <a:rPr lang="ru-RU" sz="2000" dirty="0" smtClean="0"/>
              <a:t> </a:t>
            </a:r>
            <a:r>
              <a:rPr lang="ru-RU" sz="2000" dirty="0"/>
              <a:t>или 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 smtClean="0"/>
              <a:t>4</a:t>
            </a:r>
            <a:endParaRPr lang="en-US" sz="2000" baseline="-25000" dirty="0" smtClean="0"/>
          </a:p>
          <a:p>
            <a:r>
              <a:rPr lang="ru-RU" sz="2000" dirty="0"/>
              <a:t>При разложении </a:t>
            </a:r>
            <a:r>
              <a:rPr lang="en-US" sz="2000" dirty="0" err="1"/>
              <a:t>HCl</a:t>
            </a:r>
            <a:r>
              <a:rPr lang="ru-RU" sz="2000" dirty="0"/>
              <a:t> вначале спек обрабатывается </a:t>
            </a:r>
            <a:r>
              <a:rPr lang="en-US" sz="2000" dirty="0" smtClean="0"/>
              <a:t>6</a:t>
            </a:r>
            <a:r>
              <a:rPr lang="ru-RU" sz="2000" dirty="0" smtClean="0"/>
              <a:t>÷10</a:t>
            </a:r>
            <a:r>
              <a:rPr lang="ru-RU" sz="2000" dirty="0"/>
              <a:t>%-ной </a:t>
            </a:r>
            <a:r>
              <a:rPr lang="en-US" sz="2000" dirty="0" err="1"/>
              <a:t>HCl</a:t>
            </a:r>
            <a:r>
              <a:rPr lang="ru-RU" sz="2000" dirty="0"/>
              <a:t> на холоду. При этом растворяется </a:t>
            </a:r>
            <a:r>
              <a:rPr lang="ru-RU" sz="2000" dirty="0" err="1"/>
              <a:t>СаО</a:t>
            </a:r>
            <a:r>
              <a:rPr lang="ru-RU" sz="2000" dirty="0"/>
              <a:t> избыточный, </a:t>
            </a:r>
            <a:r>
              <a:rPr lang="ru-RU" sz="2000" dirty="0" err="1"/>
              <a:t>оснавная</a:t>
            </a:r>
            <a:r>
              <a:rPr lang="ru-RU" sz="2000" dirty="0"/>
              <a:t> часть Са</a:t>
            </a:r>
            <a:r>
              <a:rPr lang="ru-RU" sz="2000" baseline="-25000" dirty="0"/>
              <a:t>2</a:t>
            </a:r>
            <a:r>
              <a:rPr lang="en-US" sz="2000" dirty="0"/>
              <a:t>Si</a:t>
            </a:r>
            <a:r>
              <a:rPr lang="ru-RU" sz="2000" dirty="0"/>
              <a:t>О</a:t>
            </a:r>
            <a:r>
              <a:rPr lang="ru-RU" sz="2000" baseline="-25000" dirty="0"/>
              <a:t>4</a:t>
            </a:r>
            <a:r>
              <a:rPr lang="ru-RU" sz="2000" dirty="0"/>
              <a:t>. Образующаяся коллоидная 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 err="1"/>
              <a:t>SiO</a:t>
            </a:r>
            <a:r>
              <a:rPr lang="ru-RU" sz="2000" baseline="-25000" dirty="0"/>
              <a:t>3</a:t>
            </a:r>
            <a:r>
              <a:rPr lang="ru-RU" sz="2000" dirty="0"/>
              <a:t> удаляется с раствором. Твердый остаток (</a:t>
            </a:r>
            <a:r>
              <a:rPr lang="ru-RU" sz="2000" dirty="0" err="1"/>
              <a:t>Са</a:t>
            </a:r>
            <a:r>
              <a:rPr lang="en-US" sz="2000" dirty="0" err="1"/>
              <a:t>ZrO</a:t>
            </a:r>
            <a:r>
              <a:rPr lang="ru-RU" sz="2000" baseline="-25000" dirty="0"/>
              <a:t>3</a:t>
            </a:r>
            <a:r>
              <a:rPr lang="ru-RU" sz="2000" dirty="0"/>
              <a:t>) выщелачивают 25 – 30%-ной </a:t>
            </a:r>
            <a:r>
              <a:rPr lang="en-US" sz="2000" dirty="0" err="1"/>
              <a:t>HCl</a:t>
            </a:r>
            <a:r>
              <a:rPr lang="ru-RU" sz="2000" dirty="0"/>
              <a:t> при 70 - 80</a:t>
            </a:r>
            <a:r>
              <a:rPr lang="ru-RU" sz="2000" baseline="30000" dirty="0"/>
              <a:t> 0</a:t>
            </a:r>
            <a:r>
              <a:rPr lang="ru-RU" sz="2000" dirty="0"/>
              <a:t>С.</a:t>
            </a:r>
          </a:p>
          <a:p>
            <a:endParaRPr lang="en-US" sz="2000" dirty="0" smtClean="0"/>
          </a:p>
          <a:p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268760"/>
            <a:ext cx="3872342" cy="4104456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6228184" y="1699817"/>
            <a:ext cx="208823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036" y="4837406"/>
            <a:ext cx="4207037" cy="355925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367784" y="5515000"/>
            <a:ext cx="8554736" cy="1226368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Преимущества спекания с СаСО</a:t>
            </a:r>
            <a:r>
              <a:rPr lang="ru-RU" sz="2000" baseline="-25000" dirty="0"/>
              <a:t>3</a:t>
            </a:r>
            <a:r>
              <a:rPr lang="ru-RU" sz="2000" dirty="0"/>
              <a:t> перед спеканием с </a:t>
            </a:r>
            <a:r>
              <a:rPr lang="en-US" sz="2000" dirty="0"/>
              <a:t>Na</a:t>
            </a:r>
            <a:r>
              <a:rPr lang="ru-RU" sz="2000" baseline="-25000" dirty="0"/>
              <a:t>2</a:t>
            </a:r>
            <a:r>
              <a:rPr lang="en-US" sz="2000" dirty="0"/>
              <a:t>CO</a:t>
            </a:r>
            <a:r>
              <a:rPr lang="ru-RU" sz="2000" baseline="-25000" dirty="0"/>
              <a:t>3</a:t>
            </a:r>
            <a:r>
              <a:rPr lang="ru-RU" sz="2000" dirty="0"/>
              <a:t>: реагент значительно дешевле и проще организовать крупномасштабное производство. Недостаток – Более сложное извлечение </a:t>
            </a:r>
            <a:r>
              <a:rPr lang="en-US" sz="2000" dirty="0" err="1"/>
              <a:t>Zr</a:t>
            </a:r>
            <a:r>
              <a:rPr lang="ru-RU" sz="2000" dirty="0"/>
              <a:t> в раствор и труднее отделить его от </a:t>
            </a:r>
            <a:r>
              <a:rPr lang="en-US" sz="2000" dirty="0"/>
              <a:t>Si</a:t>
            </a:r>
            <a:r>
              <a:rPr lang="ru-RU" sz="2000" dirty="0"/>
              <a:t>О</a:t>
            </a:r>
            <a:r>
              <a:rPr lang="ru-RU" sz="2000" baseline="-25000" dirty="0"/>
              <a:t>2</a:t>
            </a:r>
            <a:r>
              <a:rPr lang="ru-RU" sz="2000" dirty="0"/>
              <a:t>.</a:t>
            </a:r>
          </a:p>
          <a:p>
            <a:endParaRPr lang="en-US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0594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1687870"/>
            <a:ext cx="8458200" cy="1219200"/>
          </a:xfrm>
        </p:spPr>
        <p:txBody>
          <a:bodyPr/>
          <a:lstStyle/>
          <a:p>
            <a:r>
              <a:rPr lang="ru-RU" dirty="0" smtClean="0"/>
              <a:t>Технология циркония и гафния</a:t>
            </a:r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968405" y="3016385"/>
            <a:ext cx="6996083" cy="1184825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Arial" pitchFamily="34" charset="0"/>
                <a:cs typeface="Arial" pitchFamily="34" charset="0"/>
              </a:rPr>
              <a:t>Выделение </a:t>
            </a:r>
            <a:r>
              <a:rPr lang="ru-RU" sz="2600" b="1" dirty="0" err="1">
                <a:latin typeface="Arial" pitchFamily="34" charset="0"/>
                <a:cs typeface="Arial" pitchFamily="34" charset="0"/>
              </a:rPr>
              <a:t>Z</a:t>
            </a:r>
            <a:r>
              <a:rPr lang="ru-RU" sz="2600" b="1" cap="none" dirty="0" err="1">
                <a:latin typeface="Arial" pitchFamily="34" charset="0"/>
                <a:cs typeface="Arial" pitchFamily="34" charset="0"/>
              </a:rPr>
              <a:t>r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 из солянокислых и сернокислых растворов</a:t>
            </a:r>
            <a:endParaRPr lang="ru-RU" sz="2600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22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Выделение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Zr</a:t>
            </a:r>
            <a:r>
              <a:rPr lang="ru-RU" dirty="0">
                <a:latin typeface="Arial" pitchFamily="34" charset="0"/>
                <a:cs typeface="Arial" pitchFamily="34" charset="0"/>
              </a:rPr>
              <a:t> из солянокислых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dirty="0">
                <a:latin typeface="Arial" pitchFamily="34" charset="0"/>
                <a:cs typeface="Arial" pitchFamily="34" charset="0"/>
              </a:rPr>
              <a:t>сернокислых растворов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2465540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Растворы полученные в результате выщелачивания </a:t>
            </a:r>
            <a:r>
              <a:rPr lang="ru-RU" sz="2000" dirty="0" err="1" smtClean="0"/>
              <a:t>спеков</a:t>
            </a:r>
            <a:r>
              <a:rPr lang="en-US" sz="2000" dirty="0" smtClean="0"/>
              <a:t> </a:t>
            </a:r>
            <a:r>
              <a:rPr lang="ru-RU" sz="2000" dirty="0" smtClean="0"/>
              <a:t>соляной или серной кислотами, </a:t>
            </a:r>
            <a:r>
              <a:rPr lang="ru-RU" sz="2000" dirty="0"/>
              <a:t>содержат </a:t>
            </a:r>
            <a:r>
              <a:rPr lang="en-US" sz="2000" dirty="0" err="1"/>
              <a:t>Zr</a:t>
            </a:r>
            <a:r>
              <a:rPr lang="ru-RU" sz="2000" dirty="0"/>
              <a:t> (100 – 200 г/л) и примеси </a:t>
            </a:r>
            <a:r>
              <a:rPr lang="en-US" sz="2000" dirty="0"/>
              <a:t>Fe</a:t>
            </a:r>
            <a:r>
              <a:rPr lang="ru-RU" sz="2000" dirty="0"/>
              <a:t>, </a:t>
            </a:r>
            <a:r>
              <a:rPr lang="en-US" sz="2000" dirty="0" err="1"/>
              <a:t>Ti</a:t>
            </a:r>
            <a:r>
              <a:rPr lang="ru-RU" sz="2000" dirty="0"/>
              <a:t>, </a:t>
            </a:r>
            <a:r>
              <a:rPr lang="en-US" sz="2000" dirty="0"/>
              <a:t>Al</a:t>
            </a:r>
            <a:r>
              <a:rPr lang="ru-RU" sz="2000" dirty="0"/>
              <a:t>, </a:t>
            </a:r>
            <a:r>
              <a:rPr lang="en-US" sz="2000" dirty="0"/>
              <a:t>Si </a:t>
            </a:r>
            <a:r>
              <a:rPr lang="ru-RU" sz="2000" dirty="0"/>
              <a:t>и др.</a:t>
            </a:r>
          </a:p>
          <a:p>
            <a:r>
              <a:rPr lang="ru-RU" sz="2000" dirty="0"/>
              <a:t>В промышленной практике применяют 3 способа выделения </a:t>
            </a:r>
            <a:r>
              <a:rPr lang="en-US" sz="2000" dirty="0" err="1"/>
              <a:t>Zr</a:t>
            </a:r>
            <a:r>
              <a:rPr lang="ru-RU" sz="2000" dirty="0"/>
              <a:t>:</a:t>
            </a:r>
          </a:p>
          <a:p>
            <a:r>
              <a:rPr lang="ru-RU" sz="2000" dirty="0"/>
              <a:t>1. Кристаллизация </a:t>
            </a:r>
            <a:r>
              <a:rPr lang="en-US" sz="2000" dirty="0" err="1"/>
              <a:t>ZrOCl</a:t>
            </a:r>
            <a:r>
              <a:rPr lang="ru-RU" sz="2000" baseline="-25000" dirty="0"/>
              <a:t>2</a:t>
            </a:r>
            <a:r>
              <a:rPr lang="ru-RU" sz="2000" dirty="0"/>
              <a:t>·8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 </a:t>
            </a:r>
            <a:r>
              <a:rPr lang="ru-RU" sz="2000" dirty="0"/>
              <a:t>солянокислых растворов.</a:t>
            </a:r>
          </a:p>
          <a:p>
            <a:r>
              <a:rPr lang="ru-RU" sz="2000" dirty="0"/>
              <a:t>2. Гидролитическое осаждение основных сульфатов </a:t>
            </a:r>
            <a:r>
              <a:rPr lang="en-US" sz="2000" dirty="0" err="1"/>
              <a:t>Zr</a:t>
            </a:r>
            <a:r>
              <a:rPr lang="ru-RU" sz="2000" dirty="0"/>
              <a:t> из сернокислых и солянокислых растворов</a:t>
            </a:r>
          </a:p>
          <a:p>
            <a:r>
              <a:rPr lang="ru-RU" sz="2000" dirty="0"/>
              <a:t>3. Выделение </a:t>
            </a:r>
            <a:r>
              <a:rPr lang="en-US" sz="2000" dirty="0" err="1"/>
              <a:t>Zr</a:t>
            </a:r>
            <a:r>
              <a:rPr lang="ru-RU" sz="2000" dirty="0"/>
              <a:t>(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)</a:t>
            </a:r>
            <a:r>
              <a:rPr lang="ru-RU" sz="2000" baseline="-25000" dirty="0"/>
              <a:t>2</a:t>
            </a:r>
            <a:r>
              <a:rPr lang="ru-RU" sz="2000" dirty="0"/>
              <a:t>·4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 smtClean="0"/>
              <a:t>O</a:t>
            </a:r>
            <a:endParaRPr lang="ru-RU" sz="2000" dirty="0" smtClean="0"/>
          </a:p>
          <a:p>
            <a:endParaRPr lang="ru-RU" sz="2000" dirty="0"/>
          </a:p>
        </p:txBody>
      </p:sp>
      <p:pic>
        <p:nvPicPr>
          <p:cNvPr id="3074" name="Picture 2" descr="Рисунок4 стр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45723"/>
            <a:ext cx="2582416" cy="330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3590284"/>
            <a:ext cx="5822776" cy="2764160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способ </a:t>
            </a:r>
            <a:r>
              <a:rPr lang="ru-RU" sz="2000" dirty="0"/>
              <a:t>основан на сравнительно малой растворимости </a:t>
            </a:r>
            <a:r>
              <a:rPr lang="en-US" sz="2000" dirty="0" err="1"/>
              <a:t>ZrOCl</a:t>
            </a:r>
            <a:r>
              <a:rPr lang="ru-RU" sz="2000" baseline="-25000" dirty="0"/>
              <a:t>2</a:t>
            </a:r>
            <a:r>
              <a:rPr lang="ru-RU" sz="2000" dirty="0"/>
              <a:t>·8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</a:t>
            </a:r>
            <a:r>
              <a:rPr lang="ru-RU" sz="2000" dirty="0"/>
              <a:t> в концентрированной </a:t>
            </a:r>
            <a:r>
              <a:rPr lang="en-US" sz="2000" dirty="0" err="1" smtClean="0"/>
              <a:t>HCl</a:t>
            </a:r>
            <a:endParaRPr lang="ru-RU" sz="2000" dirty="0" smtClean="0"/>
          </a:p>
          <a:p>
            <a:r>
              <a:rPr lang="ru-RU" sz="2000" dirty="0"/>
              <a:t>Вначале солянокислый раствор выпаривают до концентрации </a:t>
            </a:r>
            <a:r>
              <a:rPr lang="en-US" sz="2000" dirty="0" err="1"/>
              <a:t>HCl</a:t>
            </a:r>
            <a:r>
              <a:rPr lang="ru-RU" sz="2000" dirty="0"/>
              <a:t> </a:t>
            </a:r>
            <a:r>
              <a:rPr lang="ru-RU" sz="2000" dirty="0" smtClean="0"/>
              <a:t>примерно </a:t>
            </a:r>
            <a:r>
              <a:rPr lang="ru-RU" sz="2000" dirty="0"/>
              <a:t>220 </a:t>
            </a:r>
            <a:r>
              <a:rPr lang="ru-RU" sz="2000" dirty="0" smtClean="0"/>
              <a:t>г/л. </a:t>
            </a:r>
            <a:r>
              <a:rPr lang="ru-RU" sz="2000" dirty="0"/>
              <a:t>При этой концентрации растворимость </a:t>
            </a:r>
            <a:r>
              <a:rPr lang="en-US" sz="2000" dirty="0" err="1"/>
              <a:t>ZrOCl</a:t>
            </a:r>
            <a:r>
              <a:rPr lang="ru-RU" sz="2000" baseline="-25000" dirty="0"/>
              <a:t>2</a:t>
            </a:r>
            <a:r>
              <a:rPr lang="ru-RU" sz="2000" dirty="0"/>
              <a:t>·8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</a:t>
            </a:r>
            <a:r>
              <a:rPr lang="ru-RU" sz="2000" dirty="0"/>
              <a:t> не высока (примерно 25 г/л). Раствор затем охлаждают, что позволяет выделить </a:t>
            </a:r>
            <a:r>
              <a:rPr lang="en-US" sz="2000" dirty="0" err="1"/>
              <a:t>Zr</a:t>
            </a:r>
            <a:r>
              <a:rPr lang="ru-RU" sz="2000" dirty="0"/>
              <a:t> в кристаллы до 90%. </a:t>
            </a:r>
            <a:r>
              <a:rPr lang="ru-RU" sz="2000" dirty="0" smtClean="0"/>
              <a:t>Примеси </a:t>
            </a:r>
            <a:r>
              <a:rPr lang="ru-RU" sz="2000" dirty="0"/>
              <a:t>в виде хлоридов остаются в маточнике</a:t>
            </a:r>
            <a:r>
              <a:rPr lang="ru-RU" sz="2000" dirty="0" smtClean="0"/>
              <a:t>.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01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Выделение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Zr</a:t>
            </a:r>
            <a:r>
              <a:rPr lang="ru-RU" dirty="0">
                <a:latin typeface="Arial" pitchFamily="34" charset="0"/>
                <a:cs typeface="Arial" pitchFamily="34" charset="0"/>
              </a:rPr>
              <a:t> из солянокислых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dirty="0">
                <a:latin typeface="Arial" pitchFamily="34" charset="0"/>
                <a:cs typeface="Arial" pitchFamily="34" charset="0"/>
              </a:rPr>
              <a:t>сернокислых растворов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2465540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способ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 smtClean="0"/>
              <a:t>гидролитическое </a:t>
            </a:r>
            <a:r>
              <a:rPr lang="ru-RU" sz="2000" dirty="0"/>
              <a:t>осаждение основных сульфатов. В водном растворе сульфат циркония ведет себя, как двухосновная кислота 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ru-RU" sz="2000" dirty="0"/>
              <a:t>[</a:t>
            </a:r>
            <a:r>
              <a:rPr lang="en-US" sz="2000" dirty="0" err="1"/>
              <a:t>ZrO</a:t>
            </a:r>
            <a:r>
              <a:rPr lang="ru-RU" sz="2000" dirty="0"/>
              <a:t>(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)</a:t>
            </a:r>
            <a:r>
              <a:rPr lang="ru-RU" sz="2000" baseline="-25000" dirty="0"/>
              <a:t>2</a:t>
            </a:r>
            <a:r>
              <a:rPr lang="ru-RU" sz="2000" dirty="0"/>
              <a:t>] (</a:t>
            </a:r>
            <a:r>
              <a:rPr lang="ru-RU" sz="2000" dirty="0" err="1"/>
              <a:t>дисульфатоциркониевая</a:t>
            </a:r>
            <a:r>
              <a:rPr lang="ru-RU" sz="2000" dirty="0"/>
              <a:t> кислота), которая при большом избытке 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baseline="30000" dirty="0"/>
              <a:t>2-</a:t>
            </a:r>
            <a:r>
              <a:rPr lang="ru-RU" sz="2000" dirty="0"/>
              <a:t> способна </a:t>
            </a:r>
            <a:r>
              <a:rPr lang="ru-RU" sz="2000" dirty="0" err="1"/>
              <a:t>гидролизоваться</a:t>
            </a:r>
            <a:r>
              <a:rPr lang="ru-RU" sz="2000" dirty="0"/>
              <a:t> по схеме:</a:t>
            </a:r>
          </a:p>
          <a:p>
            <a:endParaRPr lang="ru-RU" sz="2000" dirty="0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3429000"/>
            <a:ext cx="8712968" cy="2925444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Первоначальный раствор, содержащий </a:t>
            </a:r>
            <a:r>
              <a:rPr lang="en-US" sz="2000" dirty="0" err="1"/>
              <a:t>Zr</a:t>
            </a:r>
            <a:r>
              <a:rPr lang="ru-RU" sz="2000" dirty="0"/>
              <a:t> 100 – 200 г/л разбавляют до 40 – 60 г/л. Для связывания избыточных ионов 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baseline="30000" dirty="0"/>
              <a:t>2-</a:t>
            </a:r>
            <a:r>
              <a:rPr lang="ru-RU" sz="2000" dirty="0"/>
              <a:t> добавляют </a:t>
            </a:r>
            <a:r>
              <a:rPr lang="ru-RU" sz="2000" dirty="0" err="1"/>
              <a:t>ВаС</a:t>
            </a:r>
            <a:r>
              <a:rPr lang="en-US" sz="2000" dirty="0"/>
              <a:t>l</a:t>
            </a:r>
            <a:r>
              <a:rPr lang="ru-RU" sz="2000" baseline="-25000" dirty="0"/>
              <a:t>2</a:t>
            </a:r>
            <a:r>
              <a:rPr lang="ru-RU" sz="2000" dirty="0"/>
              <a:t> или </a:t>
            </a:r>
            <a:r>
              <a:rPr lang="ru-RU" sz="2000" dirty="0" err="1"/>
              <a:t>СаС</a:t>
            </a:r>
            <a:r>
              <a:rPr lang="en-US" sz="2000" dirty="0"/>
              <a:t>l</a:t>
            </a:r>
            <a:r>
              <a:rPr lang="ru-RU" sz="2000" baseline="-25000" dirty="0" smtClean="0"/>
              <a:t>2</a:t>
            </a:r>
            <a:r>
              <a:rPr lang="ru-RU" sz="2000" dirty="0" smtClean="0"/>
              <a:t>. </a:t>
            </a:r>
            <a:r>
              <a:rPr lang="ru-RU" sz="2000" dirty="0"/>
              <a:t>Раствор нагревают до 70 - 80</a:t>
            </a:r>
            <a:r>
              <a:rPr lang="ru-RU" sz="2000" baseline="30000" dirty="0"/>
              <a:t> 0</a:t>
            </a:r>
            <a:r>
              <a:rPr lang="ru-RU" sz="2000" dirty="0"/>
              <a:t>С. При этом до 98% </a:t>
            </a:r>
            <a:r>
              <a:rPr lang="en-US" sz="2000" dirty="0" err="1"/>
              <a:t>Zr</a:t>
            </a:r>
            <a:r>
              <a:rPr lang="ru-RU" sz="2000" dirty="0"/>
              <a:t> осаждается в </a:t>
            </a:r>
            <a:r>
              <a:rPr lang="ru-RU" sz="2000" dirty="0" smtClean="0"/>
              <a:t>виде </a:t>
            </a:r>
            <a:r>
              <a:rPr lang="ru-RU" sz="2000" dirty="0"/>
              <a:t>основного сульфата (молярное отношение </a:t>
            </a:r>
            <a:r>
              <a:rPr lang="en-US" sz="2000" dirty="0" err="1"/>
              <a:t>Zr</a:t>
            </a:r>
            <a:r>
              <a:rPr lang="ru-RU" sz="2000" dirty="0" smtClean="0"/>
              <a:t>О</a:t>
            </a:r>
            <a:r>
              <a:rPr lang="ru-RU" sz="2000" baseline="-25000" dirty="0" smtClean="0"/>
              <a:t>2</a:t>
            </a:r>
            <a:r>
              <a:rPr lang="ru-RU" sz="2000" dirty="0" smtClean="0"/>
              <a:t>:</a:t>
            </a:r>
            <a:r>
              <a:rPr lang="en-US" sz="2000" dirty="0" smtClean="0"/>
              <a:t>SO</a:t>
            </a:r>
            <a:r>
              <a:rPr lang="ru-RU" sz="2000" baseline="-25000" dirty="0"/>
              <a:t>3</a:t>
            </a:r>
            <a:r>
              <a:rPr lang="ru-RU" sz="2000" dirty="0"/>
              <a:t> от </a:t>
            </a:r>
            <a:r>
              <a:rPr lang="ru-RU" sz="2000" dirty="0" smtClean="0"/>
              <a:t>1:0,75 </a:t>
            </a:r>
            <a:r>
              <a:rPr lang="ru-RU" sz="2000" dirty="0"/>
              <a:t>до </a:t>
            </a:r>
            <a:r>
              <a:rPr lang="ru-RU" sz="2000" dirty="0" smtClean="0"/>
              <a:t>1:0,2</a:t>
            </a:r>
            <a:r>
              <a:rPr lang="ru-RU" sz="2000" dirty="0"/>
              <a:t>; х</a:t>
            </a:r>
            <a:r>
              <a:rPr lang="en-US" sz="2000" dirty="0" err="1"/>
              <a:t>Zr</a:t>
            </a:r>
            <a:r>
              <a:rPr lang="ru-RU" sz="2000" dirty="0"/>
              <a:t>О</a:t>
            </a:r>
            <a:r>
              <a:rPr lang="ru-RU" sz="2000" baseline="-25000" dirty="0"/>
              <a:t>2</a:t>
            </a:r>
            <a:r>
              <a:rPr lang="ru-RU" sz="2000" dirty="0"/>
              <a:t>·у</a:t>
            </a:r>
            <a:r>
              <a:rPr lang="en-US" sz="2000" dirty="0"/>
              <a:t>SO</a:t>
            </a:r>
            <a:r>
              <a:rPr lang="ru-RU" sz="2000" baseline="-25000" dirty="0"/>
              <a:t>3</a:t>
            </a:r>
            <a:r>
              <a:rPr lang="ru-RU" sz="2000" dirty="0"/>
              <a:t>·</a:t>
            </a:r>
            <a:r>
              <a:rPr lang="en-US" sz="2000" dirty="0"/>
              <a:t>z</a:t>
            </a:r>
            <a:r>
              <a:rPr lang="ru-RU" sz="2000" dirty="0"/>
              <a:t>Н</a:t>
            </a:r>
            <a:r>
              <a:rPr lang="ru-RU" sz="2000" baseline="-25000" dirty="0"/>
              <a:t>2</a:t>
            </a:r>
            <a:r>
              <a:rPr lang="ru-RU" sz="2000" dirty="0"/>
              <a:t>О, </a:t>
            </a:r>
            <a:r>
              <a:rPr lang="ru-RU" sz="2000" dirty="0" smtClean="0"/>
              <a:t>х:у </a:t>
            </a:r>
            <a:r>
              <a:rPr lang="ru-RU" sz="2000" dirty="0"/>
              <a:t>&gt; 1).</a:t>
            </a:r>
          </a:p>
          <a:p>
            <a:r>
              <a:rPr lang="ru-RU" sz="2000" dirty="0"/>
              <a:t>Осаждение основного сульфата из солянокислых растворов </a:t>
            </a:r>
            <a:r>
              <a:rPr lang="ru-RU" sz="2000" dirty="0" smtClean="0"/>
              <a:t>проще</a:t>
            </a:r>
            <a:r>
              <a:rPr lang="ru-RU" sz="2000" dirty="0"/>
              <a:t>, чем из сернокислых растворов, т.к. исключаются затруднения связанные с присутствием избыточных 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baseline="30000" dirty="0"/>
              <a:t>2-</a:t>
            </a:r>
            <a:r>
              <a:rPr lang="ru-RU" sz="2000" dirty="0"/>
              <a:t>. В солянокислый раствор, содержащий 40 – 60 г/л </a:t>
            </a:r>
            <a:r>
              <a:rPr lang="en-US" sz="2000" dirty="0" err="1"/>
              <a:t>Zr</a:t>
            </a:r>
            <a:r>
              <a:rPr lang="ru-RU" sz="2000" dirty="0"/>
              <a:t>, добавляют Н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 из расчета 0,55 моля на 1 моль </a:t>
            </a:r>
            <a:r>
              <a:rPr lang="en-US" sz="2000" dirty="0" err="1"/>
              <a:t>Zr</a:t>
            </a:r>
            <a:r>
              <a:rPr lang="ru-RU" sz="2000" dirty="0"/>
              <a:t>О</a:t>
            </a:r>
            <a:r>
              <a:rPr lang="ru-RU" sz="2000" baseline="-25000" dirty="0"/>
              <a:t>2</a:t>
            </a:r>
            <a:r>
              <a:rPr lang="ru-RU" sz="2000" dirty="0"/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6925" y="2567613"/>
            <a:ext cx="5138142" cy="78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Выделение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Zr</a:t>
            </a:r>
            <a:r>
              <a:rPr lang="ru-RU" dirty="0">
                <a:latin typeface="Arial" pitchFamily="34" charset="0"/>
                <a:cs typeface="Arial" pitchFamily="34" charset="0"/>
              </a:rPr>
              <a:t> из солянокислых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dirty="0">
                <a:latin typeface="Arial" pitchFamily="34" charset="0"/>
                <a:cs typeface="Arial" pitchFamily="34" charset="0"/>
              </a:rPr>
              <a:t>сернокислых растворов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532859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Затем раствор нейтрализуют содой до рН = </a:t>
            </a:r>
            <a:r>
              <a:rPr lang="ru-RU" sz="2000" dirty="0" smtClean="0"/>
              <a:t>2÷3</a:t>
            </a:r>
            <a:r>
              <a:rPr lang="ru-RU" sz="2000" dirty="0"/>
              <a:t>, и разбавляют до </a:t>
            </a:r>
            <a:r>
              <a:rPr lang="ru-RU" sz="2000" dirty="0" smtClean="0"/>
              <a:t>1÷1,5 </a:t>
            </a:r>
            <a:r>
              <a:rPr lang="ru-RU" sz="2000" dirty="0"/>
              <a:t>г/л </a:t>
            </a:r>
            <a:r>
              <a:rPr lang="en-US" sz="2000" dirty="0" err="1"/>
              <a:t>HCl</a:t>
            </a:r>
            <a:r>
              <a:rPr lang="ru-RU" sz="2000" dirty="0"/>
              <a:t>. При нагревании до </a:t>
            </a:r>
            <a:r>
              <a:rPr lang="ru-RU" sz="2000" dirty="0" smtClean="0"/>
              <a:t>70÷80</a:t>
            </a:r>
            <a:r>
              <a:rPr lang="ru-RU" sz="2000" baseline="30000" dirty="0" smtClean="0"/>
              <a:t> </a:t>
            </a:r>
            <a:r>
              <a:rPr lang="ru-RU" sz="2000" baseline="30000" dirty="0"/>
              <a:t>0</a:t>
            </a:r>
            <a:r>
              <a:rPr lang="ru-RU" sz="2000" dirty="0"/>
              <a:t>С выпадает основной сульфат с соотношением </a:t>
            </a:r>
            <a:r>
              <a:rPr lang="en-US" sz="2000" dirty="0" err="1"/>
              <a:t>Zr</a:t>
            </a:r>
            <a:r>
              <a:rPr lang="ru-RU" sz="2000" dirty="0" smtClean="0"/>
              <a:t>О</a:t>
            </a:r>
            <a:r>
              <a:rPr lang="ru-RU" sz="2000" baseline="-25000" dirty="0" smtClean="0"/>
              <a:t>2</a:t>
            </a:r>
            <a:r>
              <a:rPr lang="ru-RU" sz="2000" dirty="0" smtClean="0"/>
              <a:t>:</a:t>
            </a:r>
            <a:r>
              <a:rPr lang="en-US" sz="2000" dirty="0" smtClean="0"/>
              <a:t>SO</a:t>
            </a:r>
            <a:r>
              <a:rPr lang="ru-RU" sz="2000" baseline="-25000" dirty="0"/>
              <a:t>3</a:t>
            </a:r>
            <a:r>
              <a:rPr lang="ru-RU" sz="2000" dirty="0"/>
              <a:t> = </a:t>
            </a:r>
            <a:r>
              <a:rPr lang="ru-RU" sz="2000" dirty="0" smtClean="0"/>
              <a:t>1:0,3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Извлечение </a:t>
            </a:r>
            <a:r>
              <a:rPr lang="en-US" sz="2000" dirty="0" err="1"/>
              <a:t>Zr</a:t>
            </a:r>
            <a:r>
              <a:rPr lang="ru-RU" sz="2000" dirty="0"/>
              <a:t> в осадок составляет </a:t>
            </a:r>
            <a:r>
              <a:rPr lang="ru-RU" sz="2000" dirty="0" smtClean="0"/>
              <a:t>97÷98</a:t>
            </a:r>
            <a:r>
              <a:rPr lang="ru-RU" sz="2000" dirty="0"/>
              <a:t>%. Объемные осадки основного сульфата сорбируют примеси солей </a:t>
            </a:r>
            <a:r>
              <a:rPr lang="en-US" sz="2000" dirty="0"/>
              <a:t>Fe</a:t>
            </a:r>
            <a:r>
              <a:rPr lang="ru-RU" sz="2000" dirty="0"/>
              <a:t>, </a:t>
            </a:r>
            <a:r>
              <a:rPr lang="en-US" sz="2000" dirty="0"/>
              <a:t>Al</a:t>
            </a:r>
            <a:r>
              <a:rPr lang="ru-RU" sz="2000" dirty="0"/>
              <a:t> и др. При промывке примеси частично отмывают.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 способ </a:t>
            </a:r>
            <a:r>
              <a:rPr lang="ru-RU" sz="2000" dirty="0"/>
              <a:t>– выделение из растворов </a:t>
            </a:r>
            <a:r>
              <a:rPr lang="en-US" sz="2000" dirty="0" err="1"/>
              <a:t>Zr</a:t>
            </a:r>
            <a:r>
              <a:rPr lang="ru-RU" sz="2000" dirty="0"/>
              <a:t>(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)</a:t>
            </a:r>
            <a:r>
              <a:rPr lang="ru-RU" sz="2000" baseline="-25000" dirty="0"/>
              <a:t>2</a:t>
            </a:r>
            <a:r>
              <a:rPr lang="ru-RU" sz="2000" dirty="0"/>
              <a:t>·4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</a:t>
            </a:r>
            <a:r>
              <a:rPr lang="ru-RU" sz="2000" dirty="0"/>
              <a:t>. Способ основан на малой растворимости </a:t>
            </a:r>
            <a:r>
              <a:rPr lang="en-US" sz="2000" dirty="0" err="1"/>
              <a:t>Zr</a:t>
            </a:r>
            <a:r>
              <a:rPr lang="ru-RU" sz="2000" dirty="0"/>
              <a:t>(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)</a:t>
            </a:r>
            <a:r>
              <a:rPr lang="ru-RU" sz="2000" baseline="-25000" dirty="0"/>
              <a:t>2</a:t>
            </a:r>
            <a:r>
              <a:rPr lang="ru-RU" sz="2000" dirty="0"/>
              <a:t>·2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</a:t>
            </a:r>
            <a:r>
              <a:rPr lang="ru-RU" sz="2000" dirty="0"/>
              <a:t>.</a:t>
            </a:r>
          </a:p>
          <a:p>
            <a:r>
              <a:rPr lang="ru-RU" sz="2000" dirty="0"/>
              <a:t>Например: в 30%-ной Н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 растворимость </a:t>
            </a:r>
            <a:r>
              <a:rPr lang="en-US" sz="2000" dirty="0" err="1"/>
              <a:t>Zr</a:t>
            </a:r>
            <a:r>
              <a:rPr lang="ru-RU" sz="2000" dirty="0"/>
              <a:t>(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)</a:t>
            </a:r>
            <a:r>
              <a:rPr lang="ru-RU" sz="2000" baseline="-25000" dirty="0"/>
              <a:t>2</a:t>
            </a:r>
            <a:r>
              <a:rPr lang="ru-RU" sz="2000" dirty="0"/>
              <a:t>·4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</a:t>
            </a:r>
            <a:r>
              <a:rPr lang="ru-RU" sz="2000" dirty="0"/>
              <a:t> составляет примерно 57,5 г/100г, а в 57%-ной Н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 – 0,4г/100г.</a:t>
            </a:r>
          </a:p>
          <a:p>
            <a:r>
              <a:rPr lang="ru-RU" sz="2000" dirty="0"/>
              <a:t>К раствору (сернокислому, хлоридному) добавляют концентрированную Н</a:t>
            </a:r>
            <a:r>
              <a:rPr lang="ru-RU" sz="2000" baseline="-25000" dirty="0"/>
              <a:t>2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 (1 объем на 2 объема раствора). При этом выпадает белый, хорошо фильтрующийся осадок. Повторным </a:t>
            </a:r>
            <a:r>
              <a:rPr lang="ru-RU" sz="2000" dirty="0" err="1"/>
              <a:t>переосаждением</a:t>
            </a:r>
            <a:r>
              <a:rPr lang="ru-RU" sz="2000" dirty="0"/>
              <a:t> </a:t>
            </a:r>
            <a:r>
              <a:rPr lang="en-US" sz="2000" dirty="0" err="1"/>
              <a:t>Zr</a:t>
            </a:r>
            <a:r>
              <a:rPr lang="ru-RU" sz="2000" dirty="0"/>
              <a:t>(</a:t>
            </a:r>
            <a:r>
              <a:rPr lang="en-US" sz="2000" dirty="0"/>
              <a:t>SO</a:t>
            </a:r>
            <a:r>
              <a:rPr lang="ru-RU" sz="2000" baseline="-25000" dirty="0"/>
              <a:t>4</a:t>
            </a:r>
            <a:r>
              <a:rPr lang="ru-RU" sz="2000" dirty="0"/>
              <a:t>)</a:t>
            </a:r>
            <a:r>
              <a:rPr lang="ru-RU" sz="2000" baseline="-25000" dirty="0"/>
              <a:t>2</a:t>
            </a:r>
            <a:r>
              <a:rPr lang="ru-RU" sz="2000" dirty="0"/>
              <a:t>·4</a:t>
            </a:r>
            <a:r>
              <a:rPr lang="en-US" sz="2000" dirty="0"/>
              <a:t>H</a:t>
            </a:r>
            <a:r>
              <a:rPr lang="ru-RU" sz="2000" baseline="-25000" dirty="0"/>
              <a:t>2</a:t>
            </a:r>
            <a:r>
              <a:rPr lang="en-US" sz="2000" dirty="0"/>
              <a:t>O</a:t>
            </a:r>
            <a:r>
              <a:rPr lang="ru-RU" sz="2000" dirty="0"/>
              <a:t> получают осадок высокой чистоты: содержание </a:t>
            </a:r>
            <a:r>
              <a:rPr lang="en-US" sz="2000" dirty="0"/>
              <a:t>Ca</a:t>
            </a:r>
            <a:r>
              <a:rPr lang="ru-RU" sz="2000" dirty="0"/>
              <a:t>, </a:t>
            </a:r>
            <a:r>
              <a:rPr lang="en-US" sz="2000" dirty="0"/>
              <a:t>Na</a:t>
            </a:r>
            <a:r>
              <a:rPr lang="ru-RU" sz="2000" dirty="0"/>
              <a:t>, </a:t>
            </a:r>
            <a:r>
              <a:rPr lang="en-US" sz="2000" dirty="0"/>
              <a:t>Mg</a:t>
            </a:r>
            <a:r>
              <a:rPr lang="ru-RU" sz="2000" dirty="0"/>
              <a:t>, </a:t>
            </a:r>
            <a:r>
              <a:rPr lang="en-US" sz="2000" dirty="0"/>
              <a:t>Si</a:t>
            </a:r>
            <a:r>
              <a:rPr lang="ru-RU" sz="2000" dirty="0"/>
              <a:t> &lt; 10</a:t>
            </a:r>
            <a:r>
              <a:rPr lang="ru-RU" sz="2000" baseline="30000" dirty="0"/>
              <a:t>-3</a:t>
            </a:r>
            <a:r>
              <a:rPr lang="ru-RU" sz="2000" dirty="0"/>
              <a:t>%, </a:t>
            </a:r>
            <a:r>
              <a:rPr lang="en-US" sz="2000" dirty="0"/>
              <a:t>Fe</a:t>
            </a:r>
            <a:r>
              <a:rPr lang="ru-RU" sz="2000" dirty="0"/>
              <a:t>, </a:t>
            </a:r>
            <a:r>
              <a:rPr lang="en-US" sz="2000" dirty="0"/>
              <a:t>Cu</a:t>
            </a:r>
            <a:r>
              <a:rPr lang="ru-RU" sz="2000" dirty="0"/>
              <a:t> &lt; 10</a:t>
            </a:r>
            <a:r>
              <a:rPr lang="ru-RU" sz="2000" baseline="30000" dirty="0"/>
              <a:t>-5</a:t>
            </a:r>
            <a:r>
              <a:rPr lang="ru-RU" sz="2000" dirty="0" smtClean="0"/>
              <a:t>%.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1970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Выделение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Zr</a:t>
            </a:r>
            <a:r>
              <a:rPr lang="ru-RU" dirty="0">
                <a:latin typeface="Arial" pitchFamily="34" charset="0"/>
                <a:cs typeface="Arial" pitchFamily="34" charset="0"/>
              </a:rPr>
              <a:t> из солянокислых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dirty="0">
                <a:latin typeface="Arial" pitchFamily="34" charset="0"/>
                <a:cs typeface="Arial" pitchFamily="34" charset="0"/>
              </a:rPr>
              <a:t>сернокислых растворов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532859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 smtClean="0"/>
              <a:t>Полученные осадки </a:t>
            </a:r>
            <a:r>
              <a:rPr lang="ru-RU" sz="2000" dirty="0"/>
              <a:t>промывают, фильтруют, сушат и прокаливают при 850 - 900</a:t>
            </a:r>
            <a:r>
              <a:rPr lang="ru-RU" sz="2000" baseline="30000" dirty="0"/>
              <a:t> 0</a:t>
            </a:r>
            <a:r>
              <a:rPr lang="ru-RU" sz="2000" dirty="0"/>
              <a:t>С для удаления </a:t>
            </a:r>
            <a:r>
              <a:rPr lang="en-US" sz="2000" dirty="0"/>
              <a:t>SO</a:t>
            </a:r>
            <a:r>
              <a:rPr lang="ru-RU" sz="2000" baseline="-25000" dirty="0"/>
              <a:t>3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Получают </a:t>
            </a:r>
            <a:r>
              <a:rPr lang="ru-RU" sz="2000" dirty="0"/>
              <a:t>техническую </a:t>
            </a:r>
            <a:r>
              <a:rPr lang="en-US" sz="2000" dirty="0" err="1"/>
              <a:t>Zr</a:t>
            </a:r>
            <a:r>
              <a:rPr lang="ru-RU" sz="2000" dirty="0"/>
              <a:t>О</a:t>
            </a:r>
            <a:r>
              <a:rPr lang="ru-RU" sz="2000" baseline="-25000" dirty="0"/>
              <a:t>2</a:t>
            </a:r>
            <a:r>
              <a:rPr lang="ru-RU" sz="2000" dirty="0"/>
              <a:t> состава: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540" y="2951152"/>
            <a:ext cx="8208912" cy="822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6612" y="1772816"/>
            <a:ext cx="5797079" cy="53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8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1687870"/>
            <a:ext cx="8458200" cy="1219200"/>
          </a:xfrm>
        </p:spPr>
        <p:txBody>
          <a:bodyPr/>
          <a:lstStyle/>
          <a:p>
            <a:r>
              <a:rPr lang="ru-RU" dirty="0" smtClean="0"/>
              <a:t>Технология циркония и гафния</a:t>
            </a:r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968405" y="3016385"/>
            <a:ext cx="6996083" cy="1184825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Переработка циркона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b="1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спеканием с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26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600" b="1" cap="none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600" b="1" baseline="-25000" dirty="0" smtClean="0">
                <a:latin typeface="Arial" pitchFamily="34" charset="0"/>
                <a:cs typeface="Arial" pitchFamily="34" charset="0"/>
              </a:rPr>
              <a:t>6</a:t>
            </a:r>
            <a:endParaRPr lang="ru-RU" sz="2600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7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Переработка циркона 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спеканием с </a:t>
            </a:r>
            <a:r>
              <a:rPr lang="en-US" dirty="0">
                <a:latin typeface="Arial" pitchFamily="34" charset="0"/>
                <a:cs typeface="Arial" pitchFamily="34" charset="0"/>
              </a:rPr>
              <a:t>K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SiF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6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2491971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 smtClean="0"/>
              <a:t>Данный </a:t>
            </a:r>
            <a:r>
              <a:rPr lang="ru-RU" sz="2000" dirty="0"/>
              <a:t>способ широко используется в промышленности. </a:t>
            </a:r>
            <a:endParaRPr lang="en-US" sz="2000" dirty="0" smtClean="0"/>
          </a:p>
          <a:p>
            <a:r>
              <a:rPr lang="ru-RU" sz="2000" dirty="0" smtClean="0"/>
              <a:t>Получающийся </a:t>
            </a:r>
            <a:r>
              <a:rPr lang="en-US" sz="2000" dirty="0"/>
              <a:t>K</a:t>
            </a:r>
            <a:r>
              <a:rPr lang="ru-RU" sz="2000" baseline="-25000" dirty="0" smtClean="0"/>
              <a:t>2</a:t>
            </a:r>
            <a:r>
              <a:rPr lang="en-US" sz="2000" dirty="0" err="1" smtClean="0"/>
              <a:t>Zr</a:t>
            </a:r>
            <a:r>
              <a:rPr lang="en-US" sz="2000" dirty="0" smtClean="0"/>
              <a:t>(</a:t>
            </a:r>
            <a:r>
              <a:rPr lang="en-US" sz="2000" dirty="0" err="1" smtClean="0"/>
              <a:t>Hf</a:t>
            </a:r>
            <a:r>
              <a:rPr lang="en-US" sz="2000" dirty="0" smtClean="0"/>
              <a:t>)F</a:t>
            </a:r>
            <a:r>
              <a:rPr lang="ru-RU" sz="2000" baseline="-25000" dirty="0"/>
              <a:t>6</a:t>
            </a:r>
            <a:r>
              <a:rPr lang="ru-RU" sz="2000" dirty="0"/>
              <a:t> используется в процессах разделения </a:t>
            </a:r>
            <a:r>
              <a:rPr lang="en-US" sz="2000" dirty="0" err="1"/>
              <a:t>Zr</a:t>
            </a:r>
            <a:r>
              <a:rPr lang="ru-RU" sz="2000" dirty="0"/>
              <a:t> и </a:t>
            </a:r>
            <a:r>
              <a:rPr lang="en-US" sz="2000" dirty="0" err="1"/>
              <a:t>Hf</a:t>
            </a:r>
            <a:r>
              <a:rPr lang="ru-RU" sz="2000" dirty="0"/>
              <a:t> методом дробной кристаллизации и в процессах получения металлического </a:t>
            </a:r>
            <a:r>
              <a:rPr lang="en-US" sz="2000" dirty="0" err="1"/>
              <a:t>Zr</a:t>
            </a:r>
            <a:r>
              <a:rPr lang="ru-RU" sz="2000" dirty="0"/>
              <a:t> электролизом.</a:t>
            </a:r>
          </a:p>
          <a:p>
            <a:r>
              <a:rPr lang="ru-RU" sz="2000" dirty="0"/>
              <a:t>Суммарная реакция </a:t>
            </a:r>
            <a:r>
              <a:rPr lang="ru-RU" sz="2000" dirty="0" err="1"/>
              <a:t>спека</a:t>
            </a:r>
            <a:r>
              <a:rPr lang="ru-RU" sz="2000" dirty="0" smtClean="0"/>
              <a:t>:</a:t>
            </a:r>
            <a:endParaRPr lang="en-US" sz="2000" dirty="0" smtClean="0"/>
          </a:p>
          <a:p>
            <a:endParaRPr lang="en-US" sz="2000" dirty="0"/>
          </a:p>
          <a:p>
            <a:r>
              <a:rPr lang="ru-RU" sz="2000" dirty="0"/>
              <a:t>По всей вероятности процесс протекает в три стадии</a:t>
            </a:r>
            <a:r>
              <a:rPr lang="ru-RU" sz="2000" dirty="0" smtClean="0"/>
              <a:t>:</a:t>
            </a:r>
            <a:endParaRPr lang="en-US" sz="20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4223" y="2852936"/>
            <a:ext cx="4321857" cy="4137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9961" y="3616715"/>
            <a:ext cx="3990380" cy="124331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79512" y="4825461"/>
            <a:ext cx="8712968" cy="1627875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Температура кипения </a:t>
            </a:r>
            <a:r>
              <a:rPr lang="en-US" sz="2000" dirty="0"/>
              <a:t>ZrF</a:t>
            </a:r>
            <a:r>
              <a:rPr lang="ru-RU" sz="2000" baseline="-25000" dirty="0"/>
              <a:t>4</a:t>
            </a:r>
            <a:r>
              <a:rPr lang="ru-RU" sz="2000" dirty="0"/>
              <a:t> = 908</a:t>
            </a:r>
            <a:r>
              <a:rPr lang="ru-RU" sz="2000" baseline="30000" dirty="0"/>
              <a:t> </a:t>
            </a:r>
            <a:r>
              <a:rPr lang="ru-RU" sz="2000" dirty="0" smtClean="0"/>
              <a:t>°С</a:t>
            </a:r>
            <a:r>
              <a:rPr lang="ru-RU" sz="2000" dirty="0"/>
              <a:t>. Температуру поднимать выше 700</a:t>
            </a:r>
            <a:r>
              <a:rPr lang="ru-RU" sz="2000" baseline="30000" dirty="0"/>
              <a:t> </a:t>
            </a:r>
            <a:r>
              <a:rPr lang="ru-RU" sz="2000" dirty="0"/>
              <a:t>°С</a:t>
            </a:r>
            <a:r>
              <a:rPr lang="ru-RU" sz="2000" dirty="0" smtClean="0"/>
              <a:t> </a:t>
            </a:r>
            <a:r>
              <a:rPr lang="ru-RU" sz="2000" dirty="0"/>
              <a:t>не следует. При более высокой температуре скорость разложения </a:t>
            </a:r>
            <a:r>
              <a:rPr lang="en-US" sz="2000" dirty="0"/>
              <a:t>K</a:t>
            </a:r>
            <a:r>
              <a:rPr lang="ru-RU" sz="2000" baseline="-25000" dirty="0"/>
              <a:t>2</a:t>
            </a:r>
            <a:r>
              <a:rPr lang="en-US" sz="2000" dirty="0" err="1"/>
              <a:t>SiF</a:t>
            </a:r>
            <a:r>
              <a:rPr lang="ru-RU" sz="2000" baseline="-25000" dirty="0"/>
              <a:t>6</a:t>
            </a:r>
            <a:r>
              <a:rPr lang="ru-RU" sz="2000" dirty="0"/>
              <a:t> очень высока и часть </a:t>
            </a:r>
            <a:r>
              <a:rPr lang="en-US" sz="2000" dirty="0" err="1"/>
              <a:t>SiF</a:t>
            </a:r>
            <a:r>
              <a:rPr lang="ru-RU" sz="2000" baseline="-25000" dirty="0"/>
              <a:t>4 (ГАЗ)</a:t>
            </a:r>
            <a:r>
              <a:rPr lang="ru-RU" sz="2000" dirty="0"/>
              <a:t> будет удаляться не успевая вступить в реакцию с цирконом. Кроме того, возможны потери </a:t>
            </a:r>
            <a:r>
              <a:rPr lang="en-US" sz="2000" dirty="0"/>
              <a:t>ZrF</a:t>
            </a:r>
            <a:r>
              <a:rPr lang="ru-RU" sz="2000" baseline="-25000" dirty="0"/>
              <a:t>4</a:t>
            </a:r>
            <a:r>
              <a:rPr lang="ru-RU" sz="2000" dirty="0"/>
              <a:t>, давление пара которого при 713</a:t>
            </a:r>
            <a:r>
              <a:rPr lang="ru-RU" sz="2000" baseline="30000" dirty="0"/>
              <a:t> 0</a:t>
            </a:r>
            <a:r>
              <a:rPr lang="ru-RU" sz="2000" dirty="0"/>
              <a:t>С равно 7,24мм. </a:t>
            </a:r>
            <a:r>
              <a:rPr lang="ru-RU" sz="2000" dirty="0" err="1"/>
              <a:t>рт.ст</a:t>
            </a:r>
            <a:r>
              <a:rPr lang="ru-RU" sz="2000" dirty="0"/>
              <a:t>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35765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Переработка циркона 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спеканием с </a:t>
            </a:r>
            <a:r>
              <a:rPr lang="en-US" dirty="0">
                <a:latin typeface="Arial" pitchFamily="34" charset="0"/>
                <a:cs typeface="Arial" pitchFamily="34" charset="0"/>
              </a:rPr>
              <a:t>K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SiF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6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5"/>
            <a:ext cx="8712968" cy="1008111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Необходимый для процесса </a:t>
            </a:r>
            <a:r>
              <a:rPr lang="en-US" sz="2000" dirty="0"/>
              <a:t>K</a:t>
            </a:r>
            <a:r>
              <a:rPr lang="ru-RU" sz="2000" baseline="-25000" dirty="0"/>
              <a:t>2</a:t>
            </a:r>
            <a:r>
              <a:rPr lang="en-US" sz="2000" dirty="0" err="1"/>
              <a:t>SiF</a:t>
            </a:r>
            <a:r>
              <a:rPr lang="ru-RU" sz="2000" baseline="-25000" dirty="0"/>
              <a:t>6</a:t>
            </a:r>
            <a:r>
              <a:rPr lang="ru-RU" sz="2000" dirty="0"/>
              <a:t> легко можно получить из отхода в производстве суперфосфата плавиковой кислоты и криолита (</a:t>
            </a:r>
            <a:r>
              <a:rPr lang="en-US" sz="2000" dirty="0"/>
              <a:t>Na</a:t>
            </a:r>
            <a:r>
              <a:rPr lang="ru-RU" sz="2000" baseline="-25000" dirty="0"/>
              <a:t>3</a:t>
            </a:r>
            <a:r>
              <a:rPr lang="en-US" sz="2000" dirty="0" err="1"/>
              <a:t>AlF</a:t>
            </a:r>
            <a:r>
              <a:rPr lang="ru-RU" sz="2000" baseline="-25000" dirty="0"/>
              <a:t>6</a:t>
            </a:r>
            <a:r>
              <a:rPr lang="ru-RU" sz="2000" dirty="0"/>
              <a:t>) – </a:t>
            </a:r>
            <a:r>
              <a:rPr lang="en-US" sz="2000" dirty="0"/>
              <a:t>Na</a:t>
            </a:r>
            <a:r>
              <a:rPr lang="ru-RU" sz="2000" baseline="-25000" dirty="0"/>
              <a:t>2</a:t>
            </a:r>
            <a:r>
              <a:rPr lang="en-US" sz="2000" dirty="0" err="1"/>
              <a:t>SiF</a:t>
            </a:r>
            <a:r>
              <a:rPr lang="ru-RU" sz="2000" baseline="-25000" dirty="0"/>
              <a:t>6</a:t>
            </a:r>
            <a:r>
              <a:rPr lang="ru-RU" sz="2000" dirty="0"/>
              <a:t>.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50709" y="3095987"/>
            <a:ext cx="5256584" cy="1416149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Растворимость К</a:t>
            </a:r>
            <a:r>
              <a:rPr lang="ru-RU" sz="2000" baseline="-25000" dirty="0"/>
              <a:t>2</a:t>
            </a:r>
            <a:r>
              <a:rPr lang="en-US" sz="2000" dirty="0" err="1"/>
              <a:t>SiF</a:t>
            </a:r>
            <a:r>
              <a:rPr lang="ru-RU" sz="2000" baseline="-25000" dirty="0"/>
              <a:t>6</a:t>
            </a:r>
            <a:r>
              <a:rPr lang="ru-RU" sz="2000" dirty="0"/>
              <a:t> (~ 1,13 г/л) значительно меньше, чем </a:t>
            </a:r>
            <a:r>
              <a:rPr lang="en-US" sz="2000" dirty="0"/>
              <a:t>Na</a:t>
            </a:r>
            <a:r>
              <a:rPr lang="ru-RU" sz="2000" baseline="-25000" dirty="0"/>
              <a:t>2</a:t>
            </a:r>
            <a:r>
              <a:rPr lang="en-US" sz="2000" dirty="0" err="1"/>
              <a:t>SiF</a:t>
            </a:r>
            <a:r>
              <a:rPr lang="ru-RU" sz="2000" baseline="-25000" dirty="0"/>
              <a:t>6</a:t>
            </a:r>
            <a:r>
              <a:rPr lang="ru-RU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(~ </a:t>
            </a:r>
            <a:r>
              <a:rPr lang="ru-RU" sz="2000" dirty="0"/>
              <a:t>6,7 г/л). Из </a:t>
            </a:r>
            <a:r>
              <a:rPr lang="ru-RU" sz="2000" dirty="0" err="1"/>
              <a:t>спека</a:t>
            </a:r>
            <a:r>
              <a:rPr lang="ru-RU" sz="2000" dirty="0"/>
              <a:t> К</a:t>
            </a:r>
            <a:r>
              <a:rPr lang="ru-RU" sz="2000" baseline="-25000" dirty="0"/>
              <a:t>2</a:t>
            </a:r>
            <a:r>
              <a:rPr lang="en-US" sz="2000" dirty="0"/>
              <a:t>ZrF</a:t>
            </a:r>
            <a:r>
              <a:rPr lang="ru-RU" sz="2000" baseline="-25000" dirty="0"/>
              <a:t>6</a:t>
            </a:r>
            <a:r>
              <a:rPr lang="ru-RU" sz="2000" dirty="0"/>
              <a:t> выщелачивают подкисленной водой и кристаллизуют из раствора. Раствор упаривают, затем охлаждают. С понижением температуры растворимость К</a:t>
            </a:r>
            <a:r>
              <a:rPr lang="ru-RU" sz="2000" baseline="-25000" dirty="0"/>
              <a:t>2</a:t>
            </a:r>
            <a:r>
              <a:rPr lang="en-US" sz="2000" dirty="0"/>
              <a:t>ZrF</a:t>
            </a:r>
            <a:r>
              <a:rPr lang="ru-RU" sz="2000" baseline="-25000" dirty="0"/>
              <a:t>6</a:t>
            </a:r>
            <a:r>
              <a:rPr lang="ru-RU" sz="2000" dirty="0"/>
              <a:t> резко уменьшается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515" y="5349536"/>
            <a:ext cx="8640962" cy="1508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5585" y="1867420"/>
            <a:ext cx="3496300" cy="348211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2122931"/>
            <a:ext cx="4191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61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Переработка циркона 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спеканием с </a:t>
            </a:r>
            <a:r>
              <a:rPr lang="en-US" dirty="0">
                <a:latin typeface="Arial" pitchFamily="34" charset="0"/>
                <a:cs typeface="Arial" pitchFamily="34" charset="0"/>
              </a:rPr>
              <a:t>K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dirty="0">
                <a:latin typeface="Arial" pitchFamily="34" charset="0"/>
                <a:cs typeface="Arial" pitchFamily="34" charset="0"/>
              </a:rPr>
              <a:t>SiF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6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1" y="1712371"/>
            <a:ext cx="3600400" cy="710251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 smtClean="0"/>
              <a:t>Осаждение циркония из растворов проводят щелочью </a:t>
            </a:r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875984" y="1268760"/>
            <a:ext cx="5112568" cy="5490711"/>
            <a:chOff x="3875984" y="1268760"/>
            <a:chExt cx="5112568" cy="5490711"/>
          </a:xfrm>
        </p:grpSpPr>
        <p:pic>
          <p:nvPicPr>
            <p:cNvPr id="1026" name="Picture 2" descr="Рисунок6%20стр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5984" y="1268760"/>
              <a:ext cx="5112568" cy="5490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708920"/>
              <a:ext cx="609600" cy="30480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4716016" y="1700808"/>
              <a:ext cx="64807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176429" y="1738546"/>
              <a:ext cx="22805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811995" y="1635927"/>
              <a:ext cx="268361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542" y="2457511"/>
            <a:ext cx="2862338" cy="754616"/>
          </a:xfrm>
          <a:prstGeom prst="rect">
            <a:avLst/>
          </a:prstGeom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79511" y="3150797"/>
            <a:ext cx="3600400" cy="2510451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 smtClean="0"/>
              <a:t>Осаждение циркония проводят из маточного раствора после кристаллизации </a:t>
            </a:r>
            <a:r>
              <a:rPr lang="en-US" sz="2000" dirty="0"/>
              <a:t>K</a:t>
            </a:r>
            <a:r>
              <a:rPr lang="en-US" sz="2000" baseline="-25000" dirty="0"/>
              <a:t>2</a:t>
            </a:r>
            <a:r>
              <a:rPr lang="en-US" sz="2000" dirty="0"/>
              <a:t>SiF</a:t>
            </a:r>
            <a:r>
              <a:rPr lang="en-US" sz="2000" baseline="-25000" dirty="0"/>
              <a:t>6</a:t>
            </a:r>
            <a:r>
              <a:rPr lang="ru-RU" sz="2000" dirty="0" smtClean="0"/>
              <a:t>, который идет на разделение циркония и гафния, а также для выделения циркония и получения его оксида 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7462" y="1757362"/>
            <a:ext cx="4029075" cy="33432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0275" y="1843087"/>
            <a:ext cx="4743450" cy="31718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1575" y="333375"/>
            <a:ext cx="680085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4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1687870"/>
            <a:ext cx="8458200" cy="1219200"/>
          </a:xfrm>
        </p:spPr>
        <p:txBody>
          <a:bodyPr/>
          <a:lstStyle/>
          <a:p>
            <a:r>
              <a:rPr lang="ru-RU" dirty="0" smtClean="0"/>
              <a:t>Технология циркония и гафния</a:t>
            </a:r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968405" y="3016385"/>
            <a:ext cx="6996083" cy="1184825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Arial" pitchFamily="34" charset="0"/>
                <a:cs typeface="Arial" pitchFamily="34" charset="0"/>
              </a:rPr>
              <a:t>Хлорирование циркона в присутствии угля</a:t>
            </a:r>
            <a:endParaRPr lang="ru-RU" sz="2600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9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Хлорирование циркона в присутствии угля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5"/>
            <a:ext cx="8712968" cy="1064730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 err="1"/>
              <a:t>Цирконовый</a:t>
            </a:r>
            <a:r>
              <a:rPr lang="ru-RU" sz="2000" dirty="0"/>
              <a:t> концентрат хлорируют с целью получения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, который далее используется в металлотермических процессах получения </a:t>
            </a:r>
            <a:r>
              <a:rPr lang="ru-RU" sz="2000" dirty="0" smtClean="0"/>
              <a:t>металлического циркония. </a:t>
            </a:r>
            <a:r>
              <a:rPr lang="en-US" sz="2000" dirty="0"/>
              <a:t>t</a:t>
            </a:r>
            <a:r>
              <a:rPr lang="ru-RU" sz="2000" baseline="-25000" dirty="0" err="1"/>
              <a:t>кип</a:t>
            </a:r>
            <a:r>
              <a:rPr lang="ru-RU" sz="2000" baseline="30000" dirty="0" err="1"/>
              <a:t>сублим</a:t>
            </a:r>
            <a:r>
              <a:rPr lang="ru-RU" sz="2000" dirty="0"/>
              <a:t>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=331</a:t>
            </a:r>
            <a:r>
              <a:rPr lang="ru-RU" sz="2000" baseline="30000" dirty="0"/>
              <a:t> </a:t>
            </a:r>
            <a:r>
              <a:rPr lang="ru-RU" sz="2000" baseline="30000" dirty="0" smtClean="0"/>
              <a:t>0</a:t>
            </a:r>
            <a:r>
              <a:rPr lang="ru-RU" sz="2000" dirty="0" smtClean="0"/>
              <a:t>С. </a:t>
            </a:r>
            <a:br>
              <a:rPr lang="ru-RU" sz="2000" dirty="0" smtClean="0"/>
            </a:br>
            <a:r>
              <a:rPr lang="ru-RU" sz="2000" dirty="0" smtClean="0"/>
              <a:t>Основная </a:t>
            </a:r>
            <a:r>
              <a:rPr lang="ru-RU" sz="2000" dirty="0"/>
              <a:t>реакция хлорирования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9512" y="3337021"/>
            <a:ext cx="5616624" cy="3270736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Концентрат брикетируют с углем и хлорируют в шахтных печах (брикеты с 25 – 30% углерода хорошо проводят электрический ток) прямого электрического нагрева, </a:t>
            </a:r>
            <a:r>
              <a:rPr lang="en-US" sz="2000" dirty="0"/>
              <a:t>U</a:t>
            </a:r>
            <a:r>
              <a:rPr lang="ru-RU" sz="2000" dirty="0" smtClean="0"/>
              <a:t>~25В.</a:t>
            </a:r>
          </a:p>
          <a:p>
            <a:r>
              <a:rPr lang="ru-RU" sz="2000" dirty="0" smtClean="0"/>
              <a:t>Выгружаемые </a:t>
            </a:r>
            <a:r>
              <a:rPr lang="ru-RU" sz="2000" dirty="0"/>
              <a:t>из печи </a:t>
            </a:r>
            <a:r>
              <a:rPr lang="ru-RU" sz="2000" dirty="0" err="1"/>
              <a:t>непрохлорированные</a:t>
            </a:r>
            <a:r>
              <a:rPr lang="ru-RU" sz="2000" dirty="0"/>
              <a:t> остатки брикетов различной крупности составляют 20 – 30% и содержат 13 – 15% </a:t>
            </a:r>
            <a:r>
              <a:rPr lang="en-US" sz="2000" dirty="0"/>
              <a:t>Zr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Этот </a:t>
            </a:r>
            <a:r>
              <a:rPr lang="ru-RU" sz="2000" dirty="0"/>
              <a:t>материал возвращают на шихтовку. С учетом возврата общее извлечение в технический хлорид составляет 97%.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020526"/>
            <a:ext cx="2664296" cy="4611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8938" y="2422165"/>
            <a:ext cx="3609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Хлорирование циркона в присутствии угля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2016223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Реакционные газы проходят пылевые камеры и конденсаторы.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первом конденсаторе при 150 - 200</a:t>
            </a:r>
            <a:r>
              <a:rPr lang="ru-RU" sz="2000" baseline="30000" dirty="0"/>
              <a:t> 0</a:t>
            </a:r>
            <a:r>
              <a:rPr lang="ru-RU" sz="2000" dirty="0"/>
              <a:t>С конденсируются высококипящие хлориды: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baseline="-25000" dirty="0"/>
              <a:t>ВОЗГ</a:t>
            </a:r>
            <a:r>
              <a:rPr lang="ru-RU" sz="2000" dirty="0"/>
              <a:t>=331</a:t>
            </a:r>
            <a:r>
              <a:rPr lang="ru-RU" sz="2000" baseline="30000" dirty="0"/>
              <a:t> 0</a:t>
            </a:r>
            <a:r>
              <a:rPr lang="ru-RU" sz="2000" dirty="0"/>
              <a:t>С), </a:t>
            </a:r>
            <a:r>
              <a:rPr lang="en-US" sz="2000" dirty="0" err="1"/>
              <a:t>FeCl</a:t>
            </a:r>
            <a:r>
              <a:rPr lang="ru-RU" sz="2000" baseline="-25000" dirty="0"/>
              <a:t>3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dirty="0"/>
              <a:t>=319</a:t>
            </a:r>
            <a:r>
              <a:rPr lang="ru-RU" sz="2000" baseline="30000" dirty="0"/>
              <a:t> 0</a:t>
            </a:r>
            <a:r>
              <a:rPr lang="ru-RU" sz="2000" dirty="0"/>
              <a:t>С), </a:t>
            </a:r>
            <a:r>
              <a:rPr lang="en-US" sz="2000" dirty="0" err="1"/>
              <a:t>TiCl</a:t>
            </a:r>
            <a:r>
              <a:rPr lang="ru-RU" sz="2000" baseline="-25000" dirty="0"/>
              <a:t>4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dirty="0"/>
              <a:t>=136</a:t>
            </a:r>
            <a:r>
              <a:rPr lang="ru-RU" sz="2000" baseline="30000" dirty="0"/>
              <a:t> 0</a:t>
            </a:r>
            <a:r>
              <a:rPr lang="ru-RU" sz="2000" dirty="0"/>
              <a:t>С), </a:t>
            </a:r>
            <a:r>
              <a:rPr lang="en-US" sz="2000" dirty="0" err="1"/>
              <a:t>HfCl</a:t>
            </a:r>
            <a:r>
              <a:rPr lang="ru-RU" sz="2000" baseline="-25000" dirty="0"/>
              <a:t>4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baseline="-25000" dirty="0"/>
              <a:t>СУБЛ</a:t>
            </a:r>
            <a:r>
              <a:rPr lang="ru-RU" sz="2000" dirty="0"/>
              <a:t>=317</a:t>
            </a:r>
            <a:r>
              <a:rPr lang="ru-RU" sz="2000" baseline="30000" dirty="0"/>
              <a:t> 0</a:t>
            </a:r>
            <a:r>
              <a:rPr lang="ru-RU" sz="2000" dirty="0"/>
              <a:t>С).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следующем конденсаторе при более низкой температуре конденсируются низкокипящие хлориды: </a:t>
            </a:r>
            <a:r>
              <a:rPr lang="en-US" sz="2000" dirty="0" err="1"/>
              <a:t>SiCl</a:t>
            </a:r>
            <a:r>
              <a:rPr lang="ru-RU" sz="2000" baseline="-25000" dirty="0"/>
              <a:t>4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baseline="-25000" dirty="0"/>
              <a:t>КИП</a:t>
            </a:r>
            <a:r>
              <a:rPr lang="ru-RU" sz="2000" dirty="0"/>
              <a:t>=58</a:t>
            </a:r>
            <a:r>
              <a:rPr lang="ru-RU" sz="2000" baseline="30000" dirty="0"/>
              <a:t> 0</a:t>
            </a:r>
            <a:r>
              <a:rPr lang="ru-RU" sz="2000" dirty="0"/>
              <a:t>С</a:t>
            </a:r>
            <a:r>
              <a:rPr lang="ru-RU" sz="2000" dirty="0" smtClean="0"/>
              <a:t>).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3254152"/>
            <a:ext cx="6702517" cy="312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5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Хлорирование циркона в присутствии угля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4"/>
            <a:ext cx="8712968" cy="2232247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Технический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 очищают возгонкой. Перед возгонкой </a:t>
            </a:r>
            <a:r>
              <a:rPr lang="en-US" sz="2000" dirty="0" err="1"/>
              <a:t>FeCl</a:t>
            </a:r>
            <a:r>
              <a:rPr lang="ru-RU" sz="2000" baseline="-25000" dirty="0"/>
              <a:t>3</a:t>
            </a:r>
            <a:r>
              <a:rPr lang="ru-RU" sz="2000" dirty="0"/>
              <a:t> восстанавливают водородом при 200 - 250</a:t>
            </a:r>
            <a:r>
              <a:rPr lang="ru-RU" sz="2000" baseline="30000" dirty="0"/>
              <a:t> 0</a:t>
            </a:r>
            <a:r>
              <a:rPr lang="ru-RU" sz="2000" dirty="0"/>
              <a:t>С до </a:t>
            </a:r>
            <a:r>
              <a:rPr lang="en-US" sz="2000" dirty="0" err="1"/>
              <a:t>FeCl</a:t>
            </a:r>
            <a:r>
              <a:rPr lang="ru-RU" sz="2000" baseline="-25000" dirty="0"/>
              <a:t>2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baseline="-25000" dirty="0"/>
              <a:t>КИП</a:t>
            </a:r>
            <a:r>
              <a:rPr lang="ru-RU" sz="2000" dirty="0"/>
              <a:t>=1030</a:t>
            </a:r>
            <a:r>
              <a:rPr lang="ru-RU" sz="2000" baseline="30000" dirty="0"/>
              <a:t> 0</a:t>
            </a:r>
            <a:r>
              <a:rPr lang="ru-RU" sz="2000" dirty="0"/>
              <a:t>С). Затем при 450 - 600</a:t>
            </a:r>
            <a:r>
              <a:rPr lang="ru-RU" sz="2000" baseline="30000" dirty="0"/>
              <a:t> 0</a:t>
            </a:r>
            <a:r>
              <a:rPr lang="ru-RU" sz="2000" dirty="0"/>
              <a:t>С возгоняют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. Конденсацию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 проводят в конденсаторах оросительного типа охлажденным до 8 - 10</a:t>
            </a:r>
            <a:r>
              <a:rPr lang="ru-RU" sz="2000" baseline="30000" dirty="0"/>
              <a:t> 0</a:t>
            </a:r>
            <a:r>
              <a:rPr lang="ru-RU" sz="2000" dirty="0"/>
              <a:t>С </a:t>
            </a:r>
            <a:r>
              <a:rPr lang="en-US" sz="2000" dirty="0" err="1"/>
              <a:t>TiCl</a:t>
            </a:r>
            <a:r>
              <a:rPr lang="ru-RU" sz="2000" baseline="-25000" dirty="0"/>
              <a:t>4</a:t>
            </a:r>
            <a:r>
              <a:rPr lang="ru-RU" sz="2000" dirty="0"/>
              <a:t>. Затем жидкие </a:t>
            </a:r>
            <a:r>
              <a:rPr lang="en-US" sz="2000" dirty="0" err="1"/>
              <a:t>ZrCl</a:t>
            </a:r>
            <a:r>
              <a:rPr lang="ru-RU" sz="2000" baseline="-25000" dirty="0"/>
              <a:t>4</a:t>
            </a:r>
            <a:r>
              <a:rPr lang="ru-RU" sz="2000" dirty="0"/>
              <a:t>, </a:t>
            </a:r>
            <a:r>
              <a:rPr lang="en-US" sz="2000" dirty="0" err="1"/>
              <a:t>TiCl</a:t>
            </a:r>
            <a:r>
              <a:rPr lang="ru-RU" sz="2000" baseline="-25000" dirty="0"/>
              <a:t>4</a:t>
            </a:r>
            <a:r>
              <a:rPr lang="ru-RU" sz="2000" dirty="0"/>
              <a:t> и </a:t>
            </a:r>
            <a:r>
              <a:rPr lang="en-US" sz="2000" dirty="0" err="1"/>
              <a:t>SiCl</a:t>
            </a:r>
            <a:r>
              <a:rPr lang="ru-RU" sz="2000" baseline="-25000" dirty="0"/>
              <a:t>4</a:t>
            </a:r>
            <a:r>
              <a:rPr lang="ru-RU" sz="2000" dirty="0"/>
              <a:t> разделяют ректификацией</a:t>
            </a:r>
            <a:r>
              <a:rPr lang="ru-RU" sz="2000" dirty="0" smtClean="0"/>
              <a:t>.</a:t>
            </a:r>
          </a:p>
          <a:p>
            <a:r>
              <a:rPr lang="en-US" sz="2000" dirty="0" smtClean="0"/>
              <a:t>t</a:t>
            </a:r>
            <a:r>
              <a:rPr lang="ru-RU" sz="2000" baseline="-25000" dirty="0" smtClean="0"/>
              <a:t>кип</a:t>
            </a:r>
            <a:r>
              <a:rPr lang="ru-RU" sz="2000" dirty="0" smtClean="0"/>
              <a:t>(</a:t>
            </a:r>
            <a:r>
              <a:rPr lang="en-US" sz="2000" dirty="0" err="1"/>
              <a:t>SiCl</a:t>
            </a:r>
            <a:r>
              <a:rPr lang="ru-RU" sz="2000" baseline="-25000" dirty="0" smtClean="0"/>
              <a:t>4</a:t>
            </a:r>
            <a:r>
              <a:rPr lang="ru-RU" sz="2000" dirty="0" smtClean="0"/>
              <a:t>)=57,65°С, </a:t>
            </a:r>
            <a:r>
              <a:rPr lang="en-US" sz="2000" dirty="0"/>
              <a:t>t</a:t>
            </a:r>
            <a:r>
              <a:rPr lang="ru-RU" sz="2000" baseline="-25000" dirty="0"/>
              <a:t>кип</a:t>
            </a:r>
            <a:r>
              <a:rPr lang="ru-RU" sz="2000" dirty="0"/>
              <a:t>(</a:t>
            </a:r>
            <a:r>
              <a:rPr lang="en-US" sz="2000" dirty="0" err="1"/>
              <a:t>TiCl</a:t>
            </a:r>
            <a:r>
              <a:rPr lang="ru-RU" sz="2000" baseline="-25000" dirty="0"/>
              <a:t>4</a:t>
            </a:r>
            <a:r>
              <a:rPr lang="ru-RU" sz="2000" dirty="0"/>
              <a:t>)=</a:t>
            </a:r>
            <a:r>
              <a:rPr lang="en-US" sz="2000" dirty="0"/>
              <a:t>136</a:t>
            </a:r>
            <a:r>
              <a:rPr lang="ru-RU" sz="2000" dirty="0"/>
              <a:t>,</a:t>
            </a:r>
            <a:r>
              <a:rPr lang="en-US" sz="2000" dirty="0"/>
              <a:t>4</a:t>
            </a:r>
            <a:r>
              <a:rPr lang="ru-RU" sz="2000" dirty="0"/>
              <a:t>°С, </a:t>
            </a:r>
            <a:r>
              <a:rPr lang="en-US" sz="2000" dirty="0" smtClean="0"/>
              <a:t>t</a:t>
            </a:r>
            <a:r>
              <a:rPr lang="ru-RU" sz="2000" baseline="-25000" dirty="0" smtClean="0"/>
              <a:t>кип</a:t>
            </a:r>
            <a:r>
              <a:rPr lang="ru-RU" sz="2000" dirty="0" smtClean="0"/>
              <a:t>(</a:t>
            </a:r>
            <a:r>
              <a:rPr lang="en-US" sz="2000" dirty="0" err="1" smtClean="0"/>
              <a:t>ZrCl</a:t>
            </a:r>
            <a:r>
              <a:rPr lang="ru-RU" sz="2000" baseline="-25000" dirty="0"/>
              <a:t>4</a:t>
            </a:r>
            <a:r>
              <a:rPr lang="ru-RU" sz="2000" dirty="0" smtClean="0"/>
              <a:t>)=331°С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3356992"/>
            <a:ext cx="54768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3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1687870"/>
            <a:ext cx="8458200" cy="1219200"/>
          </a:xfrm>
        </p:spPr>
        <p:txBody>
          <a:bodyPr/>
          <a:lstStyle/>
          <a:p>
            <a:r>
              <a:rPr lang="ru-RU" dirty="0" smtClean="0"/>
              <a:t>Технология циркония и гафния</a:t>
            </a:r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968405" y="3016385"/>
            <a:ext cx="6996083" cy="1184825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Arial" pitchFamily="34" charset="0"/>
                <a:cs typeface="Arial" pitchFamily="34" charset="0"/>
              </a:rPr>
              <a:t>Восстановительная плавка циркона углем</a:t>
            </a:r>
            <a:endParaRPr lang="ru-RU" sz="2600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9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Восстановительная плавка циркона углем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5"/>
            <a:ext cx="8712968" cy="100811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Вначале приготавливают шихту измельченного </a:t>
            </a:r>
            <a:r>
              <a:rPr lang="ru-RU" sz="2000" dirty="0" err="1"/>
              <a:t>цирконового</a:t>
            </a:r>
            <a:r>
              <a:rPr lang="ru-RU" sz="2000" dirty="0"/>
              <a:t> концентрата с измельченным коксом. Шихту подают в дуговую печь, где при 1900 - 2000</a:t>
            </a:r>
            <a:r>
              <a:rPr lang="ru-RU" sz="2000" baseline="30000" dirty="0"/>
              <a:t> 0</a:t>
            </a:r>
            <a:r>
              <a:rPr lang="ru-RU" sz="2000" dirty="0"/>
              <a:t>С протекают следующие реакции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281" y="3440166"/>
            <a:ext cx="2256312" cy="28897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4246" y="2025402"/>
            <a:ext cx="4623978" cy="873418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179512" y="2943251"/>
            <a:ext cx="8712968" cy="485749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Возможны реакции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1" y="3364433"/>
            <a:ext cx="3600401" cy="826759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9511" y="4148937"/>
            <a:ext cx="3976672" cy="2376407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Давление паров </a:t>
            </a:r>
            <a:r>
              <a:rPr lang="en-US" sz="2000" dirty="0" err="1"/>
              <a:t>SiO</a:t>
            </a:r>
            <a:r>
              <a:rPr lang="ru-RU" sz="2000" dirty="0"/>
              <a:t> при 1800 - 1900</a:t>
            </a:r>
            <a:r>
              <a:rPr lang="ru-RU" sz="2000" baseline="30000" dirty="0"/>
              <a:t> 0</a:t>
            </a:r>
            <a:r>
              <a:rPr lang="ru-RU" sz="2000" dirty="0"/>
              <a:t>С ~ 1атм.</a:t>
            </a:r>
          </a:p>
          <a:p>
            <a:r>
              <a:rPr lang="ru-RU" sz="2000" dirty="0"/>
              <a:t>При содержании угля в шихте </a:t>
            </a:r>
            <a:r>
              <a:rPr lang="ru-RU" sz="2000" dirty="0" smtClean="0"/>
              <a:t>18÷20</a:t>
            </a:r>
            <a:r>
              <a:rPr lang="ru-RU" sz="2000" dirty="0"/>
              <a:t>% в результате восстановления </a:t>
            </a:r>
            <a:r>
              <a:rPr lang="ru-RU" sz="2000" dirty="0" smtClean="0"/>
              <a:t>95÷96</a:t>
            </a:r>
            <a:r>
              <a:rPr lang="ru-RU" sz="2000" dirty="0"/>
              <a:t>% </a:t>
            </a:r>
            <a:r>
              <a:rPr lang="en-US" sz="2000" dirty="0"/>
              <a:t>Si</a:t>
            </a:r>
            <a:r>
              <a:rPr lang="ru-RU" sz="2000" dirty="0"/>
              <a:t> удаляется в виде паров </a:t>
            </a:r>
            <a:r>
              <a:rPr lang="en-US" sz="2000" dirty="0" err="1"/>
              <a:t>SiO</a:t>
            </a:r>
            <a:r>
              <a:rPr lang="ru-RU" sz="2000" dirty="0"/>
              <a:t>.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64" y="3033514"/>
            <a:ext cx="2288023" cy="288975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981078"/>
            <a:ext cx="3336432" cy="42731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1064262"/>
            <a:ext cx="3910492" cy="493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1752" y="139480"/>
            <a:ext cx="8686800" cy="84124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Восстановительная плавка циркона углем</a:t>
            </a:r>
            <a:endParaRPr lang="ru-RU" b="0" baseline="-25000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79512" y="1124745"/>
            <a:ext cx="8712968" cy="1008112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Куски </a:t>
            </a:r>
            <a:r>
              <a:rPr lang="en-US" sz="2000" dirty="0" err="1"/>
              <a:t>ZrC</a:t>
            </a:r>
            <a:r>
              <a:rPr lang="ru-RU" sz="2000" dirty="0"/>
              <a:t> отделяются от непрореагировавшей шихты, измельчают и хлорируют при 400</a:t>
            </a:r>
            <a:r>
              <a:rPr lang="ru-RU" sz="2000" baseline="30000" dirty="0"/>
              <a:t> 0</a:t>
            </a:r>
            <a:r>
              <a:rPr lang="ru-RU" sz="2000" dirty="0"/>
              <a:t>С</a:t>
            </a:r>
            <a:r>
              <a:rPr lang="en-US" sz="2000" dirty="0"/>
              <a:t>.</a:t>
            </a:r>
            <a:endParaRPr lang="ru-RU" sz="2000" dirty="0"/>
          </a:p>
          <a:p>
            <a:r>
              <a:rPr lang="en-US" sz="2000" dirty="0" err="1"/>
              <a:t>ZrC</a:t>
            </a:r>
            <a:r>
              <a:rPr lang="en-US" sz="2000" dirty="0"/>
              <a:t> + 2Cl</a:t>
            </a:r>
            <a:r>
              <a:rPr lang="en-US" sz="2000" baseline="-25000" dirty="0"/>
              <a:t>2</a:t>
            </a:r>
            <a:r>
              <a:rPr lang="en-US" sz="2000" dirty="0"/>
              <a:t> = ZrCl</a:t>
            </a:r>
            <a:r>
              <a:rPr lang="en-US" sz="2000" baseline="-25000" dirty="0"/>
              <a:t>4</a:t>
            </a:r>
            <a:r>
              <a:rPr lang="en-US" sz="2000" dirty="0"/>
              <a:t> + C + 810</a:t>
            </a:r>
            <a:r>
              <a:rPr lang="ru-RU" sz="2000" dirty="0"/>
              <a:t>кДж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080" y="1844824"/>
            <a:ext cx="4724400" cy="4381500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79512" y="2204864"/>
            <a:ext cx="3888432" cy="4176463"/>
          </a:xfrm>
          <a:prstGeom prst="rect">
            <a:avLst/>
          </a:prstGeom>
          <a:effectLst/>
        </p:spPr>
        <p:txBody>
          <a:bodyPr/>
          <a:lstStyle>
            <a:defPPr>
              <a:defRPr lang="ru-RU"/>
            </a:defPPr>
            <a:lvl1pPr lvl="0">
              <a:spcBef>
                <a:spcPct val="20000"/>
              </a:spcBef>
              <a:buClr>
                <a:schemeClr val="accent1"/>
              </a:buClr>
              <a:buSzPct val="70000"/>
              <a:defRPr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 smtClean="0"/>
              <a:t>Шахта печи диаметром 1 м и высотой 2,5 м, футеровка </a:t>
            </a:r>
            <a:r>
              <a:rPr lang="ru-RU" sz="2000" dirty="0" err="1" smtClean="0"/>
              <a:t>динасовым</a:t>
            </a:r>
            <a:r>
              <a:rPr lang="ru-RU" sz="2000" dirty="0" smtClean="0"/>
              <a:t> </a:t>
            </a:r>
            <a:r>
              <a:rPr lang="ru-RU" sz="2000" dirty="0" err="1" smtClean="0"/>
              <a:t>кирпичем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В нижней части печи коксовая «постель», которую разогревают, после 400 °С загружают </a:t>
            </a:r>
            <a:r>
              <a:rPr lang="ru-RU" sz="2000" dirty="0" err="1" smtClean="0"/>
              <a:t>карбонитрид</a:t>
            </a:r>
            <a:r>
              <a:rPr lang="ru-RU" sz="2000" dirty="0" smtClean="0"/>
              <a:t> циркония и подают хлор.</a:t>
            </a:r>
          </a:p>
          <a:p>
            <a:r>
              <a:rPr lang="ru-RU" sz="2000" dirty="0" smtClean="0"/>
              <a:t>Реакция поддерживается за счет </a:t>
            </a:r>
            <a:r>
              <a:rPr lang="ru-RU" sz="2000" dirty="0" err="1" smtClean="0"/>
              <a:t>экзотермичности</a:t>
            </a:r>
            <a:r>
              <a:rPr lang="ru-RU" sz="2000" dirty="0" smtClean="0"/>
              <a:t> процесса.</a:t>
            </a:r>
          </a:p>
          <a:p>
            <a:r>
              <a:rPr lang="en-US" sz="2000" dirty="0" smtClean="0"/>
              <a:t>ZrCl</a:t>
            </a:r>
            <a:r>
              <a:rPr lang="en-US" sz="2000" baseline="-25000" dirty="0" smtClean="0"/>
              <a:t>4</a:t>
            </a:r>
            <a:r>
              <a:rPr lang="ru-RU" sz="2000" dirty="0" smtClean="0"/>
              <a:t> конденсируют при 150 °С и далее очищают возгонкой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9802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714752"/>
            <a:ext cx="8458200" cy="86518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Технология Циркония и гафния</a:t>
            </a:r>
            <a:endParaRPr lang="ru-RU" sz="2800" b="1" cap="none" dirty="0">
              <a:latin typeface="Miniature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804950"/>
            <a:ext cx="8458200" cy="6100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r"/>
            <a:r>
              <a:rPr lang="ru-RU" b="1" i="1" dirty="0" smtClean="0">
                <a:latin typeface="Times New Roman" panose="02020603050405020304" pitchFamily="18" charset="0"/>
                <a:cs typeface="Times New Roman" pitchFamily="18" charset="0"/>
              </a:rPr>
              <a:t>Лекция 2. Переработка циркониевых концентратов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work\УЧЕБНО-МЕТОДИЧЕСКАЯ РАБОТА\учебно-методический комплекс ХТРМ в АТ\Лекции\Zr, Hf\база рисунков\Zr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428736"/>
            <a:ext cx="2786082" cy="183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work\УЧЕБНО-МЕТОДИЧЕСКАЯ РАБОТА\учебно-методический комплекс ХТРМ в АТ\Лекции\Zr, Hf\база рисунков\Zr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788683"/>
            <a:ext cx="1885953" cy="170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work\УЧЕБНО-МЕТОДИЧЕСКАЯ РАБОТА\учебно-методический комплекс ХТРМ в АТ\Лекции\Zr, Hf\база рисунков\Zr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6179" y="1142984"/>
            <a:ext cx="2071702" cy="1379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14282" y="142852"/>
            <a:ext cx="8786874" cy="7858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Национальный исследовательский 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Томский политехнический университет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00034" y="5572140"/>
            <a:ext cx="8458200" cy="809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andara" pitchFamily="34" charset="0"/>
              </a:rPr>
              <a:t>Доцент кафедры химической технологии редких, рассеянных</a:t>
            </a:r>
            <a:r>
              <a:rPr kumimoji="0" lang="ru-RU" sz="2000" b="1" i="0" u="none" strike="noStrike" kern="1200" normalizeH="0" noProof="0" dirty="0" smtClean="0"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andara" pitchFamily="34" charset="0"/>
              </a:rPr>
              <a:t> и радиоактивных элементов, к.х.н. Оствальд Р.В.</a:t>
            </a:r>
            <a:endParaRPr kumimoji="0" lang="ru-RU" sz="2000" b="1" i="0" u="none" strike="noStrike" kern="1200" normalizeH="0" baseline="0" noProof="0" dirty="0">
              <a:solidFill>
                <a:schemeClr val="bg2">
                  <a:lumMod val="1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2488</TotalTime>
  <Words>2935</Words>
  <Application>Microsoft Office PowerPoint</Application>
  <PresentationFormat>Экран (4:3)</PresentationFormat>
  <Paragraphs>176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Arial</vt:lpstr>
      <vt:lpstr>Calibri</vt:lpstr>
      <vt:lpstr>Candara</vt:lpstr>
      <vt:lpstr>Courier New</vt:lpstr>
      <vt:lpstr>Franklin Gothic Book</vt:lpstr>
      <vt:lpstr>Franklin Gothic Medium</vt:lpstr>
      <vt:lpstr>Miniature</vt:lpstr>
      <vt:lpstr>Times New Roman</vt:lpstr>
      <vt:lpstr>Times New Roman Cyr</vt:lpstr>
      <vt:lpstr>Wingdings 2</vt:lpstr>
      <vt:lpstr>Трек</vt:lpstr>
      <vt:lpstr>Технология Циркония и гафния</vt:lpstr>
      <vt:lpstr>Переработка циркониевых концентратов</vt:lpstr>
      <vt:lpstr>Разложение циркона сплавлением с Na2СО3</vt:lpstr>
      <vt:lpstr>Сплавлением с Na2СО3</vt:lpstr>
      <vt:lpstr>Сплавлением с Na2СО3</vt:lpstr>
      <vt:lpstr>Сплавлением с Na2СО3</vt:lpstr>
      <vt:lpstr>Сплавлением с Na2СО3</vt:lpstr>
      <vt:lpstr>Разложение циркона  спеканием с известью</vt:lpstr>
      <vt:lpstr>Разложение циркона спеканием с известью</vt:lpstr>
      <vt:lpstr>Разложение циркона спеканием с известью</vt:lpstr>
      <vt:lpstr>Разложение циркона спеканием с известью</vt:lpstr>
      <vt:lpstr>Выделение Zr из солянокислых и сернокислых растворов</vt:lpstr>
      <vt:lpstr>Выделение Zr из солянокислых  и сернокислых растворов</vt:lpstr>
      <vt:lpstr>Выделение Zr из солянокислых  и сернокислых растворов</vt:lpstr>
      <vt:lpstr>Выделение Zr из солянокислых  и сернокислых растворов</vt:lpstr>
      <vt:lpstr>Выделение Zr из солянокислых  и сернокислых растворов</vt:lpstr>
      <vt:lpstr>Переработка циркона  спеканием с K2SiF6</vt:lpstr>
      <vt:lpstr>Переработка циркона  спеканием с K2SiF6</vt:lpstr>
      <vt:lpstr>Переработка циркона  спеканием с K2SiF6</vt:lpstr>
      <vt:lpstr>Переработка циркона  спеканием с K2SiF6</vt:lpstr>
      <vt:lpstr>Хлорирование циркона в присутствии угля</vt:lpstr>
      <vt:lpstr>Хлорирование циркона в присутствии угля</vt:lpstr>
      <vt:lpstr>Хлорирование циркона в присутствии угля</vt:lpstr>
      <vt:lpstr>Хлорирование циркона в присутствии угля</vt:lpstr>
      <vt:lpstr>Восстановительная плавка циркона углем</vt:lpstr>
      <vt:lpstr>Восстановительная плавка циркона углем</vt:lpstr>
      <vt:lpstr>Восстановительная плавка циркона углем</vt:lpstr>
      <vt:lpstr>Технология Циркония и гафния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Циркония и гафния</dc:title>
  <dc:creator>Roman</dc:creator>
  <cp:lastModifiedBy>Roman Ostvald</cp:lastModifiedBy>
  <cp:revision>87</cp:revision>
  <dcterms:created xsi:type="dcterms:W3CDTF">2010-05-08T08:24:04Z</dcterms:created>
  <dcterms:modified xsi:type="dcterms:W3CDTF">2014-11-23T17:15:30Z</dcterms:modified>
</cp:coreProperties>
</file>