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ink/ink1.xml" ContentType="application/inkml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37" r:id="rId2"/>
    <p:sldMasterId id="2147483750" r:id="rId3"/>
    <p:sldMasterId id="2147483823" r:id="rId4"/>
  </p:sldMasterIdLst>
  <p:notesMasterIdLst>
    <p:notesMasterId r:id="rId31"/>
  </p:notesMasterIdLst>
  <p:handoutMasterIdLst>
    <p:handoutMasterId r:id="rId32"/>
  </p:handoutMasterIdLst>
  <p:sldIdLst>
    <p:sldId id="317" r:id="rId5"/>
    <p:sldId id="319" r:id="rId6"/>
    <p:sldId id="303" r:id="rId7"/>
    <p:sldId id="318" r:id="rId8"/>
    <p:sldId id="321" r:id="rId9"/>
    <p:sldId id="322" r:id="rId10"/>
    <p:sldId id="323" r:id="rId11"/>
    <p:sldId id="320" r:id="rId12"/>
    <p:sldId id="324" r:id="rId13"/>
    <p:sldId id="325" r:id="rId14"/>
    <p:sldId id="326" r:id="rId15"/>
    <p:sldId id="327" r:id="rId16"/>
    <p:sldId id="328" r:id="rId17"/>
    <p:sldId id="329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BB00DA"/>
    <a:srgbClr val="FFD1D1"/>
    <a:srgbClr val="F0AEE8"/>
    <a:srgbClr val="6600AC"/>
    <a:srgbClr val="F6C1FF"/>
    <a:srgbClr val="E7F4F5"/>
    <a:srgbClr val="F2A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3" autoAdjust="0"/>
    <p:restoredTop sz="94660"/>
  </p:normalViewPr>
  <p:slideViewPr>
    <p:cSldViewPr>
      <p:cViewPr>
        <p:scale>
          <a:sx n="75" d="100"/>
          <a:sy n="75" d="100"/>
        </p:scale>
        <p:origin x="917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6A5276-8824-43FC-BE4D-D21A5124B281}" type="datetime1">
              <a:rPr lang="ru-RU"/>
              <a:pPr>
                <a:defRPr/>
              </a:pPr>
              <a:t>09.11.2014</a:t>
            </a:fld>
            <a:endParaRPr lang="ru-RU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227A3DC-B0EA-41A3-89A0-20A6C8B88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23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in"/>
          <inkml:channel name="Y" type="integer" max="7200" units="in"/>
          <inkml:channel name="F" type="integer" max="256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0" units="1/dev"/>
        </inkml:channelProperties>
      </inkml:inkSource>
      <inkml:timestamp xml:id="ts0" timeString="2012-02-29T02:17:48.1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0 434 48,'0'0'11,"0"0"1,0 0-1,6-2-2,4 0-2,1 0-1,5 0-2,-5 0 0,5 8-1,0-6 1,11 0-1,11-4-1,10-4 0,16-4 1,1-3-2,4-1 0,12 1 0,10-1 0,6 1 0,-1 1 0,-4-7 0,26 3-1,5-5 0,17 3 1,10-5 0,-10 2-1,5 1 0,16 1 1,0 0 0,10 3-1,-10 6 0,11-3 0,-5 5 0,15 2 0,1 1 0,-12 1 1,17 2 0,0-2-1,21 4 0,-21 2 0,11-2 0,-1 0 1,17 4-1,-16 0 0,15 0 0,1 0 1,11 2-1,-12 0 0,12 2 0,4 3 0,1-1 0,0 2 0,11 0 0,15 5 0,-15-1 1,15 3-1,1-1 1,-16 1 0,26-1 0,11-3 0,-5-3 0,26-2-1,1-4 1,-6 0 0,17-2-1,10-2 0,0 2 1,10-2-1,-20 0 0,21-2 0,5 0 0,-5 0 0,10-4 0,-21 0 0,27-4 0,-5-5 0,10 3 1,0-3-1,-16 3 0,16-2 0,-10-1 0,-6 1 0,11 1 1,-11-1-1,6 2 0,-12-1-2,12-5-1,-11 3-3,-33-1-9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in"/>
          <inkml:channel name="Y" type="integer" max="7200" units="in"/>
          <inkml:channel name="F" type="integer" max="256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0" units="1/dev"/>
        </inkml:channelProperties>
      </inkml:inkSource>
      <inkml:timestamp xml:id="ts0" timeString="2012-02-28T14:56:01.95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0 434 48,'0'0'11,"0"0"1,0 0-1,6-2-2,4 0-2,1 0-1,5 0-2,-5 0 0,5 8-1,0-6 1,11 0-1,11-4-1,10-4 0,16-4 1,1-3-2,4-1 0,12 1 0,10-1 0,6 1 0,-1 1 0,-4-7 0,26 3-1,5-5 0,17 3 1,10-5 0,-10 2-1,5 1 0,16 1 1,0 0 0,10 3-1,-10 6 0,11-3 0,-5 5 0,15 2 0,1 1 0,-12 1 1,17 2 0,0-2-1,21 4 0,-21 2 0,11-2 0,-1 0 1,17 4-1,-16 0 0,15 0 0,1 0 1,11 2-1,-12 0 0,12 2 0,4 3 0,1-1 0,0 2 0,11 0 0,15 5 0,-15-1 1,15 3-1,1-1 1,-16 1 0,26-1 0,11-3 0,-5-3 0,26-2-1,1-4 1,-6 0 0,17-2-1,10-2 0,0 2 1,10-2-1,-20 0 0,21-2 0,5 0 0,-5 0 0,10-4 0,-21 0 0,27-4 0,-5-5 0,10 3 1,0-3-1,-16 3 0,16-2 0,-10-1 0,-6 1 0,11 1 1,-11-1-1,6 2 0,-12-1-2,12-5-1,-11 3-3,-33-1-9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in"/>
          <inkml:channel name="Y" type="integer" max="7200" units="in"/>
          <inkml:channel name="F" type="integer" max="256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0" units="1/dev"/>
        </inkml:channelProperties>
      </inkml:inkSource>
      <inkml:timestamp xml:id="ts0" timeString="2012-02-28T14:56:01.95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0 434 48,'0'0'11,"0"0"1,0 0-1,6-2-2,4 0-2,1 0-1,5 0-2,-5 0 0,5 8-1,0-6 1,11 0-1,11-4-1,10-4 0,16-4 1,1-3-2,4-1 0,12 1 0,10-1 0,6 1 0,-1 1 0,-4-7 0,26 3-1,5-5 0,17 3 1,10-5 0,-10 2-1,5 1 0,16 1 1,0 0 0,10 3-1,-10 6 0,11-3 0,-5 5 0,15 2 0,1 1 0,-12 1 1,17 2 0,0-2-1,21 4 0,-21 2 0,11-2 0,-1 0 1,17 4-1,-16 0 0,15 0 0,1 0 1,11 2-1,-12 0 0,12 2 0,4 3 0,1-1 0,0 2 0,11 0 0,15 5 0,-15-1 1,15 3-1,1-1 1,-16 1 0,26-1 0,11-3 0,-5-3 0,26-2-1,1-4 1,-6 0 0,17-2-1,10-2 0,0 2 1,10-2-1,-20 0 0,21-2 0,5 0 0,-5 0 0,10-4 0,-21 0 0,27-4 0,-5-5 0,10 3 1,0-3-1,-16 3 0,16-2 0,-10-1 0,-6 1 0,11 1 1,-11-1-1,6 2 0,-12-1-2,12-5-1,-11 3-3,-33-1-9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2D75AA-83E6-42B2-9E72-9255BCE48816}" type="datetime1">
              <a:rPr lang="ru-RU"/>
              <a:pPr>
                <a:defRPr/>
              </a:pPr>
              <a:t>09.11.2014</a:t>
            </a:fld>
            <a:endParaRPr lang="ru-RU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022C787-7425-42ED-A2DF-F37960C6A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60735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201AE3-C2CC-4DF2-98A2-C4DC25FD1708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98B61E-AB37-4518-953B-EEBA60CE73B1}" type="slidenum">
              <a:rPr lang="ru-RU" smtClean="0"/>
              <a:pPr eaLnBrk="1" hangingPunct="1"/>
              <a:t>1</a:t>
            </a:fld>
            <a:endParaRPr lang="ru-RU" smtClean="0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19229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66297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>
                <a:solidFill>
                  <a:prstClr val="black"/>
                </a:solidFill>
              </a:rPr>
              <a:pPr eaLnBrk="1" hangingPunct="1"/>
              <a:t>09.11.2014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>
                <a:solidFill>
                  <a:prstClr val="black"/>
                </a:solidFill>
              </a:rPr>
              <a:pPr eaLnBrk="1" hangingPunct="1"/>
              <a:t>3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19662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4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16161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>
                <a:solidFill>
                  <a:prstClr val="black"/>
                </a:solidFill>
              </a:rPr>
              <a:pPr eaLnBrk="1" hangingPunct="1"/>
              <a:t>09.11.2014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>
                <a:solidFill>
                  <a:prstClr val="black"/>
                </a:solidFill>
              </a:rPr>
              <a:pPr eaLnBrk="1" hangingPunct="1"/>
              <a:t>5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52175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6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050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7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58496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8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54995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>
                <a:solidFill>
                  <a:prstClr val="black"/>
                </a:solidFill>
              </a:rPr>
              <a:pPr eaLnBrk="1" hangingPunct="1"/>
              <a:t>09.11.2014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>
                <a:solidFill>
                  <a:prstClr val="black"/>
                </a:solidFill>
              </a:rPr>
              <a:pPr eaLnBrk="1" hangingPunct="1"/>
              <a:t>9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32854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10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73455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11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90651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12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05076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13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31725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14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81098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15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71926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09.11.2014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16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09174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>
                <a:solidFill>
                  <a:prstClr val="black"/>
                </a:solidFill>
              </a:rPr>
              <a:pPr eaLnBrk="1" hangingPunct="1"/>
              <a:t>10.11.2014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>
                <a:solidFill>
                  <a:prstClr val="black"/>
                </a:solidFill>
              </a:rPr>
              <a:pPr eaLnBrk="1" hangingPunct="1"/>
              <a:t>17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30345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18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391922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19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01706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20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50438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21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349366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22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38672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23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45550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24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2971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D2E57B-5817-4778-9565-3CF0AAF13495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78E15-3776-42A3-A389-0F7F0DFAFABF}" type="slidenum">
              <a:rPr lang="ru-RU" smtClean="0"/>
              <a:pPr eaLnBrk="1" hangingPunct="1"/>
              <a:t>25</a:t>
            </a:fld>
            <a:endParaRPr lang="ru-RU" smtClean="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44236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201AE3-C2CC-4DF2-98A2-C4DC25FD1708}" type="datetime1">
              <a:rPr lang="ru-RU" smtClean="0"/>
              <a:pPr eaLnBrk="1" hangingPunct="1"/>
              <a:t>10.11.2014</a:t>
            </a:fld>
            <a:endParaRPr lang="ru-RU" smtClean="0"/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98B61E-AB37-4518-953B-EEBA60CE73B1}" type="slidenum">
              <a:rPr lang="ru-RU" smtClean="0"/>
              <a:pPr eaLnBrk="1" hangingPunct="1"/>
              <a:t>26</a:t>
            </a:fld>
            <a:endParaRPr lang="ru-RU" smtClean="0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37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emf"/><Relationship Id="rId4" Type="http://schemas.openxmlformats.org/officeDocument/2006/relationships/customXml" Target="../ink/ink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9DD1-4737-4BCA-BA43-C13C162DA99B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D080-AE84-45B2-88F2-16F142BAE1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94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48E99-B8EA-4A99-BD5A-8A472DD41BE1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AAA83-73D9-49AF-BC55-753F68049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6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F4A17-8B8A-4FEC-8D8C-8B6B8D99978A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133AE-3D2E-4258-8596-11F0168DB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93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85B3D-5EF3-4E54-AAB9-922A0A47099F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8F1F7-4963-413A-B290-9DDCAD263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2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DAC41-FAD1-4CC0-BBAF-A1249296B367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48ED7-F814-446F-BD9F-1E61DEA7F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7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74413-99FF-4369-811D-14D2D61987DB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8A288-6B00-4E38-A766-057106BBF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1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1C135-F5EC-42BD-A0AD-09379BB9FF36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65441-9EED-428F-BB04-7389954C8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6025B-4255-47C2-90B0-91EF3FB483E4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5580D-737C-4433-86E1-DF871D303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0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8FAC1-ABDC-4058-A386-309B60405E4A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504A3-C50A-4957-A067-6FF10AAF09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4F0BA-F45F-4C83-A0B3-69AAE6DFE72E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9A0F8-F73A-49C9-8687-369C3CE21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D299-DA75-4A79-8358-F83835051C52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8513E-B532-4ECC-93B3-98FC8F6C3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42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0CE1F-F5CB-48C0-AF01-59256BA9C1CD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06CCC-B1C5-47B6-BFB6-4766CA671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0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9DD1-4737-4BCA-BA43-C13C162DA99B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D080-AE84-45B2-88F2-16F142BAE1B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1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48E99-B8EA-4A99-BD5A-8A472DD41BE1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AAA83-73D9-49AF-BC55-753F68049D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2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F4A17-8B8A-4FEC-8D8C-8B6B8D99978A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133AE-3D2E-4258-8596-11F0168DBF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1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85B3D-5EF3-4E54-AAB9-922A0A47099F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8F1F7-4963-413A-B290-9DDCAD2634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DAC41-FAD1-4CC0-BBAF-A1249296B367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48ED7-F814-446F-BD9F-1E61DEA7FEC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74413-99FF-4369-811D-14D2D61987DB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8A288-6B00-4E38-A766-057106BBF6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1C135-F5EC-42BD-A0AD-09379BB9FF36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65441-9EED-428F-BB04-7389954C8D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6025B-4255-47C2-90B0-91EF3FB483E4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5580D-737C-4433-86E1-DF871D30378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2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8FAC1-ABDC-4058-A386-309B60405E4A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504A3-C50A-4957-A067-6FF10AAF09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4F0BA-F45F-4C83-A0B3-69AAE6DFE72E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9A0F8-F73A-49C9-8687-369C3CE213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2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D299-DA75-4A79-8358-F83835051C52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8513E-B532-4ECC-93B3-98FC8F6C38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7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0CE1F-F5CB-48C0-AF01-59256BA9C1CD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06CCC-B1C5-47B6-BFB6-4766CA671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2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9DD1-4737-4BCA-BA43-C13C162DA99B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D080-AE84-45B2-88F2-16F142BAE1B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3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48E99-B8EA-4A99-BD5A-8A472DD41BE1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AAA83-73D9-49AF-BC55-753F68049D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00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F4A17-8B8A-4FEC-8D8C-8B6B8D99978A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133AE-3D2E-4258-8596-11F0168DBF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3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85B3D-5EF3-4E54-AAB9-922A0A47099F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8F1F7-4963-413A-B290-9DDCAD2634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DAC41-FAD1-4CC0-BBAF-A1249296B367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48ED7-F814-446F-BD9F-1E61DEA7FEC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5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74413-99FF-4369-811D-14D2D61987DB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8A288-6B00-4E38-A766-057106BBF6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1C135-F5EC-42BD-A0AD-09379BB9FF36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65441-9EED-428F-BB04-7389954C8D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6025B-4255-47C2-90B0-91EF3FB483E4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5580D-737C-4433-86E1-DF871D30378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8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8FAC1-ABDC-4058-A386-309B60405E4A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504A3-C50A-4957-A067-6FF10AAF09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3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4F0BA-F45F-4C83-A0B3-69AAE6DFE72E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9A0F8-F73A-49C9-8687-369C3CE213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2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D299-DA75-4A79-8358-F83835051C52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8513E-B532-4ECC-93B3-98FC8F6C38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7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0CE1F-F5CB-48C0-AF01-59256BA9C1CD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06CCC-B1C5-47B6-BFB6-4766CA671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 b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7E46E44-D5B7-4FB6-B46B-845FE5457D8E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57CD6B-C937-4B1D-A6E9-CCAC92DE50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40152" y="5809152"/>
            <a:ext cx="1728257" cy="365125"/>
          </a:xfrm>
        </p:spPr>
        <p:txBody>
          <a:bodyPr/>
          <a:lstStyle/>
          <a:p>
            <a:pPr>
              <a:defRPr/>
            </a:pPr>
            <a:fld id="{2B43840B-BC47-42A4-A452-7F0AE41DBE20}" type="datetime8">
              <a:rPr lang="ru-RU" smtClean="0"/>
              <a:pPr>
                <a:defRPr/>
              </a:pPr>
              <a:t>09.11.2014 20:34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025751" cy="365125"/>
          </a:xfrm>
        </p:spPr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1EF9DF-C67A-44A5-A52D-1D4BF4B196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016675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7" name="Picture 10" descr="NdFeB3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25" y="4869160"/>
            <a:ext cx="1476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6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035" y="4005064"/>
            <a:ext cx="789365" cy="78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Рукописные данные 8"/>
              <p14:cNvContentPartPr/>
              <p14:nvPr userDrawn="1"/>
            </p14:nvContentPartPr>
            <p14:xfrm>
              <a:off x="1405068" y="3501008"/>
              <a:ext cx="6541473" cy="155520"/>
            </p14:xfrm>
          </p:contentPart>
        </mc:Choice>
        <mc:Fallback xmlns="">
          <p:pic>
            <p:nvPicPr>
              <p:cNvPr id="9" name="Рукописные данные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96428" y="3488768"/>
                <a:ext cx="6562354" cy="17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B8C14E-3345-4E7C-A838-C15EFD352B05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9FD1E-E196-435C-B127-6C97A82642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13B29-1CC4-4354-9A15-A7B12EDF3F15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5CBE75-CDAC-4810-9A02-4A7EA0F936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7D20A-7235-41F7-BD3A-338E44400D77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85A26-A70D-4ED0-B17D-649FC1C173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2ECEAF-7B62-49C6-9400-FD7400EC98A0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D3ECB-669F-4B8F-8849-A5AC3A3400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70319" y="439324"/>
            <a:ext cx="4228297" cy="589198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375013" y="366110"/>
            <a:ext cx="4161293" cy="5936319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35684">
            <a:off x="2122530" y="204570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96196">
            <a:off x="6623948" y="259979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6034" y="951190"/>
            <a:ext cx="3700044" cy="4831235"/>
          </a:xfrm>
        </p:spPr>
        <p:txBody>
          <a:bodyPr anchor="ctr"/>
          <a:lstStyle>
            <a:lvl1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807342" y="5885672"/>
            <a:ext cx="1213821" cy="365125"/>
          </a:xfrm>
        </p:spPr>
        <p:txBody>
          <a:bodyPr/>
          <a:lstStyle/>
          <a:p>
            <a:pPr>
              <a:defRPr/>
            </a:pPr>
            <a:fld id="{B1BE6AC4-2BE6-443C-BD06-E864D5CA5B5C}" type="datetime8">
              <a:rPr lang="ru-RU" smtClean="0"/>
              <a:pPr>
                <a:defRPr/>
              </a:pPr>
              <a:t>09.11.2014 20:34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8022957" y="5896961"/>
            <a:ext cx="554023" cy="365125"/>
          </a:xfrm>
        </p:spPr>
        <p:txBody>
          <a:bodyPr/>
          <a:lstStyle/>
          <a:p>
            <a:pPr>
              <a:defRPr/>
            </a:pPr>
            <a:fld id="{05C358D3-E651-4A63-B412-C83C435599D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4C692B28-6E1B-42DF-8497-17310A4FAFE1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1A21B6C-5875-4A8B-85F0-DFDA702B0D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0A80C4-C880-4D75-9367-E89EF448F929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0CD91-636C-4394-A624-42A69C2BC9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820889-C7F8-4F30-8CB1-962A88D8A7E3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67EE6E-B6A8-4181-BCAF-D67E6B705C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tint val="6000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738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pPr>
              <a:defRPr/>
            </a:pPr>
            <a:fld id="{1002EAE9-0D26-4A52-BBC9-5D966583910C}" type="datetime8">
              <a:rPr lang="ru-RU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55875" y="6245225"/>
            <a:ext cx="4032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pPr>
              <a:defRPr/>
            </a:pPr>
            <a:r>
              <a:rPr lang="ru-RU"/>
              <a:t>Томский политехнический университет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245225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/>
            </a:lvl1pPr>
          </a:lstStyle>
          <a:p>
            <a:pPr>
              <a:defRPr/>
            </a:pPr>
            <a:fld id="{D9D6D9F3-5590-4186-B122-2D4A94E4B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0" i="1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600" b="1" i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600AC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tint val="6000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738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pPr>
              <a:defRPr/>
            </a:pPr>
            <a:fld id="{1002EAE9-0D26-4A52-BBC9-5D966583910C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55875" y="6245225"/>
            <a:ext cx="4032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245225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/>
            </a:lvl1pPr>
          </a:lstStyle>
          <a:p>
            <a:pPr>
              <a:defRPr/>
            </a:pPr>
            <a:fld id="{D9D6D9F3-5590-4186-B122-2D4A94E4BB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05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0" i="1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600" b="1" i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600AC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tint val="6000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738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pPr>
              <a:defRPr/>
            </a:pPr>
            <a:fld id="{1002EAE9-0D26-4A52-BBC9-5D966583910C}" type="datetime8">
              <a:rPr lang="ru-RU">
                <a:solidFill>
                  <a:srgbClr val="000000"/>
                </a:solidFill>
              </a:rPr>
              <a:pPr>
                <a:defRPr/>
              </a:pPr>
              <a:t>09.11.2014 20:34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55875" y="6245225"/>
            <a:ext cx="4032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Томский политехнический университет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245225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/>
            </a:lvl1pPr>
          </a:lstStyle>
          <a:p>
            <a:pPr>
              <a:defRPr/>
            </a:pPr>
            <a:fld id="{D9D6D9F3-5590-4186-B122-2D4A94E4BB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49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0" i="1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 i="1">
          <a:solidFill>
            <a:srgbClr val="DB05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600" b="1" i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600AC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1628800"/>
            <a:ext cx="6196405" cy="40942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1002EAE9-0D26-4A52-BBC9-5D966583910C}" type="datetime8">
              <a:rPr lang="ru-RU" smtClean="0"/>
              <a:pPr>
                <a:defRPr/>
              </a:pPr>
              <a:t>09.11.2014 20:34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r>
              <a:rPr lang="ru-RU" smtClean="0"/>
              <a:t>Томский политехнический университет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D9D6D9F3-5590-4186-B122-2D4A94E4BB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3399"/>
          </a:solidFill>
          <a:latin typeface="Comic Sans MS" pitchFamily="66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None/>
        <a:defRPr sz="2400" b="1" i="1" kern="1200">
          <a:solidFill>
            <a:schemeClr val="tx1"/>
          </a:solidFill>
          <a:latin typeface="Times New Roman Cyr" pitchFamily="18" charset="0"/>
          <a:ea typeface="+mn-ea"/>
          <a:cs typeface="Times New Roman Cyr" pitchFamily="18" charset="0"/>
        </a:defRPr>
      </a:lvl1pPr>
      <a:lvl2pPr marL="263525" indent="-2476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b="1" i="1" kern="1200">
          <a:solidFill>
            <a:schemeClr val="tx1"/>
          </a:solidFill>
          <a:latin typeface="Times New Roman Cyr" pitchFamily="18" charset="0"/>
          <a:ea typeface="+mn-ea"/>
          <a:cs typeface="Times New Roman Cyr" pitchFamily="18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7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21.emf"/><Relationship Id="rId4" Type="http://schemas.openxmlformats.org/officeDocument/2006/relationships/customXml" Target="../ink/ink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696" y="2708920"/>
            <a:ext cx="6120680" cy="793750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4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Comic Sans MS" pitchFamily="66" charset="0"/>
              </a:rPr>
              <a:t>Технология получения редкоземельных элементов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30337" y="4077072"/>
            <a:ext cx="6526039" cy="79216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rgbClr val="003399"/>
                </a:solidFill>
              </a:rPr>
              <a:t>Лекция 4. Получение галогенидов РЗЭ. </a:t>
            </a:r>
            <a:br>
              <a:rPr lang="ru-RU" sz="2000" b="1" i="1" dirty="0" smtClean="0">
                <a:solidFill>
                  <a:srgbClr val="003399"/>
                </a:solidFill>
              </a:rPr>
            </a:br>
            <a:r>
              <a:rPr lang="ru-RU" sz="2000" dirty="0" smtClean="0">
                <a:solidFill>
                  <a:srgbClr val="003399"/>
                </a:solidFill>
              </a:rPr>
              <a:t>Получение редкоземельных металлов</a:t>
            </a:r>
            <a:endParaRPr lang="ru-RU" sz="2000" b="1" i="1" dirty="0" smtClean="0">
              <a:solidFill>
                <a:srgbClr val="003399"/>
              </a:solidFill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109910" y="1124744"/>
            <a:ext cx="6990581" cy="598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700" b="1" dirty="0">
                <a:latin typeface="Arial Narrow" pitchFamily="34" charset="0"/>
              </a:rPr>
              <a:t>Национальный </a:t>
            </a:r>
            <a:r>
              <a:rPr lang="ru-RU" sz="1700" b="1" dirty="0" smtClean="0">
                <a:latin typeface="Arial Narrow" pitchFamily="34" charset="0"/>
              </a:rPr>
              <a:t>исследовательский</a:t>
            </a:r>
            <a:r>
              <a:rPr lang="en-US" sz="1700" b="1" dirty="0" smtClean="0">
                <a:latin typeface="Arial Narrow" pitchFamily="34" charset="0"/>
              </a:rPr>
              <a:t> </a:t>
            </a:r>
            <a:r>
              <a:rPr lang="ru-RU" sz="1700" b="1" dirty="0" smtClean="0">
                <a:latin typeface="Arial Narrow" pitchFamily="34" charset="0"/>
              </a:rPr>
              <a:t>Томский </a:t>
            </a:r>
            <a:r>
              <a:rPr lang="ru-RU" sz="1700" b="1" dirty="0">
                <a:latin typeface="Arial Narrow" pitchFamily="34" charset="0"/>
              </a:rPr>
              <a:t>политехнический университет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1691681" y="1699717"/>
            <a:ext cx="639822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Физико-технический институт</a:t>
            </a:r>
            <a:br>
              <a:rPr lang="ru-RU" sz="20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Кафедра 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ХТРЭ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405068" y="5157192"/>
            <a:ext cx="645427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ru-RU" sz="2000" b="1" dirty="0">
                <a:solidFill>
                  <a:srgbClr val="C00000"/>
                </a:solidFill>
                <a:latin typeface="Segoe Print" pitchFamily="2" charset="0"/>
                <a:cs typeface="Calibri" pitchFamily="34" charset="0"/>
              </a:rPr>
              <a:t>Доцент кафедры Оствальд </a:t>
            </a:r>
            <a:r>
              <a:rPr lang="ru-RU" sz="2000" b="1" dirty="0" smtClean="0">
                <a:solidFill>
                  <a:srgbClr val="C00000"/>
                </a:solidFill>
                <a:latin typeface="Segoe Print" pitchFamily="2" charset="0"/>
                <a:cs typeface="Calibri" pitchFamily="34" charset="0"/>
              </a:rPr>
              <a:t>Р.В.</a:t>
            </a:r>
            <a:endParaRPr lang="ru-RU" sz="2000" b="1" i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iature" pitchFamily="2" charset="0"/>
              <a:ea typeface="+mj-ea"/>
              <a:cs typeface="+mj-cs"/>
            </a:endParaRPr>
          </a:p>
        </p:txBody>
      </p:sp>
      <p:pic>
        <p:nvPicPr>
          <p:cNvPr id="15" name="Picture 8" descr="NdFeB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607" y="4005064"/>
            <a:ext cx="1104082" cy="96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Рукописные данные 6"/>
              <p14:cNvContentPartPr/>
              <p14:nvPr/>
            </p14:nvContentPartPr>
            <p14:xfrm>
              <a:off x="1405068" y="3849544"/>
              <a:ext cx="6541473" cy="155520"/>
            </p14:xfrm>
          </p:contentPart>
        </mc:Choice>
        <mc:Fallback xmlns="">
          <p:pic>
            <p:nvPicPr>
              <p:cNvPr id="7" name="Рукописные данные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96428" y="3837304"/>
                <a:ext cx="6562354" cy="17784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10" descr="NdFeB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90825"/>
            <a:ext cx="1476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4" descr="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781" y="1871833"/>
            <a:ext cx="922987" cy="91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13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46150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99592" y="1844824"/>
            <a:ext cx="7416824" cy="3312368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/>
              <a:t>Наиболее важное значение для металлургии имеют хлориды и фториды РЗЭ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Степень обезвоживания галогенидов РЗЭ играет решающую роль на качество и выход получаемых из них металлов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/>
              <a:t>Основная проблема </a:t>
            </a:r>
            <a:r>
              <a:rPr lang="ru-RU" dirty="0" smtClean="0"/>
              <a:t>– образование промежуточных </a:t>
            </a:r>
            <a:r>
              <a:rPr lang="ru-RU" dirty="0"/>
              <a:t>соединений </a:t>
            </a:r>
            <a:r>
              <a:rPr lang="ru-RU" dirty="0" err="1" smtClean="0"/>
              <a:t>оксигалогенидов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РЗЭ</a:t>
            </a:r>
            <a:r>
              <a:rPr lang="en-US" dirty="0" err="1" smtClean="0"/>
              <a:t>OCl</a:t>
            </a:r>
            <a:r>
              <a:rPr lang="en-US" dirty="0" smtClean="0"/>
              <a:t>, </a:t>
            </a:r>
            <a:r>
              <a:rPr lang="ru-RU" dirty="0"/>
              <a:t>РЗЭ</a:t>
            </a:r>
            <a:r>
              <a:rPr lang="en-US" dirty="0" smtClean="0"/>
              <a:t>OF)</a:t>
            </a:r>
            <a:r>
              <a:rPr lang="ru-RU" dirty="0" smtClean="0"/>
              <a:t>. </a:t>
            </a:r>
            <a:r>
              <a:rPr lang="ru-RU" dirty="0"/>
              <a:t>Устойчивость </a:t>
            </a:r>
            <a:r>
              <a:rPr lang="ru-RU" dirty="0" err="1"/>
              <a:t>оксигалогенидов</a:t>
            </a:r>
            <a:r>
              <a:rPr lang="ru-RU" dirty="0"/>
              <a:t> в ряду РЗЭ возрастает с увеличением порядкового </a:t>
            </a:r>
            <a:r>
              <a:rPr lang="ru-RU" dirty="0" smtClean="0"/>
              <a:t>номера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20:34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36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xfrm>
            <a:off x="1403648" y="2708920"/>
            <a:ext cx="6254044" cy="576064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хлоридов РЗЭ</a:t>
            </a:r>
            <a:endParaRPr lang="ru-RU" sz="32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31641" y="3789040"/>
            <a:ext cx="6356094" cy="1309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Технология получения редко-земельных элементов. </a:t>
            </a:r>
            <a:r>
              <a:rPr lang="ru-RU" dirty="0" smtClean="0"/>
              <a:t>Лекция </a:t>
            </a:r>
            <a:r>
              <a:rPr lang="ru-RU" dirty="0"/>
              <a:t>4. Получение галогенидов РЗЭ. </a:t>
            </a:r>
            <a:br>
              <a:rPr lang="ru-RU" dirty="0"/>
            </a:br>
            <a:r>
              <a:rPr lang="ru-RU" dirty="0"/>
              <a:t>Получение редкоземельных металлов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85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flash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920996" y="1628800"/>
            <a:ext cx="7416824" cy="3384376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/>
              <a:t>Процессы получения как правило связаны с обезвоживанием </a:t>
            </a:r>
            <a:r>
              <a:rPr lang="ru-RU" dirty="0" smtClean="0"/>
              <a:t>РЗЭ </a:t>
            </a:r>
            <a:r>
              <a:rPr lang="ru-RU" dirty="0"/>
              <a:t>в </a:t>
            </a:r>
            <a:r>
              <a:rPr lang="ru-RU" dirty="0" smtClean="0"/>
              <a:t>токе.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/>
              <a:t>Р</a:t>
            </a:r>
            <a:r>
              <a:rPr lang="ru-RU" dirty="0" smtClean="0"/>
              <a:t>еакцию с </a:t>
            </a:r>
            <a:r>
              <a:rPr lang="en-US" dirty="0" err="1" smtClean="0"/>
              <a:t>HCl</a:t>
            </a:r>
            <a:r>
              <a:rPr lang="ru-RU" dirty="0" smtClean="0"/>
              <a:t> проводят при пониженном давлении ~40 мм </a:t>
            </a:r>
            <a:r>
              <a:rPr lang="ru-RU" dirty="0" err="1" smtClean="0"/>
              <a:t>рт.ст</a:t>
            </a:r>
            <a:r>
              <a:rPr lang="ru-RU" dirty="0" smtClean="0"/>
              <a:t>. и медленном нагревании до 400 °С.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Более чистый хлорид получают при взаимодействии с избытком </a:t>
            </a:r>
            <a:r>
              <a:rPr lang="en-US" dirty="0" smtClean="0"/>
              <a:t>NH</a:t>
            </a:r>
            <a:r>
              <a:rPr lang="ru-RU" baseline="-25000" dirty="0"/>
              <a:t>4</a:t>
            </a:r>
            <a:r>
              <a:rPr lang="en-US" dirty="0"/>
              <a:t>Cl</a:t>
            </a:r>
            <a:r>
              <a:rPr lang="ru-RU" dirty="0"/>
              <a:t> </a:t>
            </a:r>
            <a:r>
              <a:rPr lang="ru-RU" dirty="0" smtClean="0"/>
              <a:t>в вакууме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dirty="0" smtClean="0"/>
          </a:p>
          <a:p>
            <a:pPr>
              <a:lnSpc>
                <a:spcPct val="90000"/>
              </a:lnSpc>
              <a:defRPr/>
            </a:pPr>
            <a:r>
              <a:rPr lang="ru-RU" dirty="0" smtClean="0"/>
              <a:t>Избыточный </a:t>
            </a:r>
            <a:r>
              <a:rPr lang="en-US" dirty="0" smtClean="0"/>
              <a:t>NH</a:t>
            </a:r>
            <a:r>
              <a:rPr lang="ru-RU" baseline="-25000" dirty="0" smtClean="0"/>
              <a:t>4</a:t>
            </a:r>
            <a:r>
              <a:rPr lang="en-US" dirty="0" smtClean="0"/>
              <a:t>Cl</a:t>
            </a:r>
            <a:r>
              <a:rPr lang="ru-RU" dirty="0" smtClean="0"/>
              <a:t> удаляют </a:t>
            </a:r>
            <a:r>
              <a:rPr lang="ru-RU" dirty="0"/>
              <a:t>нагреванием до 300-350 °С в вакууме. Выход продукта 85-95 </a:t>
            </a:r>
            <a:r>
              <a:rPr lang="ru-RU" dirty="0" smtClean="0"/>
              <a:t>%.</a:t>
            </a:r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22:28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4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46150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хлоридов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89088"/>
            <a:ext cx="5351487" cy="504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13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xfrm>
            <a:off x="1403648" y="2708920"/>
            <a:ext cx="6254044" cy="576064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фторидов РЗЭ</a:t>
            </a:r>
            <a:endParaRPr lang="ru-RU" sz="32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31641" y="3789040"/>
            <a:ext cx="6356094" cy="1309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Технология получения редко-земельных элементов. </a:t>
            </a:r>
            <a:r>
              <a:rPr lang="ru-RU" dirty="0" smtClean="0"/>
              <a:t>Лекция </a:t>
            </a:r>
            <a:r>
              <a:rPr lang="ru-RU" dirty="0"/>
              <a:t>4. Получение галогенидов РЗЭ. </a:t>
            </a:r>
            <a:br>
              <a:rPr lang="ru-RU" dirty="0"/>
            </a:br>
            <a:r>
              <a:rPr lang="ru-RU" dirty="0"/>
              <a:t>Получение редкоземельных металлов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33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flash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914401" y="1628800"/>
            <a:ext cx="7416824" cy="3814508"/>
          </a:xfrm>
        </p:spPr>
        <p:txBody>
          <a:bodyPr rtlCol="0">
            <a:normAutofit/>
          </a:bodyPr>
          <a:lstStyle/>
          <a:p>
            <a:r>
              <a:rPr lang="ru-RU" dirty="0"/>
              <a:t>Получение фторидов можно </a:t>
            </a:r>
            <a:r>
              <a:rPr lang="ru-RU" dirty="0" smtClean="0"/>
              <a:t>осуществить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идрофторированием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оксидов </a:t>
            </a:r>
            <a:r>
              <a:rPr lang="ru-RU" dirty="0"/>
              <a:t>фтористым водородом. </a:t>
            </a:r>
            <a:endParaRPr lang="ru-RU" dirty="0" smtClean="0"/>
          </a:p>
          <a:p>
            <a:r>
              <a:rPr lang="ru-RU" dirty="0" smtClean="0"/>
              <a:t>Температуру </a:t>
            </a:r>
            <a:r>
              <a:rPr lang="ru-RU" dirty="0"/>
              <a:t>поднимают от 150 до </a:t>
            </a:r>
            <a:r>
              <a:rPr lang="ru-RU" dirty="0" smtClean="0"/>
              <a:t>750°С</a:t>
            </a:r>
            <a:r>
              <a:rPr lang="ru-RU" dirty="0"/>
              <a:t>, расход </a:t>
            </a:r>
            <a:r>
              <a:rPr lang="en-US" dirty="0"/>
              <a:t>HF</a:t>
            </a:r>
            <a:r>
              <a:rPr lang="ru-RU" dirty="0"/>
              <a:t> 250 % от стехиометрии при разряжении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Остаточное содержание кислорода 0,04-0,1 %. Используются вращающиеся печи и печи кипящего слоя.	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22:35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6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46150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фторидов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186" y="3644052"/>
            <a:ext cx="4425636" cy="50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27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914401" y="1226212"/>
            <a:ext cx="7309824" cy="3282908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/>
              <a:t>Так же РЗЭ</a:t>
            </a:r>
            <a:r>
              <a:rPr lang="en-US" dirty="0"/>
              <a:t>F</a:t>
            </a:r>
            <a:r>
              <a:rPr lang="ru-RU" baseline="-25000" dirty="0"/>
              <a:t>3</a:t>
            </a:r>
            <a:r>
              <a:rPr lang="ru-RU" dirty="0"/>
              <a:t> могут быть получены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спеканием </a:t>
            </a:r>
            <a:r>
              <a:rPr lang="ru-RU" dirty="0"/>
              <a:t>их оксидов 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бифторидом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аммония</a:t>
            </a:r>
            <a:r>
              <a:rPr lang="ru-RU" dirty="0"/>
              <a:t>: </a:t>
            </a:r>
          </a:p>
          <a:p>
            <a:endParaRPr lang="ru-RU" dirty="0"/>
          </a:p>
          <a:p>
            <a:r>
              <a:rPr lang="ru-RU" dirty="0"/>
              <a:t>Степень фторирования 99,17-99,99 %</a:t>
            </a:r>
          </a:p>
          <a:p>
            <a:r>
              <a:rPr lang="ru-RU" dirty="0"/>
              <a:t>Существует ещё один способ получения фторидов РЗЭ через хлориды¸ с их дополнительным </a:t>
            </a:r>
            <a:r>
              <a:rPr lang="ru-RU" dirty="0" smtClean="0"/>
              <a:t>обезвоживанием.</a:t>
            </a:r>
          </a:p>
          <a:p>
            <a:r>
              <a:rPr lang="ru-RU" dirty="0" smtClean="0"/>
              <a:t>Хлориды </a:t>
            </a:r>
            <a:r>
              <a:rPr lang="ru-RU" dirty="0"/>
              <a:t>обрабатывают 48%-ой плавиковой кислотой; полученные фториды после высушивания при 100-150 °С на воздухе обезвоживают при 300 °С в вакууме, либо при 600 °С в токе водорода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22:39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7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46150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Получение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фторидов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480" y="1772816"/>
            <a:ext cx="5841666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61" y="4191634"/>
            <a:ext cx="7119104" cy="13255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69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99592" y="764704"/>
            <a:ext cx="7416824" cy="5184576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Редкоземельные металлы обладают большой химической активностью особенно при </a:t>
            </a:r>
            <a:r>
              <a:rPr lang="ru-RU" dirty="0"/>
              <a:t>высокой температуре. </a:t>
            </a:r>
            <a:endParaRPr lang="ru-RU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В </a:t>
            </a:r>
            <a:r>
              <a:rPr lang="ru-RU" dirty="0"/>
              <a:t>настоящее время лучшим </a:t>
            </a:r>
            <a:r>
              <a:rPr lang="ru-RU" dirty="0" smtClean="0"/>
              <a:t>материалом </a:t>
            </a:r>
            <a:r>
              <a:rPr lang="ru-RU" dirty="0"/>
              <a:t>считается тантал. Тантал практически не реагирует с большей частью РЗЭ </a:t>
            </a:r>
            <a:r>
              <a:rPr lang="ru-RU" dirty="0" smtClean="0"/>
              <a:t>до </a:t>
            </a:r>
            <a:r>
              <a:rPr lang="ru-RU" dirty="0"/>
              <a:t>1500-1600ºC. </a:t>
            </a:r>
            <a:endParaRPr lang="ru-RU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Поэтому </a:t>
            </a:r>
            <a:r>
              <a:rPr lang="ru-RU" dirty="0"/>
              <a:t>тигли при плавке РЗЭ изготовляют из танталовой фольги толщиной 0,02-0,06мм путем сварки. </a:t>
            </a:r>
            <a:endParaRPr lang="ru-RU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/>
              <a:t>Основные методы получения </a:t>
            </a:r>
            <a:r>
              <a:rPr lang="ru-RU" dirty="0" smtClean="0"/>
              <a:t>РЗЭ:</a:t>
            </a:r>
            <a:endParaRPr lang="ru-RU" dirty="0"/>
          </a:p>
          <a:p>
            <a:pPr marL="342900" lvl="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 smtClean="0"/>
              <a:t>Металлотермическое </a:t>
            </a:r>
            <a:r>
              <a:rPr lang="ru-RU" dirty="0"/>
              <a:t>восстановление безводных хлоридов и фторидов.</a:t>
            </a:r>
          </a:p>
          <a:p>
            <a:pPr marL="342900" lvl="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dirty="0" smtClean="0"/>
              <a:t>Электролиз </a:t>
            </a:r>
            <a:r>
              <a:rPr lang="ru-RU" dirty="0"/>
              <a:t>расплава безводных хлоридов и фторидов.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20:57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93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xfrm>
            <a:off x="1403648" y="2708920"/>
            <a:ext cx="6254044" cy="576064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Металлотермические способы получения РЗМ</a:t>
            </a:r>
            <a:endParaRPr lang="ru-RU" sz="32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31641" y="3789040"/>
            <a:ext cx="6356094" cy="1309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Технология получения редко-земельных элементов. </a:t>
            </a:r>
            <a:r>
              <a:rPr lang="ru-RU" dirty="0" smtClean="0"/>
              <a:t>Лекция </a:t>
            </a:r>
            <a:r>
              <a:rPr lang="ru-RU" dirty="0"/>
              <a:t>4. Получение галогенидов РЗЭ. </a:t>
            </a:r>
            <a:br>
              <a:rPr lang="ru-RU" dirty="0"/>
            </a:br>
            <a:r>
              <a:rPr lang="ru-RU" dirty="0"/>
              <a:t>Получение редкоземельных металлов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98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flash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628800"/>
            <a:ext cx="7309824" cy="913034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Металлотермическими методами могут быть получены более чистые РЗЭ чем </a:t>
            </a:r>
            <a:r>
              <a:rPr lang="ru-RU" dirty="0" err="1" smtClean="0"/>
              <a:t>элетролитически</a:t>
            </a:r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22:44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10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590" y="3097530"/>
            <a:ext cx="6299820" cy="27473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3588" y="2510218"/>
            <a:ext cx="7309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Теплота образования ∆H</a:t>
            </a:r>
            <a:r>
              <a:rPr lang="ru-RU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298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некоторых соединений РЗЭ и металлов - восстановителей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772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628800"/>
            <a:ext cx="7309824" cy="4180352"/>
          </a:xfrm>
        </p:spPr>
        <p:txBody>
          <a:bodyPr rtlCol="0">
            <a:normAutofit/>
          </a:bodyPr>
          <a:lstStyle/>
          <a:p>
            <a:r>
              <a:rPr lang="ru-RU" dirty="0"/>
              <a:t>В качестве восстановителя используют кальций.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Исторически </a:t>
            </a:r>
            <a:r>
              <a:rPr lang="ru-RU" dirty="0" smtClean="0"/>
              <a:t>в </a:t>
            </a:r>
            <a:r>
              <a:rPr lang="ru-RU" dirty="0"/>
              <a:t>качестве исходных соединений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использовали фториды</a:t>
            </a:r>
            <a:r>
              <a:rPr lang="ru-RU" dirty="0"/>
              <a:t>, как менее гигроскопичные.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Кальций, очищенный вакуумной дистилляцией, берут с 10%-</a:t>
            </a:r>
            <a:r>
              <a:rPr lang="ru-RU" dirty="0" err="1"/>
              <a:t>ным</a:t>
            </a:r>
            <a:r>
              <a:rPr lang="ru-RU" dirty="0"/>
              <a:t> избытком. </a:t>
            </a:r>
            <a:endParaRPr lang="ru-RU" dirty="0" smtClean="0"/>
          </a:p>
          <a:p>
            <a:r>
              <a:rPr lang="ru-RU" dirty="0" smtClean="0"/>
              <a:t>Технология </a:t>
            </a:r>
            <a:r>
              <a:rPr lang="ru-RU" dirty="0"/>
              <a:t>восстановления: в танталовый тигель загружают шихта, закрывается танталовой перфорированной крышкой, помещается в индукционную вакуумную печь. 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22:52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11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5363" y="2852936"/>
            <a:ext cx="3346273" cy="4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49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22:53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12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059716"/>
            <a:ext cx="4299462" cy="327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628800"/>
            <a:ext cx="7309824" cy="4180352"/>
          </a:xfrm>
        </p:spPr>
        <p:txBody>
          <a:bodyPr rtlCol="0">
            <a:normAutofit/>
          </a:bodyPr>
          <a:lstStyle/>
          <a:p>
            <a:r>
              <a:rPr lang="ru-RU" dirty="0"/>
              <a:t>Температуру медленно поднимают до 600ºC для дегазации шихты, далее печь заполняют аргоном до 500 мм. рт. ст. </a:t>
            </a:r>
            <a:endParaRPr lang="ru-RU" dirty="0" smtClean="0"/>
          </a:p>
          <a:p>
            <a:r>
              <a:rPr lang="ru-RU" dirty="0" smtClean="0"/>
              <a:t>Реакцию </a:t>
            </a:r>
            <a:r>
              <a:rPr lang="ru-RU" dirty="0"/>
              <a:t>заканчивают при температуре несколько выше температуры плавления CaF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dirty="0" smtClean="0"/>
              <a:t>(выше </a:t>
            </a:r>
            <a:r>
              <a:rPr lang="ru-RU" dirty="0"/>
              <a:t>1418ºC), для лучшего разделения металла и шлака. </a:t>
            </a:r>
            <a:endParaRPr lang="ru-RU" dirty="0" smtClean="0"/>
          </a:p>
          <a:p>
            <a:r>
              <a:rPr lang="ru-RU" dirty="0" smtClean="0"/>
              <a:t>Металл </a:t>
            </a:r>
            <a:r>
              <a:rPr lang="ru-RU" dirty="0"/>
              <a:t>тяжелых РЗЭ получается в виде губки чистотой 97-99%. </a:t>
            </a:r>
            <a:endParaRPr lang="ru-RU" dirty="0" smtClean="0"/>
          </a:p>
          <a:p>
            <a:r>
              <a:rPr lang="ru-RU" dirty="0" smtClean="0"/>
              <a:t>Легкие </a:t>
            </a:r>
            <a:r>
              <a:rPr lang="ru-RU" dirty="0"/>
              <a:t>РЗЭ имеющие температуру плавления в пределах 800-1050ºC получаются в виде слитка. </a:t>
            </a:r>
            <a:endParaRPr lang="ru-RU" dirty="0" smtClean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22:53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0634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628800"/>
            <a:ext cx="7309824" cy="4180352"/>
          </a:xfrm>
        </p:spPr>
        <p:txBody>
          <a:bodyPr rtlCol="0">
            <a:normAutofit/>
          </a:bodyPr>
          <a:lstStyle/>
          <a:p>
            <a:r>
              <a:rPr lang="ru-RU" dirty="0"/>
              <a:t>После охлаждения металл легко отделяется от шлака. </a:t>
            </a:r>
            <a:endParaRPr lang="ru-RU" dirty="0" smtClean="0"/>
          </a:p>
          <a:p>
            <a:r>
              <a:rPr lang="ru-RU" dirty="0" smtClean="0"/>
              <a:t>Основная </a:t>
            </a:r>
            <a:r>
              <a:rPr lang="ru-RU" dirty="0"/>
              <a:t>примесь- кальций - удаляется переплавкой металла в вакууме</a:t>
            </a:r>
            <a:r>
              <a:rPr lang="ru-RU" dirty="0" smtClean="0"/>
              <a:t>.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более распространено</a:t>
            </a:r>
            <a:r>
              <a:rPr lang="ru-RU" dirty="0"/>
              <a:t> получение РЗЭ путем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восстановления хлоридов</a:t>
            </a:r>
            <a:r>
              <a:rPr lang="ru-RU" dirty="0"/>
              <a:t>. Этим методом получают более чистый металл. </a:t>
            </a:r>
            <a:endParaRPr lang="ru-RU" dirty="0" smtClean="0"/>
          </a:p>
          <a:p>
            <a:r>
              <a:rPr lang="ru-RU" dirty="0" smtClean="0"/>
              <a:t>Основная </a:t>
            </a:r>
            <a:r>
              <a:rPr lang="ru-RU" dirty="0"/>
              <a:t>трудность – получение безводных хлоридов, не содержащих </a:t>
            </a:r>
            <a:r>
              <a:rPr lang="ru-RU" dirty="0" err="1"/>
              <a:t>оксихлоридов</a:t>
            </a:r>
            <a:r>
              <a:rPr lang="ru-RU" dirty="0"/>
              <a:t>. 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22:54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14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34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547819"/>
            <a:ext cx="7309824" cy="4545477"/>
          </a:xfrm>
        </p:spPr>
        <p:txBody>
          <a:bodyPr rtlCol="0">
            <a:normAutofit fontScale="92500"/>
          </a:bodyPr>
          <a:lstStyle/>
          <a:p>
            <a:r>
              <a:rPr lang="ru-RU" dirty="0"/>
              <a:t>Восстановление хлоридов проводят в танталовых тиглях с избытком кальция 10% в атмосфере аргона при температуре 500-600ºC для РЗЭ </a:t>
            </a:r>
            <a:r>
              <a:rPr lang="ru-RU" dirty="0" err="1"/>
              <a:t>церриевой</a:t>
            </a:r>
            <a:r>
              <a:rPr lang="ru-RU" dirty="0"/>
              <a:t> </a:t>
            </a:r>
            <a:r>
              <a:rPr lang="ru-RU" dirty="0" smtClean="0"/>
              <a:t>группы.</a:t>
            </a:r>
          </a:p>
          <a:p>
            <a:r>
              <a:rPr lang="ru-RU" dirty="0"/>
              <a:t>Количество теплоты выделяющейся в процессе восстановления недостаточно для расплавления РЗ.(температура плавления РЗЭ </a:t>
            </a:r>
            <a:r>
              <a:rPr lang="ru-RU" dirty="0" err="1"/>
              <a:t>церриевой</a:t>
            </a:r>
            <a:r>
              <a:rPr lang="ru-RU" dirty="0"/>
              <a:t> группы 800-1050ºC). Поэтому для увеличения </a:t>
            </a:r>
            <a:r>
              <a:rPr lang="ru-RU" dirty="0" err="1"/>
              <a:t>термичности</a:t>
            </a:r>
            <a:r>
              <a:rPr lang="ru-RU" dirty="0"/>
              <a:t> в шихту вводят добавку </a:t>
            </a:r>
            <a:r>
              <a:rPr lang="ru-RU" dirty="0" smtClean="0"/>
              <a:t>йода</a:t>
            </a:r>
          </a:p>
          <a:p>
            <a:pPr algn="ctr"/>
            <a:r>
              <a:rPr lang="en-US" dirty="0"/>
              <a:t>I</a:t>
            </a:r>
            <a:r>
              <a:rPr lang="ru-RU" baseline="-25000" dirty="0"/>
              <a:t>2</a:t>
            </a:r>
            <a:r>
              <a:rPr lang="ru-RU" dirty="0"/>
              <a:t>+</a:t>
            </a:r>
            <a:r>
              <a:rPr lang="en-US" dirty="0"/>
              <a:t>Ca</a:t>
            </a:r>
            <a:r>
              <a:rPr lang="ru-RU" dirty="0"/>
              <a:t>=</a:t>
            </a:r>
            <a:r>
              <a:rPr lang="en-US" dirty="0" err="1"/>
              <a:t>CaI</a:t>
            </a:r>
            <a:r>
              <a:rPr lang="ru-RU" baseline="-25000" dirty="0" smtClean="0"/>
              <a:t>2</a:t>
            </a:r>
            <a:r>
              <a:rPr lang="ru-RU" dirty="0" smtClean="0"/>
              <a:t>+514кДж</a:t>
            </a:r>
          </a:p>
          <a:p>
            <a:r>
              <a:rPr lang="ru-RU" dirty="0"/>
              <a:t>Введение йода кроме этого снижает температуру плавления шлака за счет образования эвтектики </a:t>
            </a:r>
            <a:r>
              <a:rPr lang="en-US" dirty="0" err="1"/>
              <a:t>CaCl</a:t>
            </a:r>
            <a:r>
              <a:rPr lang="ru-RU" baseline="-25000" dirty="0" smtClean="0"/>
              <a:t>2</a:t>
            </a:r>
            <a:r>
              <a:rPr lang="ru-RU" dirty="0" smtClean="0"/>
              <a:t>·</a:t>
            </a:r>
            <a:r>
              <a:rPr lang="en-US" dirty="0" err="1" smtClean="0"/>
              <a:t>CaI</a:t>
            </a:r>
            <a:r>
              <a:rPr lang="ru-RU" baseline="-25000" dirty="0" smtClean="0"/>
              <a:t>2</a:t>
            </a:r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23:40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15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2949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546880"/>
            <a:ext cx="4428492" cy="4545477"/>
          </a:xfrm>
        </p:spPr>
        <p:txBody>
          <a:bodyPr rtlCol="0">
            <a:normAutofit/>
          </a:bodyPr>
          <a:lstStyle/>
          <a:p>
            <a:r>
              <a:rPr lang="ru-RU" dirty="0"/>
              <a:t>Получить РЗЭ иттриевой группы путем восстановления хлоридов довольно трудно.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температуре плавления РЗЭ(1350-1650ºC) упругость пара </a:t>
            </a:r>
            <a:r>
              <a:rPr lang="en-US" dirty="0" err="1"/>
              <a:t>CaCl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dirty="0" smtClean="0"/>
              <a:t>довольно высока. </a:t>
            </a:r>
          </a:p>
          <a:p>
            <a:r>
              <a:rPr lang="ru-RU" dirty="0" smtClean="0"/>
              <a:t>Поэтому </a:t>
            </a:r>
            <a:r>
              <a:rPr lang="ru-RU" dirty="0"/>
              <a:t>их получают в герметичной аппаратуре (бомбах) способной выдерживать высокие давления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09.11.2014 23:45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16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Металлотермическое восстановление безводных галогенидов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http://img.findpatent.ru/img_data/46/46233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700808"/>
            <a:ext cx="260799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75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xfrm>
            <a:off x="1403648" y="2708920"/>
            <a:ext cx="6254044" cy="576064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Электролитические способы получения РЗМ</a:t>
            </a:r>
            <a:endParaRPr lang="ru-RU" sz="32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31641" y="3789040"/>
            <a:ext cx="6356094" cy="1309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Технология получения редко-земельных элементов. </a:t>
            </a:r>
            <a:r>
              <a:rPr lang="ru-RU" dirty="0" smtClean="0"/>
              <a:t>Лекция </a:t>
            </a:r>
            <a:r>
              <a:rPr lang="ru-RU" dirty="0"/>
              <a:t>4. Получение галогенидов РЗЭ. </a:t>
            </a:r>
            <a:br>
              <a:rPr lang="ru-RU" dirty="0"/>
            </a:br>
            <a:r>
              <a:rPr lang="ru-RU" dirty="0"/>
              <a:t>Получение редкоземельных металлов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28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flash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7" y="1546880"/>
            <a:ext cx="7360637" cy="4545477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Среди электролитических способов наибольшее распространение получил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электролиз расплава солей</a:t>
            </a:r>
            <a:r>
              <a:rPr lang="ru-RU" dirty="0" smtClean="0"/>
              <a:t>, особенно для получения </a:t>
            </a:r>
            <a:r>
              <a:rPr lang="ru-RU" dirty="0" err="1" smtClean="0"/>
              <a:t>мишметалла</a:t>
            </a:r>
            <a:r>
              <a:rPr lang="ru-RU" dirty="0" smtClean="0"/>
              <a:t> (</a:t>
            </a:r>
            <a:r>
              <a:rPr lang="en-US" dirty="0" smtClean="0"/>
              <a:t>Ce,</a:t>
            </a:r>
            <a:r>
              <a:rPr lang="ru-RU" dirty="0" smtClean="0"/>
              <a:t> </a:t>
            </a:r>
            <a:r>
              <a:rPr lang="en-US" dirty="0" smtClean="0"/>
              <a:t>La, </a:t>
            </a:r>
            <a:r>
              <a:rPr lang="en-US" dirty="0" err="1" smtClean="0"/>
              <a:t>Nd</a:t>
            </a:r>
            <a:r>
              <a:rPr lang="en-US" dirty="0" smtClean="0"/>
              <a:t> </a:t>
            </a:r>
            <a:r>
              <a:rPr lang="ru-RU" dirty="0" smtClean="0"/>
              <a:t>и др.)</a:t>
            </a:r>
          </a:p>
          <a:p>
            <a:r>
              <a:rPr lang="ru-RU" dirty="0" smtClean="0"/>
              <a:t>Более сложно получение электролизом металлов группы </a:t>
            </a:r>
            <a:r>
              <a:rPr lang="ru-RU" dirty="0" err="1" smtClean="0"/>
              <a:t>итрия</a:t>
            </a:r>
            <a:r>
              <a:rPr lang="ru-RU" dirty="0" smtClean="0"/>
              <a:t> из-за высоких температур плавления металлов и высокой упругости паров галогенидов</a:t>
            </a:r>
          </a:p>
          <a:p>
            <a:r>
              <a:rPr lang="ru-RU" dirty="0" smtClean="0"/>
              <a:t>Некоторое значение получил метод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электролиза на ртутном катоде</a:t>
            </a:r>
            <a:r>
              <a:rPr lang="ru-RU" dirty="0" smtClean="0"/>
              <a:t>. С получением и дальнейшей переработкой амальгам РЗМ</a:t>
            </a:r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0:04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18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863588" y="764704"/>
            <a:ext cx="7488832" cy="792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Электролитическое получение РЗМ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340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7" y="1402864"/>
            <a:ext cx="7360637" cy="2386176"/>
          </a:xfrm>
        </p:spPr>
        <p:txBody>
          <a:bodyPr rtlCol="0">
            <a:normAutofit lnSpcReduction="10000"/>
          </a:bodyPr>
          <a:lstStyle/>
          <a:p>
            <a:r>
              <a:rPr lang="ru-RU" dirty="0"/>
              <a:t>Амальгамы получают электролизом растворов безводных хлоридов в абсолютном спирте на ртутном катоде. </a:t>
            </a:r>
            <a:endParaRPr lang="ru-RU" dirty="0" smtClean="0"/>
          </a:p>
          <a:p>
            <a:r>
              <a:rPr lang="ru-RU" dirty="0" smtClean="0"/>
              <a:t>Электролиз </a:t>
            </a:r>
            <a:r>
              <a:rPr lang="ru-RU" dirty="0"/>
              <a:t>РЗ </a:t>
            </a:r>
            <a:r>
              <a:rPr lang="ru-RU" dirty="0" err="1"/>
              <a:t>церриевой</a:t>
            </a:r>
            <a:r>
              <a:rPr lang="ru-RU" dirty="0"/>
              <a:t> группы проводят при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0,05 А/см</a:t>
            </a:r>
            <a:r>
              <a:rPr lang="ru-RU" baseline="30000" dirty="0" smtClean="0"/>
              <a:t>2</a:t>
            </a:r>
            <a:r>
              <a:rPr lang="ru-RU" dirty="0"/>
              <a:t>, </a:t>
            </a:r>
            <a:r>
              <a:rPr lang="en-US" dirty="0"/>
              <a:t>V</a:t>
            </a:r>
            <a:r>
              <a:rPr lang="ru-RU" dirty="0" smtClean="0"/>
              <a:t>=35÷70 В, </a:t>
            </a:r>
            <a:r>
              <a:rPr lang="en-US" dirty="0"/>
              <a:t>t</a:t>
            </a:r>
            <a:r>
              <a:rPr lang="ru-RU" dirty="0"/>
              <a:t>=70ºC. </a:t>
            </a:r>
            <a:endParaRPr lang="ru-RU" dirty="0" smtClean="0"/>
          </a:p>
          <a:p>
            <a:r>
              <a:rPr lang="ru-RU" dirty="0" smtClean="0"/>
              <a:t>Получаемая </a:t>
            </a:r>
            <a:r>
              <a:rPr lang="ru-RU" dirty="0"/>
              <a:t>амальгама содержит 1-3% РЗ металла.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6:13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19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с получением амальгам РЗМ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45" y="3669198"/>
            <a:ext cx="4244320" cy="20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4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700808"/>
            <a:ext cx="7360637" cy="3754328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Переработка амальгам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/>
              <a:t>На </a:t>
            </a:r>
            <a:r>
              <a:rPr lang="ru-RU" dirty="0"/>
              <a:t>первой стадии при 235ºC отгоняется часть ртути. При этом содержание РЗЭ возрастает до 15%. </a:t>
            </a:r>
            <a:endParaRPr lang="ru-RU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 smtClean="0"/>
              <a:t>Окончательное </a:t>
            </a:r>
            <a:r>
              <a:rPr lang="ru-RU" dirty="0"/>
              <a:t>разложение </a:t>
            </a:r>
            <a:r>
              <a:rPr lang="ru-RU" dirty="0" smtClean="0"/>
              <a:t>достигается	 </a:t>
            </a:r>
            <a:r>
              <a:rPr lang="ru-RU" dirty="0"/>
              <a:t>дистилляцией ртути при </a:t>
            </a:r>
            <a:r>
              <a:rPr lang="ru-RU" dirty="0" smtClean="0"/>
              <a:t>1000ºC. </a:t>
            </a:r>
            <a:r>
              <a:rPr lang="ru-RU" dirty="0"/>
              <a:t>Легкоплавкие РЗ металлы получают в виде слитков, тугоплавкие - в виде губки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Конструкционные материалы </a:t>
            </a:r>
            <a:r>
              <a:rPr lang="en-US" dirty="0" smtClean="0"/>
              <a:t>Ta, </a:t>
            </a:r>
            <a:r>
              <a:rPr lang="en-US" dirty="0" err="1" smtClean="0"/>
              <a:t>BeO</a:t>
            </a:r>
            <a:r>
              <a:rPr lang="en-US" dirty="0" smtClean="0"/>
              <a:t>, </a:t>
            </a:r>
            <a:r>
              <a:rPr lang="en-US" dirty="0" err="1" smtClean="0"/>
              <a:t>MgO</a:t>
            </a:r>
            <a:endParaRPr lang="ru-RU" dirty="0"/>
          </a:p>
          <a:p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6:18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20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с получением амальгам РЗМ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9695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863588" y="1340768"/>
            <a:ext cx="7360637" cy="2664296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Данный способ приобрел </a:t>
            </a:r>
            <a:r>
              <a:rPr lang="ru-RU" dirty="0"/>
              <a:t>важнейшее промышленное значение для получения легкоплавких РЗЭ.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промышленности осуществляется периодический процесс разложения хлоридов с добавлением </a:t>
            </a:r>
            <a:r>
              <a:rPr lang="en-US" dirty="0" err="1"/>
              <a:t>LiCl</a:t>
            </a:r>
            <a:r>
              <a:rPr lang="ru-RU" dirty="0"/>
              <a:t>, </a:t>
            </a:r>
            <a:r>
              <a:rPr lang="en-US" dirty="0" err="1"/>
              <a:t>NaCl</a:t>
            </a:r>
            <a:r>
              <a:rPr lang="ru-RU" dirty="0"/>
              <a:t>, </a:t>
            </a:r>
            <a:r>
              <a:rPr lang="en-US" dirty="0" err="1"/>
              <a:t>KCl</a:t>
            </a:r>
            <a:r>
              <a:rPr lang="ru-RU" dirty="0"/>
              <a:t>, иногда </a:t>
            </a:r>
            <a:r>
              <a:rPr lang="en-US" dirty="0" err="1"/>
              <a:t>CaF</a:t>
            </a:r>
            <a:r>
              <a:rPr lang="ru-RU" baseline="-25000" dirty="0"/>
              <a:t>2,</a:t>
            </a:r>
            <a:r>
              <a:rPr lang="ru-RU" dirty="0"/>
              <a:t> имеющих более высокое напряжение разложения.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6:24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21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расплава солей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6593" y="4306276"/>
            <a:ext cx="7562822" cy="12961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4401" y="3861048"/>
            <a:ext cx="7309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Напряжение разложения Е</a:t>
            </a:r>
            <a:r>
              <a:rPr lang="ru-RU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хлоридов некоторых РЗЭ и др. элементов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05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4211960" y="1569304"/>
            <a:ext cx="4012265" cy="3024336"/>
          </a:xfrm>
        </p:spPr>
        <p:txBody>
          <a:bodyPr rtlCol="0">
            <a:normAutofit fontScale="85000" lnSpcReduction="10000"/>
          </a:bodyPr>
          <a:lstStyle/>
          <a:p>
            <a:r>
              <a:rPr lang="ru-RU" dirty="0"/>
              <a:t>Объем электролизера около 30л. Графитовый анод подъемный. Расстояние между анодом и поверхностью расплавленного металла </a:t>
            </a:r>
            <a:r>
              <a:rPr lang="ru-RU" dirty="0" smtClean="0"/>
              <a:t>30-35мм.</a:t>
            </a:r>
          </a:p>
          <a:p>
            <a:r>
              <a:rPr lang="ru-RU" dirty="0" smtClean="0"/>
              <a:t>Первоначально </a:t>
            </a:r>
            <a:r>
              <a:rPr lang="ru-RU" dirty="0"/>
              <a:t>расплавленный электролит заливается в тигель. Электролит поддерживается в расплавленном состоянии за счет </a:t>
            </a:r>
            <a:r>
              <a:rPr lang="ru-RU" dirty="0" err="1"/>
              <a:t>джоулевого</a:t>
            </a:r>
            <a:r>
              <a:rPr lang="ru-RU" dirty="0"/>
              <a:t> </a:t>
            </a:r>
            <a:r>
              <a:rPr lang="ru-RU" dirty="0" smtClean="0"/>
              <a:t>тепла.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6:30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22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расплава солей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91" y="1901180"/>
            <a:ext cx="3040380" cy="2247900"/>
          </a:xfrm>
          <a:prstGeom prst="rect">
            <a:avLst/>
          </a:prstGeom>
        </p:spPr>
      </p:pic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1042991" y="4625752"/>
            <a:ext cx="7057401" cy="8914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b="1" i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263525" indent="-2476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b="1" i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Напряжение на аноде 12-15В, ток 2000-2200А, катодная плотность тока 3 А/см</a:t>
            </a:r>
            <a:r>
              <a:rPr lang="ru-RU" baseline="30000" dirty="0"/>
              <a:t>2</a:t>
            </a:r>
            <a:r>
              <a:rPr lang="ru-RU" dirty="0"/>
              <a:t>, анодная 7 А/см</a:t>
            </a:r>
            <a:r>
              <a:rPr lang="ru-RU" baseline="30000" dirty="0"/>
              <a:t>2</a:t>
            </a:r>
            <a:r>
              <a:rPr lang="ru-RU" dirty="0"/>
              <a:t>. </a:t>
            </a:r>
          </a:p>
          <a:p>
            <a:r>
              <a:rPr lang="ru-RU" dirty="0"/>
              <a:t>Температура 900-1000ºC.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230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uiExpand="1" build="p"/>
      <p:bldP spid="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1043608" y="1412776"/>
            <a:ext cx="7180617" cy="4396376"/>
          </a:xfrm>
        </p:spPr>
        <p:txBody>
          <a:bodyPr rtlCol="0">
            <a:normAutofit/>
          </a:bodyPr>
          <a:lstStyle/>
          <a:p>
            <a:r>
              <a:rPr lang="ru-RU" dirty="0"/>
              <a:t>После заполнения тигля восстановленными РЗЭ ванна опрокидывается, и содержимое выливается в стальные изложницы, нагретые до 500-550ºC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</a:t>
            </a:r>
            <a:r>
              <a:rPr lang="ru-RU" dirty="0"/>
              <a:t>этом солевой расплав защищает металл от окисления. </a:t>
            </a:r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охлаждения слитка, остатки электролита состоящего в основном из </a:t>
            </a:r>
            <a:r>
              <a:rPr lang="en-US" dirty="0" err="1"/>
              <a:t>LiCl</a:t>
            </a:r>
            <a:r>
              <a:rPr lang="ru-RU" dirty="0"/>
              <a:t>, </a:t>
            </a:r>
            <a:r>
              <a:rPr lang="en-US" dirty="0" err="1"/>
              <a:t>NaCl</a:t>
            </a:r>
            <a:r>
              <a:rPr lang="ru-RU" dirty="0"/>
              <a:t>, </a:t>
            </a:r>
            <a:r>
              <a:rPr lang="en-US" dirty="0" err="1"/>
              <a:t>KCl</a:t>
            </a:r>
            <a:r>
              <a:rPr lang="ru-RU" dirty="0"/>
              <a:t>, растворяются в воде. </a:t>
            </a:r>
            <a:endParaRPr lang="ru-RU" dirty="0" smtClean="0"/>
          </a:p>
          <a:p>
            <a:r>
              <a:rPr lang="ru-RU" dirty="0" smtClean="0"/>
              <a:t>Получаемый </a:t>
            </a:r>
            <a:r>
              <a:rPr lang="ru-RU" dirty="0"/>
              <a:t>металл содержит 94-99% РЗ. Выход по току около 50%, степень извлечения РЗЭ около 90%.</a:t>
            </a:r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6:31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23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расплава солей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83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idx="1"/>
          </p:nvPr>
        </p:nvSpPr>
        <p:spPr>
          <a:xfrm>
            <a:off x="1043608" y="1412776"/>
            <a:ext cx="7180617" cy="4396376"/>
          </a:xfrm>
        </p:spPr>
        <p:txBody>
          <a:bodyPr rtlCol="0">
            <a:normAutofit lnSpcReduction="10000"/>
          </a:bodyPr>
          <a:lstStyle/>
          <a:p>
            <a:r>
              <a:rPr lang="ru-RU" dirty="0"/>
              <a:t>Условия электролиза при получении некоторых РЗЭ </a:t>
            </a:r>
            <a:r>
              <a:rPr lang="ru-RU" dirty="0" err="1"/>
              <a:t>церриевой</a:t>
            </a:r>
            <a:r>
              <a:rPr lang="ru-RU" dirty="0"/>
              <a:t> </a:t>
            </a:r>
            <a:r>
              <a:rPr lang="ru-RU" dirty="0" smtClean="0"/>
              <a:t>группы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 smtClean="0"/>
              <a:t>Nd</a:t>
            </a:r>
            <a:r>
              <a:rPr lang="ru-RU" dirty="0" smtClean="0"/>
              <a:t> </a:t>
            </a:r>
            <a:r>
              <a:rPr lang="ru-RU" dirty="0"/>
              <a:t>электролит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err="1" smtClean="0"/>
              <a:t>NdCl</a:t>
            </a:r>
            <a:r>
              <a:rPr lang="ru-RU" baseline="-25000" dirty="0"/>
              <a:t>3</a:t>
            </a:r>
            <a:r>
              <a:rPr lang="ru-RU" dirty="0"/>
              <a:t>-60%, 35%</a:t>
            </a:r>
            <a:r>
              <a:rPr lang="en-US" dirty="0" err="1"/>
              <a:t>KCl</a:t>
            </a:r>
            <a:r>
              <a:rPr lang="ru-RU" dirty="0"/>
              <a:t>, 5%</a:t>
            </a:r>
            <a:r>
              <a:rPr lang="en-US" dirty="0" err="1"/>
              <a:t>CaF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катод </a:t>
            </a:r>
            <a:r>
              <a:rPr lang="ru-RU" dirty="0"/>
              <a:t>– графит,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k</a:t>
            </a:r>
            <a:r>
              <a:rPr lang="ru-RU" dirty="0"/>
              <a:t>=4.7А/см</a:t>
            </a:r>
            <a:r>
              <a:rPr lang="ru-RU" baseline="30000" dirty="0"/>
              <a:t>2</a:t>
            </a:r>
            <a:r>
              <a:rPr lang="ru-RU" dirty="0"/>
              <a:t>, </a:t>
            </a:r>
            <a:r>
              <a:rPr lang="en-US" dirty="0"/>
              <a:t>t</a:t>
            </a:r>
            <a:r>
              <a:rPr lang="ru-RU" dirty="0"/>
              <a:t>=1000ºC.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Выход </a:t>
            </a:r>
            <a:r>
              <a:rPr lang="ru-RU" dirty="0"/>
              <a:t>по току 12-15%.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 smtClean="0"/>
              <a:t>Pr</a:t>
            </a:r>
            <a:r>
              <a:rPr lang="ru-RU" dirty="0" smtClean="0"/>
              <a:t> электролит </a:t>
            </a:r>
            <a:br>
              <a:rPr lang="ru-RU" dirty="0" smtClean="0"/>
            </a:br>
            <a:r>
              <a:rPr lang="ru-RU" dirty="0" smtClean="0"/>
              <a:t>55</a:t>
            </a:r>
            <a:r>
              <a:rPr lang="ru-RU" dirty="0"/>
              <a:t>% </a:t>
            </a:r>
            <a:r>
              <a:rPr lang="en-US" dirty="0" err="1"/>
              <a:t>PrCl</a:t>
            </a:r>
            <a:r>
              <a:rPr lang="ru-RU" baseline="-25000" dirty="0"/>
              <a:t>3</a:t>
            </a:r>
            <a:r>
              <a:rPr lang="ru-RU" dirty="0"/>
              <a:t>, 27% </a:t>
            </a:r>
            <a:r>
              <a:rPr lang="en-US" dirty="0" err="1"/>
              <a:t>NaCl</a:t>
            </a:r>
            <a:r>
              <a:rPr lang="ru-RU" dirty="0"/>
              <a:t>, 8% </a:t>
            </a:r>
            <a:r>
              <a:rPr lang="en-US" dirty="0" err="1"/>
              <a:t>KCl</a:t>
            </a:r>
            <a:r>
              <a:rPr lang="ru-RU" dirty="0"/>
              <a:t>; </a:t>
            </a:r>
            <a:r>
              <a:rPr lang="en-US" dirty="0" err="1"/>
              <a:t>i</a:t>
            </a:r>
            <a:r>
              <a:rPr lang="en-US" baseline="-25000" dirty="0" err="1"/>
              <a:t>k</a:t>
            </a:r>
            <a:r>
              <a:rPr lang="ru-RU" dirty="0"/>
              <a:t>=4А/см</a:t>
            </a:r>
            <a:r>
              <a:rPr lang="ru-RU" baseline="30000" dirty="0"/>
              <a:t>2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t</a:t>
            </a:r>
            <a:r>
              <a:rPr lang="ru-RU" dirty="0"/>
              <a:t>=800-850ºC.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La</a:t>
            </a:r>
            <a:r>
              <a:rPr lang="ru-RU" dirty="0" smtClean="0"/>
              <a:t> электролит</a:t>
            </a:r>
            <a:br>
              <a:rPr lang="ru-RU" dirty="0" smtClean="0"/>
            </a:br>
            <a:r>
              <a:rPr lang="ru-RU" dirty="0" smtClean="0"/>
              <a:t>50%</a:t>
            </a:r>
            <a:r>
              <a:rPr lang="en-US" dirty="0" err="1"/>
              <a:t>LaCl</a:t>
            </a:r>
            <a:r>
              <a:rPr lang="ru-RU" baseline="-25000" dirty="0"/>
              <a:t>3</a:t>
            </a:r>
            <a:r>
              <a:rPr lang="ru-RU" dirty="0"/>
              <a:t>, 50%(3</a:t>
            </a:r>
            <a:r>
              <a:rPr lang="en-US" dirty="0" err="1"/>
              <a:t>CaCl</a:t>
            </a:r>
            <a:r>
              <a:rPr lang="ru-RU" baseline="-25000" dirty="0"/>
              <a:t>2</a:t>
            </a:r>
            <a:r>
              <a:rPr lang="ru-RU" dirty="0"/>
              <a:t>+2</a:t>
            </a:r>
            <a:r>
              <a:rPr lang="en-US" dirty="0" err="1"/>
              <a:t>BaCl</a:t>
            </a:r>
            <a:r>
              <a:rPr lang="ru-RU" baseline="-25000" dirty="0"/>
              <a:t>2</a:t>
            </a:r>
            <a:r>
              <a:rPr lang="ru-RU" dirty="0"/>
              <a:t>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err="1" smtClean="0"/>
              <a:t>i</a:t>
            </a:r>
            <a:r>
              <a:rPr lang="en-US" baseline="-25000" dirty="0" err="1" smtClean="0"/>
              <a:t>k</a:t>
            </a:r>
            <a:r>
              <a:rPr lang="ru-RU" dirty="0"/>
              <a:t>=3А/см</a:t>
            </a:r>
            <a:r>
              <a:rPr lang="ru-RU" baseline="30000" dirty="0"/>
              <a:t>2</a:t>
            </a:r>
            <a:r>
              <a:rPr lang="ru-RU" dirty="0"/>
              <a:t>, </a:t>
            </a:r>
            <a:r>
              <a:rPr lang="en-US" dirty="0"/>
              <a:t>t</a:t>
            </a:r>
            <a:r>
              <a:rPr lang="ru-RU" dirty="0"/>
              <a:t>=850ºC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6:32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24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расплава солей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12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12160" y="5809152"/>
            <a:ext cx="165624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4271D4-61C8-4E37-A2B4-F19077A8CDD1}" type="datetime8">
              <a:rPr lang="ru-RU"/>
              <a:pPr eaLnBrk="1" hangingPunct="1"/>
              <a:t>10.11.2014 6:33</a:t>
            </a:fld>
            <a:endParaRPr lang="ru-RU" dirty="0"/>
          </a:p>
        </p:txBody>
      </p:sp>
      <p:sp>
        <p:nvSpPr>
          <p:cNvPr id="614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dirty="0"/>
              <a:t>Томский политехнический университет</a:t>
            </a:r>
          </a:p>
        </p:txBody>
      </p:sp>
      <p:sp>
        <p:nvSpPr>
          <p:cNvPr id="61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7637-13C8-4FCF-9CAB-F41648DD1CEC}" type="slidenum">
              <a:rPr lang="ru-RU"/>
              <a:pPr eaLnBrk="1" hangingPunct="1"/>
              <a:t>25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Электролиз </a:t>
            </a:r>
            <a:r>
              <a:rPr lang="ru-RU" sz="28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</a:rPr>
              <a:t>расплава солей РЗЭ</a:t>
            </a:r>
            <a:endParaRPr lang="ru-RU" sz="2800" b="1" dirty="0">
              <a:effectLst>
                <a:outerShdw blurRad="127000" dist="1524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4401" y="1700808"/>
            <a:ext cx="65253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получаемых технических металлов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952" y="2208752"/>
            <a:ext cx="7473733" cy="279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54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696" y="2708920"/>
            <a:ext cx="6120680" cy="793750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400" b="1" dirty="0" smtClean="0">
                <a:effectLst>
                  <a:outerShdw blurRad="127000" dist="1524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Comic Sans MS" pitchFamily="66" charset="0"/>
              </a:rPr>
              <a:t>Технология получения редкоземельных элементов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30337" y="4077072"/>
            <a:ext cx="6526039" cy="79216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rgbClr val="003399"/>
                </a:solidFill>
              </a:rPr>
              <a:t>Лекция 4. Получение галогенидов РЗЭ. </a:t>
            </a:r>
            <a:br>
              <a:rPr lang="ru-RU" sz="2000" b="1" i="1" dirty="0" smtClean="0">
                <a:solidFill>
                  <a:srgbClr val="003399"/>
                </a:solidFill>
              </a:rPr>
            </a:br>
            <a:r>
              <a:rPr lang="ru-RU" sz="2000" dirty="0" smtClean="0">
                <a:solidFill>
                  <a:srgbClr val="003399"/>
                </a:solidFill>
              </a:rPr>
              <a:t>Получение редкоземельных металлов</a:t>
            </a:r>
            <a:endParaRPr lang="ru-RU" sz="2000" b="1" i="1" dirty="0" smtClean="0">
              <a:solidFill>
                <a:srgbClr val="003399"/>
              </a:solidFill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109910" y="1124744"/>
            <a:ext cx="6990581" cy="598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700" b="1" dirty="0">
                <a:latin typeface="Arial Narrow" pitchFamily="34" charset="0"/>
              </a:rPr>
              <a:t>Национальный </a:t>
            </a:r>
            <a:r>
              <a:rPr lang="ru-RU" sz="1700" b="1" dirty="0" smtClean="0">
                <a:latin typeface="Arial Narrow" pitchFamily="34" charset="0"/>
              </a:rPr>
              <a:t>исследовательский</a:t>
            </a:r>
            <a:r>
              <a:rPr lang="en-US" sz="1700" b="1" dirty="0" smtClean="0">
                <a:latin typeface="Arial Narrow" pitchFamily="34" charset="0"/>
              </a:rPr>
              <a:t> </a:t>
            </a:r>
            <a:r>
              <a:rPr lang="ru-RU" sz="1700" b="1" dirty="0" smtClean="0">
                <a:latin typeface="Arial Narrow" pitchFamily="34" charset="0"/>
              </a:rPr>
              <a:t>Томский </a:t>
            </a:r>
            <a:r>
              <a:rPr lang="ru-RU" sz="1700" b="1" dirty="0">
                <a:latin typeface="Arial Narrow" pitchFamily="34" charset="0"/>
              </a:rPr>
              <a:t>политехнический университет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1691681" y="1699717"/>
            <a:ext cx="639822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Физико-технический институт</a:t>
            </a:r>
            <a:br>
              <a:rPr lang="ru-RU" sz="20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Кафедра 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ХТРЭ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405068" y="5157192"/>
            <a:ext cx="645427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ru-RU" sz="2000" b="1" dirty="0">
                <a:solidFill>
                  <a:srgbClr val="C00000"/>
                </a:solidFill>
                <a:latin typeface="Segoe Print" pitchFamily="2" charset="0"/>
                <a:cs typeface="Calibri" pitchFamily="34" charset="0"/>
              </a:rPr>
              <a:t>Доцент кафедры Оствальд </a:t>
            </a:r>
            <a:r>
              <a:rPr lang="ru-RU" sz="2000" b="1" dirty="0" smtClean="0">
                <a:solidFill>
                  <a:srgbClr val="C00000"/>
                </a:solidFill>
                <a:latin typeface="Segoe Print" pitchFamily="2" charset="0"/>
                <a:cs typeface="Calibri" pitchFamily="34" charset="0"/>
              </a:rPr>
              <a:t>Р.В.</a:t>
            </a:r>
            <a:endParaRPr lang="ru-RU" sz="2000" b="1" i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iature" pitchFamily="2" charset="0"/>
              <a:ea typeface="+mj-ea"/>
              <a:cs typeface="+mj-cs"/>
            </a:endParaRPr>
          </a:p>
        </p:txBody>
      </p:sp>
      <p:pic>
        <p:nvPicPr>
          <p:cNvPr id="15" name="Picture 8" descr="NdFeB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607" y="4005064"/>
            <a:ext cx="1104082" cy="96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Рукописные данные 6"/>
              <p14:cNvContentPartPr/>
              <p14:nvPr/>
            </p14:nvContentPartPr>
            <p14:xfrm>
              <a:off x="1405068" y="3849544"/>
              <a:ext cx="6541473" cy="155520"/>
            </p14:xfrm>
          </p:contentPart>
        </mc:Choice>
        <mc:Fallback>
          <p:pic>
            <p:nvPicPr>
              <p:cNvPr id="7" name="Рукописные данные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96428" y="3837304"/>
                <a:ext cx="6562354" cy="17784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10" descr="NdFeB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90825"/>
            <a:ext cx="1476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4" descr="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781" y="1871833"/>
            <a:ext cx="922987" cy="91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6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21970</TotalTime>
  <Words>1189</Words>
  <Application>Microsoft Office PowerPoint</Application>
  <PresentationFormat>Экран (4:3)</PresentationFormat>
  <Paragraphs>219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26</vt:i4>
      </vt:variant>
    </vt:vector>
  </HeadingPairs>
  <TitlesOfParts>
    <vt:vector size="42" baseType="lpstr">
      <vt:lpstr>Arial</vt:lpstr>
      <vt:lpstr>Arial Narrow</vt:lpstr>
      <vt:lpstr>Brush Script MT</vt:lpstr>
      <vt:lpstr>Calibri</vt:lpstr>
      <vt:lpstr>Comic Sans MS</vt:lpstr>
      <vt:lpstr>Courier New</vt:lpstr>
      <vt:lpstr>Franklin Gothic Book</vt:lpstr>
      <vt:lpstr>Miniature</vt:lpstr>
      <vt:lpstr>Rage Italic</vt:lpstr>
      <vt:lpstr>Segoe Print</vt:lpstr>
      <vt:lpstr>Times New Roman</vt:lpstr>
      <vt:lpstr>Times New Roman Cyr</vt:lpstr>
      <vt:lpstr>Оформление по умолчанию</vt:lpstr>
      <vt:lpstr>1_Оформление по умолчанию</vt:lpstr>
      <vt:lpstr>2_Оформление по умолчанию</vt:lpstr>
      <vt:lpstr>Кнопка</vt:lpstr>
      <vt:lpstr>Технология получения редкоземельных элементов</vt:lpstr>
      <vt:lpstr>Получение галогенидов РЗЭ</vt:lpstr>
      <vt:lpstr>Получение хлоридов РЗЭ</vt:lpstr>
      <vt:lpstr>Получение хлоридов РЗЭ</vt:lpstr>
      <vt:lpstr>Получение фторидов РЗЭ</vt:lpstr>
      <vt:lpstr>Получение фторидов РЗЭ</vt:lpstr>
      <vt:lpstr>Получение фторидов РЗЭ</vt:lpstr>
      <vt:lpstr>Презентация PowerPoint</vt:lpstr>
      <vt:lpstr>Металлотермические способы получения РЗМ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Металлотермическое восстановление безводных галогенидов РЗЭ</vt:lpstr>
      <vt:lpstr>Электролитические способы получения РЗМ</vt:lpstr>
      <vt:lpstr>Электролитическое получение РЗМ</vt:lpstr>
      <vt:lpstr>Электролиз с получением амальгам РЗМ</vt:lpstr>
      <vt:lpstr>Электролиз с получением амальгам РЗМ</vt:lpstr>
      <vt:lpstr>Электролиз расплава солей РЗЭ</vt:lpstr>
      <vt:lpstr>Электролиз расплава солей РЗЭ</vt:lpstr>
      <vt:lpstr>Электролиз расплава солей РЗЭ</vt:lpstr>
      <vt:lpstr>Электролиз расплава солей РЗЭ</vt:lpstr>
      <vt:lpstr>Электролиз расплава солей РЗЭ</vt:lpstr>
      <vt:lpstr>Технология получения редкоземельных элементов</vt:lpstr>
    </vt:vector>
  </TitlesOfParts>
  <Company>PhTD TPU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РЗЭ</dc:title>
  <dc:creator>Оствальд Роман Вячеславович</dc:creator>
  <cp:lastModifiedBy>Roman Ostvald</cp:lastModifiedBy>
  <cp:revision>181</cp:revision>
  <dcterms:created xsi:type="dcterms:W3CDTF">2007-04-19T02:51:32Z</dcterms:created>
  <dcterms:modified xsi:type="dcterms:W3CDTF">2014-11-10T00:36:17Z</dcterms:modified>
</cp:coreProperties>
</file>