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62"/>
  </p:notesMasterIdLst>
  <p:sldIdLst>
    <p:sldId id="458" r:id="rId2"/>
    <p:sldId id="460" r:id="rId3"/>
    <p:sldId id="404" r:id="rId4"/>
    <p:sldId id="416" r:id="rId5"/>
    <p:sldId id="417" r:id="rId6"/>
    <p:sldId id="408" r:id="rId7"/>
    <p:sldId id="409" r:id="rId8"/>
    <p:sldId id="406" r:id="rId9"/>
    <p:sldId id="410" r:id="rId10"/>
    <p:sldId id="411" r:id="rId11"/>
    <p:sldId id="414" r:id="rId12"/>
    <p:sldId id="415" r:id="rId13"/>
    <p:sldId id="412" r:id="rId14"/>
    <p:sldId id="413" r:id="rId15"/>
    <p:sldId id="418" r:id="rId16"/>
    <p:sldId id="419" r:id="rId17"/>
    <p:sldId id="420" r:id="rId18"/>
    <p:sldId id="421" r:id="rId19"/>
    <p:sldId id="422" r:id="rId20"/>
    <p:sldId id="423" r:id="rId21"/>
    <p:sldId id="424" r:id="rId22"/>
    <p:sldId id="426" r:id="rId23"/>
    <p:sldId id="428" r:id="rId24"/>
    <p:sldId id="427" r:id="rId25"/>
    <p:sldId id="429" r:id="rId26"/>
    <p:sldId id="430" r:id="rId27"/>
    <p:sldId id="431" r:id="rId28"/>
    <p:sldId id="260" r:id="rId29"/>
    <p:sldId id="261" r:id="rId30"/>
    <p:sldId id="266" r:id="rId31"/>
    <p:sldId id="267" r:id="rId32"/>
    <p:sldId id="268" r:id="rId33"/>
    <p:sldId id="271" r:id="rId34"/>
    <p:sldId id="272" r:id="rId35"/>
    <p:sldId id="273" r:id="rId36"/>
    <p:sldId id="274" r:id="rId37"/>
    <p:sldId id="277" r:id="rId38"/>
    <p:sldId id="278" r:id="rId39"/>
    <p:sldId id="279" r:id="rId40"/>
    <p:sldId id="280" r:id="rId41"/>
    <p:sldId id="281" r:id="rId42"/>
    <p:sldId id="282" r:id="rId43"/>
    <p:sldId id="432" r:id="rId44"/>
    <p:sldId id="283" r:id="rId45"/>
    <p:sldId id="290" r:id="rId46"/>
    <p:sldId id="293" r:id="rId47"/>
    <p:sldId id="294" r:id="rId48"/>
    <p:sldId id="296" r:id="rId49"/>
    <p:sldId id="297" r:id="rId50"/>
    <p:sldId id="299" r:id="rId51"/>
    <p:sldId id="284" r:id="rId52"/>
    <p:sldId id="285" r:id="rId53"/>
    <p:sldId id="286" r:id="rId54"/>
    <p:sldId id="287" r:id="rId55"/>
    <p:sldId id="288" r:id="rId56"/>
    <p:sldId id="433" r:id="rId57"/>
    <p:sldId id="289" r:id="rId58"/>
    <p:sldId id="300" r:id="rId59"/>
    <p:sldId id="301" r:id="rId60"/>
    <p:sldId id="306" r:id="rId61"/>
    <p:sldId id="303" r:id="rId62"/>
    <p:sldId id="302" r:id="rId63"/>
    <p:sldId id="305" r:id="rId64"/>
    <p:sldId id="304" r:id="rId65"/>
    <p:sldId id="307" r:id="rId66"/>
    <p:sldId id="308" r:id="rId67"/>
    <p:sldId id="310" r:id="rId68"/>
    <p:sldId id="313" r:id="rId69"/>
    <p:sldId id="309" r:id="rId70"/>
    <p:sldId id="311" r:id="rId71"/>
    <p:sldId id="312" r:id="rId72"/>
    <p:sldId id="314" r:id="rId73"/>
    <p:sldId id="315" r:id="rId74"/>
    <p:sldId id="317" r:id="rId75"/>
    <p:sldId id="318" r:id="rId76"/>
    <p:sldId id="319" r:id="rId77"/>
    <p:sldId id="326" r:id="rId78"/>
    <p:sldId id="324" r:id="rId79"/>
    <p:sldId id="327" r:id="rId80"/>
    <p:sldId id="320" r:id="rId81"/>
    <p:sldId id="323" r:id="rId82"/>
    <p:sldId id="331" r:id="rId83"/>
    <p:sldId id="438" r:id="rId84"/>
    <p:sldId id="456" r:id="rId85"/>
    <p:sldId id="455" r:id="rId86"/>
    <p:sldId id="332" r:id="rId87"/>
    <p:sldId id="333" r:id="rId88"/>
    <p:sldId id="334" r:id="rId89"/>
    <p:sldId id="453" r:id="rId90"/>
    <p:sldId id="454" r:id="rId91"/>
    <p:sldId id="336" r:id="rId92"/>
    <p:sldId id="440" r:id="rId93"/>
    <p:sldId id="337" r:id="rId94"/>
    <p:sldId id="338" r:id="rId95"/>
    <p:sldId id="442" r:id="rId96"/>
    <p:sldId id="449" r:id="rId97"/>
    <p:sldId id="450" r:id="rId98"/>
    <p:sldId id="444" r:id="rId99"/>
    <p:sldId id="451" r:id="rId100"/>
    <p:sldId id="446" r:id="rId101"/>
    <p:sldId id="447" r:id="rId102"/>
    <p:sldId id="461" r:id="rId103"/>
    <p:sldId id="445" r:id="rId104"/>
    <p:sldId id="452" r:id="rId105"/>
    <p:sldId id="435" r:id="rId106"/>
    <p:sldId id="341" r:id="rId107"/>
    <p:sldId id="343" r:id="rId108"/>
    <p:sldId id="344" r:id="rId109"/>
    <p:sldId id="345" r:id="rId110"/>
    <p:sldId id="346" r:id="rId111"/>
    <p:sldId id="347" r:id="rId112"/>
    <p:sldId id="348" r:id="rId113"/>
    <p:sldId id="349" r:id="rId114"/>
    <p:sldId id="350" r:id="rId115"/>
    <p:sldId id="351" r:id="rId116"/>
    <p:sldId id="352" r:id="rId117"/>
    <p:sldId id="353" r:id="rId118"/>
    <p:sldId id="355" r:id="rId119"/>
    <p:sldId id="356" r:id="rId120"/>
    <p:sldId id="357" r:id="rId121"/>
    <p:sldId id="361" r:id="rId122"/>
    <p:sldId id="360" r:id="rId123"/>
    <p:sldId id="359" r:id="rId124"/>
    <p:sldId id="436" r:id="rId125"/>
    <p:sldId id="363" r:id="rId126"/>
    <p:sldId id="364" r:id="rId127"/>
    <p:sldId id="365" r:id="rId128"/>
    <p:sldId id="366" r:id="rId129"/>
    <p:sldId id="367" r:id="rId130"/>
    <p:sldId id="368" r:id="rId131"/>
    <p:sldId id="369" r:id="rId132"/>
    <p:sldId id="370" r:id="rId133"/>
    <p:sldId id="371" r:id="rId134"/>
    <p:sldId id="373" r:id="rId135"/>
    <p:sldId id="372" r:id="rId136"/>
    <p:sldId id="374" r:id="rId137"/>
    <p:sldId id="375" r:id="rId138"/>
    <p:sldId id="376" r:id="rId139"/>
    <p:sldId id="437" r:id="rId140"/>
    <p:sldId id="378" r:id="rId141"/>
    <p:sldId id="379" r:id="rId142"/>
    <p:sldId id="380" r:id="rId143"/>
    <p:sldId id="382" r:id="rId144"/>
    <p:sldId id="383" r:id="rId145"/>
    <p:sldId id="389" r:id="rId146"/>
    <p:sldId id="390" r:id="rId147"/>
    <p:sldId id="384" r:id="rId148"/>
    <p:sldId id="392" r:id="rId149"/>
    <p:sldId id="391" r:id="rId150"/>
    <p:sldId id="393" r:id="rId151"/>
    <p:sldId id="394" r:id="rId152"/>
    <p:sldId id="402" r:id="rId153"/>
    <p:sldId id="387" r:id="rId154"/>
    <p:sldId id="386" r:id="rId155"/>
    <p:sldId id="396" r:id="rId156"/>
    <p:sldId id="401" r:id="rId157"/>
    <p:sldId id="398" r:id="rId158"/>
    <p:sldId id="400" r:id="rId159"/>
    <p:sldId id="399" r:id="rId160"/>
    <p:sldId id="388" r:id="rId161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EE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52" autoAdjust="0"/>
    <p:restoredTop sz="94660"/>
  </p:normalViewPr>
  <p:slideViewPr>
    <p:cSldViewPr>
      <p:cViewPr>
        <p:scale>
          <a:sx n="100" d="100"/>
          <a:sy n="10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theme" Target="theme/theme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://www.fips.ru/" TargetMode="External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hyperlink" Target="http://www.fips.ru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419FBF-061E-4A09-BA4C-E03F9C426F3F}" type="doc">
      <dgm:prSet loTypeId="urn:microsoft.com/office/officeart/2005/8/layout/hierarchy5" loCatId="hierarchy" qsTypeId="urn:microsoft.com/office/officeart/2005/8/quickstyle/simple3" qsCatId="simple" csTypeId="urn:microsoft.com/office/officeart/2005/8/colors/colorful1#1" csCatId="colorful"/>
      <dgm:spPr/>
      <dgm:t>
        <a:bodyPr/>
        <a:lstStyle/>
        <a:p>
          <a:endParaRPr lang="ru-RU"/>
        </a:p>
      </dgm:t>
    </dgm:pt>
    <dgm:pt modelId="{D0A0E71D-3DAF-4031-8D2F-E5B41702C05E}">
      <dgm:prSet/>
      <dgm:spPr/>
      <dgm:t>
        <a:bodyPr/>
        <a:lstStyle/>
        <a:p>
          <a:pPr rtl="0"/>
          <a:r>
            <a:rPr lang="ru-RU" b="1" i="1" dirty="0" smtClean="0">
              <a:latin typeface="Arial" pitchFamily="34" charset="0"/>
              <a:cs typeface="Arial" pitchFamily="34" charset="0"/>
            </a:rPr>
            <a:t>Основные части проекта</a:t>
          </a:r>
          <a:r>
            <a:rPr lang="en-US" b="1" i="1" dirty="0" smtClean="0">
              <a:latin typeface="Arial" pitchFamily="34" charset="0"/>
              <a:cs typeface="Arial" pitchFamily="34" charset="0"/>
            </a:rPr>
            <a:t>: 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DAE9A24A-25BA-4F3A-BF4C-447830C1A601}" type="parTrans" cxnId="{0F482A3C-BD4B-49D1-878F-890EC17E41A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2C76AC3-22BA-4086-B083-A3D7D762A5DE}" type="sibTrans" cxnId="{0F482A3C-BD4B-49D1-878F-890EC17E41A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E58D8C6-6FD4-4B51-91F7-F211BE22BFC1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архитектурно-строительная, 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F4F700A2-5AB8-4F53-8376-8409E5AD892F}" type="parTrans" cxnId="{18D49627-FF19-47B4-A974-3092B4F2F77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E1D5BB9-FD90-4791-A57D-D4C451A678B8}" type="sibTrans" cxnId="{18D49627-FF19-47B4-A974-3092B4F2F77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A8FDF7C-75B2-4073-AB4E-B56ABA43F65B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энергетическая, 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8B5ACE7E-99BD-442C-B888-31F8FC0B923D}" type="parTrans" cxnId="{49302228-2DC2-4E09-B3BD-3B14C632D7E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6525C3B-0E95-4FAB-84C4-401A280BB874}" type="sibTrans" cxnId="{49302228-2DC2-4E09-B3BD-3B14C632D7E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B3B21A5-6DFB-40B6-81DA-FC5E5572484B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технологическая,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B534CFAE-5F77-495C-AAF5-1C95D3001F43}" type="parTrans" cxnId="{9BD7A3E1-8988-4B57-B674-896E8BBECA92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037CE75-436F-4C67-B310-487591E4B2AB}" type="sibTrans" cxnId="{9BD7A3E1-8988-4B57-B674-896E8BBECA92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182B94A-C877-49F8-938B-BA70FE0F77AC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контроль и автоматизация.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782E2D7D-BA2F-4CC1-8FC9-BCE7990C756D}" type="parTrans" cxnId="{EDDB1D5C-D8E6-4510-9370-3965832F24F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4F11981-F4AF-412C-BDA1-489EEBEDC41B}" type="sibTrans" cxnId="{EDDB1D5C-D8E6-4510-9370-3965832F24F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2602FBD-E3DF-4218-9CA8-3A45ADE0BFE7}" type="pres">
      <dgm:prSet presAssocID="{31419FBF-061E-4A09-BA4C-E03F9C426F3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226C8F-73BA-4D16-BADE-ED0975F5B755}" type="pres">
      <dgm:prSet presAssocID="{31419FBF-061E-4A09-BA4C-E03F9C426F3F}" presName="hierFlow" presStyleCnt="0"/>
      <dgm:spPr/>
    </dgm:pt>
    <dgm:pt modelId="{CF569AE0-BCBB-4EF3-9D90-1A7C01230C98}" type="pres">
      <dgm:prSet presAssocID="{31419FBF-061E-4A09-BA4C-E03F9C426F3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5DD735D4-8EE3-4CD6-90B3-57D5B6AF8A62}" type="pres">
      <dgm:prSet presAssocID="{D0A0E71D-3DAF-4031-8D2F-E5B41702C05E}" presName="Name17" presStyleCnt="0"/>
      <dgm:spPr/>
    </dgm:pt>
    <dgm:pt modelId="{112BE080-81BE-4FC6-B3BE-3ACFCB21CD6D}" type="pres">
      <dgm:prSet presAssocID="{D0A0E71D-3DAF-4031-8D2F-E5B41702C05E}" presName="level1Shape" presStyleLbl="node0" presStyleIdx="0" presStyleCnt="1" custLinFactNeighborX="-32048" custLinFactNeighborY="-18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DBE383-3CB1-43C9-B732-F5879885A411}" type="pres">
      <dgm:prSet presAssocID="{D0A0E71D-3DAF-4031-8D2F-E5B41702C05E}" presName="hierChild2" presStyleCnt="0"/>
      <dgm:spPr/>
    </dgm:pt>
    <dgm:pt modelId="{A44AD432-7F90-4BA1-8143-488A3DC85855}" type="pres">
      <dgm:prSet presAssocID="{F4F700A2-5AB8-4F53-8376-8409E5AD892F}" presName="Name25" presStyleLbl="parChTrans1D2" presStyleIdx="0" presStyleCnt="4"/>
      <dgm:spPr/>
      <dgm:t>
        <a:bodyPr/>
        <a:lstStyle/>
        <a:p>
          <a:endParaRPr lang="ru-RU"/>
        </a:p>
      </dgm:t>
    </dgm:pt>
    <dgm:pt modelId="{9FA95B7E-74E3-4A7D-B717-F059845A6F85}" type="pres">
      <dgm:prSet presAssocID="{F4F700A2-5AB8-4F53-8376-8409E5AD892F}" presName="connTx" presStyleLbl="parChTrans1D2" presStyleIdx="0" presStyleCnt="4"/>
      <dgm:spPr/>
      <dgm:t>
        <a:bodyPr/>
        <a:lstStyle/>
        <a:p>
          <a:endParaRPr lang="ru-RU"/>
        </a:p>
      </dgm:t>
    </dgm:pt>
    <dgm:pt modelId="{98B1CC95-D6C7-4920-B496-B4D245296743}" type="pres">
      <dgm:prSet presAssocID="{9E58D8C6-6FD4-4B51-91F7-F211BE22BFC1}" presName="Name30" presStyleCnt="0"/>
      <dgm:spPr/>
    </dgm:pt>
    <dgm:pt modelId="{143BADE7-34A6-4A1A-8AEE-A67A36E72A93}" type="pres">
      <dgm:prSet presAssocID="{9E58D8C6-6FD4-4B51-91F7-F211BE22BFC1}" presName="level2Shape" presStyleLbl="node2" presStyleIdx="0" presStyleCnt="4"/>
      <dgm:spPr/>
      <dgm:t>
        <a:bodyPr/>
        <a:lstStyle/>
        <a:p>
          <a:endParaRPr lang="ru-RU"/>
        </a:p>
      </dgm:t>
    </dgm:pt>
    <dgm:pt modelId="{52905933-3546-4293-A0C5-454FF7F7D813}" type="pres">
      <dgm:prSet presAssocID="{9E58D8C6-6FD4-4B51-91F7-F211BE22BFC1}" presName="hierChild3" presStyleCnt="0"/>
      <dgm:spPr/>
    </dgm:pt>
    <dgm:pt modelId="{942B6E6D-3785-4336-91E6-6E6896D749B8}" type="pres">
      <dgm:prSet presAssocID="{8B5ACE7E-99BD-442C-B888-31F8FC0B923D}" presName="Name25" presStyleLbl="parChTrans1D2" presStyleIdx="1" presStyleCnt="4"/>
      <dgm:spPr/>
      <dgm:t>
        <a:bodyPr/>
        <a:lstStyle/>
        <a:p>
          <a:endParaRPr lang="ru-RU"/>
        </a:p>
      </dgm:t>
    </dgm:pt>
    <dgm:pt modelId="{AAAC4718-E0C5-4C91-8284-9D9C9598A976}" type="pres">
      <dgm:prSet presAssocID="{8B5ACE7E-99BD-442C-B888-31F8FC0B923D}" presName="connTx" presStyleLbl="parChTrans1D2" presStyleIdx="1" presStyleCnt="4"/>
      <dgm:spPr/>
      <dgm:t>
        <a:bodyPr/>
        <a:lstStyle/>
        <a:p>
          <a:endParaRPr lang="ru-RU"/>
        </a:p>
      </dgm:t>
    </dgm:pt>
    <dgm:pt modelId="{F20ACC86-14D9-40CF-AB5E-6D7EC8D6C352}" type="pres">
      <dgm:prSet presAssocID="{0A8FDF7C-75B2-4073-AB4E-B56ABA43F65B}" presName="Name30" presStyleCnt="0"/>
      <dgm:spPr/>
    </dgm:pt>
    <dgm:pt modelId="{FB170C0B-979B-4217-84E8-6C5A34142989}" type="pres">
      <dgm:prSet presAssocID="{0A8FDF7C-75B2-4073-AB4E-B56ABA43F65B}" presName="level2Shape" presStyleLbl="node2" presStyleIdx="1" presStyleCnt="4"/>
      <dgm:spPr/>
      <dgm:t>
        <a:bodyPr/>
        <a:lstStyle/>
        <a:p>
          <a:endParaRPr lang="ru-RU"/>
        </a:p>
      </dgm:t>
    </dgm:pt>
    <dgm:pt modelId="{81CD6288-E0D5-476C-AFDE-05F07BF1F03E}" type="pres">
      <dgm:prSet presAssocID="{0A8FDF7C-75B2-4073-AB4E-B56ABA43F65B}" presName="hierChild3" presStyleCnt="0"/>
      <dgm:spPr/>
    </dgm:pt>
    <dgm:pt modelId="{4819A962-F367-4D52-9D0D-840E97422A81}" type="pres">
      <dgm:prSet presAssocID="{B534CFAE-5F77-495C-AAF5-1C95D3001F43}" presName="Name25" presStyleLbl="parChTrans1D2" presStyleIdx="2" presStyleCnt="4"/>
      <dgm:spPr/>
      <dgm:t>
        <a:bodyPr/>
        <a:lstStyle/>
        <a:p>
          <a:endParaRPr lang="ru-RU"/>
        </a:p>
      </dgm:t>
    </dgm:pt>
    <dgm:pt modelId="{2BF6815F-DFDB-4E98-A11B-B7AA01F99F73}" type="pres">
      <dgm:prSet presAssocID="{B534CFAE-5F77-495C-AAF5-1C95D3001F43}" presName="connTx" presStyleLbl="parChTrans1D2" presStyleIdx="2" presStyleCnt="4"/>
      <dgm:spPr/>
      <dgm:t>
        <a:bodyPr/>
        <a:lstStyle/>
        <a:p>
          <a:endParaRPr lang="ru-RU"/>
        </a:p>
      </dgm:t>
    </dgm:pt>
    <dgm:pt modelId="{A2CD6642-B0E0-4DD5-9A52-06E3F4EF0399}" type="pres">
      <dgm:prSet presAssocID="{9B3B21A5-6DFB-40B6-81DA-FC5E5572484B}" presName="Name30" presStyleCnt="0"/>
      <dgm:spPr/>
    </dgm:pt>
    <dgm:pt modelId="{3F485F75-17E1-43E8-B885-90786575F7C0}" type="pres">
      <dgm:prSet presAssocID="{9B3B21A5-6DFB-40B6-81DA-FC5E5572484B}" presName="level2Shape" presStyleLbl="node2" presStyleIdx="2" presStyleCnt="4"/>
      <dgm:spPr/>
      <dgm:t>
        <a:bodyPr/>
        <a:lstStyle/>
        <a:p>
          <a:endParaRPr lang="ru-RU"/>
        </a:p>
      </dgm:t>
    </dgm:pt>
    <dgm:pt modelId="{1B6A7AA9-B41F-4208-A80C-63AE333E2E4C}" type="pres">
      <dgm:prSet presAssocID="{9B3B21A5-6DFB-40B6-81DA-FC5E5572484B}" presName="hierChild3" presStyleCnt="0"/>
      <dgm:spPr/>
    </dgm:pt>
    <dgm:pt modelId="{E3D83893-7A04-4288-BFCB-A79CD751AB4E}" type="pres">
      <dgm:prSet presAssocID="{782E2D7D-BA2F-4CC1-8FC9-BCE7990C756D}" presName="Name25" presStyleLbl="parChTrans1D2" presStyleIdx="3" presStyleCnt="4"/>
      <dgm:spPr/>
      <dgm:t>
        <a:bodyPr/>
        <a:lstStyle/>
        <a:p>
          <a:endParaRPr lang="ru-RU"/>
        </a:p>
      </dgm:t>
    </dgm:pt>
    <dgm:pt modelId="{409FB7D2-BD65-40E8-A1A6-4BEF67E131E0}" type="pres">
      <dgm:prSet presAssocID="{782E2D7D-BA2F-4CC1-8FC9-BCE7990C756D}" presName="connTx" presStyleLbl="parChTrans1D2" presStyleIdx="3" presStyleCnt="4"/>
      <dgm:spPr/>
      <dgm:t>
        <a:bodyPr/>
        <a:lstStyle/>
        <a:p>
          <a:endParaRPr lang="ru-RU"/>
        </a:p>
      </dgm:t>
    </dgm:pt>
    <dgm:pt modelId="{5EAA5C9B-129D-42E8-8D66-710FF78B946A}" type="pres">
      <dgm:prSet presAssocID="{8182B94A-C877-49F8-938B-BA70FE0F77AC}" presName="Name30" presStyleCnt="0"/>
      <dgm:spPr/>
    </dgm:pt>
    <dgm:pt modelId="{806CF89E-7E26-42CE-B42F-C788FFE815D0}" type="pres">
      <dgm:prSet presAssocID="{8182B94A-C877-49F8-938B-BA70FE0F77AC}" presName="level2Shape" presStyleLbl="node2" presStyleIdx="3" presStyleCnt="4"/>
      <dgm:spPr/>
      <dgm:t>
        <a:bodyPr/>
        <a:lstStyle/>
        <a:p>
          <a:endParaRPr lang="ru-RU"/>
        </a:p>
      </dgm:t>
    </dgm:pt>
    <dgm:pt modelId="{786184CC-0D4B-4CFE-95F8-19CB249C3DC4}" type="pres">
      <dgm:prSet presAssocID="{8182B94A-C877-49F8-938B-BA70FE0F77AC}" presName="hierChild3" presStyleCnt="0"/>
      <dgm:spPr/>
    </dgm:pt>
    <dgm:pt modelId="{96C222CE-633D-47ED-83EC-75B9149A6660}" type="pres">
      <dgm:prSet presAssocID="{31419FBF-061E-4A09-BA4C-E03F9C426F3F}" presName="bgShapesFlow" presStyleCnt="0"/>
      <dgm:spPr/>
    </dgm:pt>
  </dgm:ptLst>
  <dgm:cxnLst>
    <dgm:cxn modelId="{FE24D92C-AE56-44D0-8153-44D739D57509}" type="presOf" srcId="{8182B94A-C877-49F8-938B-BA70FE0F77AC}" destId="{806CF89E-7E26-42CE-B42F-C788FFE815D0}" srcOrd="0" destOrd="0" presId="urn:microsoft.com/office/officeart/2005/8/layout/hierarchy5"/>
    <dgm:cxn modelId="{08B03548-8A8D-4733-95C5-C100C6390457}" type="presOf" srcId="{9B3B21A5-6DFB-40B6-81DA-FC5E5572484B}" destId="{3F485F75-17E1-43E8-B885-90786575F7C0}" srcOrd="0" destOrd="0" presId="urn:microsoft.com/office/officeart/2005/8/layout/hierarchy5"/>
    <dgm:cxn modelId="{1DAD87F5-4BCF-45B3-B55B-D5880E37AD10}" type="presOf" srcId="{31419FBF-061E-4A09-BA4C-E03F9C426F3F}" destId="{22602FBD-E3DF-4218-9CA8-3A45ADE0BFE7}" srcOrd="0" destOrd="0" presId="urn:microsoft.com/office/officeart/2005/8/layout/hierarchy5"/>
    <dgm:cxn modelId="{7649649D-D697-4921-B89F-BB51F93061E9}" type="presOf" srcId="{0A8FDF7C-75B2-4073-AB4E-B56ABA43F65B}" destId="{FB170C0B-979B-4217-84E8-6C5A34142989}" srcOrd="0" destOrd="0" presId="urn:microsoft.com/office/officeart/2005/8/layout/hierarchy5"/>
    <dgm:cxn modelId="{C9895D8C-88CB-4E61-9219-748725071A7F}" type="presOf" srcId="{D0A0E71D-3DAF-4031-8D2F-E5B41702C05E}" destId="{112BE080-81BE-4FC6-B3BE-3ACFCB21CD6D}" srcOrd="0" destOrd="0" presId="urn:microsoft.com/office/officeart/2005/8/layout/hierarchy5"/>
    <dgm:cxn modelId="{A4F61676-BFE7-4371-8302-2462D510A63B}" type="presOf" srcId="{B534CFAE-5F77-495C-AAF5-1C95D3001F43}" destId="{2BF6815F-DFDB-4E98-A11B-B7AA01F99F73}" srcOrd="1" destOrd="0" presId="urn:microsoft.com/office/officeart/2005/8/layout/hierarchy5"/>
    <dgm:cxn modelId="{E89D3ADE-3DD3-485D-BBCA-17115047D95C}" type="presOf" srcId="{782E2D7D-BA2F-4CC1-8FC9-BCE7990C756D}" destId="{E3D83893-7A04-4288-BFCB-A79CD751AB4E}" srcOrd="0" destOrd="0" presId="urn:microsoft.com/office/officeart/2005/8/layout/hierarchy5"/>
    <dgm:cxn modelId="{7C3A850D-A8AD-4874-B85E-5DE51065FDD0}" type="presOf" srcId="{782E2D7D-BA2F-4CC1-8FC9-BCE7990C756D}" destId="{409FB7D2-BD65-40E8-A1A6-4BEF67E131E0}" srcOrd="1" destOrd="0" presId="urn:microsoft.com/office/officeart/2005/8/layout/hierarchy5"/>
    <dgm:cxn modelId="{A032C063-9550-470E-AAB8-E1A616D0797A}" type="presOf" srcId="{8B5ACE7E-99BD-442C-B888-31F8FC0B923D}" destId="{AAAC4718-E0C5-4C91-8284-9D9C9598A976}" srcOrd="1" destOrd="0" presId="urn:microsoft.com/office/officeart/2005/8/layout/hierarchy5"/>
    <dgm:cxn modelId="{0F482A3C-BD4B-49D1-878F-890EC17E41A3}" srcId="{31419FBF-061E-4A09-BA4C-E03F9C426F3F}" destId="{D0A0E71D-3DAF-4031-8D2F-E5B41702C05E}" srcOrd="0" destOrd="0" parTransId="{DAE9A24A-25BA-4F3A-BF4C-447830C1A601}" sibTransId="{62C76AC3-22BA-4086-B083-A3D7D762A5DE}"/>
    <dgm:cxn modelId="{9BD7A3E1-8988-4B57-B674-896E8BBECA92}" srcId="{D0A0E71D-3DAF-4031-8D2F-E5B41702C05E}" destId="{9B3B21A5-6DFB-40B6-81DA-FC5E5572484B}" srcOrd="2" destOrd="0" parTransId="{B534CFAE-5F77-495C-AAF5-1C95D3001F43}" sibTransId="{E037CE75-436F-4C67-B310-487591E4B2AB}"/>
    <dgm:cxn modelId="{41CF25AA-DB3A-4CA5-B415-F0C5A9BD2868}" type="presOf" srcId="{8B5ACE7E-99BD-442C-B888-31F8FC0B923D}" destId="{942B6E6D-3785-4336-91E6-6E6896D749B8}" srcOrd="0" destOrd="0" presId="urn:microsoft.com/office/officeart/2005/8/layout/hierarchy5"/>
    <dgm:cxn modelId="{D201868A-80E7-4E0F-98D1-F6679B39343F}" type="presOf" srcId="{F4F700A2-5AB8-4F53-8376-8409E5AD892F}" destId="{9FA95B7E-74E3-4A7D-B717-F059845A6F85}" srcOrd="1" destOrd="0" presId="urn:microsoft.com/office/officeart/2005/8/layout/hierarchy5"/>
    <dgm:cxn modelId="{C6198D6A-E9E9-4F72-9B2D-48D733EAB320}" type="presOf" srcId="{9E58D8C6-6FD4-4B51-91F7-F211BE22BFC1}" destId="{143BADE7-34A6-4A1A-8AEE-A67A36E72A93}" srcOrd="0" destOrd="0" presId="urn:microsoft.com/office/officeart/2005/8/layout/hierarchy5"/>
    <dgm:cxn modelId="{AC34E986-1C4B-4C98-8EDA-8CA5B916E6CC}" type="presOf" srcId="{F4F700A2-5AB8-4F53-8376-8409E5AD892F}" destId="{A44AD432-7F90-4BA1-8143-488A3DC85855}" srcOrd="0" destOrd="0" presId="urn:microsoft.com/office/officeart/2005/8/layout/hierarchy5"/>
    <dgm:cxn modelId="{EDDB1D5C-D8E6-4510-9370-3965832F24F7}" srcId="{D0A0E71D-3DAF-4031-8D2F-E5B41702C05E}" destId="{8182B94A-C877-49F8-938B-BA70FE0F77AC}" srcOrd="3" destOrd="0" parTransId="{782E2D7D-BA2F-4CC1-8FC9-BCE7990C756D}" sibTransId="{54F11981-F4AF-412C-BDA1-489EEBEDC41B}"/>
    <dgm:cxn modelId="{AF08C127-BFF3-4899-BFE6-9A488295E0F6}" type="presOf" srcId="{B534CFAE-5F77-495C-AAF5-1C95D3001F43}" destId="{4819A962-F367-4D52-9D0D-840E97422A81}" srcOrd="0" destOrd="0" presId="urn:microsoft.com/office/officeart/2005/8/layout/hierarchy5"/>
    <dgm:cxn modelId="{49302228-2DC2-4E09-B3BD-3B14C632D7E4}" srcId="{D0A0E71D-3DAF-4031-8D2F-E5B41702C05E}" destId="{0A8FDF7C-75B2-4073-AB4E-B56ABA43F65B}" srcOrd="1" destOrd="0" parTransId="{8B5ACE7E-99BD-442C-B888-31F8FC0B923D}" sibTransId="{96525C3B-0E95-4FAB-84C4-401A280BB874}"/>
    <dgm:cxn modelId="{18D49627-FF19-47B4-A974-3092B4F2F774}" srcId="{D0A0E71D-3DAF-4031-8D2F-E5B41702C05E}" destId="{9E58D8C6-6FD4-4B51-91F7-F211BE22BFC1}" srcOrd="0" destOrd="0" parTransId="{F4F700A2-5AB8-4F53-8376-8409E5AD892F}" sibTransId="{2E1D5BB9-FD90-4791-A57D-D4C451A678B8}"/>
    <dgm:cxn modelId="{0FA5BC30-18B7-4FDA-91B2-B626A8B043BF}" type="presParOf" srcId="{22602FBD-E3DF-4218-9CA8-3A45ADE0BFE7}" destId="{0C226C8F-73BA-4D16-BADE-ED0975F5B755}" srcOrd="0" destOrd="0" presId="urn:microsoft.com/office/officeart/2005/8/layout/hierarchy5"/>
    <dgm:cxn modelId="{7BB869A7-32AA-4FF5-9249-351B352B94FB}" type="presParOf" srcId="{0C226C8F-73BA-4D16-BADE-ED0975F5B755}" destId="{CF569AE0-BCBB-4EF3-9D90-1A7C01230C98}" srcOrd="0" destOrd="0" presId="urn:microsoft.com/office/officeart/2005/8/layout/hierarchy5"/>
    <dgm:cxn modelId="{4337D080-F1E1-4B6C-A74D-2A4837692364}" type="presParOf" srcId="{CF569AE0-BCBB-4EF3-9D90-1A7C01230C98}" destId="{5DD735D4-8EE3-4CD6-90B3-57D5B6AF8A62}" srcOrd="0" destOrd="0" presId="urn:microsoft.com/office/officeart/2005/8/layout/hierarchy5"/>
    <dgm:cxn modelId="{0E0C2F9D-5DEF-43A8-802B-C742EFD58620}" type="presParOf" srcId="{5DD735D4-8EE3-4CD6-90B3-57D5B6AF8A62}" destId="{112BE080-81BE-4FC6-B3BE-3ACFCB21CD6D}" srcOrd="0" destOrd="0" presId="urn:microsoft.com/office/officeart/2005/8/layout/hierarchy5"/>
    <dgm:cxn modelId="{2865F321-725B-47D3-8275-88F187E49C17}" type="presParOf" srcId="{5DD735D4-8EE3-4CD6-90B3-57D5B6AF8A62}" destId="{1BDBE383-3CB1-43C9-B732-F5879885A411}" srcOrd="1" destOrd="0" presId="urn:microsoft.com/office/officeart/2005/8/layout/hierarchy5"/>
    <dgm:cxn modelId="{E94F440C-5BCF-49A3-8D4D-7FE174092CF8}" type="presParOf" srcId="{1BDBE383-3CB1-43C9-B732-F5879885A411}" destId="{A44AD432-7F90-4BA1-8143-488A3DC85855}" srcOrd="0" destOrd="0" presId="urn:microsoft.com/office/officeart/2005/8/layout/hierarchy5"/>
    <dgm:cxn modelId="{C8977CDD-1A01-48A8-A0CE-5DD8D7284DE4}" type="presParOf" srcId="{A44AD432-7F90-4BA1-8143-488A3DC85855}" destId="{9FA95B7E-74E3-4A7D-B717-F059845A6F85}" srcOrd="0" destOrd="0" presId="urn:microsoft.com/office/officeart/2005/8/layout/hierarchy5"/>
    <dgm:cxn modelId="{6E448158-2606-433F-BEA4-252CE23D0BFC}" type="presParOf" srcId="{1BDBE383-3CB1-43C9-B732-F5879885A411}" destId="{98B1CC95-D6C7-4920-B496-B4D245296743}" srcOrd="1" destOrd="0" presId="urn:microsoft.com/office/officeart/2005/8/layout/hierarchy5"/>
    <dgm:cxn modelId="{E6183DF9-ED36-4CA9-9876-407701EC58A3}" type="presParOf" srcId="{98B1CC95-D6C7-4920-B496-B4D245296743}" destId="{143BADE7-34A6-4A1A-8AEE-A67A36E72A93}" srcOrd="0" destOrd="0" presId="urn:microsoft.com/office/officeart/2005/8/layout/hierarchy5"/>
    <dgm:cxn modelId="{9861510E-1E89-430E-A082-6BB9813E5684}" type="presParOf" srcId="{98B1CC95-D6C7-4920-B496-B4D245296743}" destId="{52905933-3546-4293-A0C5-454FF7F7D813}" srcOrd="1" destOrd="0" presId="urn:microsoft.com/office/officeart/2005/8/layout/hierarchy5"/>
    <dgm:cxn modelId="{2EC6B920-A778-4E48-8DC7-B41E5C461222}" type="presParOf" srcId="{1BDBE383-3CB1-43C9-B732-F5879885A411}" destId="{942B6E6D-3785-4336-91E6-6E6896D749B8}" srcOrd="2" destOrd="0" presId="urn:microsoft.com/office/officeart/2005/8/layout/hierarchy5"/>
    <dgm:cxn modelId="{CA5974B6-81DC-4203-8EC6-9A2C5F4D2A93}" type="presParOf" srcId="{942B6E6D-3785-4336-91E6-6E6896D749B8}" destId="{AAAC4718-E0C5-4C91-8284-9D9C9598A976}" srcOrd="0" destOrd="0" presId="urn:microsoft.com/office/officeart/2005/8/layout/hierarchy5"/>
    <dgm:cxn modelId="{65F4D64D-D09C-49EF-80E8-8C6266FDCD63}" type="presParOf" srcId="{1BDBE383-3CB1-43C9-B732-F5879885A411}" destId="{F20ACC86-14D9-40CF-AB5E-6D7EC8D6C352}" srcOrd="3" destOrd="0" presId="urn:microsoft.com/office/officeart/2005/8/layout/hierarchy5"/>
    <dgm:cxn modelId="{4D9E0FEE-5E27-4B0F-96EE-6B69B7E61497}" type="presParOf" srcId="{F20ACC86-14D9-40CF-AB5E-6D7EC8D6C352}" destId="{FB170C0B-979B-4217-84E8-6C5A34142989}" srcOrd="0" destOrd="0" presId="urn:microsoft.com/office/officeart/2005/8/layout/hierarchy5"/>
    <dgm:cxn modelId="{94058100-3F22-4618-82A2-6CC8B9F999E6}" type="presParOf" srcId="{F20ACC86-14D9-40CF-AB5E-6D7EC8D6C352}" destId="{81CD6288-E0D5-476C-AFDE-05F07BF1F03E}" srcOrd="1" destOrd="0" presId="urn:microsoft.com/office/officeart/2005/8/layout/hierarchy5"/>
    <dgm:cxn modelId="{A28B5A3A-B6E5-4D4E-A6DB-CC53A032BCB4}" type="presParOf" srcId="{1BDBE383-3CB1-43C9-B732-F5879885A411}" destId="{4819A962-F367-4D52-9D0D-840E97422A81}" srcOrd="4" destOrd="0" presId="urn:microsoft.com/office/officeart/2005/8/layout/hierarchy5"/>
    <dgm:cxn modelId="{BBFB2FB5-412C-4FB8-B3EB-9C44BA7332A9}" type="presParOf" srcId="{4819A962-F367-4D52-9D0D-840E97422A81}" destId="{2BF6815F-DFDB-4E98-A11B-B7AA01F99F73}" srcOrd="0" destOrd="0" presId="urn:microsoft.com/office/officeart/2005/8/layout/hierarchy5"/>
    <dgm:cxn modelId="{A2057874-FCFC-4865-9C79-EA75A7AD650F}" type="presParOf" srcId="{1BDBE383-3CB1-43C9-B732-F5879885A411}" destId="{A2CD6642-B0E0-4DD5-9A52-06E3F4EF0399}" srcOrd="5" destOrd="0" presId="urn:microsoft.com/office/officeart/2005/8/layout/hierarchy5"/>
    <dgm:cxn modelId="{91A5A83A-9569-4089-A7CD-894FB18D8434}" type="presParOf" srcId="{A2CD6642-B0E0-4DD5-9A52-06E3F4EF0399}" destId="{3F485F75-17E1-43E8-B885-90786575F7C0}" srcOrd="0" destOrd="0" presId="urn:microsoft.com/office/officeart/2005/8/layout/hierarchy5"/>
    <dgm:cxn modelId="{4EA1B309-7561-4790-9A84-29DE83292DB0}" type="presParOf" srcId="{A2CD6642-B0E0-4DD5-9A52-06E3F4EF0399}" destId="{1B6A7AA9-B41F-4208-A80C-63AE333E2E4C}" srcOrd="1" destOrd="0" presId="urn:microsoft.com/office/officeart/2005/8/layout/hierarchy5"/>
    <dgm:cxn modelId="{A482ACB6-897F-458A-9BC2-E6A067259203}" type="presParOf" srcId="{1BDBE383-3CB1-43C9-B732-F5879885A411}" destId="{E3D83893-7A04-4288-BFCB-A79CD751AB4E}" srcOrd="6" destOrd="0" presId="urn:microsoft.com/office/officeart/2005/8/layout/hierarchy5"/>
    <dgm:cxn modelId="{E0AC522E-68AF-4760-A572-C89F7158E427}" type="presParOf" srcId="{E3D83893-7A04-4288-BFCB-A79CD751AB4E}" destId="{409FB7D2-BD65-40E8-A1A6-4BEF67E131E0}" srcOrd="0" destOrd="0" presId="urn:microsoft.com/office/officeart/2005/8/layout/hierarchy5"/>
    <dgm:cxn modelId="{7A287989-5A76-4E9D-97E8-D0E4BAB5D72F}" type="presParOf" srcId="{1BDBE383-3CB1-43C9-B732-F5879885A411}" destId="{5EAA5C9B-129D-42E8-8D66-710FF78B946A}" srcOrd="7" destOrd="0" presId="urn:microsoft.com/office/officeart/2005/8/layout/hierarchy5"/>
    <dgm:cxn modelId="{D3ADA1B5-B669-466E-B071-A32E4B0F7833}" type="presParOf" srcId="{5EAA5C9B-129D-42E8-8D66-710FF78B946A}" destId="{806CF89E-7E26-42CE-B42F-C788FFE815D0}" srcOrd="0" destOrd="0" presId="urn:microsoft.com/office/officeart/2005/8/layout/hierarchy5"/>
    <dgm:cxn modelId="{76808C02-79D7-4743-9BC8-662426A2BF9A}" type="presParOf" srcId="{5EAA5C9B-129D-42E8-8D66-710FF78B946A}" destId="{786184CC-0D4B-4CFE-95F8-19CB249C3DC4}" srcOrd="1" destOrd="0" presId="urn:microsoft.com/office/officeart/2005/8/layout/hierarchy5"/>
    <dgm:cxn modelId="{20D3FFC1-1A45-496A-9AB0-6DE8496C7E31}" type="presParOf" srcId="{22602FBD-E3DF-4218-9CA8-3A45ADE0BFE7}" destId="{96C222CE-633D-47ED-83EC-75B9149A6660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B33BF8-B5DA-4BA5-9FAE-8312D3EF732A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1F22BD-6DA8-4D30-9F12-E8F9D32DB94E}">
      <dgm:prSet custT="1"/>
      <dgm:spPr/>
      <dgm:t>
        <a:bodyPr/>
        <a:lstStyle/>
        <a:p>
          <a:pPr rtl="0"/>
          <a:r>
            <a:rPr lang="en-US" sz="2000" dirty="0" smtClean="0">
              <a:latin typeface="Arial" pitchFamily="34" charset="0"/>
              <a:cs typeface="Arial" pitchFamily="34" charset="0"/>
            </a:rPr>
            <a:t>2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) Обоснование потребности экономики в продукции предприятия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CBA9D446-D7D0-428B-9DF6-C3C685944DD1}" type="parTrans" cxnId="{D1A9A571-64DE-468F-8C32-D84657542666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A3D3FD09-7B5D-42FB-9460-ECDEBB7AD0B7}" type="sibTrans" cxnId="{D1A9A571-64DE-468F-8C32-D84657542666}">
      <dgm:prSet custT="1"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1A4D32F5-09CC-4582-B35C-42E6C244DFCF}">
      <dgm:prSet custT="1"/>
      <dgm:spPr/>
      <dgm:t>
        <a:bodyPr/>
        <a:lstStyle/>
        <a:p>
          <a:pPr rtl="0"/>
          <a:r>
            <a:rPr lang="en-US" sz="2000" dirty="0" smtClean="0">
              <a:latin typeface="Arial" pitchFamily="34" charset="0"/>
              <a:cs typeface="Arial" pitchFamily="34" charset="0"/>
            </a:rPr>
            <a:t>3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) Обоснование места размещения предприятия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29ED6BE2-9B42-4845-B358-B3FA8CB361A3}" type="parTrans" cxnId="{54C7558A-68BD-4BCE-87AF-0A60712CD4FE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51151DA2-8136-46BD-8904-B8285118F2AD}" type="sibTrans" cxnId="{54C7558A-68BD-4BCE-87AF-0A60712CD4FE}">
      <dgm:prSet custT="1"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0578E986-3DB8-419B-B43C-5F53593DC476}">
      <dgm:prSet custT="1"/>
      <dgm:spPr/>
      <dgm:t>
        <a:bodyPr/>
        <a:lstStyle/>
        <a:p>
          <a:pPr rtl="0"/>
          <a:r>
            <a:rPr lang="en-US" sz="2000" dirty="0" smtClean="0">
              <a:latin typeface="Arial" pitchFamily="34" charset="0"/>
              <a:cs typeface="Arial" pitchFamily="34" charset="0"/>
            </a:rPr>
            <a:t>4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) Обоснование способа производства химической продукции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4F13D5AC-E586-42D0-A9B8-E1D563398BBE}" type="parTrans" cxnId="{D1CEE37D-5B41-4E21-B914-EF795D19E1F5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221D295B-81DA-43CF-8F96-1CD619DC3ACB}" type="sibTrans" cxnId="{D1CEE37D-5B41-4E21-B914-EF795D19E1F5}">
      <dgm:prSet custT="1"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19FD9B01-E5AA-41F9-A46C-C56EC57D270C}">
      <dgm:prSet custT="1"/>
      <dgm:spPr/>
      <dgm:t>
        <a:bodyPr/>
        <a:lstStyle/>
        <a:p>
          <a:pPr rtl="0"/>
          <a:r>
            <a:rPr lang="en-US" sz="2000" dirty="0" smtClean="0">
              <a:latin typeface="Arial" pitchFamily="34" charset="0"/>
              <a:cs typeface="Arial" pitchFamily="34" charset="0"/>
            </a:rPr>
            <a:t>5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) Экономика строительства предприятия и производства продукции.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20D51477-2963-4D26-856A-1A8F1571790E}" type="parTrans" cxnId="{77D5333A-1435-4759-98D5-0A9B49883EDF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979D3795-0EF1-4898-91FE-E567E78CB108}" type="sibTrans" cxnId="{77D5333A-1435-4759-98D5-0A9B49883EDF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4179EFB7-C00A-40E8-8C84-2237E6E5DDBF}">
      <dgm:prSet custT="1"/>
      <dgm:spPr/>
      <dgm:t>
        <a:bodyPr/>
        <a:lstStyle/>
        <a:p>
          <a:pPr rtl="0"/>
          <a:r>
            <a:rPr lang="en-US" sz="2000" dirty="0" smtClean="0">
              <a:latin typeface="Arial" pitchFamily="34" charset="0"/>
              <a:cs typeface="Arial" pitchFamily="34" charset="0"/>
            </a:rPr>
            <a:t>1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) Исходные положения.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D6DF5898-6769-46C0-B85B-B3C030F03B07}" type="sibTrans" cxnId="{234B8BAD-F362-4475-B349-E5962BF3DBA4}">
      <dgm:prSet custT="1"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9251BBB5-BA2E-4399-9238-C4B506C4E535}" type="parTrans" cxnId="{234B8BAD-F362-4475-B349-E5962BF3DBA4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5C56119F-626A-45AE-B13D-DA723BA16D48}" type="pres">
      <dgm:prSet presAssocID="{FEB33BF8-B5DA-4BA5-9FAE-8312D3EF732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B1A9D0-7E93-43E8-A3BF-F969C6D57003}" type="pres">
      <dgm:prSet presAssocID="{FEB33BF8-B5DA-4BA5-9FAE-8312D3EF732A}" presName="dummyMaxCanvas" presStyleCnt="0">
        <dgm:presLayoutVars/>
      </dgm:prSet>
      <dgm:spPr/>
    </dgm:pt>
    <dgm:pt modelId="{915D9DEA-E1E1-4809-AAED-E381DA258E35}" type="pres">
      <dgm:prSet presAssocID="{FEB33BF8-B5DA-4BA5-9FAE-8312D3EF732A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6EAECA-B259-4899-B96F-EDE9A4230E3D}" type="pres">
      <dgm:prSet presAssocID="{FEB33BF8-B5DA-4BA5-9FAE-8312D3EF732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F3626D-FCF4-45AD-99EA-533A0CC9E833}" type="pres">
      <dgm:prSet presAssocID="{FEB33BF8-B5DA-4BA5-9FAE-8312D3EF732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C1996-B341-4C6F-9917-1AE5B11A601A}" type="pres">
      <dgm:prSet presAssocID="{FEB33BF8-B5DA-4BA5-9FAE-8312D3EF732A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804511-A202-4EB6-8FB3-FE375BF10A40}" type="pres">
      <dgm:prSet presAssocID="{FEB33BF8-B5DA-4BA5-9FAE-8312D3EF732A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EAD006-419A-450E-AFBF-633CFE41BB51}" type="pres">
      <dgm:prSet presAssocID="{FEB33BF8-B5DA-4BA5-9FAE-8312D3EF732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7A4643-C450-414C-AD5A-1896DDE189A2}" type="pres">
      <dgm:prSet presAssocID="{FEB33BF8-B5DA-4BA5-9FAE-8312D3EF732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359549-1351-42D8-9658-4E96756D9AD1}" type="pres">
      <dgm:prSet presAssocID="{FEB33BF8-B5DA-4BA5-9FAE-8312D3EF732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0BC2B5-5B6A-4D26-BAE8-84B9678D19CB}" type="pres">
      <dgm:prSet presAssocID="{FEB33BF8-B5DA-4BA5-9FAE-8312D3EF732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EB07F6-A423-4589-B4A2-39AC492AA35D}" type="pres">
      <dgm:prSet presAssocID="{FEB33BF8-B5DA-4BA5-9FAE-8312D3EF732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FD7C39-B11C-4BE1-80BA-EC9F26DFFD62}" type="pres">
      <dgm:prSet presAssocID="{FEB33BF8-B5DA-4BA5-9FAE-8312D3EF732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B80E0-F276-4F6C-B3AB-8FFFB2C9FFE5}" type="pres">
      <dgm:prSet presAssocID="{FEB33BF8-B5DA-4BA5-9FAE-8312D3EF732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8B12E3-F104-48F3-A76A-7952F103A380}" type="pres">
      <dgm:prSet presAssocID="{FEB33BF8-B5DA-4BA5-9FAE-8312D3EF732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AE6609-A58C-489C-9D37-A632500EE251}" type="pres">
      <dgm:prSet presAssocID="{FEB33BF8-B5DA-4BA5-9FAE-8312D3EF732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4B8BAD-F362-4475-B349-E5962BF3DBA4}" srcId="{FEB33BF8-B5DA-4BA5-9FAE-8312D3EF732A}" destId="{4179EFB7-C00A-40E8-8C84-2237E6E5DDBF}" srcOrd="0" destOrd="0" parTransId="{9251BBB5-BA2E-4399-9238-C4B506C4E535}" sibTransId="{D6DF5898-6769-46C0-B85B-B3C030F03B07}"/>
    <dgm:cxn modelId="{58C9457E-9DA6-409C-95DC-A302D0582514}" type="presOf" srcId="{FEB33BF8-B5DA-4BA5-9FAE-8312D3EF732A}" destId="{5C56119F-626A-45AE-B13D-DA723BA16D48}" srcOrd="0" destOrd="0" presId="urn:microsoft.com/office/officeart/2005/8/layout/vProcess5"/>
    <dgm:cxn modelId="{C06EEE9B-D612-44A6-AA06-98F455618B4E}" type="presOf" srcId="{A3D3FD09-7B5D-42FB-9460-ECDEBB7AD0B7}" destId="{FC7A4643-C450-414C-AD5A-1896DDE189A2}" srcOrd="0" destOrd="0" presId="urn:microsoft.com/office/officeart/2005/8/layout/vProcess5"/>
    <dgm:cxn modelId="{EE077735-733D-4E62-BD0B-CD965FD0F5E6}" type="presOf" srcId="{0578E986-3DB8-419B-B43C-5F53593DC476}" destId="{618B12E3-F104-48F3-A76A-7952F103A380}" srcOrd="1" destOrd="0" presId="urn:microsoft.com/office/officeart/2005/8/layout/vProcess5"/>
    <dgm:cxn modelId="{54C7558A-68BD-4BCE-87AF-0A60712CD4FE}" srcId="{FEB33BF8-B5DA-4BA5-9FAE-8312D3EF732A}" destId="{1A4D32F5-09CC-4582-B35C-42E6C244DFCF}" srcOrd="2" destOrd="0" parTransId="{29ED6BE2-9B42-4845-B358-B3FA8CB361A3}" sibTransId="{51151DA2-8136-46BD-8904-B8285118F2AD}"/>
    <dgm:cxn modelId="{105E91B5-10F0-413F-8CB3-E03E8C3A13CF}" type="presOf" srcId="{221D295B-81DA-43CF-8F96-1CD619DC3ACB}" destId="{320BC2B5-5B6A-4D26-BAE8-84B9678D19CB}" srcOrd="0" destOrd="0" presId="urn:microsoft.com/office/officeart/2005/8/layout/vProcess5"/>
    <dgm:cxn modelId="{5F201C61-FD91-419D-880E-B290125F7677}" type="presOf" srcId="{791F22BD-6DA8-4D30-9F12-E8F9D32DB94E}" destId="{196EAECA-B259-4899-B96F-EDE9A4230E3D}" srcOrd="0" destOrd="0" presId="urn:microsoft.com/office/officeart/2005/8/layout/vProcess5"/>
    <dgm:cxn modelId="{497D8DA8-97B9-4C9D-BEA0-0C175B61428B}" type="presOf" srcId="{0578E986-3DB8-419B-B43C-5F53593DC476}" destId="{554C1996-B341-4C6F-9917-1AE5B11A601A}" srcOrd="0" destOrd="0" presId="urn:microsoft.com/office/officeart/2005/8/layout/vProcess5"/>
    <dgm:cxn modelId="{F329FE71-116B-466C-B936-03D0FFC18595}" type="presOf" srcId="{D6DF5898-6769-46C0-B85B-B3C030F03B07}" destId="{27EAD006-419A-450E-AFBF-633CFE41BB51}" srcOrd="0" destOrd="0" presId="urn:microsoft.com/office/officeart/2005/8/layout/vProcess5"/>
    <dgm:cxn modelId="{B56616CE-9FCA-4466-A5CF-6BE29DF8A176}" type="presOf" srcId="{4179EFB7-C00A-40E8-8C84-2237E6E5DDBF}" destId="{915D9DEA-E1E1-4809-AAED-E381DA258E35}" srcOrd="0" destOrd="0" presId="urn:microsoft.com/office/officeart/2005/8/layout/vProcess5"/>
    <dgm:cxn modelId="{D1CEE37D-5B41-4E21-B914-EF795D19E1F5}" srcId="{FEB33BF8-B5DA-4BA5-9FAE-8312D3EF732A}" destId="{0578E986-3DB8-419B-B43C-5F53593DC476}" srcOrd="3" destOrd="0" parTransId="{4F13D5AC-E586-42D0-A9B8-E1D563398BBE}" sibTransId="{221D295B-81DA-43CF-8F96-1CD619DC3ACB}"/>
    <dgm:cxn modelId="{77D5333A-1435-4759-98D5-0A9B49883EDF}" srcId="{FEB33BF8-B5DA-4BA5-9FAE-8312D3EF732A}" destId="{19FD9B01-E5AA-41F9-A46C-C56EC57D270C}" srcOrd="4" destOrd="0" parTransId="{20D51477-2963-4D26-856A-1A8F1571790E}" sibTransId="{979D3795-0EF1-4898-91FE-E567E78CB108}"/>
    <dgm:cxn modelId="{7292D869-5330-4355-A4F7-71E652AAAA91}" type="presOf" srcId="{1A4D32F5-09CC-4582-B35C-42E6C244DFCF}" destId="{99F3626D-FCF4-45AD-99EA-533A0CC9E833}" srcOrd="0" destOrd="0" presId="urn:microsoft.com/office/officeart/2005/8/layout/vProcess5"/>
    <dgm:cxn modelId="{D1A9A571-64DE-468F-8C32-D84657542666}" srcId="{FEB33BF8-B5DA-4BA5-9FAE-8312D3EF732A}" destId="{791F22BD-6DA8-4D30-9F12-E8F9D32DB94E}" srcOrd="1" destOrd="0" parTransId="{CBA9D446-D7D0-428B-9DF6-C3C685944DD1}" sibTransId="{A3D3FD09-7B5D-42FB-9460-ECDEBB7AD0B7}"/>
    <dgm:cxn modelId="{BC709058-892A-4A9F-84A8-782C5FE36631}" type="presOf" srcId="{4179EFB7-C00A-40E8-8C84-2237E6E5DDBF}" destId="{EDEB07F6-A423-4589-B4A2-39AC492AA35D}" srcOrd="1" destOrd="0" presId="urn:microsoft.com/office/officeart/2005/8/layout/vProcess5"/>
    <dgm:cxn modelId="{F7E2335C-D577-456C-9819-1A0188554C3D}" type="presOf" srcId="{1A4D32F5-09CC-4582-B35C-42E6C244DFCF}" destId="{F33B80E0-F276-4F6C-B3AB-8FFFB2C9FFE5}" srcOrd="1" destOrd="0" presId="urn:microsoft.com/office/officeart/2005/8/layout/vProcess5"/>
    <dgm:cxn modelId="{989D4F8C-49A5-444A-B5EF-40E33B74C74D}" type="presOf" srcId="{51151DA2-8136-46BD-8904-B8285118F2AD}" destId="{2C359549-1351-42D8-9658-4E96756D9AD1}" srcOrd="0" destOrd="0" presId="urn:microsoft.com/office/officeart/2005/8/layout/vProcess5"/>
    <dgm:cxn modelId="{96249007-3543-41E8-B5A6-5DBF3133BBD2}" type="presOf" srcId="{19FD9B01-E5AA-41F9-A46C-C56EC57D270C}" destId="{FAAE6609-A58C-489C-9D37-A632500EE251}" srcOrd="1" destOrd="0" presId="urn:microsoft.com/office/officeart/2005/8/layout/vProcess5"/>
    <dgm:cxn modelId="{5D55A37D-DDBB-4A4A-A098-C2F4B2A2E832}" type="presOf" srcId="{791F22BD-6DA8-4D30-9F12-E8F9D32DB94E}" destId="{61FD7C39-B11C-4BE1-80BA-EC9F26DFFD62}" srcOrd="1" destOrd="0" presId="urn:microsoft.com/office/officeart/2005/8/layout/vProcess5"/>
    <dgm:cxn modelId="{8C581F37-102F-4657-86D1-ADF9C198541B}" type="presOf" srcId="{19FD9B01-E5AA-41F9-A46C-C56EC57D270C}" destId="{45804511-A202-4EB6-8FB3-FE375BF10A40}" srcOrd="0" destOrd="0" presId="urn:microsoft.com/office/officeart/2005/8/layout/vProcess5"/>
    <dgm:cxn modelId="{96A395EE-5BAD-4E68-B1C0-74FE86EDDB0C}" type="presParOf" srcId="{5C56119F-626A-45AE-B13D-DA723BA16D48}" destId="{6DB1A9D0-7E93-43E8-A3BF-F969C6D57003}" srcOrd="0" destOrd="0" presId="urn:microsoft.com/office/officeart/2005/8/layout/vProcess5"/>
    <dgm:cxn modelId="{B68DD13B-8C23-4A7C-8CC0-6B2A639B138B}" type="presParOf" srcId="{5C56119F-626A-45AE-B13D-DA723BA16D48}" destId="{915D9DEA-E1E1-4809-AAED-E381DA258E35}" srcOrd="1" destOrd="0" presId="urn:microsoft.com/office/officeart/2005/8/layout/vProcess5"/>
    <dgm:cxn modelId="{950AE4E3-86F9-4121-8940-951A69357C52}" type="presParOf" srcId="{5C56119F-626A-45AE-B13D-DA723BA16D48}" destId="{196EAECA-B259-4899-B96F-EDE9A4230E3D}" srcOrd="2" destOrd="0" presId="urn:microsoft.com/office/officeart/2005/8/layout/vProcess5"/>
    <dgm:cxn modelId="{DBF8DD72-7AD8-420E-948F-43105A7D6330}" type="presParOf" srcId="{5C56119F-626A-45AE-B13D-DA723BA16D48}" destId="{99F3626D-FCF4-45AD-99EA-533A0CC9E833}" srcOrd="3" destOrd="0" presId="urn:microsoft.com/office/officeart/2005/8/layout/vProcess5"/>
    <dgm:cxn modelId="{BCEA53E5-2529-4D9D-9CEC-5AA49549ED23}" type="presParOf" srcId="{5C56119F-626A-45AE-B13D-DA723BA16D48}" destId="{554C1996-B341-4C6F-9917-1AE5B11A601A}" srcOrd="4" destOrd="0" presId="urn:microsoft.com/office/officeart/2005/8/layout/vProcess5"/>
    <dgm:cxn modelId="{54E68AAE-D393-4B0D-AFF5-D65E91C18A8D}" type="presParOf" srcId="{5C56119F-626A-45AE-B13D-DA723BA16D48}" destId="{45804511-A202-4EB6-8FB3-FE375BF10A40}" srcOrd="5" destOrd="0" presId="urn:microsoft.com/office/officeart/2005/8/layout/vProcess5"/>
    <dgm:cxn modelId="{63768CE8-8450-4712-ABE4-0EBB01D89235}" type="presParOf" srcId="{5C56119F-626A-45AE-B13D-DA723BA16D48}" destId="{27EAD006-419A-450E-AFBF-633CFE41BB51}" srcOrd="6" destOrd="0" presId="urn:microsoft.com/office/officeart/2005/8/layout/vProcess5"/>
    <dgm:cxn modelId="{CC7B3ABE-C717-4829-B125-E6F083E3354F}" type="presParOf" srcId="{5C56119F-626A-45AE-B13D-DA723BA16D48}" destId="{FC7A4643-C450-414C-AD5A-1896DDE189A2}" srcOrd="7" destOrd="0" presId="urn:microsoft.com/office/officeart/2005/8/layout/vProcess5"/>
    <dgm:cxn modelId="{A9995CF1-8241-44ED-9DD1-C5BD062A6F2F}" type="presParOf" srcId="{5C56119F-626A-45AE-B13D-DA723BA16D48}" destId="{2C359549-1351-42D8-9658-4E96756D9AD1}" srcOrd="8" destOrd="0" presId="urn:microsoft.com/office/officeart/2005/8/layout/vProcess5"/>
    <dgm:cxn modelId="{3B030642-E9DD-4A2D-9D9A-4370D7D96461}" type="presParOf" srcId="{5C56119F-626A-45AE-B13D-DA723BA16D48}" destId="{320BC2B5-5B6A-4D26-BAE8-84B9678D19CB}" srcOrd="9" destOrd="0" presId="urn:microsoft.com/office/officeart/2005/8/layout/vProcess5"/>
    <dgm:cxn modelId="{1C40BF65-4A50-4A20-8452-3E142655AA61}" type="presParOf" srcId="{5C56119F-626A-45AE-B13D-DA723BA16D48}" destId="{EDEB07F6-A423-4589-B4A2-39AC492AA35D}" srcOrd="10" destOrd="0" presId="urn:microsoft.com/office/officeart/2005/8/layout/vProcess5"/>
    <dgm:cxn modelId="{54AE036C-66E0-4273-9A8A-55CF04BFFA17}" type="presParOf" srcId="{5C56119F-626A-45AE-B13D-DA723BA16D48}" destId="{61FD7C39-B11C-4BE1-80BA-EC9F26DFFD62}" srcOrd="11" destOrd="0" presId="urn:microsoft.com/office/officeart/2005/8/layout/vProcess5"/>
    <dgm:cxn modelId="{CA94930C-52B4-4B70-BDDC-233BEDF29376}" type="presParOf" srcId="{5C56119F-626A-45AE-B13D-DA723BA16D48}" destId="{F33B80E0-F276-4F6C-B3AB-8FFFB2C9FFE5}" srcOrd="12" destOrd="0" presId="urn:microsoft.com/office/officeart/2005/8/layout/vProcess5"/>
    <dgm:cxn modelId="{7D7E21DA-58D4-4A04-8877-D14A3B92C2BD}" type="presParOf" srcId="{5C56119F-626A-45AE-B13D-DA723BA16D48}" destId="{618B12E3-F104-48F3-A76A-7952F103A380}" srcOrd="13" destOrd="0" presId="urn:microsoft.com/office/officeart/2005/8/layout/vProcess5"/>
    <dgm:cxn modelId="{396F38FD-76B0-4A9D-82F1-4B9F3F648131}" type="presParOf" srcId="{5C56119F-626A-45AE-B13D-DA723BA16D48}" destId="{FAAE6609-A58C-489C-9D37-A632500EE25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F77238-B577-4447-BBF4-9D76200DE4B8}" type="doc">
      <dgm:prSet loTypeId="urn:microsoft.com/office/officeart/2005/8/layout/vProcess5" loCatId="process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AA69D9C-7471-48AC-8BF6-651504A99527}">
      <dgm:prSet custT="1"/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Техническое задание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24555C6D-1AEF-4A45-9DCD-2D263D6860B0}" type="parTrans" cxnId="{6C925A35-9D6B-44EA-B2B0-DF61227214B4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922A34C7-3180-4F8B-A3E7-8D8864E883B2}" type="sibTrans" cxnId="{6C925A35-9D6B-44EA-B2B0-DF61227214B4}">
      <dgm:prSet custT="1"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7FE477A6-D789-4F47-AA70-6DA9067BDC59}">
      <dgm:prSet custT="1"/>
      <dgm:spPr/>
      <dgm:t>
        <a:bodyPr/>
        <a:lstStyle/>
        <a:p>
          <a:pPr rtl="0"/>
          <a:r>
            <a:rPr lang="ru-RU" sz="1800" b="1" i="0" dirty="0" smtClean="0">
              <a:latin typeface="Arial" pitchFamily="34" charset="0"/>
              <a:cs typeface="Arial" pitchFamily="34" charset="0"/>
            </a:rPr>
            <a:t>Конструкторская документация</a:t>
          </a:r>
          <a:endParaRPr lang="ru-RU" sz="1800" b="1" i="0" dirty="0">
            <a:latin typeface="Arial" pitchFamily="34" charset="0"/>
            <a:cs typeface="Arial" pitchFamily="34" charset="0"/>
          </a:endParaRPr>
        </a:p>
      </dgm:t>
    </dgm:pt>
    <dgm:pt modelId="{B989810A-1EED-44AC-B3AF-16FCE254648E}" type="parTrans" cxnId="{8CF8EA73-C3E2-41EA-AAD0-8C22111D7225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DADC03CA-70DF-413D-9087-AA4628143E0D}" type="sibTrans" cxnId="{8CF8EA73-C3E2-41EA-AAD0-8C22111D7225}">
      <dgm:prSet custT="1"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46F97F7D-D8FC-4914-9427-69A2D3F15D49}">
      <dgm:prSet custT="1"/>
      <dgm:spPr/>
      <dgm:t>
        <a:bodyPr/>
        <a:lstStyle/>
        <a:p>
          <a:pPr algn="l" rtl="0"/>
          <a:r>
            <a:rPr lang="ru-RU" sz="1800" b="1" dirty="0" smtClean="0">
              <a:latin typeface="Arial" pitchFamily="34" charset="0"/>
              <a:cs typeface="Arial" pitchFamily="34" charset="0"/>
            </a:rPr>
            <a:t>Рабочая конструкторская документация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F0E2D04F-3A4F-450A-8A1D-64615D71E400}" type="parTrans" cxnId="{48A1B6B4-AC5E-4F5E-A5C3-CD27BAA6D3BA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4AB97287-FF40-4DC0-80F7-59D737FF1F5D}" type="sibTrans" cxnId="{48A1B6B4-AC5E-4F5E-A5C3-CD27BAA6D3BA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740BE466-F368-4947-BADA-5DF63094DDB6}">
      <dgm:prSet custT="1"/>
      <dgm:spPr/>
      <dgm:t>
        <a:bodyPr/>
        <a:lstStyle/>
        <a:p>
          <a:pPr rtl="0"/>
          <a:r>
            <a:rPr lang="ru-RU" sz="1600" dirty="0" smtClean="0">
              <a:latin typeface="Arial" pitchFamily="34" charset="0"/>
              <a:cs typeface="Arial" pitchFamily="34" charset="0"/>
            </a:rPr>
            <a:t>процесс установления исходных требований и формирования предварительных (возможных и желательных) очертаний объекта разработки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736CD7DC-53C9-4B44-8197-901D5BFB5066}" type="parTrans" cxnId="{859F009B-AD4D-4C7D-90A1-0E292FC76EDE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7B6AC1D1-4980-4067-BA0B-F30E668C8419}" type="sibTrans" cxnId="{859F009B-AD4D-4C7D-90A1-0E292FC76EDE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BD298A1E-D0A8-4D39-8CC8-080825EDF379}">
      <dgm:prSet custT="1"/>
      <dgm:spPr/>
      <dgm:t>
        <a:bodyPr/>
        <a:lstStyle/>
        <a:p>
          <a:pPr rtl="0"/>
          <a:r>
            <a:rPr lang="ru-RU" sz="1600" dirty="0" smtClean="0">
              <a:latin typeface="Arial" pitchFamily="34" charset="0"/>
              <a:cs typeface="Arial" pitchFamily="34" charset="0"/>
            </a:rPr>
            <a:t>процесс последовательно углубляемой технико-экономической проработки инженерных решений, осуществляемых исходя из данных технического задания, результатов научно-исследовательских работ и практического опыта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3D7291CC-1A14-4358-9521-58FB6A208957}" type="parTrans" cxnId="{2043475A-597E-4174-8F95-E9734E928729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5601114A-B3D0-4DA0-ABDE-4E2CDF633E16}" type="sibTrans" cxnId="{2043475A-597E-4174-8F95-E9734E928729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A1AB7EED-5888-4352-8D77-54AB79622BF4}">
      <dgm:prSet custT="1"/>
      <dgm:spPr/>
      <dgm:t>
        <a:bodyPr/>
        <a:lstStyle/>
        <a:p>
          <a:pPr algn="l" rtl="0"/>
          <a:r>
            <a:rPr lang="ru-RU" sz="1600" dirty="0" smtClean="0">
              <a:latin typeface="Arial" pitchFamily="34" charset="0"/>
              <a:cs typeface="Arial" pitchFamily="34" charset="0"/>
            </a:rPr>
            <a:t>процесс материального воплощения результатов инженерного поиска, систематизация опытно-промышленных данных и сопоставление их с техническим заданием, внесение необходимых уточнений в документацию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64335542-2CC4-4B9F-986C-236D7114F354}" type="parTrans" cxnId="{3712C9F2-29FA-4F84-A12F-860DB6454443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98367027-5503-48D6-A9CA-14AC568E0178}" type="sibTrans" cxnId="{3712C9F2-29FA-4F84-A12F-860DB6454443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F4602C13-16B0-4EEC-A089-4D226E312C68}" type="pres">
      <dgm:prSet presAssocID="{D0F77238-B577-4447-BBF4-9D76200DE4B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769D08-FA1F-493C-AC75-79797B3D1B0A}" type="pres">
      <dgm:prSet presAssocID="{D0F77238-B577-4447-BBF4-9D76200DE4B8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D98093CE-5868-4F00-903B-7E7EF48CF368}" type="pres">
      <dgm:prSet presAssocID="{D0F77238-B577-4447-BBF4-9D76200DE4B8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3B437A-C64A-4D8B-8BA2-D3EDF6779929}" type="pres">
      <dgm:prSet presAssocID="{D0F77238-B577-4447-BBF4-9D76200DE4B8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6CF444-B5CD-43BF-8ED1-AFC48E08A405}" type="pres">
      <dgm:prSet presAssocID="{D0F77238-B577-4447-BBF4-9D76200DE4B8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73A59D-4DB8-4179-8850-AFB66CE13632}" type="pres">
      <dgm:prSet presAssocID="{D0F77238-B577-4447-BBF4-9D76200DE4B8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1B64DE-FCFE-4E37-AA03-6FB020D92614}" type="pres">
      <dgm:prSet presAssocID="{D0F77238-B577-4447-BBF4-9D76200DE4B8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9D3E2B-7F03-4617-A047-BFD853AC6D4C}" type="pres">
      <dgm:prSet presAssocID="{D0F77238-B577-4447-BBF4-9D76200DE4B8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8ADBE9-19BA-4CB6-8314-B82ED6AAA45E}" type="pres">
      <dgm:prSet presAssocID="{D0F77238-B577-4447-BBF4-9D76200DE4B8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6D05C8-E81B-4353-A862-E629ED01B9B8}" type="pres">
      <dgm:prSet presAssocID="{D0F77238-B577-4447-BBF4-9D76200DE4B8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FD0035-7318-49AB-BA97-739C27C2731F}" type="presOf" srcId="{BD298A1E-D0A8-4D39-8CC8-080825EDF379}" destId="{313B437A-C64A-4D8B-8BA2-D3EDF6779929}" srcOrd="0" destOrd="1" presId="urn:microsoft.com/office/officeart/2005/8/layout/vProcess5"/>
    <dgm:cxn modelId="{60BA85FE-1BDE-4B8F-AAD7-7A482435FFBC}" type="presOf" srcId="{922A34C7-3180-4F8B-A3E7-8D8864E883B2}" destId="{D973A59D-4DB8-4179-8850-AFB66CE13632}" srcOrd="0" destOrd="0" presId="urn:microsoft.com/office/officeart/2005/8/layout/vProcess5"/>
    <dgm:cxn modelId="{4BFE29B5-F071-424C-84B5-931A47A7C9AE}" type="presOf" srcId="{7FE477A6-D789-4F47-AA70-6DA9067BDC59}" destId="{313B437A-C64A-4D8B-8BA2-D3EDF6779929}" srcOrd="0" destOrd="0" presId="urn:microsoft.com/office/officeart/2005/8/layout/vProcess5"/>
    <dgm:cxn modelId="{80E23B44-8113-4B17-9323-C4F26AAF78DF}" type="presOf" srcId="{7AA69D9C-7471-48AC-8BF6-651504A99527}" destId="{D98093CE-5868-4F00-903B-7E7EF48CF368}" srcOrd="0" destOrd="0" presId="urn:microsoft.com/office/officeart/2005/8/layout/vProcess5"/>
    <dgm:cxn modelId="{48A1B6B4-AC5E-4F5E-A5C3-CD27BAA6D3BA}" srcId="{D0F77238-B577-4447-BBF4-9D76200DE4B8}" destId="{46F97F7D-D8FC-4914-9427-69A2D3F15D49}" srcOrd="2" destOrd="0" parTransId="{F0E2D04F-3A4F-450A-8A1D-64615D71E400}" sibTransId="{4AB97287-FF40-4DC0-80F7-59D737FF1F5D}"/>
    <dgm:cxn modelId="{DEB7E81B-8B24-4F14-9800-F3384D020F29}" type="presOf" srcId="{46F97F7D-D8FC-4914-9427-69A2D3F15D49}" destId="{D46CF444-B5CD-43BF-8ED1-AFC48E08A405}" srcOrd="0" destOrd="0" presId="urn:microsoft.com/office/officeart/2005/8/layout/vProcess5"/>
    <dgm:cxn modelId="{563B3BD6-3776-4C14-A20A-67ACA8EDC0C1}" type="presOf" srcId="{740BE466-F368-4947-BADA-5DF63094DDB6}" destId="{D98093CE-5868-4F00-903B-7E7EF48CF368}" srcOrd="0" destOrd="1" presId="urn:microsoft.com/office/officeart/2005/8/layout/vProcess5"/>
    <dgm:cxn modelId="{6C925A35-9D6B-44EA-B2B0-DF61227214B4}" srcId="{D0F77238-B577-4447-BBF4-9D76200DE4B8}" destId="{7AA69D9C-7471-48AC-8BF6-651504A99527}" srcOrd="0" destOrd="0" parTransId="{24555C6D-1AEF-4A45-9DCD-2D263D6860B0}" sibTransId="{922A34C7-3180-4F8B-A3E7-8D8864E883B2}"/>
    <dgm:cxn modelId="{3712C9F2-29FA-4F84-A12F-860DB6454443}" srcId="{46F97F7D-D8FC-4914-9427-69A2D3F15D49}" destId="{A1AB7EED-5888-4352-8D77-54AB79622BF4}" srcOrd="0" destOrd="0" parTransId="{64335542-2CC4-4B9F-986C-236D7114F354}" sibTransId="{98367027-5503-48D6-A9CA-14AC568E0178}"/>
    <dgm:cxn modelId="{9CE6804E-0260-4499-8FB6-288C431C2A03}" type="presOf" srcId="{A1AB7EED-5888-4352-8D77-54AB79622BF4}" destId="{D46CF444-B5CD-43BF-8ED1-AFC48E08A405}" srcOrd="0" destOrd="1" presId="urn:microsoft.com/office/officeart/2005/8/layout/vProcess5"/>
    <dgm:cxn modelId="{859F009B-AD4D-4C7D-90A1-0E292FC76EDE}" srcId="{7AA69D9C-7471-48AC-8BF6-651504A99527}" destId="{740BE466-F368-4947-BADA-5DF63094DDB6}" srcOrd="0" destOrd="0" parTransId="{736CD7DC-53C9-4B44-8197-901D5BFB5066}" sibTransId="{7B6AC1D1-4980-4067-BA0B-F30E668C8419}"/>
    <dgm:cxn modelId="{5474BA80-552C-4410-84CC-331EAEC306BB}" type="presOf" srcId="{46F97F7D-D8FC-4914-9427-69A2D3F15D49}" destId="{E16D05C8-E81B-4353-A862-E629ED01B9B8}" srcOrd="1" destOrd="0" presId="urn:microsoft.com/office/officeart/2005/8/layout/vProcess5"/>
    <dgm:cxn modelId="{E8EE625D-EAB1-4A05-AB75-6B176AB78C1F}" type="presOf" srcId="{DADC03CA-70DF-413D-9087-AA4628143E0D}" destId="{5C1B64DE-FCFE-4E37-AA03-6FB020D92614}" srcOrd="0" destOrd="0" presId="urn:microsoft.com/office/officeart/2005/8/layout/vProcess5"/>
    <dgm:cxn modelId="{53F5462E-D120-45EB-BFE8-F7F9A472DD96}" type="presOf" srcId="{A1AB7EED-5888-4352-8D77-54AB79622BF4}" destId="{E16D05C8-E81B-4353-A862-E629ED01B9B8}" srcOrd="1" destOrd="1" presId="urn:microsoft.com/office/officeart/2005/8/layout/vProcess5"/>
    <dgm:cxn modelId="{8CF8EA73-C3E2-41EA-AAD0-8C22111D7225}" srcId="{D0F77238-B577-4447-BBF4-9D76200DE4B8}" destId="{7FE477A6-D789-4F47-AA70-6DA9067BDC59}" srcOrd="1" destOrd="0" parTransId="{B989810A-1EED-44AC-B3AF-16FCE254648E}" sibTransId="{DADC03CA-70DF-413D-9087-AA4628143E0D}"/>
    <dgm:cxn modelId="{CD1F6579-03F1-4609-A02B-803F613A062A}" type="presOf" srcId="{7FE477A6-D789-4F47-AA70-6DA9067BDC59}" destId="{D88ADBE9-19BA-4CB6-8314-B82ED6AAA45E}" srcOrd="1" destOrd="0" presId="urn:microsoft.com/office/officeart/2005/8/layout/vProcess5"/>
    <dgm:cxn modelId="{8EF4B423-E373-4FA1-858B-2893C1614652}" type="presOf" srcId="{7AA69D9C-7471-48AC-8BF6-651504A99527}" destId="{789D3E2B-7F03-4617-A047-BFD853AC6D4C}" srcOrd="1" destOrd="0" presId="urn:microsoft.com/office/officeart/2005/8/layout/vProcess5"/>
    <dgm:cxn modelId="{B57A0C02-CEF2-4A20-920C-D36608ECB8F5}" type="presOf" srcId="{D0F77238-B577-4447-BBF4-9D76200DE4B8}" destId="{F4602C13-16B0-4EEC-A089-4D226E312C68}" srcOrd="0" destOrd="0" presId="urn:microsoft.com/office/officeart/2005/8/layout/vProcess5"/>
    <dgm:cxn modelId="{ABA34799-937B-4DD2-82B6-E6A5DBECA1A0}" type="presOf" srcId="{BD298A1E-D0A8-4D39-8CC8-080825EDF379}" destId="{D88ADBE9-19BA-4CB6-8314-B82ED6AAA45E}" srcOrd="1" destOrd="1" presId="urn:microsoft.com/office/officeart/2005/8/layout/vProcess5"/>
    <dgm:cxn modelId="{2043475A-597E-4174-8F95-E9734E928729}" srcId="{7FE477A6-D789-4F47-AA70-6DA9067BDC59}" destId="{BD298A1E-D0A8-4D39-8CC8-080825EDF379}" srcOrd="0" destOrd="0" parTransId="{3D7291CC-1A14-4358-9521-58FB6A208957}" sibTransId="{5601114A-B3D0-4DA0-ABDE-4E2CDF633E16}"/>
    <dgm:cxn modelId="{151154A5-FC45-4436-B59D-171E56D33B7E}" type="presOf" srcId="{740BE466-F368-4947-BADA-5DF63094DDB6}" destId="{789D3E2B-7F03-4617-A047-BFD853AC6D4C}" srcOrd="1" destOrd="1" presId="urn:microsoft.com/office/officeart/2005/8/layout/vProcess5"/>
    <dgm:cxn modelId="{041500FB-6EF0-4BE4-8D8C-D24CCDF89F66}" type="presParOf" srcId="{F4602C13-16B0-4EEC-A089-4D226E312C68}" destId="{17769D08-FA1F-493C-AC75-79797B3D1B0A}" srcOrd="0" destOrd="0" presId="urn:microsoft.com/office/officeart/2005/8/layout/vProcess5"/>
    <dgm:cxn modelId="{2A51E620-BC97-4A42-AB8A-6676AF1B9C33}" type="presParOf" srcId="{F4602C13-16B0-4EEC-A089-4D226E312C68}" destId="{D98093CE-5868-4F00-903B-7E7EF48CF368}" srcOrd="1" destOrd="0" presId="urn:microsoft.com/office/officeart/2005/8/layout/vProcess5"/>
    <dgm:cxn modelId="{7B77E3B6-27A5-4E21-B32B-95761353A811}" type="presParOf" srcId="{F4602C13-16B0-4EEC-A089-4D226E312C68}" destId="{313B437A-C64A-4D8B-8BA2-D3EDF6779929}" srcOrd="2" destOrd="0" presId="urn:microsoft.com/office/officeart/2005/8/layout/vProcess5"/>
    <dgm:cxn modelId="{8551729E-E2EA-4000-A37B-6CE21C4F8A36}" type="presParOf" srcId="{F4602C13-16B0-4EEC-A089-4D226E312C68}" destId="{D46CF444-B5CD-43BF-8ED1-AFC48E08A405}" srcOrd="3" destOrd="0" presId="urn:microsoft.com/office/officeart/2005/8/layout/vProcess5"/>
    <dgm:cxn modelId="{D9D30D36-8A94-4F6B-8EEA-3736D94DB089}" type="presParOf" srcId="{F4602C13-16B0-4EEC-A089-4D226E312C68}" destId="{D973A59D-4DB8-4179-8850-AFB66CE13632}" srcOrd="4" destOrd="0" presId="urn:microsoft.com/office/officeart/2005/8/layout/vProcess5"/>
    <dgm:cxn modelId="{EB01D689-DBDF-4722-86C0-0E99B250E83A}" type="presParOf" srcId="{F4602C13-16B0-4EEC-A089-4D226E312C68}" destId="{5C1B64DE-FCFE-4E37-AA03-6FB020D92614}" srcOrd="5" destOrd="0" presId="urn:microsoft.com/office/officeart/2005/8/layout/vProcess5"/>
    <dgm:cxn modelId="{EACEC04E-E2DA-4756-8AA8-31BECB89C6D6}" type="presParOf" srcId="{F4602C13-16B0-4EEC-A089-4D226E312C68}" destId="{789D3E2B-7F03-4617-A047-BFD853AC6D4C}" srcOrd="6" destOrd="0" presId="urn:microsoft.com/office/officeart/2005/8/layout/vProcess5"/>
    <dgm:cxn modelId="{C0125330-5DBD-4646-828F-B821E5B0030A}" type="presParOf" srcId="{F4602C13-16B0-4EEC-A089-4D226E312C68}" destId="{D88ADBE9-19BA-4CB6-8314-B82ED6AAA45E}" srcOrd="7" destOrd="0" presId="urn:microsoft.com/office/officeart/2005/8/layout/vProcess5"/>
    <dgm:cxn modelId="{34D67311-E7F5-4187-B083-FE757058BDD6}" type="presParOf" srcId="{F4602C13-16B0-4EEC-A089-4D226E312C68}" destId="{E16D05C8-E81B-4353-A862-E629ED01B9B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763E06-CF29-432E-9A9A-0B0BB653D0C9}" type="doc">
      <dgm:prSet loTypeId="urn:microsoft.com/office/officeart/2005/8/layout/hList1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F5AE1CA-41FD-4E58-AEB6-2452D2A9181A}">
      <dgm:prSet custT="1"/>
      <dgm:spPr/>
      <dgm:t>
        <a:bodyPr/>
        <a:lstStyle/>
        <a:p>
          <a:pPr rtl="0"/>
          <a:r>
            <a:rPr lang="ru-RU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Проектная конструкторская  документация</a:t>
          </a:r>
          <a:endParaRPr lang="ru-RU" sz="18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6F367F91-0A86-4042-BA27-E7114463E4DF}" type="parTrans" cxnId="{09738335-1DF0-4176-9F69-F8CC7711BAAF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B43D53CF-1671-4568-8D8C-60F1E344AEAD}" type="sibTrans" cxnId="{09738335-1DF0-4176-9F69-F8CC7711BAAF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1260A6D6-557A-4655-8A05-2F6D84E0389D}">
      <dgm:prSet custT="1"/>
      <dgm:spPr/>
      <dgm:t>
        <a:bodyPr/>
        <a:lstStyle/>
        <a:p>
          <a:pPr rtl="0"/>
          <a:r>
            <a:rPr lang="ru-RU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Рабочая конструкторская документация</a:t>
          </a:r>
          <a:endParaRPr lang="ru-RU" sz="18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AC94BB1-816F-4999-803A-F737AF6BCA6C}" type="parTrans" cxnId="{58D94BC0-0E39-4FFD-A388-7E674F1A3F7E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D5880827-50EC-4F12-AB7E-7459F9E0E9AC}" type="sibTrans" cxnId="{58D94BC0-0E39-4FFD-A388-7E674F1A3F7E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F39C3EBB-8772-4D4E-9482-1E0AE695C077}">
      <dgm:prSet custT="1"/>
      <dgm:spPr/>
      <dgm:t>
        <a:bodyPr/>
        <a:lstStyle/>
        <a:p>
          <a:pPr algn="l" rtl="0"/>
          <a:r>
            <a:rPr lang="ru-RU" sz="1800" dirty="0" smtClean="0">
              <a:latin typeface="Arial" pitchFamily="34" charset="0"/>
              <a:cs typeface="Arial" pitchFamily="34" charset="0"/>
            </a:rPr>
            <a:t>техническое приложение, эскизный и технический проект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9A3B6902-4234-4FF0-BBCB-AF04655DD8DE}" type="parTrans" cxnId="{1FB27553-F337-4FE1-B785-9F7BCB1BEE9A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69FAD376-4D36-4136-9BDD-489480F7F087}" type="sibTrans" cxnId="{1FB27553-F337-4FE1-B785-9F7BCB1BEE9A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099196C8-9CC6-47B7-9D6E-2267E55AD685}">
      <dgm:prSet custT="1"/>
      <dgm:spPr/>
      <dgm:t>
        <a:bodyPr/>
        <a:lstStyle/>
        <a:p>
          <a:pPr algn="l" rtl="0"/>
          <a:r>
            <a:rPr lang="ru-RU" sz="1800" dirty="0" smtClean="0">
              <a:latin typeface="Arial" pitchFamily="34" charset="0"/>
              <a:cs typeface="Arial" pitchFamily="34" charset="0"/>
            </a:rPr>
            <a:t>содержит все данные, необходимые для разработки изделия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20FEB53E-C836-494F-8506-13722EB4E094}" type="parTrans" cxnId="{7FE34678-99A3-4C17-930D-4020811CF2C3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42C121A8-1E19-48E2-BF3C-03B274C4D685}" type="sibTrans" cxnId="{7FE34678-99A3-4C17-930D-4020811CF2C3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511F0D6B-4FA3-4D98-BD9F-B3C7D79497C1}">
      <dgm:prSet custT="1"/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Содержит данные для  изготовления изделия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31D5A61F-C8D4-408F-917C-6B3151CEF7CE}" type="parTrans" cxnId="{D3206449-63E4-4B5D-B22D-0F2136C1A39D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64E59443-294F-48D8-BC60-8CF48006CA75}" type="sibTrans" cxnId="{D3206449-63E4-4B5D-B22D-0F2136C1A39D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782EEA84-CE30-4631-90A2-7DAE9E69727E}" type="pres">
      <dgm:prSet presAssocID="{3A763E06-CF29-432E-9A9A-0B0BB653D0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5C3734-F22D-46D1-A855-72829072804B}" type="pres">
      <dgm:prSet presAssocID="{0F5AE1CA-41FD-4E58-AEB6-2452D2A9181A}" presName="composite" presStyleCnt="0"/>
      <dgm:spPr/>
    </dgm:pt>
    <dgm:pt modelId="{BBE4EE5C-E782-4F31-8ED2-D7B8D23BB66F}" type="pres">
      <dgm:prSet presAssocID="{0F5AE1CA-41FD-4E58-AEB6-2452D2A9181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A3DD24-EBA3-49D2-9025-BFCB887546EA}" type="pres">
      <dgm:prSet presAssocID="{0F5AE1CA-41FD-4E58-AEB6-2452D2A9181A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03BD0E-FC53-4A0C-9268-32EB40F4E180}" type="pres">
      <dgm:prSet presAssocID="{B43D53CF-1671-4568-8D8C-60F1E344AEAD}" presName="space" presStyleCnt="0"/>
      <dgm:spPr/>
    </dgm:pt>
    <dgm:pt modelId="{7C5A59C8-3E05-4FE8-8D4E-9A4359862AC2}" type="pres">
      <dgm:prSet presAssocID="{1260A6D6-557A-4655-8A05-2F6D84E0389D}" presName="composite" presStyleCnt="0"/>
      <dgm:spPr/>
    </dgm:pt>
    <dgm:pt modelId="{0B5CBB53-99E9-4829-8B12-A0BA24332958}" type="pres">
      <dgm:prSet presAssocID="{1260A6D6-557A-4655-8A05-2F6D84E0389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6AE34-6FA7-4CD3-ACD8-A6E77F3636B1}" type="pres">
      <dgm:prSet presAssocID="{1260A6D6-557A-4655-8A05-2F6D84E0389D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E34678-99A3-4C17-930D-4020811CF2C3}" srcId="{0F5AE1CA-41FD-4E58-AEB6-2452D2A9181A}" destId="{099196C8-9CC6-47B7-9D6E-2267E55AD685}" srcOrd="1" destOrd="0" parTransId="{20FEB53E-C836-494F-8506-13722EB4E094}" sibTransId="{42C121A8-1E19-48E2-BF3C-03B274C4D685}"/>
    <dgm:cxn modelId="{09738335-1DF0-4176-9F69-F8CC7711BAAF}" srcId="{3A763E06-CF29-432E-9A9A-0B0BB653D0C9}" destId="{0F5AE1CA-41FD-4E58-AEB6-2452D2A9181A}" srcOrd="0" destOrd="0" parTransId="{6F367F91-0A86-4042-BA27-E7114463E4DF}" sibTransId="{B43D53CF-1671-4568-8D8C-60F1E344AEAD}"/>
    <dgm:cxn modelId="{1FB27553-F337-4FE1-B785-9F7BCB1BEE9A}" srcId="{0F5AE1CA-41FD-4E58-AEB6-2452D2A9181A}" destId="{F39C3EBB-8772-4D4E-9482-1E0AE695C077}" srcOrd="0" destOrd="0" parTransId="{9A3B6902-4234-4FF0-BBCB-AF04655DD8DE}" sibTransId="{69FAD376-4D36-4136-9BDD-489480F7F087}"/>
    <dgm:cxn modelId="{F1569D42-E3F2-42F0-A0B1-4076DB2547D9}" type="presOf" srcId="{511F0D6B-4FA3-4D98-BD9F-B3C7D79497C1}" destId="{A0E6AE34-6FA7-4CD3-ACD8-A6E77F3636B1}" srcOrd="0" destOrd="0" presId="urn:microsoft.com/office/officeart/2005/8/layout/hList1"/>
    <dgm:cxn modelId="{84C80D83-46F8-4450-A661-4052A2204A39}" type="presOf" srcId="{1260A6D6-557A-4655-8A05-2F6D84E0389D}" destId="{0B5CBB53-99E9-4829-8B12-A0BA24332958}" srcOrd="0" destOrd="0" presId="urn:microsoft.com/office/officeart/2005/8/layout/hList1"/>
    <dgm:cxn modelId="{9E79A237-AF34-4A36-A0E1-CE6D075EFB47}" type="presOf" srcId="{099196C8-9CC6-47B7-9D6E-2267E55AD685}" destId="{0AA3DD24-EBA3-49D2-9025-BFCB887546EA}" srcOrd="0" destOrd="1" presId="urn:microsoft.com/office/officeart/2005/8/layout/hList1"/>
    <dgm:cxn modelId="{26BDD226-9BC1-403E-8A2E-CEFF399A7369}" type="presOf" srcId="{0F5AE1CA-41FD-4E58-AEB6-2452D2A9181A}" destId="{BBE4EE5C-E782-4F31-8ED2-D7B8D23BB66F}" srcOrd="0" destOrd="0" presId="urn:microsoft.com/office/officeart/2005/8/layout/hList1"/>
    <dgm:cxn modelId="{D3206449-63E4-4B5D-B22D-0F2136C1A39D}" srcId="{1260A6D6-557A-4655-8A05-2F6D84E0389D}" destId="{511F0D6B-4FA3-4D98-BD9F-B3C7D79497C1}" srcOrd="0" destOrd="0" parTransId="{31D5A61F-C8D4-408F-917C-6B3151CEF7CE}" sibTransId="{64E59443-294F-48D8-BC60-8CF48006CA75}"/>
    <dgm:cxn modelId="{70A205F8-5517-454C-A95E-2BA7EBE648C4}" type="presOf" srcId="{F39C3EBB-8772-4D4E-9482-1E0AE695C077}" destId="{0AA3DD24-EBA3-49D2-9025-BFCB887546EA}" srcOrd="0" destOrd="0" presId="urn:microsoft.com/office/officeart/2005/8/layout/hList1"/>
    <dgm:cxn modelId="{58D94BC0-0E39-4FFD-A388-7E674F1A3F7E}" srcId="{3A763E06-CF29-432E-9A9A-0B0BB653D0C9}" destId="{1260A6D6-557A-4655-8A05-2F6D84E0389D}" srcOrd="1" destOrd="0" parTransId="{1AC94BB1-816F-4999-803A-F737AF6BCA6C}" sibTransId="{D5880827-50EC-4F12-AB7E-7459F9E0E9AC}"/>
    <dgm:cxn modelId="{09A2EFF5-4C93-44F5-AAF8-7DCC82E59C50}" type="presOf" srcId="{3A763E06-CF29-432E-9A9A-0B0BB653D0C9}" destId="{782EEA84-CE30-4631-90A2-7DAE9E69727E}" srcOrd="0" destOrd="0" presId="urn:microsoft.com/office/officeart/2005/8/layout/hList1"/>
    <dgm:cxn modelId="{3770D7C1-5861-4337-A8E6-D085CE16A5FD}" type="presParOf" srcId="{782EEA84-CE30-4631-90A2-7DAE9E69727E}" destId="{8A5C3734-F22D-46D1-A855-72829072804B}" srcOrd="0" destOrd="0" presId="urn:microsoft.com/office/officeart/2005/8/layout/hList1"/>
    <dgm:cxn modelId="{4B10899C-F576-4068-99AF-E40CDF4F6F29}" type="presParOf" srcId="{8A5C3734-F22D-46D1-A855-72829072804B}" destId="{BBE4EE5C-E782-4F31-8ED2-D7B8D23BB66F}" srcOrd="0" destOrd="0" presId="urn:microsoft.com/office/officeart/2005/8/layout/hList1"/>
    <dgm:cxn modelId="{46E2F3EE-49C0-42F4-8104-CA74A7709616}" type="presParOf" srcId="{8A5C3734-F22D-46D1-A855-72829072804B}" destId="{0AA3DD24-EBA3-49D2-9025-BFCB887546EA}" srcOrd="1" destOrd="0" presId="urn:microsoft.com/office/officeart/2005/8/layout/hList1"/>
    <dgm:cxn modelId="{4C041D57-2718-4815-B48D-3F3894F7AF3D}" type="presParOf" srcId="{782EEA84-CE30-4631-90A2-7DAE9E69727E}" destId="{4C03BD0E-FC53-4A0C-9268-32EB40F4E180}" srcOrd="1" destOrd="0" presId="urn:microsoft.com/office/officeart/2005/8/layout/hList1"/>
    <dgm:cxn modelId="{BCB48EE8-39E1-4E59-943A-67B8CC4221BC}" type="presParOf" srcId="{782EEA84-CE30-4631-90A2-7DAE9E69727E}" destId="{7C5A59C8-3E05-4FE8-8D4E-9A4359862AC2}" srcOrd="2" destOrd="0" presId="urn:microsoft.com/office/officeart/2005/8/layout/hList1"/>
    <dgm:cxn modelId="{80F7C842-A271-4737-90A8-4C9C447FD393}" type="presParOf" srcId="{7C5A59C8-3E05-4FE8-8D4E-9A4359862AC2}" destId="{0B5CBB53-99E9-4829-8B12-A0BA24332958}" srcOrd="0" destOrd="0" presId="urn:microsoft.com/office/officeart/2005/8/layout/hList1"/>
    <dgm:cxn modelId="{030A75A9-86E2-49BC-A765-7E46796C254C}" type="presParOf" srcId="{7C5A59C8-3E05-4FE8-8D4E-9A4359862AC2}" destId="{A0E6AE34-6FA7-4CD3-ACD8-A6E77F3636B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F4179AA-9B97-4B18-866E-A8E13DDC0551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ECF15A-400B-4AB2-97F2-23DBC7A174FD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600" b="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Раздел 1. Общие сведения и технология</a:t>
          </a:r>
          <a:endParaRPr lang="ru-RU" sz="1600" b="0" i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384D1FE-8D54-4EE5-B592-731483E71A87}" type="parTrans" cxnId="{E36730F0-36F3-42EB-9896-A737B7F09AF6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8229909D-A194-43A3-8C9E-18702AFDD421}" type="sibTrans" cxnId="{E36730F0-36F3-42EB-9896-A737B7F09AF6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62DADCFD-0B58-446F-857F-530EB96161BB}">
      <dgm:prSet custT="1"/>
      <dgm:spPr/>
      <dgm:t>
        <a:bodyPr/>
        <a:lstStyle/>
        <a:p>
          <a:pPr rtl="0"/>
          <a:r>
            <a:rPr lang="ru-RU" sz="1600" b="0" dirty="0" smtClean="0">
              <a:latin typeface="Arial" pitchFamily="34" charset="0"/>
              <a:cs typeface="Arial" pitchFamily="34" charset="0"/>
            </a:rPr>
            <a:t>Сведения об эффективности технологии. 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F3CD0A76-BF99-4D66-93FC-8A22F866229E}" type="parTrans" cxnId="{201DFF76-91B2-4975-BE17-D83B67C6CAEF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342585EE-DC61-464A-A9F3-1EC9B8804F7B}" type="sibTrans" cxnId="{201DFF76-91B2-4975-BE17-D83B67C6CAEF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E7D1EA31-EF33-47D4-8478-439343A3F157}">
      <dgm:prSet custT="1"/>
      <dgm:spPr/>
      <dgm:t>
        <a:bodyPr/>
        <a:lstStyle/>
        <a:p>
          <a:pPr rtl="0"/>
          <a:r>
            <a:rPr lang="ru-RU" sz="1600" b="0" dirty="0" smtClean="0">
              <a:latin typeface="Arial" pitchFamily="34" charset="0"/>
              <a:cs typeface="Arial" pitchFamily="34" charset="0"/>
            </a:rPr>
            <a:t>Масштаб опытных установок.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EEAC343F-F7A3-4C47-B0D5-E414AF6C0724}" type="parTrans" cxnId="{9FFB8E02-63FD-416F-9D6F-1F398AF2BC88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9A283E69-C7DB-464B-87CB-F76356A5A8E3}" type="sibTrans" cxnId="{9FFB8E02-63FD-416F-9D6F-1F398AF2BC88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01680F3E-A961-4139-80DD-D2F1C4B7FF0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600" b="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Раздел 2. Характеристика выполненных научно-исследовательских работ и опытных работ, положенных в основу исходных данных.</a:t>
          </a:r>
          <a:endParaRPr lang="ru-RU" sz="1600" b="0" i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EB69525-4616-4919-9B7D-B63ED1F77C87}" type="parTrans" cxnId="{DDA27410-A7B2-4B0B-8206-7F31EC2BE618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DC558837-00EA-450A-82EF-5AE2F30F5940}" type="sibTrans" cxnId="{DDA27410-A7B2-4B0B-8206-7F31EC2BE618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A21D3171-B56D-4806-9104-BF555AD9EED6}">
      <dgm:prSet custT="1"/>
      <dgm:spPr/>
      <dgm:t>
        <a:bodyPr/>
        <a:lstStyle/>
        <a:p>
          <a:pPr rtl="0"/>
          <a:r>
            <a:rPr lang="ru-RU" sz="1600" b="0" dirty="0" smtClean="0">
              <a:latin typeface="Arial" pitchFamily="34" charset="0"/>
              <a:cs typeface="Arial" pitchFamily="34" charset="0"/>
            </a:rPr>
            <a:t>Литературный обзор технологии. 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2F34EBD1-0DBA-4275-8669-B017965E18BD}" type="parTrans" cxnId="{00F20BB4-B3C5-4062-A7C4-C3511A2CD027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DCD98CF9-BB96-4F33-964C-7DB9ED088B39}" type="sibTrans" cxnId="{00F20BB4-B3C5-4062-A7C4-C3511A2CD027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F8F4DE20-67CF-41A4-B483-5F511D3921B8}">
      <dgm:prSet custT="1"/>
      <dgm:spPr/>
      <dgm:t>
        <a:bodyPr/>
        <a:lstStyle/>
        <a:p>
          <a:pPr rtl="0"/>
          <a:r>
            <a:rPr lang="ru-RU" sz="1600" b="0" dirty="0" smtClean="0">
              <a:latin typeface="Arial" pitchFamily="34" charset="0"/>
              <a:cs typeface="Arial" pitchFamily="34" charset="0"/>
            </a:rPr>
            <a:t>Обзор научно-исследовательских работ, выполненных по отдельным стадиям и узлам технологии.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98FEFB0F-4D54-440E-8740-D72A6AADE3F3}" type="parTrans" cxnId="{85FFAD78-8CE5-41AD-B41F-FF8324250B9F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74A33455-C1BE-430C-B18B-43FF56F91255}" type="sibTrans" cxnId="{85FFAD78-8CE5-41AD-B41F-FF8324250B9F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950A788A-0F78-44C0-922C-01BAD94CAB82}">
      <dgm:prSet custT="1"/>
      <dgm:spPr/>
      <dgm:t>
        <a:bodyPr/>
        <a:lstStyle/>
        <a:p>
          <a:pPr rtl="0"/>
          <a:r>
            <a:rPr lang="ru-RU" sz="1600" b="0" dirty="0" smtClean="0">
              <a:latin typeface="Arial" pitchFamily="34" charset="0"/>
              <a:cs typeface="Arial" pitchFamily="34" charset="0"/>
            </a:rPr>
            <a:t>Назначение целевого продукта.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1C18AF04-7241-4330-AD0C-C380B9699CD1}" type="parTrans" cxnId="{D886359A-A8F7-437E-9080-396A4EF8E4FC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D0B09E27-69FE-4D7C-BA49-59D4913EC38B}" type="sibTrans" cxnId="{D886359A-A8F7-437E-9080-396A4EF8E4FC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18D0FAA4-2644-427B-8086-0A683626E303}">
      <dgm:prSet custT="1"/>
      <dgm:spPr/>
      <dgm:t>
        <a:bodyPr/>
        <a:lstStyle/>
        <a:p>
          <a:pPr rtl="0"/>
          <a:r>
            <a:rPr lang="ru-RU" sz="1600" b="0" dirty="0" smtClean="0">
              <a:latin typeface="Arial" pitchFamily="34" charset="0"/>
              <a:cs typeface="Arial" pitchFamily="34" charset="0"/>
            </a:rPr>
            <a:t> Краткая характеристика уровня техники и основные технические показатели по аналогичным производствам.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29A302D2-FA93-4332-8EE9-9DE26EA0094F}" type="parTrans" cxnId="{1E0B14A8-C3BA-45DA-8B50-58F76DD29481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DEB318D6-B47C-432F-A197-90C20857D0F8}" type="sibTrans" cxnId="{1E0B14A8-C3BA-45DA-8B50-58F76DD29481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55CC8BEB-9759-4980-8835-B7DBA02517AD}">
      <dgm:prSet custT="1"/>
      <dgm:spPr/>
      <dgm:t>
        <a:bodyPr/>
        <a:lstStyle/>
        <a:p>
          <a:pPr rtl="0"/>
          <a:r>
            <a:rPr lang="ru-RU" sz="1600" b="0" dirty="0" smtClean="0">
              <a:latin typeface="Arial" pitchFamily="34" charset="0"/>
              <a:cs typeface="Arial" pitchFamily="34" charset="0"/>
            </a:rPr>
            <a:t>Прогноз и потребности товарной продукции на перспективу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BBFDB0A5-8E5D-4635-A7A1-5475C07D2E86}" type="parTrans" cxnId="{40E672F9-9B33-4012-AA4E-EA7D77B83030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DFFF9827-B810-4EF4-A9B0-19391294F63A}" type="sibTrans" cxnId="{40E672F9-9B33-4012-AA4E-EA7D77B83030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5C03E51E-4555-4E5D-9F45-950769975E0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600" b="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Раздел 3. Технико-экономическое обоснование рекомендуемого метода производства. Перспективы производства и потребления</a:t>
          </a:r>
          <a:endParaRPr lang="ru-RU" sz="1600" b="0" i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D2A6E2B-4472-47D1-A73B-68825344B084}" type="parTrans" cxnId="{01C5E9C3-2D99-4C0E-9911-8C9179AB9F5A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99B8680C-A0E7-4908-900A-FC65D61B916E}" type="sibTrans" cxnId="{01C5E9C3-2D99-4C0E-9911-8C9179AB9F5A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D29CE1AE-AD6E-4AF8-B8A0-A9A82F65C745}">
      <dgm:prSet custT="1"/>
      <dgm:spPr/>
      <dgm:t>
        <a:bodyPr/>
        <a:lstStyle/>
        <a:p>
          <a:pPr rtl="0"/>
          <a:r>
            <a:rPr lang="ru-RU" sz="1600" b="0" dirty="0" smtClean="0">
              <a:latin typeface="Arial" pitchFamily="34" charset="0"/>
              <a:cs typeface="Arial" pitchFamily="34" charset="0"/>
            </a:rPr>
            <a:t>Прогноз обеспеченности производства сырьем и материалами требуемого качества.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A84D0374-F1F1-4480-B56E-3FE90A3C44BC}" type="parTrans" cxnId="{2E0D2C44-49A6-4B9F-93F6-EAA0434F4FF7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DCE5D749-37AC-43D4-835C-8158BE839B6D}" type="sibTrans" cxnId="{2E0D2C44-49A6-4B9F-93F6-EAA0434F4FF7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BAC4218D-3BAE-47A5-A328-D8406FFBEB17}">
      <dgm:prSet custT="1"/>
      <dgm:spPr/>
      <dgm:t>
        <a:bodyPr/>
        <a:lstStyle/>
        <a:p>
          <a:pPr rtl="0"/>
          <a:r>
            <a:rPr lang="ru-RU" sz="1600" b="0" dirty="0" smtClean="0">
              <a:latin typeface="Arial" pitchFamily="34" charset="0"/>
              <a:cs typeface="Arial" pitchFamily="34" charset="0"/>
            </a:rPr>
            <a:t>Ориентировочный расчет себестоимости продукта и сравнение ее с себестоимостью аналогичного продукта, получаемого другими методами.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A1D41102-CF48-4E67-81D7-ADE915FEA4A3}" type="parTrans" cxnId="{F10BCAFE-C4B8-471A-9405-DBDB0313B5DA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4989553B-D5FA-4161-866B-DB6ED0B9CC03}" type="sibTrans" cxnId="{F10BCAFE-C4B8-471A-9405-DBDB0313B5DA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30CE326C-699D-4FDD-9B2B-986E7981A6BB}">
      <dgm:prSet custT="1"/>
      <dgm:spPr/>
      <dgm:t>
        <a:bodyPr/>
        <a:lstStyle/>
        <a:p>
          <a:pPr rtl="0"/>
          <a:r>
            <a:rPr lang="ru-RU" sz="1600" b="0" dirty="0" smtClean="0">
              <a:latin typeface="Arial" pitchFamily="34" charset="0"/>
              <a:cs typeface="Arial" pitchFamily="34" charset="0"/>
            </a:rPr>
            <a:t>Технико-экономические показатели производства.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612F8ADE-5A97-4A65-9B05-A31136DA5DA6}" type="parTrans" cxnId="{053AC1F1-24E0-449C-A65B-2A5C571FF35A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EC43C385-B27B-47D2-AB67-6C4044B01463}" type="sibTrans" cxnId="{053AC1F1-24E0-449C-A65B-2A5C571FF35A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80B6FE25-E230-4E99-9957-2B1CA8433AAB}">
      <dgm:prSet custT="1"/>
      <dgm:spPr/>
      <dgm:t>
        <a:bodyPr/>
        <a:lstStyle/>
        <a:p>
          <a:pPr rtl="0"/>
          <a:r>
            <a:rPr lang="ru-RU" sz="1600" b="0" dirty="0" smtClean="0">
              <a:latin typeface="Arial" pitchFamily="34" charset="0"/>
              <a:cs typeface="Arial" pitchFamily="34" charset="0"/>
            </a:rPr>
            <a:t>Возможные направления использования попутных продуктов и реализуемых отходов производства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F4B5EC86-BA05-4E2B-AE59-8775A5562B06}" type="parTrans" cxnId="{394F537F-183B-4F0B-AE56-0D01B91B031D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6643AFBF-A060-4676-94E8-5038820FA7B8}" type="sibTrans" cxnId="{394F537F-183B-4F0B-AE56-0D01B91B031D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AC654C41-95A2-4993-8727-D94FB1082EB5}" type="pres">
      <dgm:prSet presAssocID="{6F4179AA-9B97-4B18-866E-A8E13DDC05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D339F7-ED1E-4CEC-B7C2-B37BF65D44CF}" type="pres">
      <dgm:prSet presAssocID="{CDECF15A-400B-4AB2-97F2-23DBC7A174FD}" presName="parentText" presStyleLbl="node1" presStyleIdx="0" presStyleCnt="3" custLinFactY="-19170" custLinFactNeighborX="792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5FF34-7FC8-4FB9-BD15-D357876AC56C}" type="pres">
      <dgm:prSet presAssocID="{CDECF15A-400B-4AB2-97F2-23DBC7A174FD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CCB066-BAA0-42B4-BE95-A0D7D2DC2DC2}" type="pres">
      <dgm:prSet presAssocID="{01680F3E-A961-4139-80DD-D2F1C4B7FF0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231C4F-8862-4850-8D8E-AD37680A9AE0}" type="pres">
      <dgm:prSet presAssocID="{01680F3E-A961-4139-80DD-D2F1C4B7FF0C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2CF5C8-FF7F-4FBA-BBA4-382FC7399DE5}" type="pres">
      <dgm:prSet presAssocID="{5C03E51E-4555-4E5D-9F45-950769975E0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49D730-C2E2-4E81-8917-022C4BEB085D}" type="pres">
      <dgm:prSet presAssocID="{5C03E51E-4555-4E5D-9F45-950769975E01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A21491-BAB4-4364-877C-366CED5EC157}" type="presOf" srcId="{55CC8BEB-9759-4980-8835-B7DBA02517AD}" destId="{A849D730-C2E2-4E81-8917-022C4BEB085D}" srcOrd="0" destOrd="0" presId="urn:microsoft.com/office/officeart/2005/8/layout/vList2"/>
    <dgm:cxn modelId="{053AC1F1-24E0-449C-A65B-2A5C571FF35A}" srcId="{5C03E51E-4555-4E5D-9F45-950769975E01}" destId="{30CE326C-699D-4FDD-9B2B-986E7981A6BB}" srcOrd="3" destOrd="0" parTransId="{612F8ADE-5A97-4A65-9B05-A31136DA5DA6}" sibTransId="{EC43C385-B27B-47D2-AB67-6C4044B01463}"/>
    <dgm:cxn modelId="{FF40AC71-CD9D-4014-96D0-165F4B797F83}" type="presOf" srcId="{01680F3E-A961-4139-80DD-D2F1C4B7FF0C}" destId="{03CCB066-BAA0-42B4-BE95-A0D7D2DC2DC2}" srcOrd="0" destOrd="0" presId="urn:microsoft.com/office/officeart/2005/8/layout/vList2"/>
    <dgm:cxn modelId="{747EFB1F-F573-4E63-B9BB-99F400424BB4}" type="presOf" srcId="{F8F4DE20-67CF-41A4-B483-5F511D3921B8}" destId="{DA231C4F-8862-4850-8D8E-AD37680A9AE0}" srcOrd="0" destOrd="1" presId="urn:microsoft.com/office/officeart/2005/8/layout/vList2"/>
    <dgm:cxn modelId="{00F20BB4-B3C5-4062-A7C4-C3511A2CD027}" srcId="{01680F3E-A961-4139-80DD-D2F1C4B7FF0C}" destId="{A21D3171-B56D-4806-9104-BF555AD9EED6}" srcOrd="0" destOrd="0" parTransId="{2F34EBD1-0DBA-4275-8669-B017965E18BD}" sibTransId="{DCD98CF9-BB96-4F33-964C-7DB9ED088B39}"/>
    <dgm:cxn modelId="{2E0D2C44-49A6-4B9F-93F6-EAA0434F4FF7}" srcId="{5C03E51E-4555-4E5D-9F45-950769975E01}" destId="{D29CE1AE-AD6E-4AF8-B8A0-A9A82F65C745}" srcOrd="1" destOrd="0" parTransId="{A84D0374-F1F1-4480-B56E-3FE90A3C44BC}" sibTransId="{DCE5D749-37AC-43D4-835C-8158BE839B6D}"/>
    <dgm:cxn modelId="{9FFB8E02-63FD-416F-9D6F-1F398AF2BC88}" srcId="{CDECF15A-400B-4AB2-97F2-23DBC7A174FD}" destId="{E7D1EA31-EF33-47D4-8478-439343A3F157}" srcOrd="2" destOrd="0" parTransId="{EEAC343F-F7A3-4C47-B0D5-E414AF6C0724}" sibTransId="{9A283E69-C7DB-464B-87CB-F76356A5A8E3}"/>
    <dgm:cxn modelId="{D886359A-A8F7-437E-9080-396A4EF8E4FC}" srcId="{CDECF15A-400B-4AB2-97F2-23DBC7A174FD}" destId="{950A788A-0F78-44C0-922C-01BAD94CAB82}" srcOrd="0" destOrd="0" parTransId="{1C18AF04-7241-4330-AD0C-C380B9699CD1}" sibTransId="{D0B09E27-69FE-4D7C-BA49-59D4913EC38B}"/>
    <dgm:cxn modelId="{1E0B14A8-C3BA-45DA-8B50-58F76DD29481}" srcId="{01680F3E-A961-4139-80DD-D2F1C4B7FF0C}" destId="{18D0FAA4-2644-427B-8086-0A683626E303}" srcOrd="2" destOrd="0" parTransId="{29A302D2-FA93-4332-8EE9-9DE26EA0094F}" sibTransId="{DEB318D6-B47C-432F-A197-90C20857D0F8}"/>
    <dgm:cxn modelId="{881B9E70-5280-482F-BFB8-F86AA8057550}" type="presOf" srcId="{6F4179AA-9B97-4B18-866E-A8E13DDC0551}" destId="{AC654C41-95A2-4993-8727-D94FB1082EB5}" srcOrd="0" destOrd="0" presId="urn:microsoft.com/office/officeart/2005/8/layout/vList2"/>
    <dgm:cxn modelId="{226E8A57-D298-417C-86FA-A3052996EAE6}" type="presOf" srcId="{80B6FE25-E230-4E99-9957-2B1CA8433AAB}" destId="{A849D730-C2E2-4E81-8917-022C4BEB085D}" srcOrd="0" destOrd="4" presId="urn:microsoft.com/office/officeart/2005/8/layout/vList2"/>
    <dgm:cxn modelId="{0222004C-8CB8-4009-B32D-6B88451C54FF}" type="presOf" srcId="{62DADCFD-0B58-446F-857F-530EB96161BB}" destId="{56D5FF34-7FC8-4FB9-BD15-D357876AC56C}" srcOrd="0" destOrd="1" presId="urn:microsoft.com/office/officeart/2005/8/layout/vList2"/>
    <dgm:cxn modelId="{E3A412BE-AC1B-4597-9188-6C85F638108C}" type="presOf" srcId="{18D0FAA4-2644-427B-8086-0A683626E303}" destId="{DA231C4F-8862-4850-8D8E-AD37680A9AE0}" srcOrd="0" destOrd="2" presId="urn:microsoft.com/office/officeart/2005/8/layout/vList2"/>
    <dgm:cxn modelId="{201DFF76-91B2-4975-BE17-D83B67C6CAEF}" srcId="{CDECF15A-400B-4AB2-97F2-23DBC7A174FD}" destId="{62DADCFD-0B58-446F-857F-530EB96161BB}" srcOrd="1" destOrd="0" parTransId="{F3CD0A76-BF99-4D66-93FC-8A22F866229E}" sibTransId="{342585EE-DC61-464A-A9F3-1EC9B8804F7B}"/>
    <dgm:cxn modelId="{727E0E21-9502-4A4D-9B9A-832134707489}" type="presOf" srcId="{5C03E51E-4555-4E5D-9F45-950769975E01}" destId="{342CF5C8-FF7F-4FBA-BBA4-382FC7399DE5}" srcOrd="0" destOrd="0" presId="urn:microsoft.com/office/officeart/2005/8/layout/vList2"/>
    <dgm:cxn modelId="{F10BCAFE-C4B8-471A-9405-DBDB0313B5DA}" srcId="{5C03E51E-4555-4E5D-9F45-950769975E01}" destId="{BAC4218D-3BAE-47A5-A328-D8406FFBEB17}" srcOrd="2" destOrd="0" parTransId="{A1D41102-CF48-4E67-81D7-ADE915FEA4A3}" sibTransId="{4989553B-D5FA-4161-866B-DB6ED0B9CC03}"/>
    <dgm:cxn modelId="{E36730F0-36F3-42EB-9896-A737B7F09AF6}" srcId="{6F4179AA-9B97-4B18-866E-A8E13DDC0551}" destId="{CDECF15A-400B-4AB2-97F2-23DBC7A174FD}" srcOrd="0" destOrd="0" parTransId="{0384D1FE-8D54-4EE5-B592-731483E71A87}" sibTransId="{8229909D-A194-43A3-8C9E-18702AFDD421}"/>
    <dgm:cxn modelId="{421D87F0-9BF1-438B-94A6-4A69D52E93C4}" type="presOf" srcId="{BAC4218D-3BAE-47A5-A328-D8406FFBEB17}" destId="{A849D730-C2E2-4E81-8917-022C4BEB085D}" srcOrd="0" destOrd="2" presId="urn:microsoft.com/office/officeart/2005/8/layout/vList2"/>
    <dgm:cxn modelId="{E557EB5D-E76E-4A12-9270-C9022ED02041}" type="presOf" srcId="{A21D3171-B56D-4806-9104-BF555AD9EED6}" destId="{DA231C4F-8862-4850-8D8E-AD37680A9AE0}" srcOrd="0" destOrd="0" presId="urn:microsoft.com/office/officeart/2005/8/layout/vList2"/>
    <dgm:cxn modelId="{8095C3CC-3068-4222-A586-54979087515D}" type="presOf" srcId="{CDECF15A-400B-4AB2-97F2-23DBC7A174FD}" destId="{06D339F7-ED1E-4CEC-B7C2-B37BF65D44CF}" srcOrd="0" destOrd="0" presId="urn:microsoft.com/office/officeart/2005/8/layout/vList2"/>
    <dgm:cxn modelId="{BF05EBA0-14C7-4AD2-8470-BFEC57782C92}" type="presOf" srcId="{30CE326C-699D-4FDD-9B2B-986E7981A6BB}" destId="{A849D730-C2E2-4E81-8917-022C4BEB085D}" srcOrd="0" destOrd="3" presId="urn:microsoft.com/office/officeart/2005/8/layout/vList2"/>
    <dgm:cxn modelId="{85FFAD78-8CE5-41AD-B41F-FF8324250B9F}" srcId="{01680F3E-A961-4139-80DD-D2F1C4B7FF0C}" destId="{F8F4DE20-67CF-41A4-B483-5F511D3921B8}" srcOrd="1" destOrd="0" parTransId="{98FEFB0F-4D54-440E-8740-D72A6AADE3F3}" sibTransId="{74A33455-C1BE-430C-B18B-43FF56F91255}"/>
    <dgm:cxn modelId="{394F537F-183B-4F0B-AE56-0D01B91B031D}" srcId="{5C03E51E-4555-4E5D-9F45-950769975E01}" destId="{80B6FE25-E230-4E99-9957-2B1CA8433AAB}" srcOrd="4" destOrd="0" parTransId="{F4B5EC86-BA05-4E2B-AE59-8775A5562B06}" sibTransId="{6643AFBF-A060-4676-94E8-5038820FA7B8}"/>
    <dgm:cxn modelId="{01C5E9C3-2D99-4C0E-9911-8C9179AB9F5A}" srcId="{6F4179AA-9B97-4B18-866E-A8E13DDC0551}" destId="{5C03E51E-4555-4E5D-9F45-950769975E01}" srcOrd="2" destOrd="0" parTransId="{2D2A6E2B-4472-47D1-A73B-68825344B084}" sibTransId="{99B8680C-A0E7-4908-900A-FC65D61B916E}"/>
    <dgm:cxn modelId="{7B047EE0-4DDB-4F45-AC4C-85B9DD80CBD7}" type="presOf" srcId="{D29CE1AE-AD6E-4AF8-B8A0-A9A82F65C745}" destId="{A849D730-C2E2-4E81-8917-022C4BEB085D}" srcOrd="0" destOrd="1" presId="urn:microsoft.com/office/officeart/2005/8/layout/vList2"/>
    <dgm:cxn modelId="{F6292BA6-53A3-44A1-9967-089C88A0020D}" type="presOf" srcId="{950A788A-0F78-44C0-922C-01BAD94CAB82}" destId="{56D5FF34-7FC8-4FB9-BD15-D357876AC56C}" srcOrd="0" destOrd="0" presId="urn:microsoft.com/office/officeart/2005/8/layout/vList2"/>
    <dgm:cxn modelId="{DDA27410-A7B2-4B0B-8206-7F31EC2BE618}" srcId="{6F4179AA-9B97-4B18-866E-A8E13DDC0551}" destId="{01680F3E-A961-4139-80DD-D2F1C4B7FF0C}" srcOrd="1" destOrd="0" parTransId="{1EB69525-4616-4919-9B7D-B63ED1F77C87}" sibTransId="{DC558837-00EA-450A-82EF-5AE2F30F5940}"/>
    <dgm:cxn modelId="{F131A048-F27B-436D-9FAB-8F9590EE2AE8}" type="presOf" srcId="{E7D1EA31-EF33-47D4-8478-439343A3F157}" destId="{56D5FF34-7FC8-4FB9-BD15-D357876AC56C}" srcOrd="0" destOrd="2" presId="urn:microsoft.com/office/officeart/2005/8/layout/vList2"/>
    <dgm:cxn modelId="{40E672F9-9B33-4012-AA4E-EA7D77B83030}" srcId="{5C03E51E-4555-4E5D-9F45-950769975E01}" destId="{55CC8BEB-9759-4980-8835-B7DBA02517AD}" srcOrd="0" destOrd="0" parTransId="{BBFDB0A5-8E5D-4635-A7A1-5475C07D2E86}" sibTransId="{DFFF9827-B810-4EF4-A9B0-19391294F63A}"/>
    <dgm:cxn modelId="{D3529568-745A-4423-BB18-3A1879174AB1}" type="presParOf" srcId="{AC654C41-95A2-4993-8727-D94FB1082EB5}" destId="{06D339F7-ED1E-4CEC-B7C2-B37BF65D44CF}" srcOrd="0" destOrd="0" presId="urn:microsoft.com/office/officeart/2005/8/layout/vList2"/>
    <dgm:cxn modelId="{37F9ED10-72E5-418B-A0D9-61C50D3CDF18}" type="presParOf" srcId="{AC654C41-95A2-4993-8727-D94FB1082EB5}" destId="{56D5FF34-7FC8-4FB9-BD15-D357876AC56C}" srcOrd="1" destOrd="0" presId="urn:microsoft.com/office/officeart/2005/8/layout/vList2"/>
    <dgm:cxn modelId="{9D688AEE-A133-4FD3-B042-1F184C9CA58E}" type="presParOf" srcId="{AC654C41-95A2-4993-8727-D94FB1082EB5}" destId="{03CCB066-BAA0-42B4-BE95-A0D7D2DC2DC2}" srcOrd="2" destOrd="0" presId="urn:microsoft.com/office/officeart/2005/8/layout/vList2"/>
    <dgm:cxn modelId="{962B09EE-9339-41F6-9ED2-AE0585B0A9FF}" type="presParOf" srcId="{AC654C41-95A2-4993-8727-D94FB1082EB5}" destId="{DA231C4F-8862-4850-8D8E-AD37680A9AE0}" srcOrd="3" destOrd="0" presId="urn:microsoft.com/office/officeart/2005/8/layout/vList2"/>
    <dgm:cxn modelId="{65F7E2E2-6A8B-4871-B12F-24E187F3FD04}" type="presParOf" srcId="{AC654C41-95A2-4993-8727-D94FB1082EB5}" destId="{342CF5C8-FF7F-4FBA-BBA4-382FC7399DE5}" srcOrd="4" destOrd="0" presId="urn:microsoft.com/office/officeart/2005/8/layout/vList2"/>
    <dgm:cxn modelId="{04ECF3A4-9AF0-4984-83F5-30DDA9A17A4A}" type="presParOf" srcId="{AC654C41-95A2-4993-8727-D94FB1082EB5}" destId="{A849D730-C2E2-4E81-8917-022C4BEB085D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F4179AA-9B97-4B18-866E-A8E13DDC0551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443183-D9E4-4A44-BA7B-85AD087CF62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600" b="0" i="0" dirty="0" smtClean="0">
              <a:latin typeface="Arial" pitchFamily="34" charset="0"/>
              <a:cs typeface="Arial" pitchFamily="34" charset="0"/>
            </a:rPr>
            <a:t>Раздел 4. Патентный формуляр</a:t>
          </a:r>
          <a:endParaRPr lang="ru-RU" sz="1600" b="0" i="0" dirty="0">
            <a:latin typeface="Arial" pitchFamily="34" charset="0"/>
            <a:cs typeface="Arial" pitchFamily="34" charset="0"/>
          </a:endParaRPr>
        </a:p>
      </dgm:t>
    </dgm:pt>
    <dgm:pt modelId="{FABEAF6B-5950-43E1-8A4A-036F954E5429}" type="parTrans" cxnId="{559017E5-25FE-4F5C-8F9C-B6D65E0E117B}">
      <dgm:prSet/>
      <dgm:spPr/>
      <dgm:t>
        <a:bodyPr/>
        <a:lstStyle/>
        <a:p>
          <a:endParaRPr lang="ru-RU" sz="1600" b="0"/>
        </a:p>
      </dgm:t>
    </dgm:pt>
    <dgm:pt modelId="{3A53EBB8-49C2-442B-B3A8-60973ABDB34D}" type="sibTrans" cxnId="{559017E5-25FE-4F5C-8F9C-B6D65E0E117B}">
      <dgm:prSet/>
      <dgm:spPr/>
      <dgm:t>
        <a:bodyPr/>
        <a:lstStyle/>
        <a:p>
          <a:endParaRPr lang="ru-RU" sz="1600" b="0"/>
        </a:p>
      </dgm:t>
    </dgm:pt>
    <dgm:pt modelId="{35742DCD-F45E-4CD4-BF7E-002010A0190A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600" b="0" i="0" dirty="0" smtClean="0">
              <a:latin typeface="Arial" pitchFamily="34" charset="0"/>
              <a:cs typeface="Arial" pitchFamily="34" charset="0"/>
            </a:rPr>
            <a:t>Раздел 5. Техническая характеристика исходного сырья, вспомогательных материалов, основных и конечных продуктов. Целевое назначение и области применения основных продуктов</a:t>
          </a:r>
          <a:endParaRPr lang="ru-RU" sz="1600" b="0" i="0" dirty="0">
            <a:latin typeface="Arial" pitchFamily="34" charset="0"/>
            <a:cs typeface="Arial" pitchFamily="34" charset="0"/>
          </a:endParaRPr>
        </a:p>
      </dgm:t>
    </dgm:pt>
    <dgm:pt modelId="{0184DAEC-868C-4098-9A21-54382998417D}" type="parTrans" cxnId="{915CDDC4-6995-4BC0-850E-03A02AB0CA65}">
      <dgm:prSet/>
      <dgm:spPr/>
      <dgm:t>
        <a:bodyPr/>
        <a:lstStyle/>
        <a:p>
          <a:endParaRPr lang="ru-RU" sz="1600" b="0"/>
        </a:p>
      </dgm:t>
    </dgm:pt>
    <dgm:pt modelId="{0117FB80-E6EF-46F3-862F-0F64F45A1D21}" type="sibTrans" cxnId="{915CDDC4-6995-4BC0-850E-03A02AB0CA65}">
      <dgm:prSet/>
      <dgm:spPr/>
      <dgm:t>
        <a:bodyPr/>
        <a:lstStyle/>
        <a:p>
          <a:endParaRPr lang="ru-RU" sz="1600" b="0"/>
        </a:p>
      </dgm:t>
    </dgm:pt>
    <dgm:pt modelId="{5D983FA9-A7ED-4A2E-A51D-B198C89A8871}">
      <dgm:prSet custT="1"/>
      <dgm:spPr/>
      <dgm:t>
        <a:bodyPr/>
        <a:lstStyle/>
        <a:p>
          <a:pPr rtl="0"/>
          <a:r>
            <a:rPr lang="ru-RU" sz="1600" b="0" dirty="0" smtClean="0">
              <a:latin typeface="Arial" pitchFamily="34" charset="0"/>
              <a:cs typeface="Arial" pitchFamily="34" charset="0"/>
            </a:rPr>
            <a:t>Наименование </a:t>
          </a:r>
          <a:r>
            <a:rPr lang="ru-RU" sz="1600" b="0" dirty="0" err="1" smtClean="0">
              <a:latin typeface="Arial" pitchFamily="34" charset="0"/>
              <a:cs typeface="Arial" pitchFamily="34" charset="0"/>
            </a:rPr>
            <a:t>ГОСТов</a:t>
          </a:r>
          <a:r>
            <a:rPr lang="ru-RU" sz="1600" b="0" dirty="0" smtClean="0">
              <a:latin typeface="Arial" pitchFamily="34" charset="0"/>
              <a:cs typeface="Arial" pitchFamily="34" charset="0"/>
            </a:rPr>
            <a:t>, ТУ и других нормативных документов, регламентирующих качество исходного сырья, вспомогательных материалов и товарных продуктов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FA4A7C61-C018-446D-B74C-F5FA51D98352}" type="parTrans" cxnId="{6BFEAB91-D623-417C-B35C-F5CA9233A991}">
      <dgm:prSet/>
      <dgm:spPr/>
      <dgm:t>
        <a:bodyPr/>
        <a:lstStyle/>
        <a:p>
          <a:endParaRPr lang="ru-RU" sz="1600" b="0"/>
        </a:p>
      </dgm:t>
    </dgm:pt>
    <dgm:pt modelId="{3C720A21-2244-4944-8F20-32E670DF6433}" type="sibTrans" cxnId="{6BFEAB91-D623-417C-B35C-F5CA9233A991}">
      <dgm:prSet/>
      <dgm:spPr/>
      <dgm:t>
        <a:bodyPr/>
        <a:lstStyle/>
        <a:p>
          <a:endParaRPr lang="ru-RU" sz="1600" b="0"/>
        </a:p>
      </dgm:t>
    </dgm:pt>
    <dgm:pt modelId="{771C861E-2A8C-41BE-97EF-89BF1A7ABA58}">
      <dgm:prSet custT="1"/>
      <dgm:spPr/>
      <dgm:t>
        <a:bodyPr/>
        <a:lstStyle/>
        <a:p>
          <a:pPr rtl="0"/>
          <a:r>
            <a:rPr lang="ru-RU" sz="1600" b="0" dirty="0" smtClean="0">
              <a:latin typeface="Arial" pitchFamily="34" charset="0"/>
              <a:cs typeface="Arial" pitchFamily="34" charset="0"/>
            </a:rPr>
            <a:t>Области применения товарных продуктов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3BF97321-FEAD-4977-B200-5B47E2F3F7B6}" type="parTrans" cxnId="{E0509ABC-7257-40CF-A800-71652608DBD7}">
      <dgm:prSet/>
      <dgm:spPr/>
      <dgm:t>
        <a:bodyPr/>
        <a:lstStyle/>
        <a:p>
          <a:endParaRPr lang="ru-RU" sz="1600" b="0"/>
        </a:p>
      </dgm:t>
    </dgm:pt>
    <dgm:pt modelId="{DC1A1B8F-593E-401D-8FC9-DB37000F3634}" type="sibTrans" cxnId="{E0509ABC-7257-40CF-A800-71652608DBD7}">
      <dgm:prSet/>
      <dgm:spPr/>
      <dgm:t>
        <a:bodyPr/>
        <a:lstStyle/>
        <a:p>
          <a:endParaRPr lang="ru-RU" sz="1600" b="0"/>
        </a:p>
      </dgm:t>
    </dgm:pt>
    <dgm:pt modelId="{4A896D92-F2C8-429B-BF77-E07E3627594A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600" b="0" i="0" dirty="0" smtClean="0">
              <a:latin typeface="Arial" pitchFamily="34" charset="0"/>
              <a:cs typeface="Arial" pitchFamily="34" charset="0"/>
            </a:rPr>
            <a:t>Раздел 6. Физико-химические константы и свойства исходных, промежуточных и конечных продуктов</a:t>
          </a:r>
          <a:endParaRPr lang="ru-RU" sz="1600" b="0" i="0" dirty="0">
            <a:latin typeface="Arial" pitchFamily="34" charset="0"/>
            <a:cs typeface="Arial" pitchFamily="34" charset="0"/>
          </a:endParaRPr>
        </a:p>
      </dgm:t>
    </dgm:pt>
    <dgm:pt modelId="{D96919CE-57A7-419C-8EF3-B26F044D5CC8}" type="parTrans" cxnId="{4B70565C-3AD5-496B-AB55-724D2D9ECFCC}">
      <dgm:prSet/>
      <dgm:spPr/>
      <dgm:t>
        <a:bodyPr/>
        <a:lstStyle/>
        <a:p>
          <a:endParaRPr lang="ru-RU" sz="1600" b="0"/>
        </a:p>
      </dgm:t>
    </dgm:pt>
    <dgm:pt modelId="{A2BE27BD-832A-4C3C-8877-BD055CAE4B76}" type="sibTrans" cxnId="{4B70565C-3AD5-496B-AB55-724D2D9ECFCC}">
      <dgm:prSet/>
      <dgm:spPr/>
      <dgm:t>
        <a:bodyPr/>
        <a:lstStyle/>
        <a:p>
          <a:endParaRPr lang="ru-RU" sz="1600" b="0"/>
        </a:p>
      </dgm:t>
    </dgm:pt>
    <dgm:pt modelId="{43803B83-194C-4B5E-91FD-534355F741AA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0" i="0" dirty="0" smtClean="0">
              <a:latin typeface="Arial" pitchFamily="34" charset="0"/>
              <a:cs typeface="Arial" pitchFamily="34" charset="0"/>
            </a:rPr>
            <a:t>Раздел 7. Химизм, физико-химические основы и принципиальная технологическая схема производства</a:t>
          </a:r>
        </a:p>
      </dgm:t>
    </dgm:pt>
    <dgm:pt modelId="{CA7A48CA-ABB5-4238-92B8-478463E8F8D2}" type="parTrans" cxnId="{46894F87-012D-45B6-8784-7735C83E9436}">
      <dgm:prSet/>
      <dgm:spPr/>
      <dgm:t>
        <a:bodyPr/>
        <a:lstStyle/>
        <a:p>
          <a:endParaRPr lang="ru-RU" sz="1600" b="0"/>
        </a:p>
      </dgm:t>
    </dgm:pt>
    <dgm:pt modelId="{09DF5F58-24F0-4BC8-B5E5-0D26C4640624}" type="sibTrans" cxnId="{46894F87-012D-45B6-8784-7735C83E9436}">
      <dgm:prSet/>
      <dgm:spPr/>
      <dgm:t>
        <a:bodyPr/>
        <a:lstStyle/>
        <a:p>
          <a:endParaRPr lang="ru-RU" sz="1600" b="0"/>
        </a:p>
      </dgm:t>
    </dgm:pt>
    <dgm:pt modelId="{457CB256-E738-421C-902E-E43815772ECC}">
      <dgm:prSet custT="1"/>
      <dgm:spPr/>
      <dgm:t>
        <a:bodyPr/>
        <a:lstStyle/>
        <a:p>
          <a:r>
            <a:rPr lang="ru-RU" sz="1600" b="0" dirty="0" smtClean="0">
              <a:latin typeface="Arial" pitchFamily="34" charset="0"/>
              <a:cs typeface="Arial" pitchFamily="34" charset="0"/>
            </a:rPr>
            <a:t>Химизм процесса по стадиям</a:t>
          </a:r>
        </a:p>
      </dgm:t>
    </dgm:pt>
    <dgm:pt modelId="{AE120432-53BC-453F-96F7-A9B57B8DF246}" type="parTrans" cxnId="{014E45E9-9077-47C2-A257-FBC8C1FC214D}">
      <dgm:prSet/>
      <dgm:spPr/>
      <dgm:t>
        <a:bodyPr/>
        <a:lstStyle/>
        <a:p>
          <a:endParaRPr lang="ru-RU" sz="1600" b="0"/>
        </a:p>
      </dgm:t>
    </dgm:pt>
    <dgm:pt modelId="{4A4BC56E-BCFF-4872-BC09-BC84AF044215}" type="sibTrans" cxnId="{014E45E9-9077-47C2-A257-FBC8C1FC214D}">
      <dgm:prSet/>
      <dgm:spPr/>
      <dgm:t>
        <a:bodyPr/>
        <a:lstStyle/>
        <a:p>
          <a:endParaRPr lang="ru-RU" sz="1600" b="0"/>
        </a:p>
      </dgm:t>
    </dgm:pt>
    <dgm:pt modelId="{351B0F63-F021-48DD-A3C1-1D246482E1D7}">
      <dgm:prSet custT="1"/>
      <dgm:spPr/>
      <dgm:t>
        <a:bodyPr/>
        <a:lstStyle/>
        <a:p>
          <a:r>
            <a:rPr lang="ru-RU" sz="1600" b="0" dirty="0" smtClean="0">
              <a:latin typeface="Arial" pitchFamily="34" charset="0"/>
              <a:cs typeface="Arial" pitchFamily="34" charset="0"/>
            </a:rPr>
            <a:t>Тепловые эффекты процессов</a:t>
          </a:r>
        </a:p>
      </dgm:t>
    </dgm:pt>
    <dgm:pt modelId="{9A711541-6D54-45EF-BB46-30EBD3D03574}" type="parTrans" cxnId="{8CC1B0C2-4961-4693-A741-47C94F7AD741}">
      <dgm:prSet/>
      <dgm:spPr/>
      <dgm:t>
        <a:bodyPr/>
        <a:lstStyle/>
        <a:p>
          <a:endParaRPr lang="ru-RU" sz="1600" b="0"/>
        </a:p>
      </dgm:t>
    </dgm:pt>
    <dgm:pt modelId="{E0613C84-145A-47D6-A885-BB699A203250}" type="sibTrans" cxnId="{8CC1B0C2-4961-4693-A741-47C94F7AD741}">
      <dgm:prSet/>
      <dgm:spPr/>
      <dgm:t>
        <a:bodyPr/>
        <a:lstStyle/>
        <a:p>
          <a:endParaRPr lang="ru-RU" sz="1600" b="0"/>
        </a:p>
      </dgm:t>
    </dgm:pt>
    <dgm:pt modelId="{A167A2A5-F5E6-4DD1-9327-A2EF27B06808}">
      <dgm:prSet custT="1"/>
      <dgm:spPr/>
      <dgm:t>
        <a:bodyPr/>
        <a:lstStyle/>
        <a:p>
          <a:r>
            <a:rPr lang="ru-RU" sz="1600" b="0" dirty="0" smtClean="0">
              <a:latin typeface="Arial" pitchFamily="34" charset="0"/>
              <a:cs typeface="Arial" pitchFamily="34" charset="0"/>
            </a:rPr>
            <a:t>Кинетические уравнения  реакций</a:t>
          </a:r>
        </a:p>
      </dgm:t>
    </dgm:pt>
    <dgm:pt modelId="{7FC2B4AD-9A04-40C9-9BF7-B1671D2C28B6}" type="parTrans" cxnId="{7691EDD1-6A46-4844-AAA1-9EE2F03FDC51}">
      <dgm:prSet/>
      <dgm:spPr/>
      <dgm:t>
        <a:bodyPr/>
        <a:lstStyle/>
        <a:p>
          <a:endParaRPr lang="ru-RU" sz="1600" b="0"/>
        </a:p>
      </dgm:t>
    </dgm:pt>
    <dgm:pt modelId="{6006CD6C-361D-4423-BCF4-804425457B13}" type="sibTrans" cxnId="{7691EDD1-6A46-4844-AAA1-9EE2F03FDC51}">
      <dgm:prSet/>
      <dgm:spPr/>
      <dgm:t>
        <a:bodyPr/>
        <a:lstStyle/>
        <a:p>
          <a:endParaRPr lang="ru-RU" sz="1600" b="0"/>
        </a:p>
      </dgm:t>
    </dgm:pt>
    <dgm:pt modelId="{D5B95F98-39F9-4AE9-85DB-EB82E21043D7}">
      <dgm:prSet custT="1"/>
      <dgm:spPr/>
      <dgm:t>
        <a:bodyPr/>
        <a:lstStyle/>
        <a:p>
          <a:r>
            <a:rPr lang="ru-RU" sz="1600" b="0" dirty="0" smtClean="0">
              <a:latin typeface="Arial" pitchFamily="34" charset="0"/>
              <a:cs typeface="Arial" pitchFamily="34" charset="0"/>
            </a:rPr>
            <a:t>Степень конверсии и выхода по стадиям производства</a:t>
          </a:r>
        </a:p>
      </dgm:t>
    </dgm:pt>
    <dgm:pt modelId="{4682B498-859E-461A-8AA2-3276CFB5E8CA}" type="parTrans" cxnId="{4240E2AA-E4EF-442A-AFB1-EB13DF29DB45}">
      <dgm:prSet/>
      <dgm:spPr/>
      <dgm:t>
        <a:bodyPr/>
        <a:lstStyle/>
        <a:p>
          <a:endParaRPr lang="ru-RU" sz="1600" b="0"/>
        </a:p>
      </dgm:t>
    </dgm:pt>
    <dgm:pt modelId="{D0C33021-27E4-4188-BAAC-6F0A370F4306}" type="sibTrans" cxnId="{4240E2AA-E4EF-442A-AFB1-EB13DF29DB45}">
      <dgm:prSet/>
      <dgm:spPr/>
      <dgm:t>
        <a:bodyPr/>
        <a:lstStyle/>
        <a:p>
          <a:endParaRPr lang="ru-RU" sz="1600" b="0"/>
        </a:p>
      </dgm:t>
    </dgm:pt>
    <dgm:pt modelId="{C84257A0-A2DB-4050-BA48-939E73D601CE}">
      <dgm:prSet custT="1"/>
      <dgm:spPr/>
      <dgm:t>
        <a:bodyPr/>
        <a:lstStyle/>
        <a:p>
          <a:r>
            <a:rPr lang="ru-RU" sz="1600" b="0" dirty="0" smtClean="0">
              <a:latin typeface="Arial" pitchFamily="34" charset="0"/>
              <a:cs typeface="Arial" pitchFamily="34" charset="0"/>
            </a:rPr>
            <a:t>Принципиальная технологическая схема производства с описанием процесса по стадиям</a:t>
          </a:r>
        </a:p>
      </dgm:t>
    </dgm:pt>
    <dgm:pt modelId="{0A9F38A6-FA16-41A0-8D3D-3504B41729DB}" type="parTrans" cxnId="{E5B869DB-4E07-439E-8559-407752B848B9}">
      <dgm:prSet/>
      <dgm:spPr/>
      <dgm:t>
        <a:bodyPr/>
        <a:lstStyle/>
        <a:p>
          <a:endParaRPr lang="ru-RU" sz="1600" b="0"/>
        </a:p>
      </dgm:t>
    </dgm:pt>
    <dgm:pt modelId="{38332E50-75D2-48BD-BE55-D96FDF30A363}" type="sibTrans" cxnId="{E5B869DB-4E07-439E-8559-407752B848B9}">
      <dgm:prSet/>
      <dgm:spPr/>
      <dgm:t>
        <a:bodyPr/>
        <a:lstStyle/>
        <a:p>
          <a:endParaRPr lang="ru-RU" sz="1600" b="0"/>
        </a:p>
      </dgm:t>
    </dgm:pt>
    <dgm:pt modelId="{ADCE0689-95DA-496C-AF9C-5219DCC3AE11}">
      <dgm:prSet custT="1"/>
      <dgm:spPr/>
      <dgm:t>
        <a:bodyPr/>
        <a:lstStyle/>
        <a:p>
          <a:pPr rtl="0"/>
          <a:r>
            <a:rPr lang="ru-RU" sz="1600" b="0" dirty="0" smtClean="0">
              <a:latin typeface="Arial" pitchFamily="34" charset="0"/>
              <a:cs typeface="Arial" pitchFamily="34" charset="0"/>
            </a:rPr>
            <a:t>Обзор и обобщение патентной информации </a:t>
          </a:r>
          <a:r>
            <a:rPr lang="en-US" sz="1600" b="0" dirty="0" smtClean="0">
              <a:latin typeface="Arial" pitchFamily="34" charset="0"/>
              <a:cs typeface="Arial" pitchFamily="34" charset="0"/>
              <a:hlinkClick xmlns:r="http://schemas.openxmlformats.org/officeDocument/2006/relationships" r:id="rId1"/>
            </a:rPr>
            <a:t>www.fips.ru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4A2DFE91-5E28-46D5-884F-20C89B1AB37F}" type="parTrans" cxnId="{6404EB48-4369-4136-B992-35A59199ABB0}">
      <dgm:prSet/>
      <dgm:spPr/>
      <dgm:t>
        <a:bodyPr/>
        <a:lstStyle/>
        <a:p>
          <a:endParaRPr lang="ru-RU"/>
        </a:p>
      </dgm:t>
    </dgm:pt>
    <dgm:pt modelId="{AFC0E919-030D-430C-8BAA-07CA62F8577B}" type="sibTrans" cxnId="{6404EB48-4369-4136-B992-35A59199ABB0}">
      <dgm:prSet/>
      <dgm:spPr/>
      <dgm:t>
        <a:bodyPr/>
        <a:lstStyle/>
        <a:p>
          <a:endParaRPr lang="ru-RU"/>
        </a:p>
      </dgm:t>
    </dgm:pt>
    <dgm:pt modelId="{32C3DEAD-3C11-4897-9339-513C2EA844D7}">
      <dgm:prSet custT="1"/>
      <dgm:spPr/>
      <dgm:t>
        <a:bodyPr/>
        <a:lstStyle/>
        <a:p>
          <a:pPr rtl="0"/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4EE37F50-B4EE-44AA-9FE7-123FB60EEDBB}" type="parTrans" cxnId="{481F7671-1213-4005-9CB4-70EC9F4EBAF2}">
      <dgm:prSet/>
      <dgm:spPr/>
      <dgm:t>
        <a:bodyPr/>
        <a:lstStyle/>
        <a:p>
          <a:endParaRPr lang="ru-RU"/>
        </a:p>
      </dgm:t>
    </dgm:pt>
    <dgm:pt modelId="{91779F3F-4649-40ED-BEE4-E57FBC98776B}" type="sibTrans" cxnId="{481F7671-1213-4005-9CB4-70EC9F4EBAF2}">
      <dgm:prSet/>
      <dgm:spPr/>
      <dgm:t>
        <a:bodyPr/>
        <a:lstStyle/>
        <a:p>
          <a:endParaRPr lang="ru-RU"/>
        </a:p>
      </dgm:t>
    </dgm:pt>
    <dgm:pt modelId="{AC654C41-95A2-4993-8727-D94FB1082EB5}" type="pres">
      <dgm:prSet presAssocID="{6F4179AA-9B97-4B18-866E-A8E13DDC05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5A4AEE-7204-4B17-9B68-4071319E17F0}" type="pres">
      <dgm:prSet presAssocID="{AC443183-D9E4-4A44-BA7B-85AD087CF62C}" presName="parentText" presStyleLbl="node1" presStyleIdx="0" presStyleCnt="4" custScaleY="63011" custLinFactNeighborY="-135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303919-2101-42E1-8CAA-FB52C2948B9D}" type="pres">
      <dgm:prSet presAssocID="{AC443183-D9E4-4A44-BA7B-85AD087CF62C}" presName="childText" presStyleLbl="revTx" presStyleIdx="0" presStyleCnt="3" custScaleY="43445" custLinFactNeighborX="-413" custLinFactNeighborY="9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73542A-7BF4-4FB9-9AB3-6F17360006CD}" type="pres">
      <dgm:prSet presAssocID="{35742DCD-F45E-4CD4-BF7E-002010A0190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0B5174-BF0A-412C-80F6-2813C6C7B1C6}" type="pres">
      <dgm:prSet presAssocID="{35742DCD-F45E-4CD4-BF7E-002010A0190A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4B0BCC-DFAC-4C1B-94FF-99B1CD71644D}" type="pres">
      <dgm:prSet presAssocID="{4A896D92-F2C8-429B-BF77-E07E3627594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E8B5FC-E141-42AB-87DD-623166A47046}" type="pres">
      <dgm:prSet presAssocID="{A2BE27BD-832A-4C3C-8877-BD055CAE4B76}" presName="spacer" presStyleCnt="0"/>
      <dgm:spPr/>
    </dgm:pt>
    <dgm:pt modelId="{42DB1440-ED22-4C9D-8833-F5159B3BEE53}" type="pres">
      <dgm:prSet presAssocID="{43803B83-194C-4B5E-91FD-534355F741A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06386F-EAD0-420A-AEAA-58492067CA27}" type="pres">
      <dgm:prSet presAssocID="{43803B83-194C-4B5E-91FD-534355F741AA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12BD14-7551-4074-BE29-0EEFCFF10D2D}" type="presOf" srcId="{5D983FA9-A7ED-4A2E-A51D-B198C89A8871}" destId="{EE0B5174-BF0A-412C-80F6-2813C6C7B1C6}" srcOrd="0" destOrd="0" presId="urn:microsoft.com/office/officeart/2005/8/layout/vList2"/>
    <dgm:cxn modelId="{4240E2AA-E4EF-442A-AFB1-EB13DF29DB45}" srcId="{43803B83-194C-4B5E-91FD-534355F741AA}" destId="{D5B95F98-39F9-4AE9-85DB-EB82E21043D7}" srcOrd="3" destOrd="0" parTransId="{4682B498-859E-461A-8AA2-3276CFB5E8CA}" sibTransId="{D0C33021-27E4-4188-BAAC-6F0A370F4306}"/>
    <dgm:cxn modelId="{6BFEAB91-D623-417C-B35C-F5CA9233A991}" srcId="{35742DCD-F45E-4CD4-BF7E-002010A0190A}" destId="{5D983FA9-A7ED-4A2E-A51D-B198C89A8871}" srcOrd="0" destOrd="0" parTransId="{FA4A7C61-C018-446D-B74C-F5FA51D98352}" sibTransId="{3C720A21-2244-4944-8F20-32E670DF6433}"/>
    <dgm:cxn modelId="{1F59DE7F-571D-4AE0-8EDD-1CD2B176CE59}" type="presOf" srcId="{32C3DEAD-3C11-4897-9339-513C2EA844D7}" destId="{57303919-2101-42E1-8CAA-FB52C2948B9D}" srcOrd="0" destOrd="1" presId="urn:microsoft.com/office/officeart/2005/8/layout/vList2"/>
    <dgm:cxn modelId="{46894F87-012D-45B6-8784-7735C83E9436}" srcId="{6F4179AA-9B97-4B18-866E-A8E13DDC0551}" destId="{43803B83-194C-4B5E-91FD-534355F741AA}" srcOrd="3" destOrd="0" parTransId="{CA7A48CA-ABB5-4238-92B8-478463E8F8D2}" sibTransId="{09DF5F58-24F0-4BC8-B5E5-0D26C4640624}"/>
    <dgm:cxn modelId="{33AB8C8E-0EC0-4CFD-9E92-B25C602A5E17}" type="presOf" srcId="{457CB256-E738-421C-902E-E43815772ECC}" destId="{6206386F-EAD0-420A-AEAA-58492067CA27}" srcOrd="0" destOrd="0" presId="urn:microsoft.com/office/officeart/2005/8/layout/vList2"/>
    <dgm:cxn modelId="{8CC1B0C2-4961-4693-A741-47C94F7AD741}" srcId="{43803B83-194C-4B5E-91FD-534355F741AA}" destId="{351B0F63-F021-48DD-A3C1-1D246482E1D7}" srcOrd="1" destOrd="0" parTransId="{9A711541-6D54-45EF-BB46-30EBD3D03574}" sibTransId="{E0613C84-145A-47D6-A885-BB699A203250}"/>
    <dgm:cxn modelId="{81D4FC0B-D3D9-40EC-84EC-837063DFCDCD}" type="presOf" srcId="{771C861E-2A8C-41BE-97EF-89BF1A7ABA58}" destId="{EE0B5174-BF0A-412C-80F6-2813C6C7B1C6}" srcOrd="0" destOrd="1" presId="urn:microsoft.com/office/officeart/2005/8/layout/vList2"/>
    <dgm:cxn modelId="{48677139-A169-4946-8F60-55C257636CA8}" type="presOf" srcId="{351B0F63-F021-48DD-A3C1-1D246482E1D7}" destId="{6206386F-EAD0-420A-AEAA-58492067CA27}" srcOrd="0" destOrd="1" presId="urn:microsoft.com/office/officeart/2005/8/layout/vList2"/>
    <dgm:cxn modelId="{014E45E9-9077-47C2-A257-FBC8C1FC214D}" srcId="{43803B83-194C-4B5E-91FD-534355F741AA}" destId="{457CB256-E738-421C-902E-E43815772ECC}" srcOrd="0" destOrd="0" parTransId="{AE120432-53BC-453F-96F7-A9B57B8DF246}" sibTransId="{4A4BC56E-BCFF-4872-BC09-BC84AF044215}"/>
    <dgm:cxn modelId="{F51054BA-E9A0-437C-9590-45074A3A3451}" type="presOf" srcId="{C84257A0-A2DB-4050-BA48-939E73D601CE}" destId="{6206386F-EAD0-420A-AEAA-58492067CA27}" srcOrd="0" destOrd="4" presId="urn:microsoft.com/office/officeart/2005/8/layout/vList2"/>
    <dgm:cxn modelId="{67FC9226-AA7A-4753-8271-907655A37F83}" type="presOf" srcId="{4A896D92-F2C8-429B-BF77-E07E3627594A}" destId="{9B4B0BCC-DFAC-4C1B-94FF-99B1CD71644D}" srcOrd="0" destOrd="0" presId="urn:microsoft.com/office/officeart/2005/8/layout/vList2"/>
    <dgm:cxn modelId="{7691EDD1-6A46-4844-AAA1-9EE2F03FDC51}" srcId="{43803B83-194C-4B5E-91FD-534355F741AA}" destId="{A167A2A5-F5E6-4DD1-9327-A2EF27B06808}" srcOrd="2" destOrd="0" parTransId="{7FC2B4AD-9A04-40C9-9BF7-B1671D2C28B6}" sibTransId="{6006CD6C-361D-4423-BCF4-804425457B13}"/>
    <dgm:cxn modelId="{A9E7C570-FED1-4841-B66D-C5B22FE041C5}" type="presOf" srcId="{ADCE0689-95DA-496C-AF9C-5219DCC3AE11}" destId="{57303919-2101-42E1-8CAA-FB52C2948B9D}" srcOrd="0" destOrd="0" presId="urn:microsoft.com/office/officeart/2005/8/layout/vList2"/>
    <dgm:cxn modelId="{6404EB48-4369-4136-B992-35A59199ABB0}" srcId="{AC443183-D9E4-4A44-BA7B-85AD087CF62C}" destId="{ADCE0689-95DA-496C-AF9C-5219DCC3AE11}" srcOrd="0" destOrd="0" parTransId="{4A2DFE91-5E28-46D5-884F-20C89B1AB37F}" sibTransId="{AFC0E919-030D-430C-8BAA-07CA62F8577B}"/>
    <dgm:cxn modelId="{56AC849E-AD51-40DA-9C12-4EEAEFD39CC9}" type="presOf" srcId="{43803B83-194C-4B5E-91FD-534355F741AA}" destId="{42DB1440-ED22-4C9D-8833-F5159B3BEE53}" srcOrd="0" destOrd="0" presId="urn:microsoft.com/office/officeart/2005/8/layout/vList2"/>
    <dgm:cxn modelId="{18D6B9A2-E3B6-4D39-B778-9597C49E93D0}" type="presOf" srcId="{35742DCD-F45E-4CD4-BF7E-002010A0190A}" destId="{3573542A-7BF4-4FB9-9AB3-6F17360006CD}" srcOrd="0" destOrd="0" presId="urn:microsoft.com/office/officeart/2005/8/layout/vList2"/>
    <dgm:cxn modelId="{4B70565C-3AD5-496B-AB55-724D2D9ECFCC}" srcId="{6F4179AA-9B97-4B18-866E-A8E13DDC0551}" destId="{4A896D92-F2C8-429B-BF77-E07E3627594A}" srcOrd="2" destOrd="0" parTransId="{D96919CE-57A7-419C-8EF3-B26F044D5CC8}" sibTransId="{A2BE27BD-832A-4C3C-8877-BD055CAE4B76}"/>
    <dgm:cxn modelId="{5D33AA04-5FBE-42EA-8760-96781BDFBA31}" type="presOf" srcId="{6F4179AA-9B97-4B18-866E-A8E13DDC0551}" destId="{AC654C41-95A2-4993-8727-D94FB1082EB5}" srcOrd="0" destOrd="0" presId="urn:microsoft.com/office/officeart/2005/8/layout/vList2"/>
    <dgm:cxn modelId="{481F7671-1213-4005-9CB4-70EC9F4EBAF2}" srcId="{AC443183-D9E4-4A44-BA7B-85AD087CF62C}" destId="{32C3DEAD-3C11-4897-9339-513C2EA844D7}" srcOrd="1" destOrd="0" parTransId="{4EE37F50-B4EE-44AA-9FE7-123FB60EEDBB}" sibTransId="{91779F3F-4649-40ED-BEE4-E57FBC98776B}"/>
    <dgm:cxn modelId="{E5B869DB-4E07-439E-8559-407752B848B9}" srcId="{43803B83-194C-4B5E-91FD-534355F741AA}" destId="{C84257A0-A2DB-4050-BA48-939E73D601CE}" srcOrd="4" destOrd="0" parTransId="{0A9F38A6-FA16-41A0-8D3D-3504B41729DB}" sibTransId="{38332E50-75D2-48BD-BE55-D96FDF30A363}"/>
    <dgm:cxn modelId="{5FFDB1DB-C993-4A06-9014-4D7AF4CBFDB1}" type="presOf" srcId="{D5B95F98-39F9-4AE9-85DB-EB82E21043D7}" destId="{6206386F-EAD0-420A-AEAA-58492067CA27}" srcOrd="0" destOrd="3" presId="urn:microsoft.com/office/officeart/2005/8/layout/vList2"/>
    <dgm:cxn modelId="{559017E5-25FE-4F5C-8F9C-B6D65E0E117B}" srcId="{6F4179AA-9B97-4B18-866E-A8E13DDC0551}" destId="{AC443183-D9E4-4A44-BA7B-85AD087CF62C}" srcOrd="0" destOrd="0" parTransId="{FABEAF6B-5950-43E1-8A4A-036F954E5429}" sibTransId="{3A53EBB8-49C2-442B-B3A8-60973ABDB34D}"/>
    <dgm:cxn modelId="{915CDDC4-6995-4BC0-850E-03A02AB0CA65}" srcId="{6F4179AA-9B97-4B18-866E-A8E13DDC0551}" destId="{35742DCD-F45E-4CD4-BF7E-002010A0190A}" srcOrd="1" destOrd="0" parTransId="{0184DAEC-868C-4098-9A21-54382998417D}" sibTransId="{0117FB80-E6EF-46F3-862F-0F64F45A1D21}"/>
    <dgm:cxn modelId="{88FD73D7-719D-4B4F-BB2D-317FFB0D0126}" type="presOf" srcId="{AC443183-D9E4-4A44-BA7B-85AD087CF62C}" destId="{845A4AEE-7204-4B17-9B68-4071319E17F0}" srcOrd="0" destOrd="0" presId="urn:microsoft.com/office/officeart/2005/8/layout/vList2"/>
    <dgm:cxn modelId="{6DFEA35C-34A3-4FD8-B85E-929BCF056AA6}" type="presOf" srcId="{A167A2A5-F5E6-4DD1-9327-A2EF27B06808}" destId="{6206386F-EAD0-420A-AEAA-58492067CA27}" srcOrd="0" destOrd="2" presId="urn:microsoft.com/office/officeart/2005/8/layout/vList2"/>
    <dgm:cxn modelId="{E0509ABC-7257-40CF-A800-71652608DBD7}" srcId="{35742DCD-F45E-4CD4-BF7E-002010A0190A}" destId="{771C861E-2A8C-41BE-97EF-89BF1A7ABA58}" srcOrd="1" destOrd="0" parTransId="{3BF97321-FEAD-4977-B200-5B47E2F3F7B6}" sibTransId="{DC1A1B8F-593E-401D-8FC9-DB37000F3634}"/>
    <dgm:cxn modelId="{C25FFCB9-7BD9-4013-8928-BC65ADF90E82}" type="presParOf" srcId="{AC654C41-95A2-4993-8727-D94FB1082EB5}" destId="{845A4AEE-7204-4B17-9B68-4071319E17F0}" srcOrd="0" destOrd="0" presId="urn:microsoft.com/office/officeart/2005/8/layout/vList2"/>
    <dgm:cxn modelId="{0AC5E1EE-A73C-4D0A-911A-774A73EAA48E}" type="presParOf" srcId="{AC654C41-95A2-4993-8727-D94FB1082EB5}" destId="{57303919-2101-42E1-8CAA-FB52C2948B9D}" srcOrd="1" destOrd="0" presId="urn:microsoft.com/office/officeart/2005/8/layout/vList2"/>
    <dgm:cxn modelId="{B522EEC1-0DC9-4FAC-BE31-152E81A27261}" type="presParOf" srcId="{AC654C41-95A2-4993-8727-D94FB1082EB5}" destId="{3573542A-7BF4-4FB9-9AB3-6F17360006CD}" srcOrd="2" destOrd="0" presId="urn:microsoft.com/office/officeart/2005/8/layout/vList2"/>
    <dgm:cxn modelId="{1ACC515C-2F69-49BA-AE1D-5EF5F38D0258}" type="presParOf" srcId="{AC654C41-95A2-4993-8727-D94FB1082EB5}" destId="{EE0B5174-BF0A-412C-80F6-2813C6C7B1C6}" srcOrd="3" destOrd="0" presId="urn:microsoft.com/office/officeart/2005/8/layout/vList2"/>
    <dgm:cxn modelId="{DFAED2DC-951D-403D-9D2C-80BA2DB7AD42}" type="presParOf" srcId="{AC654C41-95A2-4993-8727-D94FB1082EB5}" destId="{9B4B0BCC-DFAC-4C1B-94FF-99B1CD71644D}" srcOrd="4" destOrd="0" presId="urn:microsoft.com/office/officeart/2005/8/layout/vList2"/>
    <dgm:cxn modelId="{6E3ED538-CF17-43AF-A9F2-8B5F8E77DEED}" type="presParOf" srcId="{AC654C41-95A2-4993-8727-D94FB1082EB5}" destId="{12E8B5FC-E141-42AB-87DD-623166A47046}" srcOrd="5" destOrd="0" presId="urn:microsoft.com/office/officeart/2005/8/layout/vList2"/>
    <dgm:cxn modelId="{7B1F705B-35FE-4D3D-B14E-A79178E39602}" type="presParOf" srcId="{AC654C41-95A2-4993-8727-D94FB1082EB5}" destId="{42DB1440-ED22-4C9D-8833-F5159B3BEE53}" srcOrd="6" destOrd="0" presId="urn:microsoft.com/office/officeart/2005/8/layout/vList2"/>
    <dgm:cxn modelId="{5E074C53-1302-4061-BD1A-EA69193E4446}" type="presParOf" srcId="{AC654C41-95A2-4993-8727-D94FB1082EB5}" destId="{6206386F-EAD0-420A-AEAA-58492067CA27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F4179AA-9B97-4B18-866E-A8E13DDC0551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DA0317-F749-4589-9361-1989D940E7B0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Раздел 8. Рабочие и технологические параметры производства</a:t>
          </a:r>
        </a:p>
      </dgm:t>
    </dgm:pt>
    <dgm:pt modelId="{A6D60E5A-B96E-426C-9F5C-634522236A6C}" type="parTrans" cxnId="{CF3BE74E-26A9-44D4-BF5E-4136E8BC3E8D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5C84E5D1-1194-4AD3-B08C-B5E49013284E}" type="sibTrans" cxnId="{CF3BE74E-26A9-44D4-BF5E-4136E8BC3E8D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DE1F6E63-120F-4ABF-98F7-2D54C11D58B7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Технологические параметры производства и их допустимый диапазон колебаний</a:t>
          </a:r>
        </a:p>
      </dgm:t>
    </dgm:pt>
    <dgm:pt modelId="{64B99A04-E39D-4CD9-A8B4-FC01B86CE5BA}" type="parTrans" cxnId="{68F25B09-CBB9-4CF4-A91D-D8C65332A718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02456944-D12B-4F7F-9C6B-5C10B9EFA60B}" type="sibTrans" cxnId="{68F25B09-CBB9-4CF4-A91D-D8C65332A718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57F7265F-716D-40B7-8A36-0A4B1A0A8066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Условия приготовления и регенерации катализаторов</a:t>
          </a:r>
        </a:p>
      </dgm:t>
    </dgm:pt>
    <dgm:pt modelId="{A2E66951-6EB3-4EF5-961D-DA88F89985E8}" type="parTrans" cxnId="{C78E122B-294F-4BC9-986E-BE295B1FB60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6A3D793C-3AE8-4845-9C03-D29BE1041B9F}" type="sibTrans" cxnId="{C78E122B-294F-4BC9-986E-BE295B1FB60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D448A651-0CA7-4DDD-A35F-2069E65E1A49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Условия образования осадков, полимеров смол, пены, методы предотвращения их образования и удаления</a:t>
          </a:r>
        </a:p>
      </dgm:t>
    </dgm:pt>
    <dgm:pt modelId="{99C8839A-C671-47A1-9B83-556EB4E0AF15}" type="parTrans" cxnId="{217212AC-7D12-495C-A27C-2485BD56635D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43D1B834-0106-44E5-A09E-4C8BB07A4CF6}" type="sibTrans" cxnId="{217212AC-7D12-495C-A27C-2485BD56635D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2F3F6DB1-F91E-4CF3-A9B3-EB3517849967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Рекомендации по характеру перемешивания реакционных смол</a:t>
          </a:r>
        </a:p>
      </dgm:t>
    </dgm:pt>
    <dgm:pt modelId="{F99DC9D9-A94D-4A96-946B-DF786A4587E2}" type="parTrans" cxnId="{2E30D119-66E0-4C22-B626-47C8B52FA6F7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FB3DFF1-95E9-4B6C-9183-42F6D8CE6496}" type="sibTrans" cxnId="{2E30D119-66E0-4C22-B626-47C8B52FA6F7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9C9E6146-2AAC-45C1-A605-FF7D52C66731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Рекомендации по </a:t>
          </a:r>
          <a:r>
            <a:rPr lang="ru-RU" sz="1600" dirty="0" err="1" smtClean="0">
              <a:latin typeface="Arial" pitchFamily="34" charset="0"/>
              <a:cs typeface="Arial" pitchFamily="34" charset="0"/>
            </a:rPr>
            <a:t>флегмовым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числам и плотностям орошения для конкретных ректификационных и абсорбционных процессов</a:t>
          </a:r>
        </a:p>
      </dgm:t>
    </dgm:pt>
    <dgm:pt modelId="{84C372FA-A4B0-44B9-8679-E445C045E31C}" type="parTrans" cxnId="{92D48AAF-2876-4270-AB8B-542905399308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0D8772DB-832C-4A16-A8F4-E1498EAE5831}" type="sibTrans" cxnId="{92D48AAF-2876-4270-AB8B-542905399308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11F3052C-6D4B-4CBC-B0C3-C6A523237498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Раздел 9. Материальный баланс производства</a:t>
          </a:r>
        </a:p>
      </dgm:t>
    </dgm:pt>
    <dgm:pt modelId="{FFDF92FC-47ED-4CED-95A7-99474E7D3A18}" type="parTrans" cxnId="{2F50EC46-1ECA-4962-BE24-EAF35C36429F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C8C81A7F-CE14-4F6F-8564-D4B744EF8C09}" type="sibTrans" cxnId="{2F50EC46-1ECA-4962-BE24-EAF35C36429F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BC7BAE54-A038-43F1-899C-7FA56C084BF5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Исходные данные для составления материального баланса по всему производству </a:t>
          </a:r>
        </a:p>
      </dgm:t>
    </dgm:pt>
    <dgm:pt modelId="{994D3B2B-A210-4EF4-BFA7-DEB9AB3C725F}" type="parTrans" cxnId="{91935226-611A-4C1F-A780-B6D3EC2459DD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B61494D1-D40F-4698-BEBF-A74A88E09F31}" type="sibTrans" cxnId="{91935226-611A-4C1F-A780-B6D3EC2459DD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42FA6D4-86BA-457A-9315-5A44EFD8521D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Таблицы материального баланса по стадиям производства с указанием составов промежуточных и конечных продуктов</a:t>
          </a:r>
        </a:p>
      </dgm:t>
    </dgm:pt>
    <dgm:pt modelId="{388F013E-6575-4D79-8860-536D9757F6AD}" type="parTrans" cxnId="{1E38E8BA-7440-4DBC-B6EE-C88A5D4B58E7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D32CD197-DB22-4D9C-BF92-AAF60C2F3F1A}" type="sibTrans" cxnId="{1E38E8BA-7440-4DBC-B6EE-C88A5D4B58E7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260B7C28-C17E-4550-B69A-3F27ABC80C00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Раздел 10. Технологическая характеристика побочных продуктов и реализуемых отходов производства</a:t>
          </a:r>
        </a:p>
      </dgm:t>
    </dgm:pt>
    <dgm:pt modelId="{5B940CCB-BFA8-4C96-B60A-E306AD201E15}" type="parTrans" cxnId="{6F296070-806F-4DCA-8954-BC0C989BEDFE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F133D481-40DD-49FE-B0DC-122B2956C064}" type="sibTrans" cxnId="{6F296070-806F-4DCA-8954-BC0C989BEDFE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BBA60E1D-A08E-4C09-B936-5DF51878C1A6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Техническая характеристика, свойства и составы побочных продуктов, </a:t>
          </a:r>
          <a:r>
            <a:rPr lang="ru-RU" sz="1600" dirty="0" err="1" smtClean="0">
              <a:latin typeface="Arial" pitchFamily="34" charset="0"/>
              <a:cs typeface="Arial" pitchFamily="34" charset="0"/>
            </a:rPr>
            <a:t>ГОСТы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, ТУ и другие нормативные документы</a:t>
          </a:r>
        </a:p>
      </dgm:t>
    </dgm:pt>
    <dgm:pt modelId="{0F1E2811-523F-4998-9771-C2906945C266}" type="parTrans" cxnId="{FFDF64BE-D4CC-465E-950F-016F8E9036B6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D57B1299-365F-41CD-A2B7-842B92EAFB81}" type="sibTrans" cxnId="{FFDF64BE-D4CC-465E-950F-016F8E9036B6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DF64F427-ACF5-43F1-8CD5-550EFFB1961D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Области применения и объемы потребления побочных продуктов</a:t>
          </a:r>
        </a:p>
      </dgm:t>
    </dgm:pt>
    <dgm:pt modelId="{D3F3090D-7853-4834-8850-339A3582779B}" type="parTrans" cxnId="{AF68C3D6-3E7B-485C-AEC1-7BA7E9FCECBC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F91DCAF5-A7D1-475E-B33A-2B8B3B2D91C9}" type="sibTrans" cxnId="{AF68C3D6-3E7B-485C-AEC1-7BA7E9FCECBC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04D61D52-5C1E-4626-94A3-5FC4FF867831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Рекомендации по выбору тары, хранению и транспортировке </a:t>
          </a:r>
        </a:p>
      </dgm:t>
    </dgm:pt>
    <dgm:pt modelId="{AA011E6A-4A22-489B-95B8-1EF754681433}" type="parTrans" cxnId="{93489B0D-66F7-4649-B416-818F2C957D4E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1A9F258D-2C5F-4154-9267-3AFF451DCC06}" type="sibTrans" cxnId="{93489B0D-66F7-4649-B416-818F2C957D4E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9B89C1D4-CF9B-48D3-BED9-EB98EAAE097A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Характеристика реализуемых отходов производства</a:t>
          </a:r>
        </a:p>
      </dgm:t>
    </dgm:pt>
    <dgm:pt modelId="{4150ECCA-697B-4E95-A5D8-ADAD7F0B520F}" type="parTrans" cxnId="{36F5AD20-4648-459B-A68D-4C2843F1D6FB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FF19ABA6-0032-48AF-989F-E1EE3E5AB54F}" type="sibTrans" cxnId="{36F5AD20-4648-459B-A68D-4C2843F1D6FB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13E30984-E0D4-4B6C-8D30-2ACDE5030C98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Технология переработки реализуемых отходов производства </a:t>
          </a:r>
        </a:p>
      </dgm:t>
    </dgm:pt>
    <dgm:pt modelId="{1601DEF9-612E-46FB-9760-2461448E0A8F}" type="parTrans" cxnId="{85DF38C4-BA66-48B9-93E6-720859A52AC8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5A6336D-1981-4648-858D-5206D123A025}" type="sibTrans" cxnId="{85DF38C4-BA66-48B9-93E6-720859A52AC8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AC654C41-95A2-4993-8727-D94FB1082EB5}" type="pres">
      <dgm:prSet presAssocID="{6F4179AA-9B97-4B18-866E-A8E13DDC05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E20BA2-E58D-49EB-818B-E509922E5C9E}" type="pres">
      <dgm:prSet presAssocID="{5BDA0317-F749-4589-9361-1989D940E7B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1446AD-0D36-4409-BC44-B4CAA9B81DC2}" type="pres">
      <dgm:prSet presAssocID="{5BDA0317-F749-4589-9361-1989D940E7B0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3D4384-CCF7-489C-A489-7F7F31B97D1F}" type="pres">
      <dgm:prSet presAssocID="{11F3052C-6D4B-4CBC-B0C3-C6A52323749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B47A7-8854-47AD-8CD0-17D6C0E3E4DB}" type="pres">
      <dgm:prSet presAssocID="{11F3052C-6D4B-4CBC-B0C3-C6A523237498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2711FD-24ED-4B81-9CF7-1AC3E2C2EDF7}" type="pres">
      <dgm:prSet presAssocID="{260B7C28-C17E-4550-B69A-3F27ABC80C0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C0B3C5-5230-4981-A935-DBCD9E3F0F0C}" type="pres">
      <dgm:prSet presAssocID="{260B7C28-C17E-4550-B69A-3F27ABC80C00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68C3D6-3E7B-485C-AEC1-7BA7E9FCECBC}" srcId="{260B7C28-C17E-4550-B69A-3F27ABC80C00}" destId="{DF64F427-ACF5-43F1-8CD5-550EFFB1961D}" srcOrd="1" destOrd="0" parTransId="{D3F3090D-7853-4834-8850-339A3582779B}" sibTransId="{F91DCAF5-A7D1-475E-B33A-2B8B3B2D91C9}"/>
    <dgm:cxn modelId="{CF3BE74E-26A9-44D4-BF5E-4136E8BC3E8D}" srcId="{6F4179AA-9B97-4B18-866E-A8E13DDC0551}" destId="{5BDA0317-F749-4589-9361-1989D940E7B0}" srcOrd="0" destOrd="0" parTransId="{A6D60E5A-B96E-426C-9F5C-634522236A6C}" sibTransId="{5C84E5D1-1194-4AD3-B08C-B5E49013284E}"/>
    <dgm:cxn modelId="{FFDF64BE-D4CC-465E-950F-016F8E9036B6}" srcId="{260B7C28-C17E-4550-B69A-3F27ABC80C00}" destId="{BBA60E1D-A08E-4C09-B936-5DF51878C1A6}" srcOrd="0" destOrd="0" parTransId="{0F1E2811-523F-4998-9771-C2906945C266}" sibTransId="{D57B1299-365F-41CD-A2B7-842B92EAFB81}"/>
    <dgm:cxn modelId="{385ACA99-859C-4327-920F-994A174224FD}" type="presOf" srcId="{260B7C28-C17E-4550-B69A-3F27ABC80C00}" destId="{E62711FD-24ED-4B81-9CF7-1AC3E2C2EDF7}" srcOrd="0" destOrd="0" presId="urn:microsoft.com/office/officeart/2005/8/layout/vList2"/>
    <dgm:cxn modelId="{68F25B09-CBB9-4CF4-A91D-D8C65332A718}" srcId="{5BDA0317-F749-4589-9361-1989D940E7B0}" destId="{DE1F6E63-120F-4ABF-98F7-2D54C11D58B7}" srcOrd="0" destOrd="0" parTransId="{64B99A04-E39D-4CD9-A8B4-FC01B86CE5BA}" sibTransId="{02456944-D12B-4F7F-9C6B-5C10B9EFA60B}"/>
    <dgm:cxn modelId="{1E38E8BA-7440-4DBC-B6EE-C88A5D4B58E7}" srcId="{11F3052C-6D4B-4CBC-B0C3-C6A523237498}" destId="{E42FA6D4-86BA-457A-9315-5A44EFD8521D}" srcOrd="1" destOrd="0" parTransId="{388F013E-6575-4D79-8860-536D9757F6AD}" sibTransId="{D32CD197-DB22-4D9C-BF92-AAF60C2F3F1A}"/>
    <dgm:cxn modelId="{92D48AAF-2876-4270-AB8B-542905399308}" srcId="{5BDA0317-F749-4589-9361-1989D940E7B0}" destId="{9C9E6146-2AAC-45C1-A605-FF7D52C66731}" srcOrd="4" destOrd="0" parTransId="{84C372FA-A4B0-44B9-8679-E445C045E31C}" sibTransId="{0D8772DB-832C-4A16-A8F4-E1498EAE5831}"/>
    <dgm:cxn modelId="{6666291B-91D0-425F-95C2-266C97E96789}" type="presOf" srcId="{9C9E6146-2AAC-45C1-A605-FF7D52C66731}" destId="{7B1446AD-0D36-4409-BC44-B4CAA9B81DC2}" srcOrd="0" destOrd="4" presId="urn:microsoft.com/office/officeart/2005/8/layout/vList2"/>
    <dgm:cxn modelId="{82B186B5-3E0D-43C7-9899-1DEF463E3097}" type="presOf" srcId="{11F3052C-6D4B-4CBC-B0C3-C6A523237498}" destId="{F83D4384-CCF7-489C-A489-7F7F31B97D1F}" srcOrd="0" destOrd="0" presId="urn:microsoft.com/office/officeart/2005/8/layout/vList2"/>
    <dgm:cxn modelId="{6F296070-806F-4DCA-8954-BC0C989BEDFE}" srcId="{6F4179AA-9B97-4B18-866E-A8E13DDC0551}" destId="{260B7C28-C17E-4550-B69A-3F27ABC80C00}" srcOrd="2" destOrd="0" parTransId="{5B940CCB-BFA8-4C96-B60A-E306AD201E15}" sibTransId="{F133D481-40DD-49FE-B0DC-122B2956C064}"/>
    <dgm:cxn modelId="{C78E122B-294F-4BC9-986E-BE295B1FB600}" srcId="{5BDA0317-F749-4589-9361-1989D940E7B0}" destId="{57F7265F-716D-40B7-8A36-0A4B1A0A8066}" srcOrd="1" destOrd="0" parTransId="{A2E66951-6EB3-4EF5-961D-DA88F89985E8}" sibTransId="{6A3D793C-3AE8-4845-9C03-D29BE1041B9F}"/>
    <dgm:cxn modelId="{2F50EC46-1ECA-4962-BE24-EAF35C36429F}" srcId="{6F4179AA-9B97-4B18-866E-A8E13DDC0551}" destId="{11F3052C-6D4B-4CBC-B0C3-C6A523237498}" srcOrd="1" destOrd="0" parTransId="{FFDF92FC-47ED-4CED-95A7-99474E7D3A18}" sibTransId="{C8C81A7F-CE14-4F6F-8564-D4B744EF8C09}"/>
    <dgm:cxn modelId="{18D20F2B-A09C-4C0E-9E2C-B4962C2724DE}" type="presOf" srcId="{5BDA0317-F749-4589-9361-1989D940E7B0}" destId="{34E20BA2-E58D-49EB-818B-E509922E5C9E}" srcOrd="0" destOrd="0" presId="urn:microsoft.com/office/officeart/2005/8/layout/vList2"/>
    <dgm:cxn modelId="{74DDBFBB-FA72-44A2-BBEB-3FC0BD83F5C6}" type="presOf" srcId="{DE1F6E63-120F-4ABF-98F7-2D54C11D58B7}" destId="{7B1446AD-0D36-4409-BC44-B4CAA9B81DC2}" srcOrd="0" destOrd="0" presId="urn:microsoft.com/office/officeart/2005/8/layout/vList2"/>
    <dgm:cxn modelId="{93489B0D-66F7-4649-B416-818F2C957D4E}" srcId="{260B7C28-C17E-4550-B69A-3F27ABC80C00}" destId="{04D61D52-5C1E-4626-94A3-5FC4FF867831}" srcOrd="2" destOrd="0" parTransId="{AA011E6A-4A22-489B-95B8-1EF754681433}" sibTransId="{1A9F258D-2C5F-4154-9267-3AFF451DCC06}"/>
    <dgm:cxn modelId="{36F5AD20-4648-459B-A68D-4C2843F1D6FB}" srcId="{260B7C28-C17E-4550-B69A-3F27ABC80C00}" destId="{9B89C1D4-CF9B-48D3-BED9-EB98EAAE097A}" srcOrd="3" destOrd="0" parTransId="{4150ECCA-697B-4E95-A5D8-ADAD7F0B520F}" sibTransId="{FF19ABA6-0032-48AF-989F-E1EE3E5AB54F}"/>
    <dgm:cxn modelId="{AB569534-8F94-4199-8C97-EA8CE5D573B5}" type="presOf" srcId="{D448A651-0CA7-4DDD-A35F-2069E65E1A49}" destId="{7B1446AD-0D36-4409-BC44-B4CAA9B81DC2}" srcOrd="0" destOrd="2" presId="urn:microsoft.com/office/officeart/2005/8/layout/vList2"/>
    <dgm:cxn modelId="{E4EF0BB5-FC67-4CCA-AE9A-C4000C02CD18}" type="presOf" srcId="{6F4179AA-9B97-4B18-866E-A8E13DDC0551}" destId="{AC654C41-95A2-4993-8727-D94FB1082EB5}" srcOrd="0" destOrd="0" presId="urn:microsoft.com/office/officeart/2005/8/layout/vList2"/>
    <dgm:cxn modelId="{3BFDA0C1-C676-4CE4-BCDF-49E99F5033B7}" type="presOf" srcId="{DF64F427-ACF5-43F1-8CD5-550EFFB1961D}" destId="{D7C0B3C5-5230-4981-A935-DBCD9E3F0F0C}" srcOrd="0" destOrd="1" presId="urn:microsoft.com/office/officeart/2005/8/layout/vList2"/>
    <dgm:cxn modelId="{217212AC-7D12-495C-A27C-2485BD56635D}" srcId="{5BDA0317-F749-4589-9361-1989D940E7B0}" destId="{D448A651-0CA7-4DDD-A35F-2069E65E1A49}" srcOrd="2" destOrd="0" parTransId="{99C8839A-C671-47A1-9B83-556EB4E0AF15}" sibTransId="{43D1B834-0106-44E5-A09E-4C8BB07A4CF6}"/>
    <dgm:cxn modelId="{7894BA7B-FCB0-4CF3-A04C-29E3AEB7C3D9}" type="presOf" srcId="{E42FA6D4-86BA-457A-9315-5A44EFD8521D}" destId="{494B47A7-8854-47AD-8CD0-17D6C0E3E4DB}" srcOrd="0" destOrd="1" presId="urn:microsoft.com/office/officeart/2005/8/layout/vList2"/>
    <dgm:cxn modelId="{BDA00EC6-85CE-4BB3-B915-43130ECA9461}" type="presOf" srcId="{9B89C1D4-CF9B-48D3-BED9-EB98EAAE097A}" destId="{D7C0B3C5-5230-4981-A935-DBCD9E3F0F0C}" srcOrd="0" destOrd="3" presId="urn:microsoft.com/office/officeart/2005/8/layout/vList2"/>
    <dgm:cxn modelId="{9A40232B-C470-4031-B5AD-B3029C0D580D}" type="presOf" srcId="{13E30984-E0D4-4B6C-8D30-2ACDE5030C98}" destId="{D7C0B3C5-5230-4981-A935-DBCD9E3F0F0C}" srcOrd="0" destOrd="4" presId="urn:microsoft.com/office/officeart/2005/8/layout/vList2"/>
    <dgm:cxn modelId="{16C2F507-4B07-4490-A589-3B02410BF99A}" type="presOf" srcId="{2F3F6DB1-F91E-4CF3-A9B3-EB3517849967}" destId="{7B1446AD-0D36-4409-BC44-B4CAA9B81DC2}" srcOrd="0" destOrd="3" presId="urn:microsoft.com/office/officeart/2005/8/layout/vList2"/>
    <dgm:cxn modelId="{A593E945-41C4-4AD6-B8C2-BC2C0C2E7E3D}" type="presOf" srcId="{BC7BAE54-A038-43F1-899C-7FA56C084BF5}" destId="{494B47A7-8854-47AD-8CD0-17D6C0E3E4DB}" srcOrd="0" destOrd="0" presId="urn:microsoft.com/office/officeart/2005/8/layout/vList2"/>
    <dgm:cxn modelId="{91935226-611A-4C1F-A780-B6D3EC2459DD}" srcId="{11F3052C-6D4B-4CBC-B0C3-C6A523237498}" destId="{BC7BAE54-A038-43F1-899C-7FA56C084BF5}" srcOrd="0" destOrd="0" parTransId="{994D3B2B-A210-4EF4-BFA7-DEB9AB3C725F}" sibTransId="{B61494D1-D40F-4698-BEBF-A74A88E09F31}"/>
    <dgm:cxn modelId="{2E30D119-66E0-4C22-B626-47C8B52FA6F7}" srcId="{5BDA0317-F749-4589-9361-1989D940E7B0}" destId="{2F3F6DB1-F91E-4CF3-A9B3-EB3517849967}" srcOrd="3" destOrd="0" parTransId="{F99DC9D9-A94D-4A96-946B-DF786A4587E2}" sibTransId="{EFB3DFF1-95E9-4B6C-9183-42F6D8CE6496}"/>
    <dgm:cxn modelId="{48A62C4D-D940-4689-9B9D-1083C3FAE2ED}" type="presOf" srcId="{BBA60E1D-A08E-4C09-B936-5DF51878C1A6}" destId="{D7C0B3C5-5230-4981-A935-DBCD9E3F0F0C}" srcOrd="0" destOrd="0" presId="urn:microsoft.com/office/officeart/2005/8/layout/vList2"/>
    <dgm:cxn modelId="{E32B1280-AF51-4F4D-9394-4E8F21B8E145}" type="presOf" srcId="{04D61D52-5C1E-4626-94A3-5FC4FF867831}" destId="{D7C0B3C5-5230-4981-A935-DBCD9E3F0F0C}" srcOrd="0" destOrd="2" presId="urn:microsoft.com/office/officeart/2005/8/layout/vList2"/>
    <dgm:cxn modelId="{85DF38C4-BA66-48B9-93E6-720859A52AC8}" srcId="{260B7C28-C17E-4550-B69A-3F27ABC80C00}" destId="{13E30984-E0D4-4B6C-8D30-2ACDE5030C98}" srcOrd="4" destOrd="0" parTransId="{1601DEF9-612E-46FB-9760-2461448E0A8F}" sibTransId="{E5A6336D-1981-4648-858D-5206D123A025}"/>
    <dgm:cxn modelId="{CA0E784E-E26A-458B-B213-E911EA477E3E}" type="presOf" srcId="{57F7265F-716D-40B7-8A36-0A4B1A0A8066}" destId="{7B1446AD-0D36-4409-BC44-B4CAA9B81DC2}" srcOrd="0" destOrd="1" presId="urn:microsoft.com/office/officeart/2005/8/layout/vList2"/>
    <dgm:cxn modelId="{81771446-6CFB-4EFF-95AA-3CADFF89C6EF}" type="presParOf" srcId="{AC654C41-95A2-4993-8727-D94FB1082EB5}" destId="{34E20BA2-E58D-49EB-818B-E509922E5C9E}" srcOrd="0" destOrd="0" presId="urn:microsoft.com/office/officeart/2005/8/layout/vList2"/>
    <dgm:cxn modelId="{896D9FE3-EC5B-4BCD-AED8-E552722DC85A}" type="presParOf" srcId="{AC654C41-95A2-4993-8727-D94FB1082EB5}" destId="{7B1446AD-0D36-4409-BC44-B4CAA9B81DC2}" srcOrd="1" destOrd="0" presId="urn:microsoft.com/office/officeart/2005/8/layout/vList2"/>
    <dgm:cxn modelId="{29FACACC-C87E-4907-9236-1C3CC20A4AC0}" type="presParOf" srcId="{AC654C41-95A2-4993-8727-D94FB1082EB5}" destId="{F83D4384-CCF7-489C-A489-7F7F31B97D1F}" srcOrd="2" destOrd="0" presId="urn:microsoft.com/office/officeart/2005/8/layout/vList2"/>
    <dgm:cxn modelId="{C7C7BD10-B974-4714-AFD7-FF22E357DB11}" type="presParOf" srcId="{AC654C41-95A2-4993-8727-D94FB1082EB5}" destId="{494B47A7-8854-47AD-8CD0-17D6C0E3E4DB}" srcOrd="3" destOrd="0" presId="urn:microsoft.com/office/officeart/2005/8/layout/vList2"/>
    <dgm:cxn modelId="{E0E8474E-20E9-4486-AA46-D4885005E86D}" type="presParOf" srcId="{AC654C41-95A2-4993-8727-D94FB1082EB5}" destId="{E62711FD-24ED-4B81-9CF7-1AC3E2C2EDF7}" srcOrd="4" destOrd="0" presId="urn:microsoft.com/office/officeart/2005/8/layout/vList2"/>
    <dgm:cxn modelId="{340020A7-9896-4681-9FBA-E7705464DA41}" type="presParOf" srcId="{AC654C41-95A2-4993-8727-D94FB1082EB5}" destId="{D7C0B3C5-5230-4981-A935-DBCD9E3F0F0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F4179AA-9B97-4B18-866E-A8E13DDC0551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C8D2AC-82B8-4543-BAD2-35A66D3823D2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Раздел 11. Математическое описание технологических процессов и аппаратов</a:t>
          </a:r>
        </a:p>
      </dgm:t>
    </dgm:pt>
    <dgm:pt modelId="{5FD904BB-F743-4EBB-A508-A9F2C0B02782}" type="parTrans" cxnId="{A5C066EE-E228-4107-9D4B-5F3D1F9FE43D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F3072CA9-10D7-4C85-8822-7E8A81D72C70}" type="sibTrans" cxnId="{A5C066EE-E228-4107-9D4B-5F3D1F9FE43D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CBD997F-EB2D-47FF-9574-BD4D9609F9F0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Общие математические модели реакторов и других технологических узлов и оборудования.</a:t>
          </a:r>
        </a:p>
      </dgm:t>
    </dgm:pt>
    <dgm:pt modelId="{C6CA9E37-9658-4C99-88A0-ECEFF140B409}" type="parTrans" cxnId="{791EE09C-7B31-4E15-A3A0-9B46D1B9928A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4796CCC2-BED9-4743-B69B-41F46953BD5E}" type="sibTrans" cxnId="{791EE09C-7B31-4E15-A3A0-9B46D1B9928A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85EA7E26-EFA9-4171-BD22-513430A5B047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Уравнения для расчета фазовых равновесий в системах пар-жидкость и жидкость-жидкость</a:t>
          </a:r>
        </a:p>
      </dgm:t>
    </dgm:pt>
    <dgm:pt modelId="{5C9A6BF9-D313-418D-B1D4-42B21144AEC1}" type="parTrans" cxnId="{91F4DABD-A0E6-455E-8D19-0ED728F7B38C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4EFED829-08CE-4B3F-AE14-AB96D0529447}" type="sibTrans" cxnId="{91F4DABD-A0E6-455E-8D19-0ED728F7B38C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5FC1C784-B3AB-450A-9C9F-EAB6D5BCB10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Раздел 12. Данные для расчета, конструирования и выбора основного промышленного технологического оборудования и защиты строительных конструкций</a:t>
          </a:r>
        </a:p>
      </dgm:t>
    </dgm:pt>
    <dgm:pt modelId="{EC9047D3-96D6-4E33-A24F-A19A097BB3FB}" type="parTrans" cxnId="{2D0F5FF0-A155-4CEF-9A79-29456B09C579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BAF5162-D9E0-49CF-BE13-295F6F8A5F1D}" type="sibTrans" cxnId="{2D0F5FF0-A155-4CEF-9A79-29456B09C579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090E5AEF-5A0D-400C-BEC9-50D7D993907F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Рекомендации по выбору конструкционных материалов для основного технологического оборудования</a:t>
          </a:r>
        </a:p>
      </dgm:t>
    </dgm:pt>
    <dgm:pt modelId="{876E3E8C-59AD-4960-8711-48EBA6A06D53}" type="parTrans" cxnId="{DC140614-6729-47EE-AF9C-720CE10CD9B4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6B2EA7F0-1D63-4151-8203-DF3E61D03780}" type="sibTrans" cxnId="{DC140614-6729-47EE-AF9C-720CE10CD9B4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F6B2063-27F9-47DE-8D4E-9137B7E91EB5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Виды и скорости коррозии рекомендуемых конструкционных материалов в соответствующих средах</a:t>
          </a:r>
        </a:p>
      </dgm:t>
    </dgm:pt>
    <dgm:pt modelId="{D7866A92-0A62-4BDF-AB9F-6CBA27D1A9FF}" type="parTrans" cxnId="{3A717F7A-8CC9-4D3A-9800-27CD4527BE6E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FBB293F9-9A5D-484B-98ED-4E2FE8A7A3AC}" type="sibTrans" cxnId="{3A717F7A-8CC9-4D3A-9800-27CD4527BE6E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06C32999-6A31-4531-869D-57CB7770902E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Рекомендации и требования для конструирования и подбора основного технологического оборудования</a:t>
          </a:r>
        </a:p>
      </dgm:t>
    </dgm:pt>
    <dgm:pt modelId="{5771D374-D212-4261-A5DF-9A43B51BD2DB}" type="parTrans" cxnId="{07230373-C005-4D0A-81B5-534FFD92B7A7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38176193-E7C3-46D8-BE8B-427C9BC8A1FB}" type="sibTrans" cxnId="{07230373-C005-4D0A-81B5-534FFD92B7A7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301E8523-2F23-4E40-855E-510BADE85AED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Рекомендации по применению оригинальных аппаратов. Технические проекты таких аппаратов, аналогия с аппаратами, испытанными на производстве</a:t>
          </a:r>
        </a:p>
      </dgm:t>
    </dgm:pt>
    <dgm:pt modelId="{BAA597F8-CE29-4E38-B84E-2854A03BB456}" type="parTrans" cxnId="{C24890CA-49A5-4EC2-8976-3856AA1F9CBE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B1EFF9C7-1816-4D59-BF50-FF75784643D1}" type="sibTrans" cxnId="{C24890CA-49A5-4EC2-8976-3856AA1F9CBE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5E2132DC-4E3D-4D38-A06F-B5332E7A3B46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Раздел 13. Рекомендации для проектирования автоматизации производства</a:t>
          </a:r>
        </a:p>
      </dgm:t>
    </dgm:pt>
    <dgm:pt modelId="{03776CF1-5E1F-4A99-BAF9-32C3CDC14966}" type="parTrans" cxnId="{9E526C09-2B81-4872-8147-DF87D357AE6B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0E25CF50-A0FF-4EFC-871E-818EB35A9DD4}" type="sibTrans" cxnId="{9E526C09-2B81-4872-8147-DF87D357AE6B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53A4577-BC61-4B4F-9B96-62CB694B6EBF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Перечень параметров, подлежащих контролю. Рекомендуемые точки и схемы автоматического регулирования.</a:t>
          </a:r>
        </a:p>
      </dgm:t>
    </dgm:pt>
    <dgm:pt modelId="{744E0AF9-B56D-4EFC-BEEF-C74C5EEC199E}" type="parTrans" cxnId="{8E6B345C-261A-4EC2-B3AE-B972AFAD402F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59CE0CAA-0159-4FD3-9927-783440D223A4}" type="sibTrans" cxnId="{8E6B345C-261A-4EC2-B3AE-B972AFAD402F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57E4270F-5F06-4240-A2BD-B4A0DF82471C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Рекомендации по применению автоматического управления производством (АСУП) с использованием ЭВМ</a:t>
          </a:r>
        </a:p>
      </dgm:t>
    </dgm:pt>
    <dgm:pt modelId="{DBCC5A4E-B562-4F26-8519-0C0152CD9EFF}" type="parTrans" cxnId="{EF14E9B7-3F25-47A8-88F1-7BB31BBE9CF2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4D5921EE-7C17-420A-AE14-862BB42A1302}" type="sibTrans" cxnId="{EF14E9B7-3F25-47A8-88F1-7BB31BBE9CF2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AC654C41-95A2-4993-8727-D94FB1082EB5}" type="pres">
      <dgm:prSet presAssocID="{6F4179AA-9B97-4B18-866E-A8E13DDC05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E878E0-815D-455D-818C-CAFDC6BEB939}" type="pres">
      <dgm:prSet presAssocID="{96C8D2AC-82B8-4543-BAD2-35A66D3823D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F52900-043F-4710-AC2B-D147AEC1F14C}" type="pres">
      <dgm:prSet presAssocID="{96C8D2AC-82B8-4543-BAD2-35A66D3823D2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CC1CC6-CD37-47E9-B70F-C54B66A0DDC0}" type="pres">
      <dgm:prSet presAssocID="{5FC1C784-B3AB-450A-9C9F-EAB6D5BCB10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558BAB-2D0C-4063-8EC6-BA44F94D1590}" type="pres">
      <dgm:prSet presAssocID="{5FC1C784-B3AB-450A-9C9F-EAB6D5BCB104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624F4B-5C9D-4C94-B23D-BFD95718E559}" type="pres">
      <dgm:prSet presAssocID="{5E2132DC-4E3D-4D38-A06F-B5332E7A3B4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BA52DF-2738-4A39-B3BA-EAA71516DD7C}" type="pres">
      <dgm:prSet presAssocID="{5E2132DC-4E3D-4D38-A06F-B5332E7A3B46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F4DABD-A0E6-455E-8D19-0ED728F7B38C}" srcId="{96C8D2AC-82B8-4543-BAD2-35A66D3823D2}" destId="{85EA7E26-EFA9-4171-BD22-513430A5B047}" srcOrd="1" destOrd="0" parTransId="{5C9A6BF9-D313-418D-B1D4-42B21144AEC1}" sibTransId="{4EFED829-08CE-4B3F-AE14-AB96D0529447}"/>
    <dgm:cxn modelId="{E0B6D3C7-ABA0-4FD0-8739-663498648C0D}" type="presOf" srcId="{85EA7E26-EFA9-4171-BD22-513430A5B047}" destId="{2EF52900-043F-4710-AC2B-D147AEC1F14C}" srcOrd="0" destOrd="1" presId="urn:microsoft.com/office/officeart/2005/8/layout/vList2"/>
    <dgm:cxn modelId="{E72F5FF9-285E-400B-A94C-9CB334B24F9B}" type="presOf" srcId="{301E8523-2F23-4E40-855E-510BADE85AED}" destId="{1A558BAB-2D0C-4063-8EC6-BA44F94D1590}" srcOrd="0" destOrd="3" presId="urn:microsoft.com/office/officeart/2005/8/layout/vList2"/>
    <dgm:cxn modelId="{2E2CE304-9CAF-4DD5-B74E-696A704286C2}" type="presOf" srcId="{06C32999-6A31-4531-869D-57CB7770902E}" destId="{1A558BAB-2D0C-4063-8EC6-BA44F94D1590}" srcOrd="0" destOrd="2" presId="urn:microsoft.com/office/officeart/2005/8/layout/vList2"/>
    <dgm:cxn modelId="{8AB31890-975A-403B-968E-36C3B692FA11}" type="presOf" srcId="{E53A4577-BC61-4B4F-9B96-62CB694B6EBF}" destId="{A3BA52DF-2738-4A39-B3BA-EAA71516DD7C}" srcOrd="0" destOrd="0" presId="urn:microsoft.com/office/officeart/2005/8/layout/vList2"/>
    <dgm:cxn modelId="{EF14E9B7-3F25-47A8-88F1-7BB31BBE9CF2}" srcId="{5E2132DC-4E3D-4D38-A06F-B5332E7A3B46}" destId="{57E4270F-5F06-4240-A2BD-B4A0DF82471C}" srcOrd="1" destOrd="0" parTransId="{DBCC5A4E-B562-4F26-8519-0C0152CD9EFF}" sibTransId="{4D5921EE-7C17-420A-AE14-862BB42A1302}"/>
    <dgm:cxn modelId="{A5C066EE-E228-4107-9D4B-5F3D1F9FE43D}" srcId="{6F4179AA-9B97-4B18-866E-A8E13DDC0551}" destId="{96C8D2AC-82B8-4543-BAD2-35A66D3823D2}" srcOrd="0" destOrd="0" parTransId="{5FD904BB-F743-4EBB-A508-A9F2C0B02782}" sibTransId="{F3072CA9-10D7-4C85-8822-7E8A81D72C70}"/>
    <dgm:cxn modelId="{7BD94959-9692-445F-A16B-C3E7E5DF3CEE}" type="presOf" srcId="{090E5AEF-5A0D-400C-BEC9-50D7D993907F}" destId="{1A558BAB-2D0C-4063-8EC6-BA44F94D1590}" srcOrd="0" destOrd="0" presId="urn:microsoft.com/office/officeart/2005/8/layout/vList2"/>
    <dgm:cxn modelId="{7D31CEF7-ECCA-4902-9A3A-72B564BC55A3}" type="presOf" srcId="{5E2132DC-4E3D-4D38-A06F-B5332E7A3B46}" destId="{26624F4B-5C9D-4C94-B23D-BFD95718E559}" srcOrd="0" destOrd="0" presId="urn:microsoft.com/office/officeart/2005/8/layout/vList2"/>
    <dgm:cxn modelId="{54ADECB0-7027-44DB-908D-4594043B700D}" type="presOf" srcId="{57E4270F-5F06-4240-A2BD-B4A0DF82471C}" destId="{A3BA52DF-2738-4A39-B3BA-EAA71516DD7C}" srcOrd="0" destOrd="1" presId="urn:microsoft.com/office/officeart/2005/8/layout/vList2"/>
    <dgm:cxn modelId="{8E6B345C-261A-4EC2-B3AE-B972AFAD402F}" srcId="{5E2132DC-4E3D-4D38-A06F-B5332E7A3B46}" destId="{E53A4577-BC61-4B4F-9B96-62CB694B6EBF}" srcOrd="0" destOrd="0" parTransId="{744E0AF9-B56D-4EFC-BEEF-C74C5EEC199E}" sibTransId="{59CE0CAA-0159-4FD3-9927-783440D223A4}"/>
    <dgm:cxn modelId="{65437712-50C6-4A58-850E-536F8E77C35D}" type="presOf" srcId="{96C8D2AC-82B8-4543-BAD2-35A66D3823D2}" destId="{DEE878E0-815D-455D-818C-CAFDC6BEB939}" srcOrd="0" destOrd="0" presId="urn:microsoft.com/office/officeart/2005/8/layout/vList2"/>
    <dgm:cxn modelId="{2D0F5FF0-A155-4CEF-9A79-29456B09C579}" srcId="{6F4179AA-9B97-4B18-866E-A8E13DDC0551}" destId="{5FC1C784-B3AB-450A-9C9F-EAB6D5BCB104}" srcOrd="1" destOrd="0" parTransId="{EC9047D3-96D6-4E33-A24F-A19A097BB3FB}" sibTransId="{EBAF5162-D9E0-49CF-BE13-295F6F8A5F1D}"/>
    <dgm:cxn modelId="{791EE09C-7B31-4E15-A3A0-9B46D1B9928A}" srcId="{96C8D2AC-82B8-4543-BAD2-35A66D3823D2}" destId="{ECBD997F-EB2D-47FF-9574-BD4D9609F9F0}" srcOrd="0" destOrd="0" parTransId="{C6CA9E37-9658-4C99-88A0-ECEFF140B409}" sibTransId="{4796CCC2-BED9-4743-B69B-41F46953BD5E}"/>
    <dgm:cxn modelId="{6F4F3625-39BA-4E83-9999-0BE8B7331054}" type="presOf" srcId="{ECBD997F-EB2D-47FF-9574-BD4D9609F9F0}" destId="{2EF52900-043F-4710-AC2B-D147AEC1F14C}" srcOrd="0" destOrd="0" presId="urn:microsoft.com/office/officeart/2005/8/layout/vList2"/>
    <dgm:cxn modelId="{BA8F725D-A337-4CE5-BBCD-2FCC7E4D19AF}" type="presOf" srcId="{6F4179AA-9B97-4B18-866E-A8E13DDC0551}" destId="{AC654C41-95A2-4993-8727-D94FB1082EB5}" srcOrd="0" destOrd="0" presId="urn:microsoft.com/office/officeart/2005/8/layout/vList2"/>
    <dgm:cxn modelId="{F76916E4-9B69-400E-B614-26204EC624EB}" type="presOf" srcId="{5FC1C784-B3AB-450A-9C9F-EAB6D5BCB104}" destId="{D2CC1CC6-CD37-47E9-B70F-C54B66A0DDC0}" srcOrd="0" destOrd="0" presId="urn:microsoft.com/office/officeart/2005/8/layout/vList2"/>
    <dgm:cxn modelId="{AAD5B223-6B5D-4CBA-BEFC-4BA78807E4FA}" type="presOf" srcId="{EF6B2063-27F9-47DE-8D4E-9137B7E91EB5}" destId="{1A558BAB-2D0C-4063-8EC6-BA44F94D1590}" srcOrd="0" destOrd="1" presId="urn:microsoft.com/office/officeart/2005/8/layout/vList2"/>
    <dgm:cxn modelId="{3A717F7A-8CC9-4D3A-9800-27CD4527BE6E}" srcId="{5FC1C784-B3AB-450A-9C9F-EAB6D5BCB104}" destId="{EF6B2063-27F9-47DE-8D4E-9137B7E91EB5}" srcOrd="1" destOrd="0" parTransId="{D7866A92-0A62-4BDF-AB9F-6CBA27D1A9FF}" sibTransId="{FBB293F9-9A5D-484B-98ED-4E2FE8A7A3AC}"/>
    <dgm:cxn modelId="{07230373-C005-4D0A-81B5-534FFD92B7A7}" srcId="{5FC1C784-B3AB-450A-9C9F-EAB6D5BCB104}" destId="{06C32999-6A31-4531-869D-57CB7770902E}" srcOrd="2" destOrd="0" parTransId="{5771D374-D212-4261-A5DF-9A43B51BD2DB}" sibTransId="{38176193-E7C3-46D8-BE8B-427C9BC8A1FB}"/>
    <dgm:cxn modelId="{DC140614-6729-47EE-AF9C-720CE10CD9B4}" srcId="{5FC1C784-B3AB-450A-9C9F-EAB6D5BCB104}" destId="{090E5AEF-5A0D-400C-BEC9-50D7D993907F}" srcOrd="0" destOrd="0" parTransId="{876E3E8C-59AD-4960-8711-48EBA6A06D53}" sibTransId="{6B2EA7F0-1D63-4151-8203-DF3E61D03780}"/>
    <dgm:cxn modelId="{9E526C09-2B81-4872-8147-DF87D357AE6B}" srcId="{6F4179AA-9B97-4B18-866E-A8E13DDC0551}" destId="{5E2132DC-4E3D-4D38-A06F-B5332E7A3B46}" srcOrd="2" destOrd="0" parTransId="{03776CF1-5E1F-4A99-BAF9-32C3CDC14966}" sibTransId="{0E25CF50-A0FF-4EFC-871E-818EB35A9DD4}"/>
    <dgm:cxn modelId="{C24890CA-49A5-4EC2-8976-3856AA1F9CBE}" srcId="{5FC1C784-B3AB-450A-9C9F-EAB6D5BCB104}" destId="{301E8523-2F23-4E40-855E-510BADE85AED}" srcOrd="3" destOrd="0" parTransId="{BAA597F8-CE29-4E38-B84E-2854A03BB456}" sibTransId="{B1EFF9C7-1816-4D59-BF50-FF75784643D1}"/>
    <dgm:cxn modelId="{9840B596-0D44-431D-BB1C-D42B9EAE6429}" type="presParOf" srcId="{AC654C41-95A2-4993-8727-D94FB1082EB5}" destId="{DEE878E0-815D-455D-818C-CAFDC6BEB939}" srcOrd="0" destOrd="0" presId="urn:microsoft.com/office/officeart/2005/8/layout/vList2"/>
    <dgm:cxn modelId="{8015E431-1AD4-41B4-914B-7EB5CA81BD6B}" type="presParOf" srcId="{AC654C41-95A2-4993-8727-D94FB1082EB5}" destId="{2EF52900-043F-4710-AC2B-D147AEC1F14C}" srcOrd="1" destOrd="0" presId="urn:microsoft.com/office/officeart/2005/8/layout/vList2"/>
    <dgm:cxn modelId="{DAAA7778-B2F3-4EFE-9A8E-0459128C6E33}" type="presParOf" srcId="{AC654C41-95A2-4993-8727-D94FB1082EB5}" destId="{D2CC1CC6-CD37-47E9-B70F-C54B66A0DDC0}" srcOrd="2" destOrd="0" presId="urn:microsoft.com/office/officeart/2005/8/layout/vList2"/>
    <dgm:cxn modelId="{B2114168-156C-4F1E-9CDF-86AA25640A22}" type="presParOf" srcId="{AC654C41-95A2-4993-8727-D94FB1082EB5}" destId="{1A558BAB-2D0C-4063-8EC6-BA44F94D1590}" srcOrd="3" destOrd="0" presId="urn:microsoft.com/office/officeart/2005/8/layout/vList2"/>
    <dgm:cxn modelId="{DBC4F162-552D-4934-AC98-69D60FC304DF}" type="presParOf" srcId="{AC654C41-95A2-4993-8727-D94FB1082EB5}" destId="{26624F4B-5C9D-4C94-B23D-BFD95718E559}" srcOrd="4" destOrd="0" presId="urn:microsoft.com/office/officeart/2005/8/layout/vList2"/>
    <dgm:cxn modelId="{33E30819-FB15-4E0C-9066-AB36B3ED8EBC}" type="presParOf" srcId="{AC654C41-95A2-4993-8727-D94FB1082EB5}" destId="{A3BA52DF-2738-4A39-B3BA-EAA71516DD7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F4179AA-9B97-4B18-866E-A8E13DDC0551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AEA291-F6D9-4981-9A94-609FCE3D132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Раздел 14. Аналитический контроль производства</a:t>
          </a:r>
        </a:p>
      </dgm:t>
    </dgm:pt>
    <dgm:pt modelId="{C228F08A-540D-4D2A-8373-6C17C79429E2}" type="parTrans" cxnId="{BE5B3378-31D4-454E-938D-D1FE7F2EE73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30653A78-4106-41DE-8A01-1B713FA5C818}" type="sibTrans" cxnId="{BE5B3378-31D4-454E-938D-D1FE7F2EE73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AE1C594-8B5E-4B73-B75D-4549CF51950A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Перечень точек отбора проб для анализа, периодичность анализов</a:t>
          </a:r>
        </a:p>
      </dgm:t>
    </dgm:pt>
    <dgm:pt modelId="{7AB13FF0-D527-4F5B-9294-7EA8A3E22F70}" type="parTrans" cxnId="{0144DC8B-D9E4-4F7A-862F-CD7D448E9818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300708EC-625A-41E8-A525-7196A6BE9109}" type="sibTrans" cxnId="{0144DC8B-D9E4-4F7A-862F-CD7D448E9818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3FF1AB16-FE20-4B45-BC06-43FA3B3C6DC0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Перечень методик анализов с указанием </a:t>
          </a:r>
          <a:r>
            <a:rPr lang="ru-RU" sz="1600" dirty="0" err="1" smtClean="0">
              <a:latin typeface="Arial" pitchFamily="34" charset="0"/>
              <a:cs typeface="Arial" pitchFamily="34" charset="0"/>
            </a:rPr>
            <a:t>ГОСТов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и инструкций</a:t>
          </a:r>
        </a:p>
      </dgm:t>
    </dgm:pt>
    <dgm:pt modelId="{6C875B16-2A72-4922-9BDE-5BDFDCC6D44B}" type="parTrans" cxnId="{3828B133-835D-4562-90D3-FF6129F8A61A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95D49D97-C7FD-44A3-9935-5B20A38A5DAC}" type="sibTrans" cxnId="{3828B133-835D-4562-90D3-FF6129F8A61A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3EC67495-B15C-47C3-88B6-0367B953396A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Рекомендации по выбору </a:t>
          </a:r>
          <a:r>
            <a:rPr lang="ru-RU" sz="1600" dirty="0" err="1" smtClean="0">
              <a:latin typeface="Arial" pitchFamily="34" charset="0"/>
              <a:cs typeface="Arial" pitchFamily="34" charset="0"/>
            </a:rPr>
            <a:t>пробоотборных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устройств</a:t>
          </a:r>
        </a:p>
      </dgm:t>
    </dgm:pt>
    <dgm:pt modelId="{28F467A4-9E2A-48A0-9A2B-2827A81A4F09}" type="parTrans" cxnId="{2AEA3426-BF9E-4ABC-BCC9-079F44FC0146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13E8CCF7-4176-458A-87CD-5DE5727B9923}" type="sibTrans" cxnId="{2AEA3426-BF9E-4ABC-BCC9-079F44FC0146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26D5FDF8-ABF6-40CE-A5B7-592F86E0D8E0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Раздел 15. Методы и технологические параметры очистки химически и механически загрязненных сточных вод, обезвреживания газовых выбросов и ликвидации вредных отходов</a:t>
          </a:r>
        </a:p>
      </dgm:t>
    </dgm:pt>
    <dgm:pt modelId="{42140FAE-D85C-404C-AC6F-F323025C4D0E}" type="parTrans" cxnId="{C976B070-EA97-4518-B9F1-8E5DF7A4A0BB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B92C6B47-4812-4EF1-997A-7CE6872A85FE}" type="sibTrans" cxnId="{C976B070-EA97-4518-B9F1-8E5DF7A4A0BB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2D4B324A-8312-44BA-8020-8B5CB0461DFD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Количество и состав химически и механически загрязненных сточных вод по отдельным стадиям и узлам производства </a:t>
          </a:r>
        </a:p>
      </dgm:t>
    </dgm:pt>
    <dgm:pt modelId="{CE4F4CB7-FD37-4740-89E9-A633A6ABC914}" type="parTrans" cxnId="{79A1DA5F-71AB-4B86-9AF1-5AA0D3285BF6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91C4756B-828A-43A5-837E-8391544260AF}" type="sibTrans" cxnId="{79A1DA5F-71AB-4B86-9AF1-5AA0D3285BF6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A0F6D4C5-0A2B-4515-B8DE-EC38733FC77B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Технология первичной (локальной) очистки химически и механически загрязненных сточных вод</a:t>
          </a:r>
        </a:p>
      </dgm:t>
    </dgm:pt>
    <dgm:pt modelId="{A7483E56-BD1D-4A1A-97AD-D2EB645B2F6B}" type="parTrans" cxnId="{8F7A40AE-059C-4EEE-AF9F-0EBABBAFEAF6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5B5389D5-3CB2-4C06-B533-D5E12018FFA6}" type="sibTrans" cxnId="{8F7A40AE-059C-4EEE-AF9F-0EBABBAFEAF6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D350A192-0ACF-4265-941D-1C83F9742AAB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Количество и состав газовых выбросов в атмосферу </a:t>
          </a:r>
        </a:p>
      </dgm:t>
    </dgm:pt>
    <dgm:pt modelId="{19582327-7860-432C-BA17-A00599310966}" type="parTrans" cxnId="{32CF50D0-93B2-4087-854A-31CC9223E857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33739A22-CDEE-4999-B02F-BCA0B9EB235A}" type="sibTrans" cxnId="{32CF50D0-93B2-4087-854A-31CC9223E857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DE675D86-EA3C-4F0D-82E0-543E5456FB03}">
      <dgm:prSet custT="1"/>
      <dgm:spPr/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Рекомендации по получению товарной продукции из (или с помощью) сточных вод и газовых выбросов</a:t>
          </a:r>
        </a:p>
      </dgm:t>
    </dgm:pt>
    <dgm:pt modelId="{7292DD19-39F6-48A6-BD19-D66531A49FE4}" type="parTrans" cxnId="{08E562EF-E396-45BF-826F-323B783D126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6552249-DEF9-4B5B-B322-1D11F5D4A102}" type="sibTrans" cxnId="{08E562EF-E396-45BF-826F-323B783D126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56982C2A-EE09-497B-9B8F-07FAC87D759F}">
      <dgm:prSet custT="1"/>
      <dgm:spPr/>
      <dgm:t>
        <a:bodyPr/>
        <a:lstStyle/>
        <a:p>
          <a:endParaRPr lang="ru-RU" sz="1600" dirty="0" smtClean="0">
            <a:latin typeface="Arial" pitchFamily="34" charset="0"/>
            <a:cs typeface="Arial" pitchFamily="34" charset="0"/>
          </a:endParaRPr>
        </a:p>
      </dgm:t>
    </dgm:pt>
    <dgm:pt modelId="{EF3A560D-2B8F-44BF-8EC9-37349AD74DED}" type="parTrans" cxnId="{3E2E1FA5-8CAD-4BF6-B039-D869DF72CE22}">
      <dgm:prSet/>
      <dgm:spPr/>
      <dgm:t>
        <a:bodyPr/>
        <a:lstStyle/>
        <a:p>
          <a:endParaRPr lang="ru-RU"/>
        </a:p>
      </dgm:t>
    </dgm:pt>
    <dgm:pt modelId="{2B114617-A0C0-4445-A63F-0C88C30C580F}" type="sibTrans" cxnId="{3E2E1FA5-8CAD-4BF6-B039-D869DF72CE22}">
      <dgm:prSet/>
      <dgm:spPr/>
      <dgm:t>
        <a:bodyPr/>
        <a:lstStyle/>
        <a:p>
          <a:endParaRPr lang="ru-RU"/>
        </a:p>
      </dgm:t>
    </dgm:pt>
    <dgm:pt modelId="{AC654C41-95A2-4993-8727-D94FB1082EB5}" type="pres">
      <dgm:prSet presAssocID="{6F4179AA-9B97-4B18-866E-A8E13DDC05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5C97BB-3D64-482C-BFEE-445BF9B8C800}" type="pres">
      <dgm:prSet presAssocID="{A6AEA291-F6D9-4981-9A94-609FCE3D132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81AA8E-97B4-4FAD-826D-CBEC960CB3C1}" type="pres">
      <dgm:prSet presAssocID="{A6AEA291-F6D9-4981-9A94-609FCE3D1321}" presName="childText" presStyleLbl="revTx" presStyleIdx="0" presStyleCnt="2" custLinFactNeighborY="85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124951-8186-49FC-B41B-9FDBA4D4F292}" type="pres">
      <dgm:prSet presAssocID="{26D5FDF8-ABF6-40CE-A5B7-592F86E0D8E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73755E-A0FE-4DAC-A5B6-6875851F2722}" type="pres">
      <dgm:prSet presAssocID="{26D5FDF8-ABF6-40CE-A5B7-592F86E0D8E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76B070-EA97-4518-B9F1-8E5DF7A4A0BB}" srcId="{6F4179AA-9B97-4B18-866E-A8E13DDC0551}" destId="{26D5FDF8-ABF6-40CE-A5B7-592F86E0D8E0}" srcOrd="1" destOrd="0" parTransId="{42140FAE-D85C-404C-AC6F-F323025C4D0E}" sibTransId="{B92C6B47-4812-4EF1-997A-7CE6872A85FE}"/>
    <dgm:cxn modelId="{E008E672-E7AA-455D-A7E5-6EC150E279E3}" type="presOf" srcId="{3EC67495-B15C-47C3-88B6-0367B953396A}" destId="{C381AA8E-97B4-4FAD-826D-CBEC960CB3C1}" srcOrd="0" destOrd="2" presId="urn:microsoft.com/office/officeart/2005/8/layout/vList2"/>
    <dgm:cxn modelId="{8C3D3B88-4ACB-447F-98EF-7181607063B0}" type="presOf" srcId="{3FF1AB16-FE20-4B45-BC06-43FA3B3C6DC0}" destId="{C381AA8E-97B4-4FAD-826D-CBEC960CB3C1}" srcOrd="0" destOrd="1" presId="urn:microsoft.com/office/officeart/2005/8/layout/vList2"/>
    <dgm:cxn modelId="{32CF50D0-93B2-4087-854A-31CC9223E857}" srcId="{26D5FDF8-ABF6-40CE-A5B7-592F86E0D8E0}" destId="{D350A192-0ACF-4265-941D-1C83F9742AAB}" srcOrd="2" destOrd="0" parTransId="{19582327-7860-432C-BA17-A00599310966}" sibTransId="{33739A22-CDEE-4999-B02F-BCA0B9EB235A}"/>
    <dgm:cxn modelId="{0144DC8B-D9E4-4F7A-862F-CD7D448E9818}" srcId="{A6AEA291-F6D9-4981-9A94-609FCE3D1321}" destId="{EAE1C594-8B5E-4B73-B75D-4549CF51950A}" srcOrd="0" destOrd="0" parTransId="{7AB13FF0-D527-4F5B-9294-7EA8A3E22F70}" sibTransId="{300708EC-625A-41E8-A525-7196A6BE9109}"/>
    <dgm:cxn modelId="{3E2E1FA5-8CAD-4BF6-B039-D869DF72CE22}" srcId="{26D5FDF8-ABF6-40CE-A5B7-592F86E0D8E0}" destId="{56982C2A-EE09-497B-9B8F-07FAC87D759F}" srcOrd="4" destOrd="0" parTransId="{EF3A560D-2B8F-44BF-8EC9-37349AD74DED}" sibTransId="{2B114617-A0C0-4445-A63F-0C88C30C580F}"/>
    <dgm:cxn modelId="{FAE5D2DD-18EF-413B-B2BF-EA193149A546}" type="presOf" srcId="{A0F6D4C5-0A2B-4515-B8DE-EC38733FC77B}" destId="{3273755E-A0FE-4DAC-A5B6-6875851F2722}" srcOrd="0" destOrd="1" presId="urn:microsoft.com/office/officeart/2005/8/layout/vList2"/>
    <dgm:cxn modelId="{2FCF8755-AB0E-45AB-BFB5-F3D83BE46543}" type="presOf" srcId="{DE675D86-EA3C-4F0D-82E0-543E5456FB03}" destId="{3273755E-A0FE-4DAC-A5B6-6875851F2722}" srcOrd="0" destOrd="3" presId="urn:microsoft.com/office/officeart/2005/8/layout/vList2"/>
    <dgm:cxn modelId="{3828B133-835D-4562-90D3-FF6129F8A61A}" srcId="{A6AEA291-F6D9-4981-9A94-609FCE3D1321}" destId="{3FF1AB16-FE20-4B45-BC06-43FA3B3C6DC0}" srcOrd="1" destOrd="0" parTransId="{6C875B16-2A72-4922-9BDE-5BDFDCC6D44B}" sibTransId="{95D49D97-C7FD-44A3-9935-5B20A38A5DAC}"/>
    <dgm:cxn modelId="{82806C46-7D32-44DF-B953-37F0E6DBDC85}" type="presOf" srcId="{6F4179AA-9B97-4B18-866E-A8E13DDC0551}" destId="{AC654C41-95A2-4993-8727-D94FB1082EB5}" srcOrd="0" destOrd="0" presId="urn:microsoft.com/office/officeart/2005/8/layout/vList2"/>
    <dgm:cxn modelId="{2AEA3426-BF9E-4ABC-BCC9-079F44FC0146}" srcId="{A6AEA291-F6D9-4981-9A94-609FCE3D1321}" destId="{3EC67495-B15C-47C3-88B6-0367B953396A}" srcOrd="2" destOrd="0" parTransId="{28F467A4-9E2A-48A0-9A2B-2827A81A4F09}" sibTransId="{13E8CCF7-4176-458A-87CD-5DE5727B9923}"/>
    <dgm:cxn modelId="{F794C7A9-641C-4DC2-82E8-13B10060EE98}" type="presOf" srcId="{A6AEA291-F6D9-4981-9A94-609FCE3D1321}" destId="{CB5C97BB-3D64-482C-BFEE-445BF9B8C800}" srcOrd="0" destOrd="0" presId="urn:microsoft.com/office/officeart/2005/8/layout/vList2"/>
    <dgm:cxn modelId="{0B1C7D77-FBFC-4EFD-B131-61EC42AAE604}" type="presOf" srcId="{26D5FDF8-ABF6-40CE-A5B7-592F86E0D8E0}" destId="{3E124951-8186-49FC-B41B-9FDBA4D4F292}" srcOrd="0" destOrd="0" presId="urn:microsoft.com/office/officeart/2005/8/layout/vList2"/>
    <dgm:cxn modelId="{BE5B3378-31D4-454E-938D-D1FE7F2EE730}" srcId="{6F4179AA-9B97-4B18-866E-A8E13DDC0551}" destId="{A6AEA291-F6D9-4981-9A94-609FCE3D1321}" srcOrd="0" destOrd="0" parTransId="{C228F08A-540D-4D2A-8373-6C17C79429E2}" sibTransId="{30653A78-4106-41DE-8A01-1B713FA5C818}"/>
    <dgm:cxn modelId="{79A1DA5F-71AB-4B86-9AF1-5AA0D3285BF6}" srcId="{26D5FDF8-ABF6-40CE-A5B7-592F86E0D8E0}" destId="{2D4B324A-8312-44BA-8020-8B5CB0461DFD}" srcOrd="0" destOrd="0" parTransId="{CE4F4CB7-FD37-4740-89E9-A633A6ABC914}" sibTransId="{91C4756B-828A-43A5-837E-8391544260AF}"/>
    <dgm:cxn modelId="{25C18D85-7133-402A-8F2B-3711A6031DF3}" type="presOf" srcId="{56982C2A-EE09-497B-9B8F-07FAC87D759F}" destId="{3273755E-A0FE-4DAC-A5B6-6875851F2722}" srcOrd="0" destOrd="4" presId="urn:microsoft.com/office/officeart/2005/8/layout/vList2"/>
    <dgm:cxn modelId="{72C94D21-CECB-4F99-93AD-7DF535863E28}" type="presOf" srcId="{EAE1C594-8B5E-4B73-B75D-4549CF51950A}" destId="{C381AA8E-97B4-4FAD-826D-CBEC960CB3C1}" srcOrd="0" destOrd="0" presId="urn:microsoft.com/office/officeart/2005/8/layout/vList2"/>
    <dgm:cxn modelId="{A523CCF3-B641-4F32-9B5C-BC545363F0FD}" type="presOf" srcId="{D350A192-0ACF-4265-941D-1C83F9742AAB}" destId="{3273755E-A0FE-4DAC-A5B6-6875851F2722}" srcOrd="0" destOrd="2" presId="urn:microsoft.com/office/officeart/2005/8/layout/vList2"/>
    <dgm:cxn modelId="{08E562EF-E396-45BF-826F-323B783D1260}" srcId="{26D5FDF8-ABF6-40CE-A5B7-592F86E0D8E0}" destId="{DE675D86-EA3C-4F0D-82E0-543E5456FB03}" srcOrd="3" destOrd="0" parTransId="{7292DD19-39F6-48A6-BD19-D66531A49FE4}" sibTransId="{E6552249-DEF9-4B5B-B322-1D11F5D4A102}"/>
    <dgm:cxn modelId="{8F7A40AE-059C-4EEE-AF9F-0EBABBAFEAF6}" srcId="{26D5FDF8-ABF6-40CE-A5B7-592F86E0D8E0}" destId="{A0F6D4C5-0A2B-4515-B8DE-EC38733FC77B}" srcOrd="1" destOrd="0" parTransId="{A7483E56-BD1D-4A1A-97AD-D2EB645B2F6B}" sibTransId="{5B5389D5-3CB2-4C06-B533-D5E12018FFA6}"/>
    <dgm:cxn modelId="{E3099D43-DEB6-4D1F-AA60-D8A4DB9ACFF2}" type="presOf" srcId="{2D4B324A-8312-44BA-8020-8B5CB0461DFD}" destId="{3273755E-A0FE-4DAC-A5B6-6875851F2722}" srcOrd="0" destOrd="0" presId="urn:microsoft.com/office/officeart/2005/8/layout/vList2"/>
    <dgm:cxn modelId="{90BCF88A-A1EF-473F-B48A-A8F21D33C7E9}" type="presParOf" srcId="{AC654C41-95A2-4993-8727-D94FB1082EB5}" destId="{CB5C97BB-3D64-482C-BFEE-445BF9B8C800}" srcOrd="0" destOrd="0" presId="urn:microsoft.com/office/officeart/2005/8/layout/vList2"/>
    <dgm:cxn modelId="{069BD8A4-8144-463C-9506-5D54ECB25F77}" type="presParOf" srcId="{AC654C41-95A2-4993-8727-D94FB1082EB5}" destId="{C381AA8E-97B4-4FAD-826D-CBEC960CB3C1}" srcOrd="1" destOrd="0" presId="urn:microsoft.com/office/officeart/2005/8/layout/vList2"/>
    <dgm:cxn modelId="{9D05F5AE-4F81-4460-B354-78569D2596C6}" type="presParOf" srcId="{AC654C41-95A2-4993-8727-D94FB1082EB5}" destId="{3E124951-8186-49FC-B41B-9FDBA4D4F292}" srcOrd="2" destOrd="0" presId="urn:microsoft.com/office/officeart/2005/8/layout/vList2"/>
    <dgm:cxn modelId="{8E89870E-9298-43D1-B6AF-47C54E22B7C8}" type="presParOf" srcId="{AC654C41-95A2-4993-8727-D94FB1082EB5}" destId="{3273755E-A0FE-4DAC-A5B6-6875851F272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F4179AA-9B97-4B18-866E-A8E13DDC0551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D3E509C-C3FB-4C0A-A999-B1E9ABA5F65E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ru-RU" sz="1600" dirty="0" smtClean="0">
              <a:latin typeface="Arial" pitchFamily="34" charset="0"/>
              <a:cs typeface="Arial" pitchFamily="34" charset="0"/>
            </a:rPr>
            <a:t>Раздел 17. Указатель отчетов и рекомендуемой литературы по рассматриваемой технологии производства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A4ECAD92-6958-4A0F-B6E2-2E0D9154E971}" type="parTrans" cxnId="{BBCA90A7-0EE9-4EB9-9672-736DDF967534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8141D94B-7439-4929-89B4-8356E25861DC}" type="sibTrans" cxnId="{BBCA90A7-0EE9-4EB9-9672-736DDF967534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A4325325-D38D-46D5-B63A-48B78F5661D2}">
      <dgm:prSet custT="1"/>
      <dgm:spPr/>
      <dgm:t>
        <a:bodyPr/>
        <a:lstStyle/>
        <a:p>
          <a:pPr algn="just"/>
          <a:r>
            <a:rPr lang="ru-RU" sz="1600" dirty="0" smtClean="0">
              <a:latin typeface="Arial" pitchFamily="34" charset="0"/>
              <a:cs typeface="Arial" pitchFamily="34" charset="0"/>
            </a:rPr>
            <a:t>Перечень отчетов о работе опытных и полузаводских установок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D09EF87A-93EB-4F71-8CD3-1E4DF62BD13B}" type="parTrans" cxnId="{BE80FD02-F047-45E6-90BE-74A54620E6B0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DE119B9A-D516-4594-94AB-32F83F4E490D}" type="sibTrans" cxnId="{BE80FD02-F047-45E6-90BE-74A54620E6B0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3FE8109F-2E26-4E7B-B49D-55A348960542}">
      <dgm:prSet custT="1"/>
      <dgm:spPr/>
      <dgm:t>
        <a:bodyPr/>
        <a:lstStyle/>
        <a:p>
          <a:pPr algn="just"/>
          <a:r>
            <a:rPr lang="ru-RU" sz="1600" dirty="0" smtClean="0">
              <a:latin typeface="Arial" pitchFamily="34" charset="0"/>
              <a:cs typeface="Arial" pitchFamily="34" charset="0"/>
            </a:rPr>
            <a:t>Перечень книг и статей в периодических изданиях, освещающих вопросы данной технологии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277EA328-257C-46EC-9A42-2B0E31EDCD27}" type="parTrans" cxnId="{74EFD5F0-B13D-4DEA-8659-A0F638FCBFED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FAFD173E-A214-4B4E-9108-81E444BEF91D}" type="sibTrans" cxnId="{74EFD5F0-B13D-4DEA-8659-A0F638FCBFED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929E1BDC-33FE-4C9A-A116-024B38BFD1EB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ru-RU" sz="1600" dirty="0" smtClean="0">
              <a:latin typeface="Arial" pitchFamily="34" charset="0"/>
              <a:cs typeface="Arial" pitchFamily="34" charset="0"/>
            </a:rPr>
            <a:t>Раздел 16. Мероприятия по технике безопасности, </a:t>
          </a:r>
          <a:r>
            <a:rPr lang="ru-RU" sz="1600" dirty="0" err="1" smtClean="0">
              <a:latin typeface="Arial" pitchFamily="34" charset="0"/>
              <a:cs typeface="Arial" pitchFamily="34" charset="0"/>
            </a:rPr>
            <a:t>промсанитарии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и противопожарной профилактике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18B5C0A1-10EE-47AA-A106-AAA41A04ED7B}" type="parTrans" cxnId="{5EE17FD3-0926-420E-9F1E-DF791E012E32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FF0DC53F-5BD8-4586-BEE4-95399CB4FFC9}" type="sibTrans" cxnId="{5EE17FD3-0926-420E-9F1E-DF791E012E32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2C61CA91-629F-4BBF-8F5D-B89974433343}">
      <dgm:prSet custT="1"/>
      <dgm:spPr/>
      <dgm:t>
        <a:bodyPr/>
        <a:lstStyle/>
        <a:p>
          <a:pPr algn="just"/>
          <a:r>
            <a:rPr lang="ru-RU" sz="1600" dirty="0" smtClean="0">
              <a:latin typeface="Arial" pitchFamily="34" charset="0"/>
              <a:cs typeface="Arial" pitchFamily="34" charset="0"/>
            </a:rPr>
            <a:t>Перечень наиболее опасных мест в технологической схеме производства</a:t>
          </a:r>
        </a:p>
      </dgm:t>
    </dgm:pt>
    <dgm:pt modelId="{297383E6-EA2C-447B-A34A-31C8397B2FCA}" type="parTrans" cxnId="{15AD9301-B60A-47B6-B618-E4FD75CF392F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A3F58E27-3758-477B-8592-16B0E77A44AA}" type="sibTrans" cxnId="{15AD9301-B60A-47B6-B618-E4FD75CF392F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9EBC8B86-FC21-4ABE-B280-2ACDDC648D51}">
      <dgm:prSet custT="1"/>
      <dgm:spPr/>
      <dgm:t>
        <a:bodyPr/>
        <a:lstStyle/>
        <a:p>
          <a:pPr algn="just"/>
          <a:r>
            <a:rPr lang="ru-RU" sz="1600" dirty="0" smtClean="0">
              <a:latin typeface="Arial" pitchFamily="34" charset="0"/>
              <a:cs typeface="Arial" pitchFamily="34" charset="0"/>
            </a:rPr>
            <a:t>Возможные источники выделения вредностей, рекомендации по обеспечению полной герметичности оборудования, методы удаления вредных выделений</a:t>
          </a:r>
        </a:p>
      </dgm:t>
    </dgm:pt>
    <dgm:pt modelId="{32663626-1525-4954-8395-C28B758D701E}" type="parTrans" cxnId="{F38C01CC-A25B-428F-8008-15BC41C4AE02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AC8F98A8-BCBF-46D0-B233-A82D7A35E715}" type="sibTrans" cxnId="{F38C01CC-A25B-428F-8008-15BC41C4AE02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FB06A7A8-279C-4E42-86F6-CF4E1EB2FF83}">
      <dgm:prSet custT="1"/>
      <dgm:spPr/>
      <dgm:t>
        <a:bodyPr/>
        <a:lstStyle/>
        <a:p>
          <a:pPr algn="just"/>
          <a:r>
            <a:rPr lang="ru-RU" sz="1600" dirty="0" smtClean="0">
              <a:latin typeface="Arial" pitchFamily="34" charset="0"/>
              <a:cs typeface="Arial" pitchFamily="34" charset="0"/>
            </a:rPr>
            <a:t>Места возможных источников шумов и вибрации по технологическим причинам и методы их устранения или снижения до допустимых норм.</a:t>
          </a:r>
        </a:p>
      </dgm:t>
    </dgm:pt>
    <dgm:pt modelId="{E388F8E6-FD09-4917-B69B-398080214DC7}" type="parTrans" cxnId="{224D50AE-0C04-4730-964B-AF4B72D2FF7D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1DF550D4-32B3-4E39-BCAA-A45256621909}" type="sibTrans" cxnId="{224D50AE-0C04-4730-964B-AF4B72D2FF7D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A9766D9F-748C-4A38-935E-401F9FBF1051}">
      <dgm:prSet custT="1"/>
      <dgm:spPr/>
      <dgm:t>
        <a:bodyPr/>
        <a:lstStyle/>
        <a:p>
          <a:pPr algn="just"/>
          <a:r>
            <a:rPr lang="ru-RU" sz="1600" dirty="0" smtClean="0">
              <a:latin typeface="Arial" pitchFamily="34" charset="0"/>
              <a:cs typeface="Arial" pitchFamily="34" charset="0"/>
            </a:rPr>
            <a:t>Способы обезвреживания токсичных, </a:t>
          </a:r>
          <a:r>
            <a:rPr lang="ru-RU" sz="1600" dirty="0" err="1" smtClean="0">
              <a:latin typeface="Arial" pitchFamily="34" charset="0"/>
              <a:cs typeface="Arial" pitchFamily="34" charset="0"/>
            </a:rPr>
            <a:t>взрыво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- и пожароопасных продуктов в случаях аварий и разливов </a:t>
          </a:r>
        </a:p>
      </dgm:t>
    </dgm:pt>
    <dgm:pt modelId="{5FC17BCB-C9A3-4062-A999-B7801A10557A}" type="parTrans" cxnId="{E8FB4B88-6183-490B-A66D-562F78EF408F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009A9E80-3626-46ED-8E05-B76B3FA9E6B0}" type="sibTrans" cxnId="{E8FB4B88-6183-490B-A66D-562F78EF408F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13A3AE8C-10BA-4915-B56F-F11F634FEF56}">
      <dgm:prSet custT="1"/>
      <dgm:spPr/>
      <dgm:t>
        <a:bodyPr/>
        <a:lstStyle/>
        <a:p>
          <a:pPr algn="just"/>
          <a:r>
            <a:rPr lang="ru-RU" sz="1600" dirty="0" smtClean="0">
              <a:latin typeface="Arial" pitchFamily="34" charset="0"/>
              <a:cs typeface="Arial" pitchFamily="34" charset="0"/>
            </a:rPr>
            <a:t>Токсикологическая характеристика веществ (исходных, промежуточных и конечных), имеющихся в производстве</a:t>
          </a:r>
        </a:p>
      </dgm:t>
    </dgm:pt>
    <dgm:pt modelId="{904A50DB-E8C6-4BEC-9142-A4238D73B2D9}" type="parTrans" cxnId="{C2F07BDD-4F20-4ECE-BDFE-9D2782F93CC0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02CF2F9C-48A4-4AEF-8B5D-3F3AF684BAB7}" type="sibTrans" cxnId="{C2F07BDD-4F20-4ECE-BDFE-9D2782F93CC0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89AF62A5-B760-498D-B7F4-A7CB896C8FCF}">
      <dgm:prSet custT="1"/>
      <dgm:spPr/>
      <dgm:t>
        <a:bodyPr/>
        <a:lstStyle/>
        <a:p>
          <a:pPr algn="just"/>
          <a:r>
            <a:rPr lang="ru-RU" sz="1600" dirty="0" smtClean="0">
              <a:latin typeface="Arial" pitchFamily="34" charset="0"/>
              <a:cs typeface="Arial" pitchFamily="34" charset="0"/>
            </a:rPr>
            <a:t>Предельно допустимые концентрации (ПДК) вредных веществ</a:t>
          </a:r>
        </a:p>
      </dgm:t>
    </dgm:pt>
    <dgm:pt modelId="{1CAD31E2-51FE-416A-88EA-41BA92A838E0}" type="parTrans" cxnId="{3B97CAC5-F4D6-4C25-BE95-156FF91AE008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7EB9AE59-C97E-4895-9BC3-365A5394DBF3}" type="sibTrans" cxnId="{3B97CAC5-F4D6-4C25-BE95-156FF91AE008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85E3BC08-494F-4649-B026-2B589BBF1E42}">
      <dgm:prSet custT="1"/>
      <dgm:spPr/>
      <dgm:t>
        <a:bodyPr/>
        <a:lstStyle/>
        <a:p>
          <a:pPr algn="just"/>
          <a:r>
            <a:rPr lang="ru-RU" sz="1600" dirty="0" smtClean="0">
              <a:latin typeface="Arial" pitchFamily="34" charset="0"/>
              <a:cs typeface="Arial" pitchFamily="34" charset="0"/>
            </a:rPr>
            <a:t>Рекомендация по индивидуальным средствам защиты </a:t>
          </a:r>
        </a:p>
      </dgm:t>
    </dgm:pt>
    <dgm:pt modelId="{EFE3D269-9003-4EB6-A9AA-D4DE99AA8B7C}" type="parTrans" cxnId="{D0B73FFD-9F5D-43C0-99CC-F49AAF562499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FEDF59C5-8815-4016-9323-2543C6501937}" type="sibTrans" cxnId="{D0B73FFD-9F5D-43C0-99CC-F49AAF562499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D1770FCC-1AE6-4AE5-B6D4-E28415920463}">
      <dgm:prSet custT="1"/>
      <dgm:spPr/>
      <dgm:t>
        <a:bodyPr/>
        <a:lstStyle/>
        <a:p>
          <a:pPr algn="just"/>
          <a:r>
            <a:rPr lang="ru-RU" sz="1600" dirty="0" err="1" smtClean="0">
              <a:latin typeface="Arial" pitchFamily="34" charset="0"/>
              <a:cs typeface="Arial" pitchFamily="34" charset="0"/>
            </a:rPr>
            <a:t>Пожаро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-, взрывоопасные и пирофорные свойства веществ, встречающихся в производстве</a:t>
          </a:r>
        </a:p>
      </dgm:t>
    </dgm:pt>
    <dgm:pt modelId="{2EF34B60-A635-42A9-9B42-214779ECCD95}" type="parTrans" cxnId="{3DE288A5-DE06-487A-B2CE-4CA19623B1C1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9AACDBBD-65A8-416C-A839-D36C808901FB}" type="sibTrans" cxnId="{3DE288A5-DE06-487A-B2CE-4CA19623B1C1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AEB9A183-BEF4-43AD-ADC7-A9F01326AC6D}">
      <dgm:prSet custT="1"/>
      <dgm:spPr/>
      <dgm:t>
        <a:bodyPr/>
        <a:lstStyle/>
        <a:p>
          <a:pPr algn="just"/>
          <a:r>
            <a:rPr lang="ru-RU" sz="1600" dirty="0" smtClean="0">
              <a:latin typeface="Arial" pitchFamily="34" charset="0"/>
              <a:cs typeface="Arial" pitchFamily="34" charset="0"/>
            </a:rPr>
            <a:t>Рекомендации по продолжительности рабочего дня в зависимости от степени вредности условий труда</a:t>
          </a:r>
        </a:p>
      </dgm:t>
    </dgm:pt>
    <dgm:pt modelId="{2D57FB24-C6ED-455A-9CBE-35897A747B6B}" type="parTrans" cxnId="{B7D7A266-572D-4E0F-879B-60029142BEEC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FF410A50-DEAE-423B-8525-B5FD7913E152}" type="sibTrans" cxnId="{B7D7A266-572D-4E0F-879B-60029142BEEC}">
      <dgm:prSet/>
      <dgm:spPr/>
      <dgm:t>
        <a:bodyPr/>
        <a:lstStyle/>
        <a:p>
          <a:pPr algn="just"/>
          <a:endParaRPr lang="ru-RU" sz="1600">
            <a:latin typeface="Arial" pitchFamily="34" charset="0"/>
            <a:cs typeface="Arial" pitchFamily="34" charset="0"/>
          </a:endParaRPr>
        </a:p>
      </dgm:t>
    </dgm:pt>
    <dgm:pt modelId="{AC654C41-95A2-4993-8727-D94FB1082EB5}" type="pres">
      <dgm:prSet presAssocID="{6F4179AA-9B97-4B18-866E-A8E13DDC05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92861A-C0B4-46E4-9472-FD35306C0631}" type="pres">
      <dgm:prSet presAssocID="{929E1BDC-33FE-4C9A-A116-024B38BFD1E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881309-B0BE-448A-B34A-6A948DAE3B00}" type="pres">
      <dgm:prSet presAssocID="{929E1BDC-33FE-4C9A-A116-024B38BFD1E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1CFB24-DA8E-4AC8-A0E3-DD102A51187C}" type="pres">
      <dgm:prSet presAssocID="{5D3E509C-C3FB-4C0A-A999-B1E9ABA5F65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912A92-CCEA-407E-8C47-25DA83055EC0}" type="pres">
      <dgm:prSet presAssocID="{5D3E509C-C3FB-4C0A-A999-B1E9ABA5F65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EFD5F0-B13D-4DEA-8659-A0F638FCBFED}" srcId="{5D3E509C-C3FB-4C0A-A999-B1E9ABA5F65E}" destId="{3FE8109F-2E26-4E7B-B49D-55A348960542}" srcOrd="1" destOrd="0" parTransId="{277EA328-257C-46EC-9A42-2B0E31EDCD27}" sibTransId="{FAFD173E-A214-4B4E-9108-81E444BEF91D}"/>
    <dgm:cxn modelId="{C89A08A1-04D3-48F4-936E-34D69414C99D}" type="presOf" srcId="{85E3BC08-494F-4649-B026-2B589BBF1E42}" destId="{96881309-B0BE-448A-B34A-6A948DAE3B00}" srcOrd="0" destOrd="6" presId="urn:microsoft.com/office/officeart/2005/8/layout/vList2"/>
    <dgm:cxn modelId="{116B36F7-D767-4D45-B0B3-229EDCF19936}" type="presOf" srcId="{AEB9A183-BEF4-43AD-ADC7-A9F01326AC6D}" destId="{96881309-B0BE-448A-B34A-6A948DAE3B00}" srcOrd="0" destOrd="8" presId="urn:microsoft.com/office/officeart/2005/8/layout/vList2"/>
    <dgm:cxn modelId="{F38C01CC-A25B-428F-8008-15BC41C4AE02}" srcId="{929E1BDC-33FE-4C9A-A116-024B38BFD1EB}" destId="{9EBC8B86-FC21-4ABE-B280-2ACDDC648D51}" srcOrd="1" destOrd="0" parTransId="{32663626-1525-4954-8395-C28B758D701E}" sibTransId="{AC8F98A8-BCBF-46D0-B233-A82D7A35E715}"/>
    <dgm:cxn modelId="{BFA2B65B-0633-44C3-85F6-99BD55177D1C}" type="presOf" srcId="{A9766D9F-748C-4A38-935E-401F9FBF1051}" destId="{96881309-B0BE-448A-B34A-6A948DAE3B00}" srcOrd="0" destOrd="3" presId="urn:microsoft.com/office/officeart/2005/8/layout/vList2"/>
    <dgm:cxn modelId="{BBCA90A7-0EE9-4EB9-9672-736DDF967534}" srcId="{6F4179AA-9B97-4B18-866E-A8E13DDC0551}" destId="{5D3E509C-C3FB-4C0A-A999-B1E9ABA5F65E}" srcOrd="1" destOrd="0" parTransId="{A4ECAD92-6958-4A0F-B6E2-2E0D9154E971}" sibTransId="{8141D94B-7439-4929-89B4-8356E25861DC}"/>
    <dgm:cxn modelId="{BE80FD02-F047-45E6-90BE-74A54620E6B0}" srcId="{5D3E509C-C3FB-4C0A-A999-B1E9ABA5F65E}" destId="{A4325325-D38D-46D5-B63A-48B78F5661D2}" srcOrd="0" destOrd="0" parTransId="{D09EF87A-93EB-4F71-8CD3-1E4DF62BD13B}" sibTransId="{DE119B9A-D516-4594-94AB-32F83F4E490D}"/>
    <dgm:cxn modelId="{5EE17FD3-0926-420E-9F1E-DF791E012E32}" srcId="{6F4179AA-9B97-4B18-866E-A8E13DDC0551}" destId="{929E1BDC-33FE-4C9A-A116-024B38BFD1EB}" srcOrd="0" destOrd="0" parTransId="{18B5C0A1-10EE-47AA-A106-AAA41A04ED7B}" sibTransId="{FF0DC53F-5BD8-4586-BEE4-95399CB4FFC9}"/>
    <dgm:cxn modelId="{E8FB4B88-6183-490B-A66D-562F78EF408F}" srcId="{929E1BDC-33FE-4C9A-A116-024B38BFD1EB}" destId="{A9766D9F-748C-4A38-935E-401F9FBF1051}" srcOrd="3" destOrd="0" parTransId="{5FC17BCB-C9A3-4062-A999-B7801A10557A}" sibTransId="{009A9E80-3626-46ED-8E05-B76B3FA9E6B0}"/>
    <dgm:cxn modelId="{3DE288A5-DE06-487A-B2CE-4CA19623B1C1}" srcId="{929E1BDC-33FE-4C9A-A116-024B38BFD1EB}" destId="{D1770FCC-1AE6-4AE5-B6D4-E28415920463}" srcOrd="7" destOrd="0" parTransId="{2EF34B60-A635-42A9-9B42-214779ECCD95}" sibTransId="{9AACDBBD-65A8-416C-A839-D36C808901FB}"/>
    <dgm:cxn modelId="{8F7920FF-931D-4467-AD46-74E57326F511}" type="presOf" srcId="{9EBC8B86-FC21-4ABE-B280-2ACDDC648D51}" destId="{96881309-B0BE-448A-B34A-6A948DAE3B00}" srcOrd="0" destOrd="1" presId="urn:microsoft.com/office/officeart/2005/8/layout/vList2"/>
    <dgm:cxn modelId="{67010D2B-F78B-4898-A7D9-8AC07CC30BD8}" type="presOf" srcId="{5D3E509C-C3FB-4C0A-A999-B1E9ABA5F65E}" destId="{7F1CFB24-DA8E-4AC8-A0E3-DD102A51187C}" srcOrd="0" destOrd="0" presId="urn:microsoft.com/office/officeart/2005/8/layout/vList2"/>
    <dgm:cxn modelId="{7A6F0347-A27D-4CB7-A599-529D6FEA9DEF}" type="presOf" srcId="{13A3AE8C-10BA-4915-B56F-F11F634FEF56}" destId="{96881309-B0BE-448A-B34A-6A948DAE3B00}" srcOrd="0" destOrd="4" presId="urn:microsoft.com/office/officeart/2005/8/layout/vList2"/>
    <dgm:cxn modelId="{88791420-A6D3-4E44-9BC4-DF24D0A5059E}" type="presOf" srcId="{D1770FCC-1AE6-4AE5-B6D4-E28415920463}" destId="{96881309-B0BE-448A-B34A-6A948DAE3B00}" srcOrd="0" destOrd="7" presId="urn:microsoft.com/office/officeart/2005/8/layout/vList2"/>
    <dgm:cxn modelId="{74FB1A62-8563-4371-A3A0-3DA4EF7C4F4E}" type="presOf" srcId="{2C61CA91-629F-4BBF-8F5D-B89974433343}" destId="{96881309-B0BE-448A-B34A-6A948DAE3B00}" srcOrd="0" destOrd="0" presId="urn:microsoft.com/office/officeart/2005/8/layout/vList2"/>
    <dgm:cxn modelId="{15AD9301-B60A-47B6-B618-E4FD75CF392F}" srcId="{929E1BDC-33FE-4C9A-A116-024B38BFD1EB}" destId="{2C61CA91-629F-4BBF-8F5D-B89974433343}" srcOrd="0" destOrd="0" parTransId="{297383E6-EA2C-447B-A34A-31C8397B2FCA}" sibTransId="{A3F58E27-3758-477B-8592-16B0E77A44AA}"/>
    <dgm:cxn modelId="{19C121DB-64A7-432B-B9CC-D8936EFFC353}" type="presOf" srcId="{A4325325-D38D-46D5-B63A-48B78F5661D2}" destId="{65912A92-CCEA-407E-8C47-25DA83055EC0}" srcOrd="0" destOrd="0" presId="urn:microsoft.com/office/officeart/2005/8/layout/vList2"/>
    <dgm:cxn modelId="{C352368D-E624-464C-BA08-8876AFBBB770}" type="presOf" srcId="{FB06A7A8-279C-4E42-86F6-CF4E1EB2FF83}" destId="{96881309-B0BE-448A-B34A-6A948DAE3B00}" srcOrd="0" destOrd="2" presId="urn:microsoft.com/office/officeart/2005/8/layout/vList2"/>
    <dgm:cxn modelId="{3B97CAC5-F4D6-4C25-BE95-156FF91AE008}" srcId="{929E1BDC-33FE-4C9A-A116-024B38BFD1EB}" destId="{89AF62A5-B760-498D-B7F4-A7CB896C8FCF}" srcOrd="5" destOrd="0" parTransId="{1CAD31E2-51FE-416A-88EA-41BA92A838E0}" sibTransId="{7EB9AE59-C97E-4895-9BC3-365A5394DBF3}"/>
    <dgm:cxn modelId="{3C421F12-F8F6-4698-83D3-BA89A04ED91B}" type="presOf" srcId="{6F4179AA-9B97-4B18-866E-A8E13DDC0551}" destId="{AC654C41-95A2-4993-8727-D94FB1082EB5}" srcOrd="0" destOrd="0" presId="urn:microsoft.com/office/officeart/2005/8/layout/vList2"/>
    <dgm:cxn modelId="{C2F07BDD-4F20-4ECE-BDFE-9D2782F93CC0}" srcId="{929E1BDC-33FE-4C9A-A116-024B38BFD1EB}" destId="{13A3AE8C-10BA-4915-B56F-F11F634FEF56}" srcOrd="4" destOrd="0" parTransId="{904A50DB-E8C6-4BEC-9142-A4238D73B2D9}" sibTransId="{02CF2F9C-48A4-4AEF-8B5D-3F3AF684BAB7}"/>
    <dgm:cxn modelId="{224D50AE-0C04-4730-964B-AF4B72D2FF7D}" srcId="{929E1BDC-33FE-4C9A-A116-024B38BFD1EB}" destId="{FB06A7A8-279C-4E42-86F6-CF4E1EB2FF83}" srcOrd="2" destOrd="0" parTransId="{E388F8E6-FD09-4917-B69B-398080214DC7}" sibTransId="{1DF550D4-32B3-4E39-BCAA-A45256621909}"/>
    <dgm:cxn modelId="{8BC60602-D77C-4AEF-8BB4-356DE778C271}" type="presOf" srcId="{89AF62A5-B760-498D-B7F4-A7CB896C8FCF}" destId="{96881309-B0BE-448A-B34A-6A948DAE3B00}" srcOrd="0" destOrd="5" presId="urn:microsoft.com/office/officeart/2005/8/layout/vList2"/>
    <dgm:cxn modelId="{D0B73FFD-9F5D-43C0-99CC-F49AAF562499}" srcId="{929E1BDC-33FE-4C9A-A116-024B38BFD1EB}" destId="{85E3BC08-494F-4649-B026-2B589BBF1E42}" srcOrd="6" destOrd="0" parTransId="{EFE3D269-9003-4EB6-A9AA-D4DE99AA8B7C}" sibTransId="{FEDF59C5-8815-4016-9323-2543C6501937}"/>
    <dgm:cxn modelId="{208ADAA4-CFF2-4DD9-B51D-F41E1A174CD7}" type="presOf" srcId="{929E1BDC-33FE-4C9A-A116-024B38BFD1EB}" destId="{C392861A-C0B4-46E4-9472-FD35306C0631}" srcOrd="0" destOrd="0" presId="urn:microsoft.com/office/officeart/2005/8/layout/vList2"/>
    <dgm:cxn modelId="{B7D7A266-572D-4E0F-879B-60029142BEEC}" srcId="{929E1BDC-33FE-4C9A-A116-024B38BFD1EB}" destId="{AEB9A183-BEF4-43AD-ADC7-A9F01326AC6D}" srcOrd="8" destOrd="0" parTransId="{2D57FB24-C6ED-455A-9CBE-35897A747B6B}" sibTransId="{FF410A50-DEAE-423B-8525-B5FD7913E152}"/>
    <dgm:cxn modelId="{08195C7F-DF8C-47DA-8BC4-EC09C88A27B5}" type="presOf" srcId="{3FE8109F-2E26-4E7B-B49D-55A348960542}" destId="{65912A92-CCEA-407E-8C47-25DA83055EC0}" srcOrd="0" destOrd="1" presId="urn:microsoft.com/office/officeart/2005/8/layout/vList2"/>
    <dgm:cxn modelId="{DA03FE28-097B-4732-9E89-C0F1F9FFD916}" type="presParOf" srcId="{AC654C41-95A2-4993-8727-D94FB1082EB5}" destId="{C392861A-C0B4-46E4-9472-FD35306C0631}" srcOrd="0" destOrd="0" presId="urn:microsoft.com/office/officeart/2005/8/layout/vList2"/>
    <dgm:cxn modelId="{D19B999C-25A5-403D-B7CF-89A1F6302145}" type="presParOf" srcId="{AC654C41-95A2-4993-8727-D94FB1082EB5}" destId="{96881309-B0BE-448A-B34A-6A948DAE3B00}" srcOrd="1" destOrd="0" presId="urn:microsoft.com/office/officeart/2005/8/layout/vList2"/>
    <dgm:cxn modelId="{C21F6A0C-6C68-427D-ABE1-A57AFC2F45B3}" type="presParOf" srcId="{AC654C41-95A2-4993-8727-D94FB1082EB5}" destId="{7F1CFB24-DA8E-4AC8-A0E3-DD102A51187C}" srcOrd="2" destOrd="0" presId="urn:microsoft.com/office/officeart/2005/8/layout/vList2"/>
    <dgm:cxn modelId="{395BD6F6-03AC-4267-8A47-9AC63E451D63}" type="presParOf" srcId="{AC654C41-95A2-4993-8727-D94FB1082EB5}" destId="{65912A92-CCEA-407E-8C47-25DA83055EC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7F5AE95-6DDC-4455-9E47-E1726D2A0C68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7C28166-4E98-4182-B338-11C58DCF913D}">
      <dgm:prSet/>
      <dgm:spPr/>
      <dgm:t>
        <a:bodyPr/>
        <a:lstStyle/>
        <a:p>
          <a:pPr algn="ctr" rtl="0"/>
          <a:r>
            <a:rPr lang="ru-RU" dirty="0" smtClean="0">
              <a:latin typeface="Arial" pitchFamily="34" charset="0"/>
              <a:cs typeface="Arial" pitchFamily="34" charset="0"/>
            </a:rPr>
            <a:t>Подготовка сырья;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177CC8AA-3874-45A8-869D-2243E88E1411}" type="parTrans" cxnId="{41AA4084-E71F-4EE6-B874-CC7166F29AAD}">
      <dgm:prSet/>
      <dgm:spPr/>
      <dgm:t>
        <a:bodyPr/>
        <a:lstStyle/>
        <a:p>
          <a:pPr algn="ctr"/>
          <a:endParaRPr lang="ru-RU"/>
        </a:p>
      </dgm:t>
    </dgm:pt>
    <dgm:pt modelId="{C69D97F6-DC43-4B6A-B9E7-E0FBF83C15D1}" type="sibTrans" cxnId="{41AA4084-E71F-4EE6-B874-CC7166F29AAD}">
      <dgm:prSet/>
      <dgm:spPr/>
      <dgm:t>
        <a:bodyPr/>
        <a:lstStyle/>
        <a:p>
          <a:pPr algn="ctr"/>
          <a:endParaRPr lang="ru-RU"/>
        </a:p>
      </dgm:t>
    </dgm:pt>
    <dgm:pt modelId="{4882335A-E0DD-4DFE-84D8-7A6B253AB3FB}">
      <dgm:prSet/>
      <dgm:spPr/>
      <dgm:t>
        <a:bodyPr/>
        <a:lstStyle/>
        <a:p>
          <a:pPr algn="ctr" rtl="0"/>
          <a:r>
            <a:rPr lang="ru-RU" dirty="0" smtClean="0">
              <a:latin typeface="Arial" pitchFamily="34" charset="0"/>
              <a:cs typeface="Arial" pitchFamily="34" charset="0"/>
            </a:rPr>
            <a:t> Проведение химического превращения; 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6BC1C66C-7C00-4267-87F5-15F7C54BDE80}" type="parTrans" cxnId="{443B23F3-9C1D-46F4-97DD-3704585338F4}">
      <dgm:prSet/>
      <dgm:spPr/>
      <dgm:t>
        <a:bodyPr/>
        <a:lstStyle/>
        <a:p>
          <a:pPr algn="ctr"/>
          <a:endParaRPr lang="ru-RU"/>
        </a:p>
      </dgm:t>
    </dgm:pt>
    <dgm:pt modelId="{A0ED5023-27D1-45A5-950F-0BC479D13A06}" type="sibTrans" cxnId="{443B23F3-9C1D-46F4-97DD-3704585338F4}">
      <dgm:prSet/>
      <dgm:spPr/>
      <dgm:t>
        <a:bodyPr/>
        <a:lstStyle/>
        <a:p>
          <a:pPr algn="ctr"/>
          <a:endParaRPr lang="ru-RU"/>
        </a:p>
      </dgm:t>
    </dgm:pt>
    <dgm:pt modelId="{36539067-93B9-44FC-9FA5-594268B4848D}">
      <dgm:prSet/>
      <dgm:spPr/>
      <dgm:t>
        <a:bodyPr/>
        <a:lstStyle/>
        <a:p>
          <a:pPr algn="ctr" rtl="0"/>
          <a:r>
            <a:rPr lang="ru-RU" dirty="0" smtClean="0">
              <a:latin typeface="Arial" pitchFamily="34" charset="0"/>
              <a:cs typeface="Arial" pitchFamily="34" charset="0"/>
            </a:rPr>
            <a:t>Выделение и очистка целевого продукта; 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8A4501A5-473F-40CE-B490-4F1AEC3E97EF}" type="parTrans" cxnId="{4D2C5349-E32B-49AB-8348-C77C176C9FAE}">
      <dgm:prSet/>
      <dgm:spPr/>
      <dgm:t>
        <a:bodyPr/>
        <a:lstStyle/>
        <a:p>
          <a:pPr algn="ctr"/>
          <a:endParaRPr lang="ru-RU"/>
        </a:p>
      </dgm:t>
    </dgm:pt>
    <dgm:pt modelId="{647CFE60-1028-4AB5-B165-7A3B0AB2202A}" type="sibTrans" cxnId="{4D2C5349-E32B-49AB-8348-C77C176C9FAE}">
      <dgm:prSet/>
      <dgm:spPr/>
      <dgm:t>
        <a:bodyPr/>
        <a:lstStyle/>
        <a:p>
          <a:pPr algn="ctr"/>
          <a:endParaRPr lang="ru-RU"/>
        </a:p>
      </dgm:t>
    </dgm:pt>
    <dgm:pt modelId="{54AA8AC9-4984-4E74-9013-161A7851330B}">
      <dgm:prSet/>
      <dgm:spPr/>
      <dgm:t>
        <a:bodyPr/>
        <a:lstStyle/>
        <a:p>
          <a:pPr algn="ctr" rtl="0"/>
          <a:r>
            <a:rPr lang="ru-RU" dirty="0" smtClean="0">
              <a:latin typeface="Arial" pitchFamily="34" charset="0"/>
              <a:cs typeface="Arial" pitchFamily="34" charset="0"/>
            </a:rPr>
            <a:t>Создание товарной формы целевого продукта.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CC52F970-F922-41D9-97E4-1429BCC6156B}" type="parTrans" cxnId="{98050E00-CF09-45C8-BB80-0DE1A1480A76}">
      <dgm:prSet/>
      <dgm:spPr/>
      <dgm:t>
        <a:bodyPr/>
        <a:lstStyle/>
        <a:p>
          <a:pPr algn="ctr"/>
          <a:endParaRPr lang="ru-RU"/>
        </a:p>
      </dgm:t>
    </dgm:pt>
    <dgm:pt modelId="{F99C550B-13FB-41F9-BF8A-B98E89351DE5}" type="sibTrans" cxnId="{98050E00-CF09-45C8-BB80-0DE1A1480A76}">
      <dgm:prSet/>
      <dgm:spPr/>
      <dgm:t>
        <a:bodyPr/>
        <a:lstStyle/>
        <a:p>
          <a:pPr algn="ctr"/>
          <a:endParaRPr lang="ru-RU"/>
        </a:p>
      </dgm:t>
    </dgm:pt>
    <dgm:pt modelId="{DDA1CA97-9CA0-49E9-B3E8-9137A9624798}" type="pres">
      <dgm:prSet presAssocID="{E7F5AE95-6DDC-4455-9E47-E1726D2A0C6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4EC754-98D8-4EDA-AB1C-CB5192772595}" type="pres">
      <dgm:prSet presAssocID="{E7F5AE95-6DDC-4455-9E47-E1726D2A0C68}" presName="dummyMaxCanvas" presStyleCnt="0">
        <dgm:presLayoutVars/>
      </dgm:prSet>
      <dgm:spPr/>
    </dgm:pt>
    <dgm:pt modelId="{02558958-3879-4F4E-9534-5017F824313A}" type="pres">
      <dgm:prSet presAssocID="{E7F5AE95-6DDC-4455-9E47-E1726D2A0C68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B2C189-6EB3-4621-9325-A331C80B874F}" type="pres">
      <dgm:prSet presAssocID="{E7F5AE95-6DDC-4455-9E47-E1726D2A0C68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13362D-8C99-4D21-8E2F-AA1464E48E7E}" type="pres">
      <dgm:prSet presAssocID="{E7F5AE95-6DDC-4455-9E47-E1726D2A0C68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9D7C80-32FA-4D4A-A8B6-50B9FDE51E9F}" type="pres">
      <dgm:prSet presAssocID="{E7F5AE95-6DDC-4455-9E47-E1726D2A0C68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487150-336D-4181-8520-1780380F775A}" type="pres">
      <dgm:prSet presAssocID="{E7F5AE95-6DDC-4455-9E47-E1726D2A0C68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3608C2-F4DD-45C7-B65E-D7B38268D545}" type="pres">
      <dgm:prSet presAssocID="{E7F5AE95-6DDC-4455-9E47-E1726D2A0C68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B5B1F2-B5B7-4136-ADD8-14D67F1A5F35}" type="pres">
      <dgm:prSet presAssocID="{E7F5AE95-6DDC-4455-9E47-E1726D2A0C68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6BF62D-CA68-45DE-ACC1-50F4152FEC0E}" type="pres">
      <dgm:prSet presAssocID="{E7F5AE95-6DDC-4455-9E47-E1726D2A0C68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34EECD-A663-46EF-A6F7-B753DD53A755}" type="pres">
      <dgm:prSet presAssocID="{E7F5AE95-6DDC-4455-9E47-E1726D2A0C68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A4FAFB-248A-4F8E-9322-B8CC0DB71E82}" type="pres">
      <dgm:prSet presAssocID="{E7F5AE95-6DDC-4455-9E47-E1726D2A0C68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C2FAE6-97B1-47A9-9E20-8B54AFAD4689}" type="pres">
      <dgm:prSet presAssocID="{E7F5AE95-6DDC-4455-9E47-E1726D2A0C68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CE93B7-A27B-43F2-B748-A73B0116DB61}" type="presOf" srcId="{F7C28166-4E98-4182-B338-11C58DCF913D}" destId="{02558958-3879-4F4E-9534-5017F824313A}" srcOrd="0" destOrd="0" presId="urn:microsoft.com/office/officeart/2005/8/layout/vProcess5"/>
    <dgm:cxn modelId="{81FDC77C-B30D-4675-BBA6-36A039612A8A}" type="presOf" srcId="{36539067-93B9-44FC-9FA5-594268B4848D}" destId="{D713362D-8C99-4D21-8E2F-AA1464E48E7E}" srcOrd="0" destOrd="0" presId="urn:microsoft.com/office/officeart/2005/8/layout/vProcess5"/>
    <dgm:cxn modelId="{C5CAFB76-76D3-4E70-8C63-E3A22C0C00B5}" type="presOf" srcId="{4882335A-E0DD-4DFE-84D8-7A6B253AB3FB}" destId="{4D34EECD-A663-46EF-A6F7-B753DD53A755}" srcOrd="1" destOrd="0" presId="urn:microsoft.com/office/officeart/2005/8/layout/vProcess5"/>
    <dgm:cxn modelId="{1FF1949C-49CB-45FA-95C4-C7EBCE06334B}" type="presOf" srcId="{C69D97F6-DC43-4B6A-B9E7-E0FBF83C15D1}" destId="{1D487150-336D-4181-8520-1780380F775A}" srcOrd="0" destOrd="0" presId="urn:microsoft.com/office/officeart/2005/8/layout/vProcess5"/>
    <dgm:cxn modelId="{B7C8E3BE-9FBB-4080-9209-3F6244BFAC4D}" type="presOf" srcId="{647CFE60-1028-4AB5-B165-7A3B0AB2202A}" destId="{B5B5B1F2-B5B7-4136-ADD8-14D67F1A5F35}" srcOrd="0" destOrd="0" presId="urn:microsoft.com/office/officeart/2005/8/layout/vProcess5"/>
    <dgm:cxn modelId="{E186D145-B8E2-4CC7-81CB-7323C2E6847D}" type="presOf" srcId="{F7C28166-4E98-4182-B338-11C58DCF913D}" destId="{3B6BF62D-CA68-45DE-ACC1-50F4152FEC0E}" srcOrd="1" destOrd="0" presId="urn:microsoft.com/office/officeart/2005/8/layout/vProcess5"/>
    <dgm:cxn modelId="{DC684C38-30AD-4018-A3E6-D27DA8360777}" type="presOf" srcId="{E7F5AE95-6DDC-4455-9E47-E1726D2A0C68}" destId="{DDA1CA97-9CA0-49E9-B3E8-9137A9624798}" srcOrd="0" destOrd="0" presId="urn:microsoft.com/office/officeart/2005/8/layout/vProcess5"/>
    <dgm:cxn modelId="{961AD1CB-8EBF-4355-A9A0-D1821A81229A}" type="presOf" srcId="{4882335A-E0DD-4DFE-84D8-7A6B253AB3FB}" destId="{05B2C189-6EB3-4621-9325-A331C80B874F}" srcOrd="0" destOrd="0" presId="urn:microsoft.com/office/officeart/2005/8/layout/vProcess5"/>
    <dgm:cxn modelId="{98050E00-CF09-45C8-BB80-0DE1A1480A76}" srcId="{E7F5AE95-6DDC-4455-9E47-E1726D2A0C68}" destId="{54AA8AC9-4984-4E74-9013-161A7851330B}" srcOrd="3" destOrd="0" parTransId="{CC52F970-F922-41D9-97E4-1429BCC6156B}" sibTransId="{F99C550B-13FB-41F9-BF8A-B98E89351DE5}"/>
    <dgm:cxn modelId="{4D2C5349-E32B-49AB-8348-C77C176C9FAE}" srcId="{E7F5AE95-6DDC-4455-9E47-E1726D2A0C68}" destId="{36539067-93B9-44FC-9FA5-594268B4848D}" srcOrd="2" destOrd="0" parTransId="{8A4501A5-473F-40CE-B490-4F1AEC3E97EF}" sibTransId="{647CFE60-1028-4AB5-B165-7A3B0AB2202A}"/>
    <dgm:cxn modelId="{6667DB62-D5F9-45BE-AC10-5E0606A814D5}" type="presOf" srcId="{36539067-93B9-44FC-9FA5-594268B4848D}" destId="{10A4FAFB-248A-4F8E-9322-B8CC0DB71E82}" srcOrd="1" destOrd="0" presId="urn:microsoft.com/office/officeart/2005/8/layout/vProcess5"/>
    <dgm:cxn modelId="{D160F3AE-B94E-453F-A77E-6A444D1EE891}" type="presOf" srcId="{A0ED5023-27D1-45A5-950F-0BC479D13A06}" destId="{273608C2-F4DD-45C7-B65E-D7B38268D545}" srcOrd="0" destOrd="0" presId="urn:microsoft.com/office/officeart/2005/8/layout/vProcess5"/>
    <dgm:cxn modelId="{41AA4084-E71F-4EE6-B874-CC7166F29AAD}" srcId="{E7F5AE95-6DDC-4455-9E47-E1726D2A0C68}" destId="{F7C28166-4E98-4182-B338-11C58DCF913D}" srcOrd="0" destOrd="0" parTransId="{177CC8AA-3874-45A8-869D-2243E88E1411}" sibTransId="{C69D97F6-DC43-4B6A-B9E7-E0FBF83C15D1}"/>
    <dgm:cxn modelId="{F4F09275-3CF6-4027-8539-C66BBC74EA36}" type="presOf" srcId="{54AA8AC9-4984-4E74-9013-161A7851330B}" destId="{389D7C80-32FA-4D4A-A8B6-50B9FDE51E9F}" srcOrd="0" destOrd="0" presId="urn:microsoft.com/office/officeart/2005/8/layout/vProcess5"/>
    <dgm:cxn modelId="{443B23F3-9C1D-46F4-97DD-3704585338F4}" srcId="{E7F5AE95-6DDC-4455-9E47-E1726D2A0C68}" destId="{4882335A-E0DD-4DFE-84D8-7A6B253AB3FB}" srcOrd="1" destOrd="0" parTransId="{6BC1C66C-7C00-4267-87F5-15F7C54BDE80}" sibTransId="{A0ED5023-27D1-45A5-950F-0BC479D13A06}"/>
    <dgm:cxn modelId="{DB4FFF32-96B9-46EE-BBC6-88C9FBFD26AD}" type="presOf" srcId="{54AA8AC9-4984-4E74-9013-161A7851330B}" destId="{CFC2FAE6-97B1-47A9-9E20-8B54AFAD4689}" srcOrd="1" destOrd="0" presId="urn:microsoft.com/office/officeart/2005/8/layout/vProcess5"/>
    <dgm:cxn modelId="{BDEC71DA-1E1D-4B95-BBD0-A89EE3BED851}" type="presParOf" srcId="{DDA1CA97-9CA0-49E9-B3E8-9137A9624798}" destId="{544EC754-98D8-4EDA-AB1C-CB5192772595}" srcOrd="0" destOrd="0" presId="urn:microsoft.com/office/officeart/2005/8/layout/vProcess5"/>
    <dgm:cxn modelId="{89328059-8301-4FCC-B610-7650C56DF132}" type="presParOf" srcId="{DDA1CA97-9CA0-49E9-B3E8-9137A9624798}" destId="{02558958-3879-4F4E-9534-5017F824313A}" srcOrd="1" destOrd="0" presId="urn:microsoft.com/office/officeart/2005/8/layout/vProcess5"/>
    <dgm:cxn modelId="{6ED2D81E-9F59-4A86-9715-EA0EFF42BCA0}" type="presParOf" srcId="{DDA1CA97-9CA0-49E9-B3E8-9137A9624798}" destId="{05B2C189-6EB3-4621-9325-A331C80B874F}" srcOrd="2" destOrd="0" presId="urn:microsoft.com/office/officeart/2005/8/layout/vProcess5"/>
    <dgm:cxn modelId="{F9AD3503-95D2-47AA-AFE8-099D334FAAFF}" type="presParOf" srcId="{DDA1CA97-9CA0-49E9-B3E8-9137A9624798}" destId="{D713362D-8C99-4D21-8E2F-AA1464E48E7E}" srcOrd="3" destOrd="0" presId="urn:microsoft.com/office/officeart/2005/8/layout/vProcess5"/>
    <dgm:cxn modelId="{90900480-4BC0-4FC3-B68A-263AD7240AD0}" type="presParOf" srcId="{DDA1CA97-9CA0-49E9-B3E8-9137A9624798}" destId="{389D7C80-32FA-4D4A-A8B6-50B9FDE51E9F}" srcOrd="4" destOrd="0" presId="urn:microsoft.com/office/officeart/2005/8/layout/vProcess5"/>
    <dgm:cxn modelId="{CC01C9A4-8DB7-4F01-9A93-C87A4DDE31EB}" type="presParOf" srcId="{DDA1CA97-9CA0-49E9-B3E8-9137A9624798}" destId="{1D487150-336D-4181-8520-1780380F775A}" srcOrd="5" destOrd="0" presId="urn:microsoft.com/office/officeart/2005/8/layout/vProcess5"/>
    <dgm:cxn modelId="{F0EFF817-3769-4589-A87C-67585FE235EB}" type="presParOf" srcId="{DDA1CA97-9CA0-49E9-B3E8-9137A9624798}" destId="{273608C2-F4DD-45C7-B65E-D7B38268D545}" srcOrd="6" destOrd="0" presId="urn:microsoft.com/office/officeart/2005/8/layout/vProcess5"/>
    <dgm:cxn modelId="{1A3AC227-D933-4C9E-A175-7833D1C20313}" type="presParOf" srcId="{DDA1CA97-9CA0-49E9-B3E8-9137A9624798}" destId="{B5B5B1F2-B5B7-4136-ADD8-14D67F1A5F35}" srcOrd="7" destOrd="0" presId="urn:microsoft.com/office/officeart/2005/8/layout/vProcess5"/>
    <dgm:cxn modelId="{EF232066-411B-4C4A-BF6C-4EF0BBED9C90}" type="presParOf" srcId="{DDA1CA97-9CA0-49E9-B3E8-9137A9624798}" destId="{3B6BF62D-CA68-45DE-ACC1-50F4152FEC0E}" srcOrd="8" destOrd="0" presId="urn:microsoft.com/office/officeart/2005/8/layout/vProcess5"/>
    <dgm:cxn modelId="{F6149A87-924E-45EC-95DF-2225539EA6C8}" type="presParOf" srcId="{DDA1CA97-9CA0-49E9-B3E8-9137A9624798}" destId="{4D34EECD-A663-46EF-A6F7-B753DD53A755}" srcOrd="9" destOrd="0" presId="urn:microsoft.com/office/officeart/2005/8/layout/vProcess5"/>
    <dgm:cxn modelId="{8BAE18D9-19B8-43B2-9C21-117598CEC4BD}" type="presParOf" srcId="{DDA1CA97-9CA0-49E9-B3E8-9137A9624798}" destId="{10A4FAFB-248A-4F8E-9322-B8CC0DB71E82}" srcOrd="10" destOrd="0" presId="urn:microsoft.com/office/officeart/2005/8/layout/vProcess5"/>
    <dgm:cxn modelId="{F444C544-5255-4842-9EE2-4974E68A0AF9}" type="presParOf" srcId="{DDA1CA97-9CA0-49E9-B3E8-9137A9624798}" destId="{CFC2FAE6-97B1-47A9-9E20-8B54AFAD4689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2C5BD1E-858B-4641-8C5F-C422C18E1148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B047EF-478D-4E03-B389-BAA4C0F6DDF6}">
      <dgm:prSet custT="1"/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Массообменные процессы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87C2174-0B68-4282-A022-6F285DFC4F06}" type="parTrans" cxnId="{91FA6346-CB3D-40B5-B849-82B0E04B007B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533C5E05-4F53-41E8-9EAB-18EE36238D3C}" type="sibTrans" cxnId="{91FA6346-CB3D-40B5-B849-82B0E04B007B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137CBF5A-1F91-47CD-AB05-A62E84E94067}">
      <dgm:prSet custT="1"/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растворение, кристаллизация, прос­тая перегонка и ректификация, экстракция, абсорбция, адсорбция, десорбция;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3CD145BA-DF91-48D7-BEE3-B3E06F4A99AE}" type="parTrans" cxnId="{393E0FA9-0153-4DBA-93F4-C4F9DC45FFBA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FE0114E2-E553-4EA4-94CD-F21EA65A0312}" type="sibTrans" cxnId="{393E0FA9-0153-4DBA-93F4-C4F9DC45FFBA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66AA4180-82B6-4071-836F-B65F9C91C1D6}">
      <dgm:prSet custT="1"/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Гидромеханические процессы 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6D2AFA36-789E-4E88-9B29-C9D6D2D5F070}" type="parTrans" cxnId="{143CD5F3-F0D1-4A28-8DAD-83098E7C59A1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5C4E7519-2C91-42E9-B5D9-D4C4D6F8C744}" type="sibTrans" cxnId="{143CD5F3-F0D1-4A28-8DAD-83098E7C59A1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CC0C181D-7EDA-45EB-ACA2-39160EDF9E13}">
      <dgm:prSet custT="1"/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осаждение, фильтрование, цент­рифугирование;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5D1B6120-DBFF-4577-95EB-DA6608A17343}" type="parTrans" cxnId="{2923592D-6231-4645-A60B-BC6DE30CE9B3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DA5EFF15-3AC0-4425-B920-0DF864C50D75}" type="sibTrans" cxnId="{2923592D-6231-4645-A60B-BC6DE30CE9B3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807EA3C9-9364-4A7F-882A-ACE12CB74068}">
      <dgm:prSet custT="1"/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Стадии подготовки сырья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6CD2E0B-C523-4C5F-9DE7-C3FFBB4B4DB3}" type="parTrans" cxnId="{31AA6BD5-5786-4A96-820F-2420C89822F6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3AE1E979-7A36-4E1B-A342-8A4F5FB2EC9A}" type="sibTrans" cxnId="{31AA6BD5-5786-4A96-820F-2420C89822F6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FC4C1F4E-F209-4362-A3ED-896591291756}">
      <dgm:prSet custT="1"/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подача и выдача газообразных, жидких и твердых веществ с их дозировкой, разбавлением или концентрированием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7F66DC6B-077A-4099-8C62-4FD205622B7D}" type="parTrans" cxnId="{84A60466-8860-4D00-BAB7-ED8357022C9F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8F891600-F285-45B2-8CBD-2F8323ACA3F1}" type="sibTrans" cxnId="{84A60466-8860-4D00-BAB7-ED8357022C9F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4F88C91E-3920-482E-81D3-0414CB166959}" type="pres">
      <dgm:prSet presAssocID="{A2C5BD1E-858B-4641-8C5F-C422C18E114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3858AA-DBEA-464B-832B-001DE10E461D}" type="pres">
      <dgm:prSet presAssocID="{807EA3C9-9364-4A7F-882A-ACE12CB74068}" presName="linNode" presStyleCnt="0"/>
      <dgm:spPr/>
    </dgm:pt>
    <dgm:pt modelId="{E8C61F14-6842-4873-B6EC-C302BA18A238}" type="pres">
      <dgm:prSet presAssocID="{807EA3C9-9364-4A7F-882A-ACE12CB74068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95DFFE-5CF6-450A-B435-BB4FCC3719D1}" type="pres">
      <dgm:prSet presAssocID="{807EA3C9-9364-4A7F-882A-ACE12CB74068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00ADED-1FF4-431D-8BA2-934FB41EF3C2}" type="pres">
      <dgm:prSet presAssocID="{3AE1E979-7A36-4E1B-A342-8A4F5FB2EC9A}" presName="sp" presStyleCnt="0"/>
      <dgm:spPr/>
    </dgm:pt>
    <dgm:pt modelId="{1C80AACF-52B8-43F3-AC85-FFF90F8D9557}" type="pres">
      <dgm:prSet presAssocID="{BCB047EF-478D-4E03-B389-BAA4C0F6DDF6}" presName="linNode" presStyleCnt="0"/>
      <dgm:spPr/>
    </dgm:pt>
    <dgm:pt modelId="{BE4C82C5-624B-4327-8511-D53804902865}" type="pres">
      <dgm:prSet presAssocID="{BCB047EF-478D-4E03-B389-BAA4C0F6DDF6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9C38DC-FF03-4FC5-BF47-CDCC91252818}" type="pres">
      <dgm:prSet presAssocID="{BCB047EF-478D-4E03-B389-BAA4C0F6DDF6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9DEC3-7C99-4331-B483-3136D8318EAD}" type="pres">
      <dgm:prSet presAssocID="{533C5E05-4F53-41E8-9EAB-18EE36238D3C}" presName="sp" presStyleCnt="0"/>
      <dgm:spPr/>
    </dgm:pt>
    <dgm:pt modelId="{3F914947-5462-42C0-AFDB-80E40F4865CD}" type="pres">
      <dgm:prSet presAssocID="{66AA4180-82B6-4071-836F-B65F9C91C1D6}" presName="linNode" presStyleCnt="0"/>
      <dgm:spPr/>
    </dgm:pt>
    <dgm:pt modelId="{7ABCFD81-B402-41E9-871B-8C5B69073C30}" type="pres">
      <dgm:prSet presAssocID="{66AA4180-82B6-4071-836F-B65F9C91C1D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EC7961-CBAB-4DFD-89FD-D52F88293F57}" type="pres">
      <dgm:prSet presAssocID="{66AA4180-82B6-4071-836F-B65F9C91C1D6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E4D33D-F036-40FA-B99D-5F28B783F2F8}" type="presOf" srcId="{BCB047EF-478D-4E03-B389-BAA4C0F6DDF6}" destId="{BE4C82C5-624B-4327-8511-D53804902865}" srcOrd="0" destOrd="0" presId="urn:microsoft.com/office/officeart/2005/8/layout/vList5"/>
    <dgm:cxn modelId="{84A60466-8860-4D00-BAB7-ED8357022C9F}" srcId="{807EA3C9-9364-4A7F-882A-ACE12CB74068}" destId="{FC4C1F4E-F209-4362-A3ED-896591291756}" srcOrd="0" destOrd="0" parTransId="{7F66DC6B-077A-4099-8C62-4FD205622B7D}" sibTransId="{8F891600-F285-45B2-8CBD-2F8323ACA3F1}"/>
    <dgm:cxn modelId="{E1238A0A-7225-4676-A6BE-B02B82739951}" type="presOf" srcId="{807EA3C9-9364-4A7F-882A-ACE12CB74068}" destId="{E8C61F14-6842-4873-B6EC-C302BA18A238}" srcOrd="0" destOrd="0" presId="urn:microsoft.com/office/officeart/2005/8/layout/vList5"/>
    <dgm:cxn modelId="{91FA6346-CB3D-40B5-B849-82B0E04B007B}" srcId="{A2C5BD1E-858B-4641-8C5F-C422C18E1148}" destId="{BCB047EF-478D-4E03-B389-BAA4C0F6DDF6}" srcOrd="1" destOrd="0" parTransId="{E87C2174-0B68-4282-A022-6F285DFC4F06}" sibTransId="{533C5E05-4F53-41E8-9EAB-18EE36238D3C}"/>
    <dgm:cxn modelId="{393E0FA9-0153-4DBA-93F4-C4F9DC45FFBA}" srcId="{BCB047EF-478D-4E03-B389-BAA4C0F6DDF6}" destId="{137CBF5A-1F91-47CD-AB05-A62E84E94067}" srcOrd="0" destOrd="0" parTransId="{3CD145BA-DF91-48D7-BEE3-B3E06F4A99AE}" sibTransId="{FE0114E2-E553-4EA4-94CD-F21EA65A0312}"/>
    <dgm:cxn modelId="{2923592D-6231-4645-A60B-BC6DE30CE9B3}" srcId="{66AA4180-82B6-4071-836F-B65F9C91C1D6}" destId="{CC0C181D-7EDA-45EB-ACA2-39160EDF9E13}" srcOrd="0" destOrd="0" parTransId="{5D1B6120-DBFF-4577-95EB-DA6608A17343}" sibTransId="{DA5EFF15-3AC0-4425-B920-0DF864C50D75}"/>
    <dgm:cxn modelId="{93A75C9C-DEF1-450D-ADAB-9B5F3A1D5A85}" type="presOf" srcId="{66AA4180-82B6-4071-836F-B65F9C91C1D6}" destId="{7ABCFD81-B402-41E9-871B-8C5B69073C30}" srcOrd="0" destOrd="0" presId="urn:microsoft.com/office/officeart/2005/8/layout/vList5"/>
    <dgm:cxn modelId="{143CD5F3-F0D1-4A28-8DAD-83098E7C59A1}" srcId="{A2C5BD1E-858B-4641-8C5F-C422C18E1148}" destId="{66AA4180-82B6-4071-836F-B65F9C91C1D6}" srcOrd="2" destOrd="0" parTransId="{6D2AFA36-789E-4E88-9B29-C9D6D2D5F070}" sibTransId="{5C4E7519-2C91-42E9-B5D9-D4C4D6F8C744}"/>
    <dgm:cxn modelId="{31AA6BD5-5786-4A96-820F-2420C89822F6}" srcId="{A2C5BD1E-858B-4641-8C5F-C422C18E1148}" destId="{807EA3C9-9364-4A7F-882A-ACE12CB74068}" srcOrd="0" destOrd="0" parTransId="{E6CD2E0B-C523-4C5F-9DE7-C3FFBB4B4DB3}" sibTransId="{3AE1E979-7A36-4E1B-A342-8A4F5FB2EC9A}"/>
    <dgm:cxn modelId="{476BA649-1D17-489C-8DA0-19B1CCF8FFA9}" type="presOf" srcId="{FC4C1F4E-F209-4362-A3ED-896591291756}" destId="{2795DFFE-5CF6-450A-B435-BB4FCC3719D1}" srcOrd="0" destOrd="0" presId="urn:microsoft.com/office/officeart/2005/8/layout/vList5"/>
    <dgm:cxn modelId="{B8DDCB26-3B0F-40C3-BFF4-3D43AB4FDAF4}" type="presOf" srcId="{CC0C181D-7EDA-45EB-ACA2-39160EDF9E13}" destId="{C0EC7961-CBAB-4DFD-89FD-D52F88293F57}" srcOrd="0" destOrd="0" presId="urn:microsoft.com/office/officeart/2005/8/layout/vList5"/>
    <dgm:cxn modelId="{ECB4109F-BB46-422B-9D6B-7163C2FA1374}" type="presOf" srcId="{137CBF5A-1F91-47CD-AB05-A62E84E94067}" destId="{989C38DC-FF03-4FC5-BF47-CDCC91252818}" srcOrd="0" destOrd="0" presId="urn:microsoft.com/office/officeart/2005/8/layout/vList5"/>
    <dgm:cxn modelId="{160871C1-2C86-45F5-93A1-DDD09B3F7CBD}" type="presOf" srcId="{A2C5BD1E-858B-4641-8C5F-C422C18E1148}" destId="{4F88C91E-3920-482E-81D3-0414CB166959}" srcOrd="0" destOrd="0" presId="urn:microsoft.com/office/officeart/2005/8/layout/vList5"/>
    <dgm:cxn modelId="{AD47D384-1CF5-4834-BE90-073D4D84E3E3}" type="presParOf" srcId="{4F88C91E-3920-482E-81D3-0414CB166959}" destId="{3E3858AA-DBEA-464B-832B-001DE10E461D}" srcOrd="0" destOrd="0" presId="urn:microsoft.com/office/officeart/2005/8/layout/vList5"/>
    <dgm:cxn modelId="{3A4CFB6C-7C07-44AA-9CE5-13A16112C3C6}" type="presParOf" srcId="{3E3858AA-DBEA-464B-832B-001DE10E461D}" destId="{E8C61F14-6842-4873-B6EC-C302BA18A238}" srcOrd="0" destOrd="0" presId="urn:microsoft.com/office/officeart/2005/8/layout/vList5"/>
    <dgm:cxn modelId="{EB5F3CBE-642B-482F-967A-11685827E8A3}" type="presParOf" srcId="{3E3858AA-DBEA-464B-832B-001DE10E461D}" destId="{2795DFFE-5CF6-450A-B435-BB4FCC3719D1}" srcOrd="1" destOrd="0" presId="urn:microsoft.com/office/officeart/2005/8/layout/vList5"/>
    <dgm:cxn modelId="{82AC8E9A-A416-4F85-91F6-8015323D6665}" type="presParOf" srcId="{4F88C91E-3920-482E-81D3-0414CB166959}" destId="{B300ADED-1FF4-431D-8BA2-934FB41EF3C2}" srcOrd="1" destOrd="0" presId="urn:microsoft.com/office/officeart/2005/8/layout/vList5"/>
    <dgm:cxn modelId="{12BBD3D7-16FC-45B2-8432-51F47DD81D61}" type="presParOf" srcId="{4F88C91E-3920-482E-81D3-0414CB166959}" destId="{1C80AACF-52B8-43F3-AC85-FFF90F8D9557}" srcOrd="2" destOrd="0" presId="urn:microsoft.com/office/officeart/2005/8/layout/vList5"/>
    <dgm:cxn modelId="{1CA2B466-A3C7-46CF-8D14-3C4C2F915C3B}" type="presParOf" srcId="{1C80AACF-52B8-43F3-AC85-FFF90F8D9557}" destId="{BE4C82C5-624B-4327-8511-D53804902865}" srcOrd="0" destOrd="0" presId="urn:microsoft.com/office/officeart/2005/8/layout/vList5"/>
    <dgm:cxn modelId="{2A9A3655-B8E7-4D16-8C6E-6A406006435C}" type="presParOf" srcId="{1C80AACF-52B8-43F3-AC85-FFF90F8D9557}" destId="{989C38DC-FF03-4FC5-BF47-CDCC91252818}" srcOrd="1" destOrd="0" presId="urn:microsoft.com/office/officeart/2005/8/layout/vList5"/>
    <dgm:cxn modelId="{36BB38C3-F9C1-4FAD-9C9F-2A4432ED3576}" type="presParOf" srcId="{4F88C91E-3920-482E-81D3-0414CB166959}" destId="{0349DEC3-7C99-4331-B483-3136D8318EAD}" srcOrd="3" destOrd="0" presId="urn:microsoft.com/office/officeart/2005/8/layout/vList5"/>
    <dgm:cxn modelId="{79C2E477-EC17-40C3-912D-3DE97B686DE0}" type="presParOf" srcId="{4F88C91E-3920-482E-81D3-0414CB166959}" destId="{3F914947-5462-42C0-AFDB-80E40F4865CD}" srcOrd="4" destOrd="0" presId="urn:microsoft.com/office/officeart/2005/8/layout/vList5"/>
    <dgm:cxn modelId="{437A9734-4532-48EA-BB7B-310E8620D81C}" type="presParOf" srcId="{3F914947-5462-42C0-AFDB-80E40F4865CD}" destId="{7ABCFD81-B402-41E9-871B-8C5B69073C30}" srcOrd="0" destOrd="0" presId="urn:microsoft.com/office/officeart/2005/8/layout/vList5"/>
    <dgm:cxn modelId="{0BBB03A5-644B-42A2-87C2-3DBBB4C5DE40}" type="presParOf" srcId="{3F914947-5462-42C0-AFDB-80E40F4865CD}" destId="{C0EC7961-CBAB-4DFD-89FD-D52F88293F5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2C5BD1E-858B-4641-8C5F-C422C18E1148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45DA14-A22A-4E97-8E6D-9980786B1819}">
      <dgm:prSet custT="1"/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хлорирование, нитрование, окисление, восстановление, гидрирование, пиролиз и т.д.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09B7D9DB-B9D5-45B5-83B9-A84B0EF7609E}">
      <dgm:prSet custT="1"/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Химические процессы 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81FD4126-752B-49AC-B027-458484E3F28A}" type="sibTrans" cxnId="{F6591409-894B-4F52-A79B-7F7E05A5AB67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E5A4E468-1C41-4AC4-A079-87808D7ABED1}" type="parTrans" cxnId="{F6591409-894B-4F52-A79B-7F7E05A5AB67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D5609B95-C23D-4AE8-A5F4-F36A949EB3C1}" type="sibTrans" cxnId="{76369E6F-2F62-4B70-B45A-5E14E2B2F2AF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23706F60-3164-4390-8A72-97D9BAE3EC10}" type="parTrans" cxnId="{76369E6F-2F62-4B70-B45A-5E14E2B2F2AF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E5795D60-619E-4972-8E53-25646AE3A4A2}">
      <dgm:prSet custT="1"/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дробление, измельчение, классификация и дозирование твердых веществ;</a:t>
          </a:r>
          <a:r>
            <a:rPr lang="en-US" sz="18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800" dirty="0" smtClean="0">
              <a:latin typeface="Arial" pitchFamily="34" charset="0"/>
              <a:cs typeface="Arial" pitchFamily="34" charset="0"/>
            </a:rPr>
            <a:t>транспортирование и перемешивание жидкостей;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159411F4-E2A2-4234-ADA0-E19875B68D22}">
      <dgm:prSet custT="1"/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Механические процессы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BC371061-22F6-400D-97F7-132D86E599B2}" type="sibTrans" cxnId="{A9136498-52F4-4905-A0CB-C407F722CD32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D6CD010D-833E-461E-ACF8-BBE55C227796}" type="parTrans" cxnId="{A9136498-52F4-4905-A0CB-C407F722CD32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C6A3F101-1B48-4800-9988-74228BAF591B}" type="sibTrans" cxnId="{94E2CF4E-1082-4D2E-A6C8-3482587C1C47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5E4B545C-9FEA-4EDE-92B2-2004F429A103}" type="parTrans" cxnId="{94E2CF4E-1082-4D2E-A6C8-3482587C1C47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FFAA54FC-8968-4DC2-A943-0F5B7F917E1C}">
      <dgm:prSet custT="1"/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нагревание, охлаждение, испарение, конденсация, выпаривание, сушка;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9A778CF9-52E8-41EB-ADE2-BFA7E70D157C}">
      <dgm:prSet custT="1"/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Теплообменные процессы 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F4F10AD9-CF6E-4E46-9AB9-EF1837440C83}" type="sibTrans" cxnId="{0B34E662-E938-4EBB-BA5F-47D6B5FB54A4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0F346BC2-1474-4825-9BB3-E12819FEA100}" type="parTrans" cxnId="{0B34E662-E938-4EBB-BA5F-47D6B5FB54A4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7FD69FDA-A7E3-4F0F-8979-69BB701C0162}" type="sibTrans" cxnId="{6E3CD704-34DD-48AF-8AF5-C73432A205CD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A8D3C6CD-CCE4-4809-BD9D-0072FD3B0EDF}" type="parTrans" cxnId="{6E3CD704-34DD-48AF-8AF5-C73432A205CD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4F88C91E-3920-482E-81D3-0414CB166959}" type="pres">
      <dgm:prSet presAssocID="{A2C5BD1E-858B-4641-8C5F-C422C18E114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482280-3BD9-48AA-A06C-F4AF1790BE29}" type="pres">
      <dgm:prSet presAssocID="{9A778CF9-52E8-41EB-ADE2-BFA7E70D157C}" presName="linNode" presStyleCnt="0"/>
      <dgm:spPr/>
    </dgm:pt>
    <dgm:pt modelId="{621BFDB0-5558-4C2F-98D6-DB54A268693C}" type="pres">
      <dgm:prSet presAssocID="{9A778CF9-52E8-41EB-ADE2-BFA7E70D157C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CFFE76-60A8-4AAC-8827-DACDE9F8A822}" type="pres">
      <dgm:prSet presAssocID="{9A778CF9-52E8-41EB-ADE2-BFA7E70D157C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16F042-251C-445A-900D-95F17908EEAE}" type="pres">
      <dgm:prSet presAssocID="{F4F10AD9-CF6E-4E46-9AB9-EF1837440C83}" presName="sp" presStyleCnt="0"/>
      <dgm:spPr/>
    </dgm:pt>
    <dgm:pt modelId="{6096E2D2-5312-4F64-8558-B8513355EF81}" type="pres">
      <dgm:prSet presAssocID="{159411F4-E2A2-4234-ADA0-E19875B68D22}" presName="linNode" presStyleCnt="0"/>
      <dgm:spPr/>
    </dgm:pt>
    <dgm:pt modelId="{F4824F06-FD84-4B65-86B0-47D37831CC88}" type="pres">
      <dgm:prSet presAssocID="{159411F4-E2A2-4234-ADA0-E19875B68D22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CE5D2B-9E09-4033-A710-DD8503BBA73A}" type="pres">
      <dgm:prSet presAssocID="{159411F4-E2A2-4234-ADA0-E19875B68D22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95B2F1-3CCE-409C-9921-F6F24075DFCC}" type="pres">
      <dgm:prSet presAssocID="{BC371061-22F6-400D-97F7-132D86E599B2}" presName="sp" presStyleCnt="0"/>
      <dgm:spPr/>
    </dgm:pt>
    <dgm:pt modelId="{A9AFDB5A-C3A6-40C0-B123-A3C4731D158C}" type="pres">
      <dgm:prSet presAssocID="{09B7D9DB-B9D5-45B5-83B9-A84B0EF7609E}" presName="linNode" presStyleCnt="0"/>
      <dgm:spPr/>
    </dgm:pt>
    <dgm:pt modelId="{9A1B29A8-E8DC-4FD7-BEE0-75509726939F}" type="pres">
      <dgm:prSet presAssocID="{09B7D9DB-B9D5-45B5-83B9-A84B0EF7609E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996424-971B-404E-9A0A-0287737F5CC7}" type="pres">
      <dgm:prSet presAssocID="{09B7D9DB-B9D5-45B5-83B9-A84B0EF7609E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2CA12C-74C5-4597-8AE5-94BBAB906F63}" type="presOf" srcId="{CB45DA14-A22A-4E97-8E6D-9980786B1819}" destId="{15996424-971B-404E-9A0A-0287737F5CC7}" srcOrd="0" destOrd="0" presId="urn:microsoft.com/office/officeart/2005/8/layout/vList5"/>
    <dgm:cxn modelId="{15947AA7-DA3F-4E81-B384-4DA2D8123FB1}" type="presOf" srcId="{FFAA54FC-8968-4DC2-A943-0F5B7F917E1C}" destId="{81CFFE76-60A8-4AAC-8827-DACDE9F8A822}" srcOrd="0" destOrd="0" presId="urn:microsoft.com/office/officeart/2005/8/layout/vList5"/>
    <dgm:cxn modelId="{8D2A1AF2-66CE-43C4-8565-18F2D8607CAD}" type="presOf" srcId="{09B7D9DB-B9D5-45B5-83B9-A84B0EF7609E}" destId="{9A1B29A8-E8DC-4FD7-BEE0-75509726939F}" srcOrd="0" destOrd="0" presId="urn:microsoft.com/office/officeart/2005/8/layout/vList5"/>
    <dgm:cxn modelId="{0F7A8575-4E76-4434-896D-FBF5244142DA}" type="presOf" srcId="{A2C5BD1E-858B-4641-8C5F-C422C18E1148}" destId="{4F88C91E-3920-482E-81D3-0414CB166959}" srcOrd="0" destOrd="0" presId="urn:microsoft.com/office/officeart/2005/8/layout/vList5"/>
    <dgm:cxn modelId="{3CCF1E93-B1DE-49FF-96D7-0B3B1B3DE1D3}" type="presOf" srcId="{9A778CF9-52E8-41EB-ADE2-BFA7E70D157C}" destId="{621BFDB0-5558-4C2F-98D6-DB54A268693C}" srcOrd="0" destOrd="0" presId="urn:microsoft.com/office/officeart/2005/8/layout/vList5"/>
    <dgm:cxn modelId="{6E3CD704-34DD-48AF-8AF5-C73432A205CD}" srcId="{9A778CF9-52E8-41EB-ADE2-BFA7E70D157C}" destId="{FFAA54FC-8968-4DC2-A943-0F5B7F917E1C}" srcOrd="0" destOrd="0" parTransId="{A8D3C6CD-CCE4-4809-BD9D-0072FD3B0EDF}" sibTransId="{7FD69FDA-A7E3-4F0F-8979-69BB701C0162}"/>
    <dgm:cxn modelId="{A9136498-52F4-4905-A0CB-C407F722CD32}" srcId="{A2C5BD1E-858B-4641-8C5F-C422C18E1148}" destId="{159411F4-E2A2-4234-ADA0-E19875B68D22}" srcOrd="1" destOrd="0" parTransId="{D6CD010D-833E-461E-ACF8-BBE55C227796}" sibTransId="{BC371061-22F6-400D-97F7-132D86E599B2}"/>
    <dgm:cxn modelId="{76369E6F-2F62-4B70-B45A-5E14E2B2F2AF}" srcId="{09B7D9DB-B9D5-45B5-83B9-A84B0EF7609E}" destId="{CB45DA14-A22A-4E97-8E6D-9980786B1819}" srcOrd="0" destOrd="0" parTransId="{23706F60-3164-4390-8A72-97D9BAE3EC10}" sibTransId="{D5609B95-C23D-4AE8-A5F4-F36A949EB3C1}"/>
    <dgm:cxn modelId="{0B34E662-E938-4EBB-BA5F-47D6B5FB54A4}" srcId="{A2C5BD1E-858B-4641-8C5F-C422C18E1148}" destId="{9A778CF9-52E8-41EB-ADE2-BFA7E70D157C}" srcOrd="0" destOrd="0" parTransId="{0F346BC2-1474-4825-9BB3-E12819FEA100}" sibTransId="{F4F10AD9-CF6E-4E46-9AB9-EF1837440C83}"/>
    <dgm:cxn modelId="{94E2CF4E-1082-4D2E-A6C8-3482587C1C47}" srcId="{159411F4-E2A2-4234-ADA0-E19875B68D22}" destId="{E5795D60-619E-4972-8E53-25646AE3A4A2}" srcOrd="0" destOrd="0" parTransId="{5E4B545C-9FEA-4EDE-92B2-2004F429A103}" sibTransId="{C6A3F101-1B48-4800-9988-74228BAF591B}"/>
    <dgm:cxn modelId="{7B1A081A-6ABF-4138-8014-3D58A6E12BFC}" type="presOf" srcId="{E5795D60-619E-4972-8E53-25646AE3A4A2}" destId="{06CE5D2B-9E09-4033-A710-DD8503BBA73A}" srcOrd="0" destOrd="0" presId="urn:microsoft.com/office/officeart/2005/8/layout/vList5"/>
    <dgm:cxn modelId="{F6591409-894B-4F52-A79B-7F7E05A5AB67}" srcId="{A2C5BD1E-858B-4641-8C5F-C422C18E1148}" destId="{09B7D9DB-B9D5-45B5-83B9-A84B0EF7609E}" srcOrd="2" destOrd="0" parTransId="{E5A4E468-1C41-4AC4-A079-87808D7ABED1}" sibTransId="{81FD4126-752B-49AC-B027-458484E3F28A}"/>
    <dgm:cxn modelId="{E6563B13-EF39-49F4-BEF1-BCDFB0BAD789}" type="presOf" srcId="{159411F4-E2A2-4234-ADA0-E19875B68D22}" destId="{F4824F06-FD84-4B65-86B0-47D37831CC88}" srcOrd="0" destOrd="0" presId="urn:microsoft.com/office/officeart/2005/8/layout/vList5"/>
    <dgm:cxn modelId="{0BC516E5-3397-45FC-8CCF-7A4439CA9637}" type="presParOf" srcId="{4F88C91E-3920-482E-81D3-0414CB166959}" destId="{E1482280-3BD9-48AA-A06C-F4AF1790BE29}" srcOrd="0" destOrd="0" presId="urn:microsoft.com/office/officeart/2005/8/layout/vList5"/>
    <dgm:cxn modelId="{F3A03651-65D1-4642-B51A-28CBF78FCC04}" type="presParOf" srcId="{E1482280-3BD9-48AA-A06C-F4AF1790BE29}" destId="{621BFDB0-5558-4C2F-98D6-DB54A268693C}" srcOrd="0" destOrd="0" presId="urn:microsoft.com/office/officeart/2005/8/layout/vList5"/>
    <dgm:cxn modelId="{075DBAAE-3E5D-4224-91CA-11837418E425}" type="presParOf" srcId="{E1482280-3BD9-48AA-A06C-F4AF1790BE29}" destId="{81CFFE76-60A8-4AAC-8827-DACDE9F8A822}" srcOrd="1" destOrd="0" presId="urn:microsoft.com/office/officeart/2005/8/layout/vList5"/>
    <dgm:cxn modelId="{E1E70BF4-7706-4DBA-A301-74DD8C0E98FB}" type="presParOf" srcId="{4F88C91E-3920-482E-81D3-0414CB166959}" destId="{5916F042-251C-445A-900D-95F17908EEAE}" srcOrd="1" destOrd="0" presId="urn:microsoft.com/office/officeart/2005/8/layout/vList5"/>
    <dgm:cxn modelId="{9CA0826B-16ED-4892-8162-F38D59B8B3DC}" type="presParOf" srcId="{4F88C91E-3920-482E-81D3-0414CB166959}" destId="{6096E2D2-5312-4F64-8558-B8513355EF81}" srcOrd="2" destOrd="0" presId="urn:microsoft.com/office/officeart/2005/8/layout/vList5"/>
    <dgm:cxn modelId="{1EC2BCC2-823B-445D-82DE-D0E54F660259}" type="presParOf" srcId="{6096E2D2-5312-4F64-8558-B8513355EF81}" destId="{F4824F06-FD84-4B65-86B0-47D37831CC88}" srcOrd="0" destOrd="0" presId="urn:microsoft.com/office/officeart/2005/8/layout/vList5"/>
    <dgm:cxn modelId="{21030739-C655-49F9-9AD0-9D4860928FD5}" type="presParOf" srcId="{6096E2D2-5312-4F64-8558-B8513355EF81}" destId="{06CE5D2B-9E09-4033-A710-DD8503BBA73A}" srcOrd="1" destOrd="0" presId="urn:microsoft.com/office/officeart/2005/8/layout/vList5"/>
    <dgm:cxn modelId="{26C92840-EDD0-476B-9FA2-FF83AE085EC4}" type="presParOf" srcId="{4F88C91E-3920-482E-81D3-0414CB166959}" destId="{2995B2F1-3CCE-409C-9921-F6F24075DFCC}" srcOrd="3" destOrd="0" presId="urn:microsoft.com/office/officeart/2005/8/layout/vList5"/>
    <dgm:cxn modelId="{C0676B53-8E44-4074-9300-83E3407C6667}" type="presParOf" srcId="{4F88C91E-3920-482E-81D3-0414CB166959}" destId="{A9AFDB5A-C3A6-40C0-B123-A3C4731D158C}" srcOrd="4" destOrd="0" presId="urn:microsoft.com/office/officeart/2005/8/layout/vList5"/>
    <dgm:cxn modelId="{F3CF8DA9-2D82-4BCC-90B0-C6B178E6BCF2}" type="presParOf" srcId="{A9AFDB5A-C3A6-40C0-B123-A3C4731D158C}" destId="{9A1B29A8-E8DC-4FD7-BEE0-75509726939F}" srcOrd="0" destOrd="0" presId="urn:microsoft.com/office/officeart/2005/8/layout/vList5"/>
    <dgm:cxn modelId="{2DDB69C7-847D-4765-B2FE-805530A941C3}" type="presParOf" srcId="{A9AFDB5A-C3A6-40C0-B123-A3C4731D158C}" destId="{15996424-971B-404E-9A0A-0287737F5CC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482F300-4103-4501-A7B3-6D41B5F14809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4F174F-3490-4B4D-B695-9B9F5FA150C5}">
      <dgm:prSet custT="1"/>
      <dgm:spPr/>
      <dgm:t>
        <a:bodyPr/>
        <a:lstStyle/>
        <a:p>
          <a:pPr algn="ctr" rtl="0"/>
          <a:r>
            <a:rPr lang="ru-RU" sz="2000" b="1" i="1" dirty="0" smtClean="0">
              <a:latin typeface="Arial" pitchFamily="34" charset="0"/>
              <a:cs typeface="Arial" pitchFamily="34" charset="0"/>
            </a:rPr>
            <a:t>Обеспечение охраны труда и техники безопасности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DB0811E1-AE83-42D7-9DEA-04E486517E86}" type="parTrans" cxnId="{EF27B04B-4404-48E7-870A-F8D7493F392A}">
      <dgm:prSet/>
      <dgm:spPr/>
      <dgm:t>
        <a:bodyPr/>
        <a:lstStyle/>
        <a:p>
          <a:pPr algn="ctr"/>
          <a:endParaRPr lang="ru-RU" sz="2000">
            <a:latin typeface="Arial" pitchFamily="34" charset="0"/>
            <a:cs typeface="Arial" pitchFamily="34" charset="0"/>
          </a:endParaRPr>
        </a:p>
      </dgm:t>
    </dgm:pt>
    <dgm:pt modelId="{37B06B6A-B9AF-48C3-A09A-14B58DE0F795}" type="sibTrans" cxnId="{EF27B04B-4404-48E7-870A-F8D7493F392A}">
      <dgm:prSet/>
      <dgm:spPr/>
      <dgm:t>
        <a:bodyPr/>
        <a:lstStyle/>
        <a:p>
          <a:pPr algn="ctr"/>
          <a:endParaRPr lang="ru-RU" sz="2000">
            <a:latin typeface="Arial" pitchFamily="34" charset="0"/>
            <a:cs typeface="Arial" pitchFamily="34" charset="0"/>
          </a:endParaRPr>
        </a:p>
      </dgm:t>
    </dgm:pt>
    <dgm:pt modelId="{4636E992-F507-43BD-AD52-DAC5107D8F39}">
      <dgm:prSet custT="1"/>
      <dgm:spPr/>
      <dgm:t>
        <a:bodyPr/>
        <a:lstStyle/>
        <a:p>
          <a:pPr algn="ctr" rtl="0"/>
          <a:r>
            <a:rPr lang="ru-RU" sz="2000" b="1" i="1" dirty="0" smtClean="0">
              <a:latin typeface="Arial" pitchFamily="34" charset="0"/>
              <a:cs typeface="Arial" pitchFamily="34" charset="0"/>
            </a:rPr>
            <a:t>Условия  </a:t>
          </a:r>
          <a:r>
            <a:rPr lang="ru-RU" sz="2000" b="1" i="1" dirty="0" err="1" smtClean="0">
              <a:latin typeface="Arial" pitchFamily="34" charset="0"/>
              <a:cs typeface="Arial" pitchFamily="34" charset="0"/>
            </a:rPr>
            <a:t>массопередачи</a:t>
          </a:r>
          <a:r>
            <a:rPr lang="ru-RU" sz="2000" b="1" i="1" dirty="0" smtClean="0">
              <a:latin typeface="Arial" pitchFamily="34" charset="0"/>
              <a:cs typeface="Arial" pitchFamily="34" charset="0"/>
            </a:rPr>
            <a:t> потоков продуктов (полупродуктов)  между химическими аппаратами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22E1AABF-A30F-4A15-A7C1-B7BA3D891A7F}" type="parTrans" cxnId="{2D43C635-4ADD-4630-8EB2-E9AC2DC70188}">
      <dgm:prSet/>
      <dgm:spPr/>
      <dgm:t>
        <a:bodyPr/>
        <a:lstStyle/>
        <a:p>
          <a:pPr algn="ctr"/>
          <a:endParaRPr lang="ru-RU" sz="2000">
            <a:latin typeface="Arial" pitchFamily="34" charset="0"/>
            <a:cs typeface="Arial" pitchFamily="34" charset="0"/>
          </a:endParaRPr>
        </a:p>
      </dgm:t>
    </dgm:pt>
    <dgm:pt modelId="{63F5DA3A-87BC-4108-91C9-3B76A4D9F4D4}" type="sibTrans" cxnId="{2D43C635-4ADD-4630-8EB2-E9AC2DC70188}">
      <dgm:prSet/>
      <dgm:spPr/>
      <dgm:t>
        <a:bodyPr/>
        <a:lstStyle/>
        <a:p>
          <a:pPr algn="ctr"/>
          <a:endParaRPr lang="ru-RU" sz="2000">
            <a:latin typeface="Arial" pitchFamily="34" charset="0"/>
            <a:cs typeface="Arial" pitchFamily="34" charset="0"/>
          </a:endParaRPr>
        </a:p>
      </dgm:t>
    </dgm:pt>
    <dgm:pt modelId="{24D74751-5AE8-4008-8C2B-92FAEEC67C16}">
      <dgm:prSet custT="1"/>
      <dgm:spPr/>
      <dgm:t>
        <a:bodyPr/>
        <a:lstStyle/>
        <a:p>
          <a:pPr algn="ctr" rtl="0"/>
          <a:r>
            <a:rPr lang="ru-RU" sz="2000" b="1" i="1" dirty="0" smtClean="0">
              <a:latin typeface="Arial" pitchFamily="34" charset="0"/>
              <a:cs typeface="Arial" pitchFamily="34" charset="0"/>
            </a:rPr>
            <a:t>Выбор тепло- и </a:t>
          </a:r>
          <a:r>
            <a:rPr lang="ru-RU" sz="2000" b="1" i="1" dirty="0" err="1" smtClean="0">
              <a:latin typeface="Arial" pitchFamily="34" charset="0"/>
              <a:cs typeface="Arial" pitchFamily="34" charset="0"/>
            </a:rPr>
            <a:t>хладоносителей</a:t>
          </a:r>
          <a:endParaRPr lang="ru-RU" sz="2000" b="1" i="1" dirty="0">
            <a:latin typeface="Arial" pitchFamily="34" charset="0"/>
            <a:cs typeface="Arial" pitchFamily="34" charset="0"/>
          </a:endParaRPr>
        </a:p>
      </dgm:t>
    </dgm:pt>
    <dgm:pt modelId="{B1A4651C-277A-49C9-A0E8-1EE45B31A6F7}" type="parTrans" cxnId="{F7E39809-C479-43DE-A8E5-7051E7D1BE3A}">
      <dgm:prSet/>
      <dgm:spPr/>
      <dgm:t>
        <a:bodyPr/>
        <a:lstStyle/>
        <a:p>
          <a:pPr algn="ctr"/>
          <a:endParaRPr lang="ru-RU" sz="2000">
            <a:latin typeface="Arial" pitchFamily="34" charset="0"/>
            <a:cs typeface="Arial" pitchFamily="34" charset="0"/>
          </a:endParaRPr>
        </a:p>
      </dgm:t>
    </dgm:pt>
    <dgm:pt modelId="{C5921971-740D-43C4-8B1B-1247473230FE}" type="sibTrans" cxnId="{F7E39809-C479-43DE-A8E5-7051E7D1BE3A}">
      <dgm:prSet/>
      <dgm:spPr/>
      <dgm:t>
        <a:bodyPr/>
        <a:lstStyle/>
        <a:p>
          <a:pPr algn="ctr"/>
          <a:endParaRPr lang="ru-RU" sz="2000">
            <a:latin typeface="Arial" pitchFamily="34" charset="0"/>
            <a:cs typeface="Arial" pitchFamily="34" charset="0"/>
          </a:endParaRPr>
        </a:p>
      </dgm:t>
    </dgm:pt>
    <dgm:pt modelId="{304AB3B3-CDD3-4BC2-9773-30DA8CB726C6}" type="pres">
      <dgm:prSet presAssocID="{2482F300-4103-4501-A7B3-6D41B5F148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AE0C34-5C69-4FD4-BD15-513E40323140}" type="pres">
      <dgm:prSet presAssocID="{B64F174F-3490-4B4D-B695-9B9F5FA150C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D48D48-2874-4754-B092-CD8A42896550}" type="pres">
      <dgm:prSet presAssocID="{37B06B6A-B9AF-48C3-A09A-14B58DE0F795}" presName="spacer" presStyleCnt="0"/>
      <dgm:spPr/>
    </dgm:pt>
    <dgm:pt modelId="{427F36E6-898D-443D-AC0E-755BC9F6ED4E}" type="pres">
      <dgm:prSet presAssocID="{4636E992-F507-43BD-AD52-DAC5107D8F3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E0F80D-B59B-45B0-85BE-EA61337AB5B4}" type="pres">
      <dgm:prSet presAssocID="{63F5DA3A-87BC-4108-91C9-3B76A4D9F4D4}" presName="spacer" presStyleCnt="0"/>
      <dgm:spPr/>
    </dgm:pt>
    <dgm:pt modelId="{C12AA36D-52CE-4867-B369-B7A92DD50303}" type="pres">
      <dgm:prSet presAssocID="{24D74751-5AE8-4008-8C2B-92FAEEC67C1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509B30-62E3-4770-A9CB-6A1DFF1BE67B}" type="presOf" srcId="{2482F300-4103-4501-A7B3-6D41B5F14809}" destId="{304AB3B3-CDD3-4BC2-9773-30DA8CB726C6}" srcOrd="0" destOrd="0" presId="urn:microsoft.com/office/officeart/2005/8/layout/vList2"/>
    <dgm:cxn modelId="{F7E39809-C479-43DE-A8E5-7051E7D1BE3A}" srcId="{2482F300-4103-4501-A7B3-6D41B5F14809}" destId="{24D74751-5AE8-4008-8C2B-92FAEEC67C16}" srcOrd="2" destOrd="0" parTransId="{B1A4651C-277A-49C9-A0E8-1EE45B31A6F7}" sibTransId="{C5921971-740D-43C4-8B1B-1247473230FE}"/>
    <dgm:cxn modelId="{2D43C635-4ADD-4630-8EB2-E9AC2DC70188}" srcId="{2482F300-4103-4501-A7B3-6D41B5F14809}" destId="{4636E992-F507-43BD-AD52-DAC5107D8F39}" srcOrd="1" destOrd="0" parTransId="{22E1AABF-A30F-4A15-A7C1-B7BA3D891A7F}" sibTransId="{63F5DA3A-87BC-4108-91C9-3B76A4D9F4D4}"/>
    <dgm:cxn modelId="{8487A911-25DE-456B-A601-D191FB9FF1D4}" type="presOf" srcId="{24D74751-5AE8-4008-8C2B-92FAEEC67C16}" destId="{C12AA36D-52CE-4867-B369-B7A92DD50303}" srcOrd="0" destOrd="0" presId="urn:microsoft.com/office/officeart/2005/8/layout/vList2"/>
    <dgm:cxn modelId="{EF27B04B-4404-48E7-870A-F8D7493F392A}" srcId="{2482F300-4103-4501-A7B3-6D41B5F14809}" destId="{B64F174F-3490-4B4D-B695-9B9F5FA150C5}" srcOrd="0" destOrd="0" parTransId="{DB0811E1-AE83-42D7-9DEA-04E486517E86}" sibTransId="{37B06B6A-B9AF-48C3-A09A-14B58DE0F795}"/>
    <dgm:cxn modelId="{F297EAE8-03EE-4D61-9CA0-017EBBDB89F2}" type="presOf" srcId="{B64F174F-3490-4B4D-B695-9B9F5FA150C5}" destId="{D7AE0C34-5C69-4FD4-BD15-513E40323140}" srcOrd="0" destOrd="0" presId="urn:microsoft.com/office/officeart/2005/8/layout/vList2"/>
    <dgm:cxn modelId="{9CCD567C-C671-40EC-95DF-8B38758F4A5C}" type="presOf" srcId="{4636E992-F507-43BD-AD52-DAC5107D8F39}" destId="{427F36E6-898D-443D-AC0E-755BC9F6ED4E}" srcOrd="0" destOrd="0" presId="urn:microsoft.com/office/officeart/2005/8/layout/vList2"/>
    <dgm:cxn modelId="{4AEB54F8-71FE-4D21-87F7-5A293B9967B0}" type="presParOf" srcId="{304AB3B3-CDD3-4BC2-9773-30DA8CB726C6}" destId="{D7AE0C34-5C69-4FD4-BD15-513E40323140}" srcOrd="0" destOrd="0" presId="urn:microsoft.com/office/officeart/2005/8/layout/vList2"/>
    <dgm:cxn modelId="{213A869B-28BF-48CD-9208-E9AC3637ABDA}" type="presParOf" srcId="{304AB3B3-CDD3-4BC2-9773-30DA8CB726C6}" destId="{C7D48D48-2874-4754-B092-CD8A42896550}" srcOrd="1" destOrd="0" presId="urn:microsoft.com/office/officeart/2005/8/layout/vList2"/>
    <dgm:cxn modelId="{2EF14FFF-4480-472D-BC8A-2F908AC323CF}" type="presParOf" srcId="{304AB3B3-CDD3-4BC2-9773-30DA8CB726C6}" destId="{427F36E6-898D-443D-AC0E-755BC9F6ED4E}" srcOrd="2" destOrd="0" presId="urn:microsoft.com/office/officeart/2005/8/layout/vList2"/>
    <dgm:cxn modelId="{176A8C7A-083F-4441-BA31-0E45A84FAAAF}" type="presParOf" srcId="{304AB3B3-CDD3-4BC2-9773-30DA8CB726C6}" destId="{33E0F80D-B59B-45B0-85BE-EA61337AB5B4}" srcOrd="3" destOrd="0" presId="urn:microsoft.com/office/officeart/2005/8/layout/vList2"/>
    <dgm:cxn modelId="{EB30B8CE-FD99-45DB-8088-CA6DF22F8160}" type="presParOf" srcId="{304AB3B3-CDD3-4BC2-9773-30DA8CB726C6}" destId="{C12AA36D-52CE-4867-B369-B7A92DD5030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5814140-BCC2-41C5-996F-44B0D3273C1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E1143B-E46F-47A4-8CBC-917FA7A5A7CB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ru-RU" sz="1800" b="1" dirty="0" smtClean="0">
              <a:latin typeface="Arial" pitchFamily="34" charset="0"/>
              <a:cs typeface="Arial" pitchFamily="34" charset="0"/>
            </a:rPr>
            <a:t>Принципы группировки оборудования</a:t>
          </a:r>
          <a:r>
            <a:rPr lang="en-US" sz="1800" b="1" dirty="0" smtClean="0">
              <a:latin typeface="Arial" pitchFamily="34" charset="0"/>
              <a:cs typeface="Arial" pitchFamily="34" charset="0"/>
            </a:rPr>
            <a:t>: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C9115630-1037-408F-B2EF-2FA518FE1086}" type="parTrans" cxnId="{48934619-B2D6-4EFE-98A1-65BB38E7E010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CE15C87B-A293-4305-B97F-1E48934909E5}" type="sibTrans" cxnId="{48934619-B2D6-4EFE-98A1-65BB38E7E010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18AD6BDC-5539-41EF-8A24-15DFAE6A30A4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ru-RU" sz="1800" dirty="0" smtClean="0">
              <a:latin typeface="Arial" pitchFamily="34" charset="0"/>
              <a:cs typeface="Arial" pitchFamily="34" charset="0"/>
            </a:rPr>
            <a:t>Возможность размещение на открытых площадках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6B9B3EFD-8646-4B89-9E3A-DA54672E333F}" type="parTrans" cxnId="{DB0E94B1-065D-4EDE-8FF8-7EE0B49DDF97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D499465C-8B38-494C-8A05-39C3AB72A40B}" type="sibTrans" cxnId="{DB0E94B1-065D-4EDE-8FF8-7EE0B49DDF97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A909021B-CA3C-455E-B5BE-E6A2E42224BA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ru-RU" sz="1800" dirty="0" smtClean="0">
              <a:latin typeface="Arial" pitchFamily="34" charset="0"/>
              <a:cs typeface="Arial" pitchFamily="34" charset="0"/>
            </a:rPr>
            <a:t>Эксплуатация аппаратов сопряжена с выделением пыли, вибрации и выделение агрессивных веществ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8C39C56A-351F-4533-99C0-96D830ED3629}" type="parTrans" cxnId="{4715968D-E725-468B-A6C7-5AE372041873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45AA0130-87DD-41CE-A15F-13C8AB7B2EE3}" type="sibTrans" cxnId="{4715968D-E725-468B-A6C7-5AE372041873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95E1EA46-1F76-4F88-AB0D-A3ECE42E05F1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ru-RU" sz="1800" dirty="0" smtClean="0">
              <a:latin typeface="Arial" pitchFamily="34" charset="0"/>
              <a:cs typeface="Arial" pitchFamily="34" charset="0"/>
            </a:rPr>
            <a:t>Аппараты размещаемые на наружных установках снабжаемых водой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F1B921EB-4299-4981-87EA-D320FC47FBDF}" type="parTrans" cxnId="{3996D99D-621B-49AE-8939-C85CB3A97D5A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CA3F5E20-F24B-42D1-AE0A-BA2347AFC9FF}" type="sibTrans" cxnId="{3996D99D-621B-49AE-8939-C85CB3A97D5A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4C32478F-D589-4CA6-888D-E2D4F3B9E5CE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ru-RU" sz="1800" dirty="0" smtClean="0">
              <a:latin typeface="Arial" pitchFamily="34" charset="0"/>
              <a:cs typeface="Arial" pitchFamily="34" charset="0"/>
            </a:rPr>
            <a:t>Крупногабаритное и тяжелое оборудование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0A4F94A8-2EB9-4262-AD43-80EF97786F04}" type="parTrans" cxnId="{54708FE1-A82E-4D51-9D8D-AA8768E9CE4A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E571FF44-42AD-4395-AD69-80B70446BAAD}" type="sibTrans" cxnId="{54708FE1-A82E-4D51-9D8D-AA8768E9CE4A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401F798B-A1CC-4343-B69B-C7E8C40638C8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ru-RU" sz="1800" dirty="0" smtClean="0">
              <a:latin typeface="Arial" pitchFamily="34" charset="0"/>
              <a:cs typeface="Arial" pitchFamily="34" charset="0"/>
            </a:rPr>
            <a:t>Аппараты с высоко расположенными люками, штуцерами и перемешивающими устройствами.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5433AF46-2DDA-40CF-A261-0B39DF5D4C59}" type="parTrans" cxnId="{18497D9E-9A10-44C8-8F50-A6AA5403074A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D54CA03A-E61C-4FAF-B4FA-8C6FE09E44AB}" type="sibTrans" cxnId="{18497D9E-9A10-44C8-8F50-A6AA5403074A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E57D42FF-79C5-4CB6-B27B-E2DDCAEE155E}" type="pres">
      <dgm:prSet presAssocID="{B5814140-BCC2-41C5-996F-44B0D3273C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EC98B9-8313-4C03-BFBC-E2531D8021F1}" type="pres">
      <dgm:prSet presAssocID="{77E1143B-E46F-47A4-8CBC-917FA7A5A7CB}" presName="parentText" presStyleLbl="node1" presStyleIdx="0" presStyleCnt="1" custScaleY="263041" custLinFactNeighborY="-92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5FD7E4-E4DB-49E1-95ED-CD0FB12CFCD7}" type="pres">
      <dgm:prSet presAssocID="{77E1143B-E46F-47A4-8CBC-917FA7A5A7CB}" presName="childText" presStyleLbl="revTx" presStyleIdx="0" presStyleCnt="1" custScaleY="1199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15968D-E725-468B-A6C7-5AE372041873}" srcId="{77E1143B-E46F-47A4-8CBC-917FA7A5A7CB}" destId="{A909021B-CA3C-455E-B5BE-E6A2E42224BA}" srcOrd="1" destOrd="0" parTransId="{8C39C56A-351F-4533-99C0-96D830ED3629}" sibTransId="{45AA0130-87DD-41CE-A15F-13C8AB7B2EE3}"/>
    <dgm:cxn modelId="{48934619-B2D6-4EFE-98A1-65BB38E7E010}" srcId="{B5814140-BCC2-41C5-996F-44B0D3273C1D}" destId="{77E1143B-E46F-47A4-8CBC-917FA7A5A7CB}" srcOrd="0" destOrd="0" parTransId="{C9115630-1037-408F-B2EF-2FA518FE1086}" sibTransId="{CE15C87B-A293-4305-B97F-1E48934909E5}"/>
    <dgm:cxn modelId="{30BA765D-039F-4614-A801-A57BE24B327E}" type="presOf" srcId="{95E1EA46-1F76-4F88-AB0D-A3ECE42E05F1}" destId="{0F5FD7E4-E4DB-49E1-95ED-CD0FB12CFCD7}" srcOrd="0" destOrd="2" presId="urn:microsoft.com/office/officeart/2005/8/layout/vList2"/>
    <dgm:cxn modelId="{18497D9E-9A10-44C8-8F50-A6AA5403074A}" srcId="{77E1143B-E46F-47A4-8CBC-917FA7A5A7CB}" destId="{401F798B-A1CC-4343-B69B-C7E8C40638C8}" srcOrd="4" destOrd="0" parTransId="{5433AF46-2DDA-40CF-A261-0B39DF5D4C59}" sibTransId="{D54CA03A-E61C-4FAF-B4FA-8C6FE09E44AB}"/>
    <dgm:cxn modelId="{6BDEB307-1D80-43F5-84D2-B1FFAC3FA182}" type="presOf" srcId="{18AD6BDC-5539-41EF-8A24-15DFAE6A30A4}" destId="{0F5FD7E4-E4DB-49E1-95ED-CD0FB12CFCD7}" srcOrd="0" destOrd="0" presId="urn:microsoft.com/office/officeart/2005/8/layout/vList2"/>
    <dgm:cxn modelId="{54708FE1-A82E-4D51-9D8D-AA8768E9CE4A}" srcId="{77E1143B-E46F-47A4-8CBC-917FA7A5A7CB}" destId="{4C32478F-D589-4CA6-888D-E2D4F3B9E5CE}" srcOrd="3" destOrd="0" parTransId="{0A4F94A8-2EB9-4262-AD43-80EF97786F04}" sibTransId="{E571FF44-42AD-4395-AD69-80B70446BAAD}"/>
    <dgm:cxn modelId="{7ED94088-A050-4C79-A6AC-FCE441F37B5B}" type="presOf" srcId="{77E1143B-E46F-47A4-8CBC-917FA7A5A7CB}" destId="{74EC98B9-8313-4C03-BFBC-E2531D8021F1}" srcOrd="0" destOrd="0" presId="urn:microsoft.com/office/officeart/2005/8/layout/vList2"/>
    <dgm:cxn modelId="{3996D99D-621B-49AE-8939-C85CB3A97D5A}" srcId="{77E1143B-E46F-47A4-8CBC-917FA7A5A7CB}" destId="{95E1EA46-1F76-4F88-AB0D-A3ECE42E05F1}" srcOrd="2" destOrd="0" parTransId="{F1B921EB-4299-4981-87EA-D320FC47FBDF}" sibTransId="{CA3F5E20-F24B-42D1-AE0A-BA2347AFC9FF}"/>
    <dgm:cxn modelId="{D3E9BFEF-739B-4E22-8990-15791C91C807}" type="presOf" srcId="{4C32478F-D589-4CA6-888D-E2D4F3B9E5CE}" destId="{0F5FD7E4-E4DB-49E1-95ED-CD0FB12CFCD7}" srcOrd="0" destOrd="3" presId="urn:microsoft.com/office/officeart/2005/8/layout/vList2"/>
    <dgm:cxn modelId="{DB0E94B1-065D-4EDE-8FF8-7EE0B49DDF97}" srcId="{77E1143B-E46F-47A4-8CBC-917FA7A5A7CB}" destId="{18AD6BDC-5539-41EF-8A24-15DFAE6A30A4}" srcOrd="0" destOrd="0" parTransId="{6B9B3EFD-8646-4B89-9E3A-DA54672E333F}" sibTransId="{D499465C-8B38-494C-8A05-39C3AB72A40B}"/>
    <dgm:cxn modelId="{4C31C79D-3888-450A-9CF3-DA3994F1978B}" type="presOf" srcId="{401F798B-A1CC-4343-B69B-C7E8C40638C8}" destId="{0F5FD7E4-E4DB-49E1-95ED-CD0FB12CFCD7}" srcOrd="0" destOrd="4" presId="urn:microsoft.com/office/officeart/2005/8/layout/vList2"/>
    <dgm:cxn modelId="{93C3797E-540C-4DB4-9822-DFE2824386DE}" type="presOf" srcId="{A909021B-CA3C-455E-B5BE-E6A2E42224BA}" destId="{0F5FD7E4-E4DB-49E1-95ED-CD0FB12CFCD7}" srcOrd="0" destOrd="1" presId="urn:microsoft.com/office/officeart/2005/8/layout/vList2"/>
    <dgm:cxn modelId="{8FBFD3EA-C810-4400-B43D-410E83885390}" type="presOf" srcId="{B5814140-BCC2-41C5-996F-44B0D3273C1D}" destId="{E57D42FF-79C5-4CB6-B27B-E2DDCAEE155E}" srcOrd="0" destOrd="0" presId="urn:microsoft.com/office/officeart/2005/8/layout/vList2"/>
    <dgm:cxn modelId="{E0940926-4884-45BD-BA04-0664414DC5A1}" type="presParOf" srcId="{E57D42FF-79C5-4CB6-B27B-E2DDCAEE155E}" destId="{74EC98B9-8313-4C03-BFBC-E2531D8021F1}" srcOrd="0" destOrd="0" presId="urn:microsoft.com/office/officeart/2005/8/layout/vList2"/>
    <dgm:cxn modelId="{B53C9513-DDA9-4026-89D4-9590EBE2E9B2}" type="presParOf" srcId="{E57D42FF-79C5-4CB6-B27B-E2DDCAEE155E}" destId="{0F5FD7E4-E4DB-49E1-95ED-CD0FB12CFCD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A763E06-CF29-432E-9A9A-0B0BB653D0C9}" type="doc">
      <dgm:prSet loTypeId="urn:microsoft.com/office/officeart/2005/8/layout/hList1" loCatId="list" qsTypeId="urn:microsoft.com/office/officeart/2005/8/quickstyle/3d4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0F5AE1CA-41FD-4E58-AEB6-2452D2A9181A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Не стандартизованная аппаратура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6F367F91-0A86-4042-BA27-E7114463E4DF}" type="parTrans" cxnId="{09738335-1DF0-4176-9F69-F8CC7711BAAF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B43D53CF-1671-4568-8D8C-60F1E344AEAD}" type="sibTrans" cxnId="{09738335-1DF0-4176-9F69-F8CC7711BAAF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1260A6D6-557A-4655-8A05-2F6D84E0389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Стандартизованная аппаратура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1AC94BB1-816F-4999-803A-F737AF6BCA6C}" type="parTrans" cxnId="{58D94BC0-0E39-4FFD-A388-7E674F1A3F7E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D5880827-50EC-4F12-AB7E-7459F9E0E9AC}" type="sibTrans" cxnId="{58D94BC0-0E39-4FFD-A388-7E674F1A3F7E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F39C3EBB-8772-4D4E-9482-1E0AE695C077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ru-RU" sz="1800" dirty="0" smtClean="0">
              <a:latin typeface="Arial" pitchFamily="34" charset="0"/>
              <a:cs typeface="Arial" pitchFamily="34" charset="0"/>
            </a:rPr>
            <a:t>конструкции котельно-сварного типа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9A3B6902-4234-4FF0-BBCB-AF04655DD8DE}" type="parTrans" cxnId="{1FB27553-F337-4FE1-B785-9F7BCB1BEE9A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69FAD376-4D36-4136-9BDD-489480F7F087}" type="sibTrans" cxnId="{1FB27553-F337-4FE1-B785-9F7BCB1BEE9A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511F0D6B-4FA3-4D98-BD9F-B3C7D79497C1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компрессоры, 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31D5A61F-C8D4-408F-917C-6B3151CEF7CE}" type="parTrans" cxnId="{D3206449-63E4-4B5D-B22D-0F2136C1A39D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64E59443-294F-48D8-BC60-8CF48006CA75}" type="sibTrans" cxnId="{D3206449-63E4-4B5D-B22D-0F2136C1A39D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EBCA3AA4-9A91-4476-A58A-7029BEE34B4B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насосы, 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57CF00EB-2A06-4F6D-AD9C-8FB898CEC52D}" type="parTrans" cxnId="{D9C53234-1485-467B-A04C-C9350FD17EC1}">
      <dgm:prSet/>
      <dgm:spPr/>
      <dgm:t>
        <a:bodyPr/>
        <a:lstStyle/>
        <a:p>
          <a:endParaRPr lang="ru-RU"/>
        </a:p>
      </dgm:t>
    </dgm:pt>
    <dgm:pt modelId="{2A021610-CF16-4653-8A04-B1C787E849DD}" type="sibTrans" cxnId="{D9C53234-1485-467B-A04C-C9350FD17EC1}">
      <dgm:prSet/>
      <dgm:spPr/>
      <dgm:t>
        <a:bodyPr/>
        <a:lstStyle/>
        <a:p>
          <a:endParaRPr lang="ru-RU"/>
        </a:p>
      </dgm:t>
    </dgm:pt>
    <dgm:pt modelId="{79530C56-24D4-4349-91D5-972909339547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центрифуги, 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655A2FE5-D5E8-43C9-8924-5E43352AB90D}" type="parTrans" cxnId="{1A576501-3B75-489B-B3D5-E9C157569A55}">
      <dgm:prSet/>
      <dgm:spPr/>
      <dgm:t>
        <a:bodyPr/>
        <a:lstStyle/>
        <a:p>
          <a:endParaRPr lang="ru-RU"/>
        </a:p>
      </dgm:t>
    </dgm:pt>
    <dgm:pt modelId="{640A3DE3-8B6F-43F2-A421-AA89E1D3CF3A}" type="sibTrans" cxnId="{1A576501-3B75-489B-B3D5-E9C157569A55}">
      <dgm:prSet/>
      <dgm:spPr/>
      <dgm:t>
        <a:bodyPr/>
        <a:lstStyle/>
        <a:p>
          <a:endParaRPr lang="ru-RU"/>
        </a:p>
      </dgm:t>
    </dgm:pt>
    <dgm:pt modelId="{8E1C57A7-BCCC-4AA5-A7E3-0861A4F22A82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фильтры, 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AF17D9D2-A1AF-455A-B8B4-3C1053618DF8}" type="parTrans" cxnId="{837A6AE5-0A6D-431A-BEC5-605B46957B22}">
      <dgm:prSet/>
      <dgm:spPr/>
      <dgm:t>
        <a:bodyPr/>
        <a:lstStyle/>
        <a:p>
          <a:endParaRPr lang="ru-RU"/>
        </a:p>
      </dgm:t>
    </dgm:pt>
    <dgm:pt modelId="{1C9013F9-054F-4069-A4B1-66AB483D3E9B}" type="sibTrans" cxnId="{837A6AE5-0A6D-431A-BEC5-605B46957B22}">
      <dgm:prSet/>
      <dgm:spPr/>
      <dgm:t>
        <a:bodyPr/>
        <a:lstStyle/>
        <a:p>
          <a:endParaRPr lang="ru-RU"/>
        </a:p>
      </dgm:t>
    </dgm:pt>
    <dgm:pt modelId="{91D72EBB-0F30-4972-BF0F-B9C3D22C2D88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машины для переработки пластмасс и т.д.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7CEE7F52-67CD-4183-A986-C682CC9C1255}" type="parTrans" cxnId="{25FC3FEF-219D-4F9D-ADE9-03FA231B9FAE}">
      <dgm:prSet/>
      <dgm:spPr/>
      <dgm:t>
        <a:bodyPr/>
        <a:lstStyle/>
        <a:p>
          <a:endParaRPr lang="ru-RU"/>
        </a:p>
      </dgm:t>
    </dgm:pt>
    <dgm:pt modelId="{36ABED56-9E7C-4464-B264-A97974D0746A}" type="sibTrans" cxnId="{25FC3FEF-219D-4F9D-ADE9-03FA231B9FAE}">
      <dgm:prSet/>
      <dgm:spPr/>
      <dgm:t>
        <a:bodyPr/>
        <a:lstStyle/>
        <a:p>
          <a:endParaRPr lang="ru-RU"/>
        </a:p>
      </dgm:t>
    </dgm:pt>
    <dgm:pt modelId="{782EEA84-CE30-4631-90A2-7DAE9E69727E}" type="pres">
      <dgm:prSet presAssocID="{3A763E06-CF29-432E-9A9A-0B0BB653D0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5C3734-F22D-46D1-A855-72829072804B}" type="pres">
      <dgm:prSet presAssocID="{0F5AE1CA-41FD-4E58-AEB6-2452D2A9181A}" presName="composite" presStyleCnt="0"/>
      <dgm:spPr/>
      <dgm:t>
        <a:bodyPr/>
        <a:lstStyle/>
        <a:p>
          <a:endParaRPr lang="ru-RU"/>
        </a:p>
      </dgm:t>
    </dgm:pt>
    <dgm:pt modelId="{BBE4EE5C-E782-4F31-8ED2-D7B8D23BB66F}" type="pres">
      <dgm:prSet presAssocID="{0F5AE1CA-41FD-4E58-AEB6-2452D2A9181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A3DD24-EBA3-49D2-9025-BFCB887546EA}" type="pres">
      <dgm:prSet presAssocID="{0F5AE1CA-41FD-4E58-AEB6-2452D2A9181A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03BD0E-FC53-4A0C-9268-32EB40F4E180}" type="pres">
      <dgm:prSet presAssocID="{B43D53CF-1671-4568-8D8C-60F1E344AEAD}" presName="space" presStyleCnt="0"/>
      <dgm:spPr/>
      <dgm:t>
        <a:bodyPr/>
        <a:lstStyle/>
        <a:p>
          <a:endParaRPr lang="ru-RU"/>
        </a:p>
      </dgm:t>
    </dgm:pt>
    <dgm:pt modelId="{7C5A59C8-3E05-4FE8-8D4E-9A4359862AC2}" type="pres">
      <dgm:prSet presAssocID="{1260A6D6-557A-4655-8A05-2F6D84E0389D}" presName="composite" presStyleCnt="0"/>
      <dgm:spPr/>
      <dgm:t>
        <a:bodyPr/>
        <a:lstStyle/>
        <a:p>
          <a:endParaRPr lang="ru-RU"/>
        </a:p>
      </dgm:t>
    </dgm:pt>
    <dgm:pt modelId="{0B5CBB53-99E9-4829-8B12-A0BA24332958}" type="pres">
      <dgm:prSet presAssocID="{1260A6D6-557A-4655-8A05-2F6D84E0389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6AE34-6FA7-4CD3-ACD8-A6E77F3636B1}" type="pres">
      <dgm:prSet presAssocID="{1260A6D6-557A-4655-8A05-2F6D84E0389D}" presName="desTx" presStyleLbl="alignAccFollowNode1" presStyleIdx="1" presStyleCnt="2" custScale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FC3FEF-219D-4F9D-ADE9-03FA231B9FAE}" srcId="{1260A6D6-557A-4655-8A05-2F6D84E0389D}" destId="{91D72EBB-0F30-4972-BF0F-B9C3D22C2D88}" srcOrd="4" destOrd="0" parTransId="{7CEE7F52-67CD-4183-A986-C682CC9C1255}" sibTransId="{36ABED56-9E7C-4464-B264-A97974D0746A}"/>
    <dgm:cxn modelId="{D3206449-63E4-4B5D-B22D-0F2136C1A39D}" srcId="{1260A6D6-557A-4655-8A05-2F6D84E0389D}" destId="{511F0D6B-4FA3-4D98-BD9F-B3C7D79497C1}" srcOrd="0" destOrd="0" parTransId="{31D5A61F-C8D4-408F-917C-6B3151CEF7CE}" sibTransId="{64E59443-294F-48D8-BC60-8CF48006CA75}"/>
    <dgm:cxn modelId="{DA443662-7AF5-4E04-8B93-D89214C8C989}" type="presOf" srcId="{1260A6D6-557A-4655-8A05-2F6D84E0389D}" destId="{0B5CBB53-99E9-4829-8B12-A0BA24332958}" srcOrd="0" destOrd="0" presId="urn:microsoft.com/office/officeart/2005/8/layout/hList1"/>
    <dgm:cxn modelId="{07C6F4A9-D6F2-421B-9103-F11700869911}" type="presOf" srcId="{91D72EBB-0F30-4972-BF0F-B9C3D22C2D88}" destId="{A0E6AE34-6FA7-4CD3-ACD8-A6E77F3636B1}" srcOrd="0" destOrd="4" presId="urn:microsoft.com/office/officeart/2005/8/layout/hList1"/>
    <dgm:cxn modelId="{58D94BC0-0E39-4FFD-A388-7E674F1A3F7E}" srcId="{3A763E06-CF29-432E-9A9A-0B0BB653D0C9}" destId="{1260A6D6-557A-4655-8A05-2F6D84E0389D}" srcOrd="1" destOrd="0" parTransId="{1AC94BB1-816F-4999-803A-F737AF6BCA6C}" sibTransId="{D5880827-50EC-4F12-AB7E-7459F9E0E9AC}"/>
    <dgm:cxn modelId="{8E892540-2061-4F97-89C9-1F1B660D9CE2}" type="presOf" srcId="{F39C3EBB-8772-4D4E-9482-1E0AE695C077}" destId="{0AA3DD24-EBA3-49D2-9025-BFCB887546EA}" srcOrd="0" destOrd="0" presId="urn:microsoft.com/office/officeart/2005/8/layout/hList1"/>
    <dgm:cxn modelId="{1A576501-3B75-489B-B3D5-E9C157569A55}" srcId="{1260A6D6-557A-4655-8A05-2F6D84E0389D}" destId="{79530C56-24D4-4349-91D5-972909339547}" srcOrd="2" destOrd="0" parTransId="{655A2FE5-D5E8-43C9-8924-5E43352AB90D}" sibTransId="{640A3DE3-8B6F-43F2-A421-AA89E1D3CF3A}"/>
    <dgm:cxn modelId="{94C985B1-C459-4B8B-B36D-BED6251E30DD}" type="presOf" srcId="{0F5AE1CA-41FD-4E58-AEB6-2452D2A9181A}" destId="{BBE4EE5C-E782-4F31-8ED2-D7B8D23BB66F}" srcOrd="0" destOrd="0" presId="urn:microsoft.com/office/officeart/2005/8/layout/hList1"/>
    <dgm:cxn modelId="{1FB27553-F337-4FE1-B785-9F7BCB1BEE9A}" srcId="{0F5AE1CA-41FD-4E58-AEB6-2452D2A9181A}" destId="{F39C3EBB-8772-4D4E-9482-1E0AE695C077}" srcOrd="0" destOrd="0" parTransId="{9A3B6902-4234-4FF0-BBCB-AF04655DD8DE}" sibTransId="{69FAD376-4D36-4136-9BDD-489480F7F087}"/>
    <dgm:cxn modelId="{28C04D40-E9FA-4A6E-BF8E-EDA4D656BDB0}" type="presOf" srcId="{79530C56-24D4-4349-91D5-972909339547}" destId="{A0E6AE34-6FA7-4CD3-ACD8-A6E77F3636B1}" srcOrd="0" destOrd="2" presId="urn:microsoft.com/office/officeart/2005/8/layout/hList1"/>
    <dgm:cxn modelId="{5B12DE43-4BDB-4B24-9684-A65D870E03D7}" type="presOf" srcId="{3A763E06-CF29-432E-9A9A-0B0BB653D0C9}" destId="{782EEA84-CE30-4631-90A2-7DAE9E69727E}" srcOrd="0" destOrd="0" presId="urn:microsoft.com/office/officeart/2005/8/layout/hList1"/>
    <dgm:cxn modelId="{09738335-1DF0-4176-9F69-F8CC7711BAAF}" srcId="{3A763E06-CF29-432E-9A9A-0B0BB653D0C9}" destId="{0F5AE1CA-41FD-4E58-AEB6-2452D2A9181A}" srcOrd="0" destOrd="0" parTransId="{6F367F91-0A86-4042-BA27-E7114463E4DF}" sibTransId="{B43D53CF-1671-4568-8D8C-60F1E344AEAD}"/>
    <dgm:cxn modelId="{D9C53234-1485-467B-A04C-C9350FD17EC1}" srcId="{1260A6D6-557A-4655-8A05-2F6D84E0389D}" destId="{EBCA3AA4-9A91-4476-A58A-7029BEE34B4B}" srcOrd="1" destOrd="0" parTransId="{57CF00EB-2A06-4F6D-AD9C-8FB898CEC52D}" sibTransId="{2A021610-CF16-4653-8A04-B1C787E849DD}"/>
    <dgm:cxn modelId="{2EAE1F99-4F41-46DB-9C4C-EB6D63704385}" type="presOf" srcId="{8E1C57A7-BCCC-4AA5-A7E3-0861A4F22A82}" destId="{A0E6AE34-6FA7-4CD3-ACD8-A6E77F3636B1}" srcOrd="0" destOrd="3" presId="urn:microsoft.com/office/officeart/2005/8/layout/hList1"/>
    <dgm:cxn modelId="{99C0EDA5-3852-4C19-A34C-6A4855663CBB}" type="presOf" srcId="{511F0D6B-4FA3-4D98-BD9F-B3C7D79497C1}" destId="{A0E6AE34-6FA7-4CD3-ACD8-A6E77F3636B1}" srcOrd="0" destOrd="0" presId="urn:microsoft.com/office/officeart/2005/8/layout/hList1"/>
    <dgm:cxn modelId="{20E5CA11-70E4-4F89-B12F-495418CF8DE9}" type="presOf" srcId="{EBCA3AA4-9A91-4476-A58A-7029BEE34B4B}" destId="{A0E6AE34-6FA7-4CD3-ACD8-A6E77F3636B1}" srcOrd="0" destOrd="1" presId="urn:microsoft.com/office/officeart/2005/8/layout/hList1"/>
    <dgm:cxn modelId="{837A6AE5-0A6D-431A-BEC5-605B46957B22}" srcId="{1260A6D6-557A-4655-8A05-2F6D84E0389D}" destId="{8E1C57A7-BCCC-4AA5-A7E3-0861A4F22A82}" srcOrd="3" destOrd="0" parTransId="{AF17D9D2-A1AF-455A-B8B4-3C1053618DF8}" sibTransId="{1C9013F9-054F-4069-A4B1-66AB483D3E9B}"/>
    <dgm:cxn modelId="{FAFF3B48-0B22-4CC0-A0E3-6CD9BF57E493}" type="presParOf" srcId="{782EEA84-CE30-4631-90A2-7DAE9E69727E}" destId="{8A5C3734-F22D-46D1-A855-72829072804B}" srcOrd="0" destOrd="0" presId="urn:microsoft.com/office/officeart/2005/8/layout/hList1"/>
    <dgm:cxn modelId="{EC0F31CB-83A7-4132-A5FD-F6B45C2A2B07}" type="presParOf" srcId="{8A5C3734-F22D-46D1-A855-72829072804B}" destId="{BBE4EE5C-E782-4F31-8ED2-D7B8D23BB66F}" srcOrd="0" destOrd="0" presId="urn:microsoft.com/office/officeart/2005/8/layout/hList1"/>
    <dgm:cxn modelId="{002D15BC-F97E-4D7B-8965-E8925D4F732B}" type="presParOf" srcId="{8A5C3734-F22D-46D1-A855-72829072804B}" destId="{0AA3DD24-EBA3-49D2-9025-BFCB887546EA}" srcOrd="1" destOrd="0" presId="urn:microsoft.com/office/officeart/2005/8/layout/hList1"/>
    <dgm:cxn modelId="{9C35A50A-59CD-45E2-A69F-A4C8829FFC21}" type="presParOf" srcId="{782EEA84-CE30-4631-90A2-7DAE9E69727E}" destId="{4C03BD0E-FC53-4A0C-9268-32EB40F4E180}" srcOrd="1" destOrd="0" presId="urn:microsoft.com/office/officeart/2005/8/layout/hList1"/>
    <dgm:cxn modelId="{3FC889DA-D5F0-43D6-989F-A5DB54664EC8}" type="presParOf" srcId="{782EEA84-CE30-4631-90A2-7DAE9E69727E}" destId="{7C5A59C8-3E05-4FE8-8D4E-9A4359862AC2}" srcOrd="2" destOrd="0" presId="urn:microsoft.com/office/officeart/2005/8/layout/hList1"/>
    <dgm:cxn modelId="{33527AF5-AC48-4341-87D4-8F1A62037439}" type="presParOf" srcId="{7C5A59C8-3E05-4FE8-8D4E-9A4359862AC2}" destId="{0B5CBB53-99E9-4829-8B12-A0BA24332958}" srcOrd="0" destOrd="0" presId="urn:microsoft.com/office/officeart/2005/8/layout/hList1"/>
    <dgm:cxn modelId="{7CACC9A7-7F8E-4CF2-ADF3-48B58B55D9B1}" type="presParOf" srcId="{7C5A59C8-3E05-4FE8-8D4E-9A4359862AC2}" destId="{A0E6AE34-6FA7-4CD3-ACD8-A6E77F3636B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54F4C06-A932-4A99-99E9-54B6E8A2BD7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4DB72FC-410F-44BF-835A-C364FA2BD663}">
      <dgm:prSet custT="1"/>
      <dgm:spPr/>
      <dgm:t>
        <a:bodyPr/>
        <a:lstStyle/>
        <a:p>
          <a:pPr indent="457200" algn="just" rtl="0">
            <a:lnSpc>
              <a:spcPct val="100000"/>
            </a:lnSpc>
          </a:pPr>
          <a:r>
            <a:rPr lang="ru-RU" sz="1800" b="1" dirty="0" smtClean="0">
              <a:latin typeface="Arial" pitchFamily="34" charset="0"/>
              <a:cs typeface="Arial" pitchFamily="34" charset="0"/>
            </a:rPr>
            <a:t>В процессе эскизной проработки конструкции аппарата механики совместно с технологами выполняют следующую работу: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D3B5A1BF-D93B-4111-99C6-D9DA082AA568}" type="parTrans" cxnId="{B42E4546-D5CC-4712-BF4B-0EF73DEEE8D6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3DCCF1E4-CFE6-4837-8DEB-AFB270218B0B}" type="sibTrans" cxnId="{B42E4546-D5CC-4712-BF4B-0EF73DEEE8D6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F6DED3CC-8675-4274-A1E0-D3353E0BA8CA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ru-RU" sz="1800" dirty="0" smtClean="0">
              <a:latin typeface="Arial" pitchFamily="34" charset="0"/>
              <a:cs typeface="Arial" pitchFamily="34" charset="0"/>
            </a:rPr>
            <a:t>разрабатывают мероприятия, обеспечивающие заданный технологический режим;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CE31C4CE-BC28-41CD-AC88-9E74513AC818}" type="parTrans" cxnId="{5FA2F814-104A-4D7B-BEE4-56EFAB9334DD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A51994CB-416D-46D7-A700-9AA5977D4D1B}" type="sibTrans" cxnId="{5FA2F814-104A-4D7B-BEE4-56EFAB9334DD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F1158FD2-ADDA-46B7-9F6A-430699DE2E24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ru-RU" sz="1800" dirty="0" smtClean="0">
              <a:latin typeface="Arial" pitchFamily="34" charset="0"/>
              <a:cs typeface="Arial" pitchFamily="34" charset="0"/>
            </a:rPr>
            <a:t>определяют материал аппарата и его отдельных узлов;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F709A067-F539-4749-9045-B17506356E22}" type="parTrans" cxnId="{7285A9A1-1354-4284-83BC-7977F5F03B95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3404C7D3-B3A8-4538-9B77-2FF2133B3CB2}" type="sibTrans" cxnId="{7285A9A1-1354-4284-83BC-7977F5F03B95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4E3A405F-84AB-4C12-8F01-F55155FD9C27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ru-RU" sz="1800" dirty="0" smtClean="0">
              <a:latin typeface="Arial" pitchFamily="34" charset="0"/>
              <a:cs typeface="Arial" pitchFamily="34" charset="0"/>
            </a:rPr>
            <a:t>выясняют возможность применения типовых узлов и целых агрегатов;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A5095529-01D1-43F5-ADDB-82D79F3C86C9}" type="parTrans" cxnId="{2ADAEA18-9894-4A1D-A69E-E1619F987A04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8768CE16-75E3-46A7-A01D-F6212F562A81}" type="sibTrans" cxnId="{2ADAEA18-9894-4A1D-A69E-E1619F987A04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677512F8-7CB6-4FB8-A1C8-ECAE29751B39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ru-RU" sz="1800" dirty="0" smtClean="0">
              <a:latin typeface="Arial" pitchFamily="34" charset="0"/>
              <a:cs typeface="Arial" pitchFamily="34" charset="0"/>
            </a:rPr>
            <a:t>проверяют соответствие основных размеров аппаратов, определенных в процессе технологического расчета, действующим ГОСТ и стандартам;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35277D58-96CD-4EFF-BA80-3E7FBAA64B86}" type="parTrans" cxnId="{04F13440-8DB9-4341-8A51-5261694645D6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1BD4514F-0E67-4DAC-A3A4-882392939DCB}" type="sibTrans" cxnId="{04F13440-8DB9-4341-8A51-5261694645D6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A33FA7AB-C2BA-4205-9E59-647F3DB14F97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ru-RU" sz="1800" dirty="0" smtClean="0">
              <a:latin typeface="Arial" pitchFamily="34" charset="0"/>
              <a:cs typeface="Arial" pitchFamily="34" charset="0"/>
            </a:rPr>
            <a:t>разрабатывают детали и приспособления, облегчающие транспортировку аппарата, его монтаж, обслуживание в процессе эксплуатации и демонтаж;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1CC51949-B495-47F2-8BD6-E4DE32EB31F4}" type="parTrans" cxnId="{AE1CC9E9-ACDE-40C3-BD29-788E831BBF15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3431472B-7B28-4850-80D6-C25CE2BEA47D}" type="sibTrans" cxnId="{AE1CC9E9-ACDE-40C3-BD29-788E831BBF15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B8BD4934-4B78-4FEC-BB02-8F305126A605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ru-RU" sz="1800" dirty="0" smtClean="0">
              <a:latin typeface="Arial" pitchFamily="34" charset="0"/>
              <a:cs typeface="Arial" pitchFamily="34" charset="0"/>
            </a:rPr>
            <a:t>разрабатывают мероприятия по безопасной эксплуатации проектируемого оборудования.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B854AD8C-403F-4516-A7BD-7DD6C978CA97}" type="parTrans" cxnId="{D8924B19-F1A0-4B09-A830-53EE18921E48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1E800F4D-2B74-43A7-B25A-059FE4BA4DB8}" type="sibTrans" cxnId="{D8924B19-F1A0-4B09-A830-53EE18921E48}">
      <dgm:prSet/>
      <dgm:spPr/>
      <dgm:t>
        <a:bodyPr/>
        <a:lstStyle/>
        <a:p>
          <a:pPr>
            <a:lnSpc>
              <a:spcPct val="150000"/>
            </a:lnSpc>
          </a:pPr>
          <a:endParaRPr lang="ru-RU" sz="1800">
            <a:latin typeface="Arial" pitchFamily="34" charset="0"/>
            <a:cs typeface="Arial" pitchFamily="34" charset="0"/>
          </a:endParaRPr>
        </a:p>
      </dgm:t>
    </dgm:pt>
    <dgm:pt modelId="{31902E00-A7DA-4BEC-9F4F-0507062BCE8C}" type="pres">
      <dgm:prSet presAssocID="{554F4C06-A932-4A99-99E9-54B6E8A2BD7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4F1685-3843-4D54-83F0-4FD29E60E1B5}" type="pres">
      <dgm:prSet presAssocID="{D4DB72FC-410F-44BF-835A-C364FA2BD66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2716CD-D6B1-41C1-89DA-4FED915C42EA}" type="pres">
      <dgm:prSet presAssocID="{D4DB72FC-410F-44BF-835A-C364FA2BD66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85A9A1-1354-4284-83BC-7977F5F03B95}" srcId="{D4DB72FC-410F-44BF-835A-C364FA2BD663}" destId="{F1158FD2-ADDA-46B7-9F6A-430699DE2E24}" srcOrd="1" destOrd="0" parTransId="{F709A067-F539-4749-9045-B17506356E22}" sibTransId="{3404C7D3-B3A8-4538-9B77-2FF2133B3CB2}"/>
    <dgm:cxn modelId="{2ADAEA18-9894-4A1D-A69E-E1619F987A04}" srcId="{D4DB72FC-410F-44BF-835A-C364FA2BD663}" destId="{4E3A405F-84AB-4C12-8F01-F55155FD9C27}" srcOrd="2" destOrd="0" parTransId="{A5095529-01D1-43F5-ADDB-82D79F3C86C9}" sibTransId="{8768CE16-75E3-46A7-A01D-F6212F562A81}"/>
    <dgm:cxn modelId="{CC7C171B-4634-4709-AC29-737F537B460C}" type="presOf" srcId="{F6DED3CC-8675-4274-A1E0-D3353E0BA8CA}" destId="{442716CD-D6B1-41C1-89DA-4FED915C42EA}" srcOrd="0" destOrd="0" presId="urn:microsoft.com/office/officeart/2005/8/layout/vList2"/>
    <dgm:cxn modelId="{B42E4546-D5CC-4712-BF4B-0EF73DEEE8D6}" srcId="{554F4C06-A932-4A99-99E9-54B6E8A2BD72}" destId="{D4DB72FC-410F-44BF-835A-C364FA2BD663}" srcOrd="0" destOrd="0" parTransId="{D3B5A1BF-D93B-4111-99C6-D9DA082AA568}" sibTransId="{3DCCF1E4-CFE6-4837-8DEB-AFB270218B0B}"/>
    <dgm:cxn modelId="{1834B4E1-8430-4464-A675-4C0664FE8C2D}" type="presOf" srcId="{B8BD4934-4B78-4FEC-BB02-8F305126A605}" destId="{442716CD-D6B1-41C1-89DA-4FED915C42EA}" srcOrd="0" destOrd="5" presId="urn:microsoft.com/office/officeart/2005/8/layout/vList2"/>
    <dgm:cxn modelId="{14EA866B-A590-4140-A9BA-8DF65BDA70E9}" type="presOf" srcId="{4E3A405F-84AB-4C12-8F01-F55155FD9C27}" destId="{442716CD-D6B1-41C1-89DA-4FED915C42EA}" srcOrd="0" destOrd="2" presId="urn:microsoft.com/office/officeart/2005/8/layout/vList2"/>
    <dgm:cxn modelId="{AE1CC9E9-ACDE-40C3-BD29-788E831BBF15}" srcId="{D4DB72FC-410F-44BF-835A-C364FA2BD663}" destId="{A33FA7AB-C2BA-4205-9E59-647F3DB14F97}" srcOrd="4" destOrd="0" parTransId="{1CC51949-B495-47F2-8BD6-E4DE32EB31F4}" sibTransId="{3431472B-7B28-4850-80D6-C25CE2BEA47D}"/>
    <dgm:cxn modelId="{5FA2F814-104A-4D7B-BEE4-56EFAB9334DD}" srcId="{D4DB72FC-410F-44BF-835A-C364FA2BD663}" destId="{F6DED3CC-8675-4274-A1E0-D3353E0BA8CA}" srcOrd="0" destOrd="0" parTransId="{CE31C4CE-BC28-41CD-AC88-9E74513AC818}" sibTransId="{A51994CB-416D-46D7-A700-9AA5977D4D1B}"/>
    <dgm:cxn modelId="{D8924B19-F1A0-4B09-A830-53EE18921E48}" srcId="{D4DB72FC-410F-44BF-835A-C364FA2BD663}" destId="{B8BD4934-4B78-4FEC-BB02-8F305126A605}" srcOrd="5" destOrd="0" parTransId="{B854AD8C-403F-4516-A7BD-7DD6C978CA97}" sibTransId="{1E800F4D-2B74-43A7-B25A-059FE4BA4DB8}"/>
    <dgm:cxn modelId="{13D17558-905F-4CC5-AD0E-A8240991A751}" type="presOf" srcId="{554F4C06-A932-4A99-99E9-54B6E8A2BD72}" destId="{31902E00-A7DA-4BEC-9F4F-0507062BCE8C}" srcOrd="0" destOrd="0" presId="urn:microsoft.com/office/officeart/2005/8/layout/vList2"/>
    <dgm:cxn modelId="{B7531552-9915-40EB-95E0-DAD5C165FFB7}" type="presOf" srcId="{A33FA7AB-C2BA-4205-9E59-647F3DB14F97}" destId="{442716CD-D6B1-41C1-89DA-4FED915C42EA}" srcOrd="0" destOrd="4" presId="urn:microsoft.com/office/officeart/2005/8/layout/vList2"/>
    <dgm:cxn modelId="{795C4F65-C1D6-4B18-8A5D-4A89BD5387EF}" type="presOf" srcId="{D4DB72FC-410F-44BF-835A-C364FA2BD663}" destId="{764F1685-3843-4D54-83F0-4FD29E60E1B5}" srcOrd="0" destOrd="0" presId="urn:microsoft.com/office/officeart/2005/8/layout/vList2"/>
    <dgm:cxn modelId="{04F13440-8DB9-4341-8A51-5261694645D6}" srcId="{D4DB72FC-410F-44BF-835A-C364FA2BD663}" destId="{677512F8-7CB6-4FB8-A1C8-ECAE29751B39}" srcOrd="3" destOrd="0" parTransId="{35277D58-96CD-4EFF-BA80-3E7FBAA64B86}" sibTransId="{1BD4514F-0E67-4DAC-A3A4-882392939DCB}"/>
    <dgm:cxn modelId="{BF74E435-4185-475D-8504-7F6788A1F503}" type="presOf" srcId="{F1158FD2-ADDA-46B7-9F6A-430699DE2E24}" destId="{442716CD-D6B1-41C1-89DA-4FED915C42EA}" srcOrd="0" destOrd="1" presId="urn:microsoft.com/office/officeart/2005/8/layout/vList2"/>
    <dgm:cxn modelId="{23947DEE-83A8-4CFE-8063-E42D2018D939}" type="presOf" srcId="{677512F8-7CB6-4FB8-A1C8-ECAE29751B39}" destId="{442716CD-D6B1-41C1-89DA-4FED915C42EA}" srcOrd="0" destOrd="3" presId="urn:microsoft.com/office/officeart/2005/8/layout/vList2"/>
    <dgm:cxn modelId="{29DB18A2-2D6D-45F5-BE9D-04F8D3513033}" type="presParOf" srcId="{31902E00-A7DA-4BEC-9F4F-0507062BCE8C}" destId="{764F1685-3843-4D54-83F0-4FD29E60E1B5}" srcOrd="0" destOrd="0" presId="urn:microsoft.com/office/officeart/2005/8/layout/vList2"/>
    <dgm:cxn modelId="{9C0B0061-15D5-415D-BEA1-4FEC9FC40A4A}" type="presParOf" srcId="{31902E00-A7DA-4BEC-9F4F-0507062BCE8C}" destId="{442716CD-D6B1-41C1-89DA-4FED915C42E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B2C7842-A2AF-49D0-978B-24E1EBD7170C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B1D199-D6D9-48F2-9430-1BF6B07EB033}">
      <dgm:prSet custT="1"/>
      <dgm:spPr/>
      <dgm:t>
        <a:bodyPr/>
        <a:lstStyle/>
        <a:p>
          <a:pPr algn="ctr" rtl="0"/>
          <a:r>
            <a:rPr lang="ru-RU" sz="1800" dirty="0" err="1" smtClean="0">
              <a:latin typeface="Arial" pitchFamily="34" charset="0"/>
              <a:cs typeface="Arial" pitchFamily="34" charset="0"/>
            </a:rPr>
            <a:t>Полимеризационные</a:t>
          </a:r>
          <a:r>
            <a:rPr lang="ru-RU" sz="1800" dirty="0" smtClean="0">
              <a:latin typeface="Arial" pitchFamily="34" charset="0"/>
              <a:cs typeface="Arial" pitchFamily="34" charset="0"/>
            </a:rPr>
            <a:t> пластмассы 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0D1E0375-380E-431C-AED5-BA9D9A5D8CE1}" type="parTrans" cxnId="{89CC43DC-54F3-4129-9D02-2A3C8B63BB92}">
      <dgm:prSet/>
      <dgm:spPr/>
      <dgm:t>
        <a:bodyPr/>
        <a:lstStyle/>
        <a:p>
          <a:pPr algn="ctr"/>
          <a:endParaRPr lang="ru-RU" sz="1800">
            <a:latin typeface="Arial" pitchFamily="34" charset="0"/>
            <a:cs typeface="Arial" pitchFamily="34" charset="0"/>
          </a:endParaRPr>
        </a:p>
      </dgm:t>
    </dgm:pt>
    <dgm:pt modelId="{1AD5F407-DF49-422A-AEA4-C9902C971A3A}" type="sibTrans" cxnId="{89CC43DC-54F3-4129-9D02-2A3C8B63BB92}">
      <dgm:prSet/>
      <dgm:spPr/>
      <dgm:t>
        <a:bodyPr/>
        <a:lstStyle/>
        <a:p>
          <a:pPr algn="ctr"/>
          <a:endParaRPr lang="ru-RU" sz="1800">
            <a:latin typeface="Arial" pitchFamily="34" charset="0"/>
            <a:cs typeface="Arial" pitchFamily="34" charset="0"/>
          </a:endParaRPr>
        </a:p>
      </dgm:t>
    </dgm:pt>
    <dgm:pt modelId="{EEB3E5E7-3C37-48D3-89B7-27109F05AC31}">
      <dgm:prSet custT="1"/>
      <dgm:spPr/>
      <dgm:t>
        <a:bodyPr/>
        <a:lstStyle/>
        <a:p>
          <a:pPr algn="ctr" rtl="0"/>
          <a:r>
            <a:rPr lang="ru-RU" sz="1800" dirty="0" smtClean="0">
              <a:latin typeface="Arial" pitchFamily="34" charset="0"/>
              <a:cs typeface="Arial" pitchFamily="34" charset="0"/>
            </a:rPr>
            <a:t>Каучуки и резины 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8CBA031B-4ABC-4392-8B44-F4D833919509}" type="parTrans" cxnId="{08A82184-62CA-4C5B-BD04-0E98B23FD3CF}">
      <dgm:prSet/>
      <dgm:spPr/>
      <dgm:t>
        <a:bodyPr/>
        <a:lstStyle/>
        <a:p>
          <a:pPr algn="ctr"/>
          <a:endParaRPr lang="ru-RU" sz="1800">
            <a:latin typeface="Arial" pitchFamily="34" charset="0"/>
            <a:cs typeface="Arial" pitchFamily="34" charset="0"/>
          </a:endParaRPr>
        </a:p>
      </dgm:t>
    </dgm:pt>
    <dgm:pt modelId="{D18CA89E-A3F2-443F-A469-806A19C98443}" type="sibTrans" cxnId="{08A82184-62CA-4C5B-BD04-0E98B23FD3CF}">
      <dgm:prSet/>
      <dgm:spPr/>
      <dgm:t>
        <a:bodyPr/>
        <a:lstStyle/>
        <a:p>
          <a:pPr algn="ctr"/>
          <a:endParaRPr lang="ru-RU" sz="1800">
            <a:latin typeface="Arial" pitchFamily="34" charset="0"/>
            <a:cs typeface="Arial" pitchFamily="34" charset="0"/>
          </a:endParaRPr>
        </a:p>
      </dgm:t>
    </dgm:pt>
    <dgm:pt modelId="{51CE1DBC-6A0B-4572-BBC7-F1E960DC48EB}">
      <dgm:prSet custT="1"/>
      <dgm:spPr/>
      <dgm:t>
        <a:bodyPr/>
        <a:lstStyle/>
        <a:p>
          <a:pPr algn="ctr" rtl="0"/>
          <a:r>
            <a:rPr lang="ru-RU" sz="1800" dirty="0" smtClean="0">
              <a:latin typeface="Arial" pitchFamily="34" charset="0"/>
              <a:cs typeface="Arial" pitchFamily="34" charset="0"/>
            </a:rPr>
            <a:t>Элементоорганические полимеры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F3BD7E35-F951-4162-AD0C-64CE4917428C}" type="parTrans" cxnId="{07B303DB-D345-486E-A017-4E8310EFB768}">
      <dgm:prSet/>
      <dgm:spPr/>
      <dgm:t>
        <a:bodyPr/>
        <a:lstStyle/>
        <a:p>
          <a:pPr algn="ctr"/>
          <a:endParaRPr lang="ru-RU" sz="1800">
            <a:latin typeface="Arial" pitchFamily="34" charset="0"/>
            <a:cs typeface="Arial" pitchFamily="34" charset="0"/>
          </a:endParaRPr>
        </a:p>
      </dgm:t>
    </dgm:pt>
    <dgm:pt modelId="{6FBA189B-7B5F-4F7C-8A47-7843F523B525}" type="sibTrans" cxnId="{07B303DB-D345-486E-A017-4E8310EFB768}">
      <dgm:prSet/>
      <dgm:spPr/>
      <dgm:t>
        <a:bodyPr/>
        <a:lstStyle/>
        <a:p>
          <a:pPr algn="ctr"/>
          <a:endParaRPr lang="ru-RU" sz="1800">
            <a:latin typeface="Arial" pitchFamily="34" charset="0"/>
            <a:cs typeface="Arial" pitchFamily="34" charset="0"/>
          </a:endParaRPr>
        </a:p>
      </dgm:t>
    </dgm:pt>
    <dgm:pt modelId="{A23A4117-C93D-45A4-855F-8F6651F0717A}">
      <dgm:prSet custT="1"/>
      <dgm:spPr/>
      <dgm:t>
        <a:bodyPr/>
        <a:lstStyle/>
        <a:p>
          <a:pPr algn="ctr" rtl="0"/>
          <a:r>
            <a:rPr lang="ru-RU" sz="1800" dirty="0" smtClean="0">
              <a:latin typeface="Arial" pitchFamily="34" charset="0"/>
              <a:cs typeface="Arial" pitchFamily="34" charset="0"/>
            </a:rPr>
            <a:t>Углеродные материалы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6BF96E6A-70AD-4E69-8F92-C0ACF4FEC3A5}" type="parTrans" cxnId="{428EE259-5334-4ACE-A82B-B62787D39F6C}">
      <dgm:prSet/>
      <dgm:spPr/>
      <dgm:t>
        <a:bodyPr/>
        <a:lstStyle/>
        <a:p>
          <a:pPr algn="ctr"/>
          <a:endParaRPr lang="ru-RU" sz="1800">
            <a:latin typeface="Arial" pitchFamily="34" charset="0"/>
            <a:cs typeface="Arial" pitchFamily="34" charset="0"/>
          </a:endParaRPr>
        </a:p>
      </dgm:t>
    </dgm:pt>
    <dgm:pt modelId="{ADA7B657-6CA4-4C50-B5C9-9D6CB655795B}" type="sibTrans" cxnId="{428EE259-5334-4ACE-A82B-B62787D39F6C}">
      <dgm:prSet/>
      <dgm:spPr/>
      <dgm:t>
        <a:bodyPr/>
        <a:lstStyle/>
        <a:p>
          <a:pPr algn="ctr"/>
          <a:endParaRPr lang="ru-RU" sz="1800">
            <a:latin typeface="Arial" pitchFamily="34" charset="0"/>
            <a:cs typeface="Arial" pitchFamily="34" charset="0"/>
          </a:endParaRPr>
        </a:p>
      </dgm:t>
    </dgm:pt>
    <dgm:pt modelId="{0EEBCADB-0BAC-4E10-A7C1-246EFF8D0A6A}" type="pres">
      <dgm:prSet presAssocID="{5B2C7842-A2AF-49D0-978B-24E1EBD7170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567435-750F-4892-A23F-D91653FD9623}" type="pres">
      <dgm:prSet presAssocID="{A9B1D199-D6D9-48F2-9430-1BF6B07EB03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B9BDB-D448-461A-9992-D50DCC1F9FAB}" type="pres">
      <dgm:prSet presAssocID="{1AD5F407-DF49-422A-AEA4-C9902C971A3A}" presName="spacer" presStyleCnt="0"/>
      <dgm:spPr/>
    </dgm:pt>
    <dgm:pt modelId="{8077E5DD-3DE8-4EEB-977F-77E0A6DC7B7F}" type="pres">
      <dgm:prSet presAssocID="{EEB3E5E7-3C37-48D3-89B7-27109F05AC3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0E1A5F-A9E2-480D-823B-82812067A0C0}" type="pres">
      <dgm:prSet presAssocID="{D18CA89E-A3F2-443F-A469-806A19C98443}" presName="spacer" presStyleCnt="0"/>
      <dgm:spPr/>
    </dgm:pt>
    <dgm:pt modelId="{00AFCF37-3795-4028-9AC5-A35A4D580264}" type="pres">
      <dgm:prSet presAssocID="{51CE1DBC-6A0B-4572-BBC7-F1E960DC48E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EB49AF-B86A-47AF-8DE8-420587DC30D2}" type="pres">
      <dgm:prSet presAssocID="{6FBA189B-7B5F-4F7C-8A47-7843F523B525}" presName="spacer" presStyleCnt="0"/>
      <dgm:spPr/>
    </dgm:pt>
    <dgm:pt modelId="{55DCA8A6-23E2-48E3-8E30-2FA86049BCF3}" type="pres">
      <dgm:prSet presAssocID="{A23A4117-C93D-45A4-855F-8F6651F0717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B303DB-D345-486E-A017-4E8310EFB768}" srcId="{5B2C7842-A2AF-49D0-978B-24E1EBD7170C}" destId="{51CE1DBC-6A0B-4572-BBC7-F1E960DC48EB}" srcOrd="2" destOrd="0" parTransId="{F3BD7E35-F951-4162-AD0C-64CE4917428C}" sibTransId="{6FBA189B-7B5F-4F7C-8A47-7843F523B525}"/>
    <dgm:cxn modelId="{DFE9F6F4-E6C2-4207-8EF4-3BE18A596FC5}" type="presOf" srcId="{EEB3E5E7-3C37-48D3-89B7-27109F05AC31}" destId="{8077E5DD-3DE8-4EEB-977F-77E0A6DC7B7F}" srcOrd="0" destOrd="0" presId="urn:microsoft.com/office/officeart/2005/8/layout/vList2"/>
    <dgm:cxn modelId="{428EE259-5334-4ACE-A82B-B62787D39F6C}" srcId="{5B2C7842-A2AF-49D0-978B-24E1EBD7170C}" destId="{A23A4117-C93D-45A4-855F-8F6651F0717A}" srcOrd="3" destOrd="0" parTransId="{6BF96E6A-70AD-4E69-8F92-C0ACF4FEC3A5}" sibTransId="{ADA7B657-6CA4-4C50-B5C9-9D6CB655795B}"/>
    <dgm:cxn modelId="{89CC43DC-54F3-4129-9D02-2A3C8B63BB92}" srcId="{5B2C7842-A2AF-49D0-978B-24E1EBD7170C}" destId="{A9B1D199-D6D9-48F2-9430-1BF6B07EB033}" srcOrd="0" destOrd="0" parTransId="{0D1E0375-380E-431C-AED5-BA9D9A5D8CE1}" sibTransId="{1AD5F407-DF49-422A-AEA4-C9902C971A3A}"/>
    <dgm:cxn modelId="{08A82184-62CA-4C5B-BD04-0E98B23FD3CF}" srcId="{5B2C7842-A2AF-49D0-978B-24E1EBD7170C}" destId="{EEB3E5E7-3C37-48D3-89B7-27109F05AC31}" srcOrd="1" destOrd="0" parTransId="{8CBA031B-4ABC-4392-8B44-F4D833919509}" sibTransId="{D18CA89E-A3F2-443F-A469-806A19C98443}"/>
    <dgm:cxn modelId="{322983B7-8D7A-43A2-A0CC-FCB687BCCB20}" type="presOf" srcId="{51CE1DBC-6A0B-4572-BBC7-F1E960DC48EB}" destId="{00AFCF37-3795-4028-9AC5-A35A4D580264}" srcOrd="0" destOrd="0" presId="urn:microsoft.com/office/officeart/2005/8/layout/vList2"/>
    <dgm:cxn modelId="{39EED07C-5E22-4F7B-BACF-D6A5B057974C}" type="presOf" srcId="{A23A4117-C93D-45A4-855F-8F6651F0717A}" destId="{55DCA8A6-23E2-48E3-8E30-2FA86049BCF3}" srcOrd="0" destOrd="0" presId="urn:microsoft.com/office/officeart/2005/8/layout/vList2"/>
    <dgm:cxn modelId="{258BA2EB-2629-439B-8595-C44422F98BA3}" type="presOf" srcId="{5B2C7842-A2AF-49D0-978B-24E1EBD7170C}" destId="{0EEBCADB-0BAC-4E10-A7C1-246EFF8D0A6A}" srcOrd="0" destOrd="0" presId="urn:microsoft.com/office/officeart/2005/8/layout/vList2"/>
    <dgm:cxn modelId="{7DC5B1B2-4582-4FBF-A65F-9F04C17CB39F}" type="presOf" srcId="{A9B1D199-D6D9-48F2-9430-1BF6B07EB033}" destId="{42567435-750F-4892-A23F-D91653FD9623}" srcOrd="0" destOrd="0" presId="urn:microsoft.com/office/officeart/2005/8/layout/vList2"/>
    <dgm:cxn modelId="{BB1C76DA-335F-4E8E-A265-E46659BD055D}" type="presParOf" srcId="{0EEBCADB-0BAC-4E10-A7C1-246EFF8D0A6A}" destId="{42567435-750F-4892-A23F-D91653FD9623}" srcOrd="0" destOrd="0" presId="urn:microsoft.com/office/officeart/2005/8/layout/vList2"/>
    <dgm:cxn modelId="{C7BE749A-B628-45C7-B37B-6078A8AF6D77}" type="presParOf" srcId="{0EEBCADB-0BAC-4E10-A7C1-246EFF8D0A6A}" destId="{D6FB9BDB-D448-461A-9992-D50DCC1F9FAB}" srcOrd="1" destOrd="0" presId="urn:microsoft.com/office/officeart/2005/8/layout/vList2"/>
    <dgm:cxn modelId="{5B1E773E-FEBB-4815-A0B3-038761DF18EB}" type="presParOf" srcId="{0EEBCADB-0BAC-4E10-A7C1-246EFF8D0A6A}" destId="{8077E5DD-3DE8-4EEB-977F-77E0A6DC7B7F}" srcOrd="2" destOrd="0" presId="urn:microsoft.com/office/officeart/2005/8/layout/vList2"/>
    <dgm:cxn modelId="{EE809DF0-1599-4BD1-ADCC-D4088CE4A25B}" type="presParOf" srcId="{0EEBCADB-0BAC-4E10-A7C1-246EFF8D0A6A}" destId="{2A0E1A5F-A9E2-480D-823B-82812067A0C0}" srcOrd="3" destOrd="0" presId="urn:microsoft.com/office/officeart/2005/8/layout/vList2"/>
    <dgm:cxn modelId="{2D4B4859-5078-4579-869D-0455C107C066}" type="presParOf" srcId="{0EEBCADB-0BAC-4E10-A7C1-246EFF8D0A6A}" destId="{00AFCF37-3795-4028-9AC5-A35A4D580264}" srcOrd="4" destOrd="0" presId="urn:microsoft.com/office/officeart/2005/8/layout/vList2"/>
    <dgm:cxn modelId="{D77774BD-C21D-4EA8-BDAA-4095E4C551DA}" type="presParOf" srcId="{0EEBCADB-0BAC-4E10-A7C1-246EFF8D0A6A}" destId="{D9EB49AF-B86A-47AF-8DE8-420587DC30D2}" srcOrd="5" destOrd="0" presId="urn:microsoft.com/office/officeart/2005/8/layout/vList2"/>
    <dgm:cxn modelId="{F3CBB404-FA86-4F1A-8CE5-1B300FFEF69E}" type="presParOf" srcId="{0EEBCADB-0BAC-4E10-A7C1-246EFF8D0A6A}" destId="{55DCA8A6-23E2-48E3-8E30-2FA86049BCF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2B138F7-6507-4C26-9F32-A13B0C15356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3A5EB5F-D1C4-44EA-A01D-191C57ABCEFA}">
      <dgm:prSet custT="1"/>
      <dgm:spPr/>
      <dgm:t>
        <a:bodyPr/>
        <a:lstStyle/>
        <a:p>
          <a:pPr rtl="0"/>
          <a:r>
            <a:rPr lang="en-US" sz="1800" dirty="0" smtClean="0">
              <a:latin typeface="Arial" pitchFamily="34" charset="0"/>
              <a:cs typeface="Arial" pitchFamily="34" charset="0"/>
            </a:rPr>
            <a:t>СТЕКЛО</a:t>
          </a:r>
          <a:r>
            <a:rPr lang="ru-RU" sz="1800" dirty="0" smtClean="0">
              <a:latin typeface="Arial" pitchFamily="34" charset="0"/>
              <a:cs typeface="Arial" pitchFamily="34" charset="0"/>
            </a:rPr>
            <a:t> </a:t>
          </a:r>
          <a:endParaRPr lang="ru-RU" sz="1800" b="0" dirty="0">
            <a:latin typeface="Arial" pitchFamily="34" charset="0"/>
            <a:cs typeface="Arial" pitchFamily="34" charset="0"/>
          </a:endParaRPr>
        </a:p>
      </dgm:t>
    </dgm:pt>
    <dgm:pt modelId="{D2E6F7EE-4719-40D8-BD60-45693538EDBD}" type="parTrans" cxnId="{29CFFB15-6C5B-43ED-8408-82D39A276229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A44CCA61-097D-4CA5-A5B8-275EF9426CB2}" type="sibTrans" cxnId="{29CFFB15-6C5B-43ED-8408-82D39A276229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81BD6AEB-2B7F-41CE-8712-ADE56CBBE134}">
      <dgm:prSet custT="1"/>
      <dgm:spPr/>
      <dgm:t>
        <a:bodyPr/>
        <a:lstStyle/>
        <a:p>
          <a:pPr rtl="0"/>
          <a:r>
            <a:rPr lang="en-US" sz="1800" b="0" dirty="0" smtClean="0">
              <a:latin typeface="Arial" pitchFamily="34" charset="0"/>
              <a:cs typeface="Arial" pitchFamily="34" charset="0"/>
            </a:rPr>
            <a:t>КЕРАМИЧЕСКИЕ МАТЕРИАЛЫ</a:t>
          </a:r>
          <a:endParaRPr lang="ru-RU" sz="1800" b="0" dirty="0">
            <a:latin typeface="Arial" pitchFamily="34" charset="0"/>
            <a:cs typeface="Arial" pitchFamily="34" charset="0"/>
          </a:endParaRPr>
        </a:p>
      </dgm:t>
    </dgm:pt>
    <dgm:pt modelId="{12458A5E-9073-4876-8A29-5EF5A5273B3E}" type="parTrans" cxnId="{A1831031-FAC9-4BC8-8A6C-D7A8EF572C58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9672A82B-15A3-4E24-AACD-91D2B07B6590}" type="sibTrans" cxnId="{A1831031-FAC9-4BC8-8A6C-D7A8EF572C58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7A0FEF4A-9B36-4033-9C1C-CAFC92667D5F}">
      <dgm:prSet custT="1"/>
      <dgm:spPr/>
      <dgm:t>
        <a:bodyPr/>
        <a:lstStyle/>
        <a:p>
          <a:pPr rtl="0"/>
          <a:r>
            <a:rPr lang="en-US" sz="1800" b="1" dirty="0" err="1" smtClean="0">
              <a:latin typeface="Arial" pitchFamily="34" charset="0"/>
              <a:cs typeface="Arial" pitchFamily="34" charset="0"/>
            </a:rPr>
            <a:t>Фарфор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7F28CF8D-23AF-45A1-AE8E-FA4397669BC3}" type="parTrans" cxnId="{A8EF87A1-4D41-4604-8B4A-2EBFF6BA544A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11F4432B-4C6E-43B3-B631-049F06D3357B}" type="sibTrans" cxnId="{A8EF87A1-4D41-4604-8B4A-2EBFF6BA544A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B3F84F40-1D11-4E4C-8177-6EF0C1E09344}">
      <dgm:prSet custT="1"/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Кислотоупорная 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0D6A7EDF-A4BA-40E6-8D27-98E3BA4C6921}" type="parTrans" cxnId="{4CC7B59A-8C64-4E2F-BEA3-B02087C4FADC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25A7C15D-4483-4EBC-A2B6-592AE35FD30F}" type="sibTrans" cxnId="{4CC7B59A-8C64-4E2F-BEA3-B02087C4FADC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ACFE8CEC-C8C2-43F6-83A5-7C98B805406E}">
      <dgm:prSet custT="1"/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Керамика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222C98D4-25B6-4F4E-9B3B-9C2D0073FB58}" type="parTrans" cxnId="{F6B2DC7E-1FE3-4864-80E7-8C3149375367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C135FC34-33CB-445C-8BAF-81A2A71DCE2B}" type="sibTrans" cxnId="{F6B2DC7E-1FE3-4864-80E7-8C3149375367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5F9AB35A-C12E-4FAF-B3DF-B21E9FEDB4B8}">
      <dgm:prSet custT="1"/>
      <dgm:spPr/>
      <dgm:t>
        <a:bodyPr/>
        <a:lstStyle/>
        <a:p>
          <a:pPr rtl="0"/>
          <a:r>
            <a:rPr lang="ru-RU" sz="1800" b="1" dirty="0" err="1" smtClean="0">
              <a:latin typeface="Arial" pitchFamily="34" charset="0"/>
              <a:cs typeface="Arial" pitchFamily="34" charset="0"/>
            </a:rPr>
            <a:t>Кислотощёлочеупорные</a:t>
          </a:r>
          <a:r>
            <a:rPr lang="ru-RU" sz="1800" b="1" dirty="0" smtClean="0">
              <a:latin typeface="Arial" pitchFamily="34" charset="0"/>
              <a:cs typeface="Arial" pitchFamily="34" charset="0"/>
            </a:rPr>
            <a:t> эмали</a:t>
          </a:r>
          <a:r>
            <a:rPr lang="ru-RU" sz="1800" dirty="0" smtClean="0">
              <a:latin typeface="Arial" pitchFamily="34" charset="0"/>
              <a:cs typeface="Arial" pitchFamily="34" charset="0"/>
            </a:rPr>
            <a:t> 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EE94B695-5080-4372-8389-AC99986F72AF}" type="parTrans" cxnId="{AA660205-C5B6-426F-A8D2-7AEFD0B6EBC9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4C6D1749-E4AE-49E6-B57B-0815DDB4FFB0}" type="sibTrans" cxnId="{AA660205-C5B6-426F-A8D2-7AEFD0B6EBC9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61B4494C-07FF-4FA0-942E-389E1E6C9B34}">
      <dgm:prSet custT="1"/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Огнеупоры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77F82200-9C18-4893-A9A0-978A119B65FD}" type="parTrans" cxnId="{D88D1870-2329-46D9-824D-99A1B967DEFE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59DC8E09-D360-49EE-9AC0-A554EDA56773}" type="sibTrans" cxnId="{D88D1870-2329-46D9-824D-99A1B967DEFE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58C4EF8B-B07F-4BF6-A8CF-30A44CB878B0}">
      <dgm:prSet custT="1"/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Вяжущие материалы: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A96999B9-317B-47E7-81E2-C48158CE3DC8}" type="parTrans" cxnId="{E515F6CA-4FD7-42E2-97EB-3B03781A5895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2E992D05-8C69-44D5-9C8B-F7DB30CB0A51}" type="sibTrans" cxnId="{E515F6CA-4FD7-42E2-97EB-3B03781A5895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E68C2BD2-FB50-4F3A-9325-90D3956D3582}">
      <dgm:prSet custT="1"/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А. </a:t>
          </a:r>
          <a:r>
            <a:rPr lang="ru-RU" sz="1800" b="1" i="1" dirty="0" err="1" smtClean="0">
              <a:latin typeface="Arial" pitchFamily="34" charset="0"/>
              <a:cs typeface="Arial" pitchFamily="34" charset="0"/>
            </a:rPr>
            <a:t>Кислотощёлоче-стойкие</a:t>
          </a:r>
          <a:r>
            <a:rPr lang="ru-RU" sz="1800" b="1" i="1" dirty="0" smtClean="0">
              <a:latin typeface="Arial" pitchFamily="34" charset="0"/>
              <a:cs typeface="Arial" pitchFamily="34" charset="0"/>
            </a:rPr>
            <a:t> цементы</a:t>
          </a:r>
          <a:r>
            <a:rPr lang="ru-RU" sz="1800" b="1" dirty="0" smtClean="0">
              <a:latin typeface="Arial" pitchFamily="34" charset="0"/>
              <a:cs typeface="Arial" pitchFamily="34" charset="0"/>
            </a:rPr>
            <a:t> 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AFE56B98-3B24-4279-8B03-B25D8FEE0A0E}" type="parTrans" cxnId="{25906F85-AEC2-45CF-B6E4-D72A67598C8D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26E5ACF6-30E9-40E1-A6EC-417540850973}" type="sibTrans" cxnId="{25906F85-AEC2-45CF-B6E4-D72A67598C8D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F60BC64E-A692-4CE0-A327-5BFF7DA9ADE2}">
      <dgm:prSet custT="1"/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Б. </a:t>
          </a:r>
          <a:r>
            <a:rPr lang="ru-RU" sz="1800" b="1" i="1" dirty="0" err="1" smtClean="0">
              <a:latin typeface="Arial" pitchFamily="34" charset="0"/>
              <a:cs typeface="Arial" pitchFamily="34" charset="0"/>
            </a:rPr>
            <a:t>Кислотощёлоче-стойкие</a:t>
          </a:r>
          <a:r>
            <a:rPr lang="ru-RU" sz="1800" b="1" i="1" dirty="0" smtClean="0">
              <a:latin typeface="Arial" pitchFamily="34" charset="0"/>
              <a:cs typeface="Arial" pitchFamily="34" charset="0"/>
            </a:rPr>
            <a:t> бетоны</a:t>
          </a:r>
          <a:r>
            <a:rPr lang="ru-RU" sz="1800" b="1" dirty="0" smtClean="0">
              <a:latin typeface="Arial" pitchFamily="34" charset="0"/>
              <a:cs typeface="Arial" pitchFamily="34" charset="0"/>
            </a:rPr>
            <a:t> 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4507D5F9-E4F7-4E78-B246-83816BA96BAB}" type="parTrans" cxnId="{3A6ED3D2-7E2C-4FEA-AB57-8ABDC6001294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3E72B3E8-EDD4-44D2-A57C-01FD1780501C}" type="sibTrans" cxnId="{3A6ED3D2-7E2C-4FEA-AB57-8ABDC6001294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5A84381C-EEA7-4A34-AF61-23689916AF15}">
      <dgm:prSet custT="1"/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Алюмоборосиликатные стекла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46C1B547-6FD7-4B8E-AFC6-3D938D57C29D}" type="parTrans" cxnId="{C9257813-87A0-47F4-8816-DED1952D5FAB}">
      <dgm:prSet/>
      <dgm:spPr/>
      <dgm:t>
        <a:bodyPr/>
        <a:lstStyle/>
        <a:p>
          <a:endParaRPr lang="ru-RU" sz="1800"/>
        </a:p>
      </dgm:t>
    </dgm:pt>
    <dgm:pt modelId="{DAC19142-94F5-470D-9D75-3939614D89BB}" type="sibTrans" cxnId="{C9257813-87A0-47F4-8816-DED1952D5FAB}">
      <dgm:prSet/>
      <dgm:spPr/>
      <dgm:t>
        <a:bodyPr/>
        <a:lstStyle/>
        <a:p>
          <a:endParaRPr lang="ru-RU" sz="1800"/>
        </a:p>
      </dgm:t>
    </dgm:pt>
    <dgm:pt modelId="{8A052C10-0A8A-4CC0-B569-4F6B888CCB14}">
      <dgm:prSet custT="1"/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Кварцевое стекло.</a:t>
          </a:r>
          <a:r>
            <a:rPr lang="ru-RU" sz="1800" dirty="0" smtClean="0">
              <a:latin typeface="Arial" pitchFamily="34" charset="0"/>
              <a:cs typeface="Arial" pitchFamily="34" charset="0"/>
            </a:rPr>
            <a:t> 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4F2501BF-DC82-4FB4-A19E-84CEFC3D4A2B}" type="parTrans" cxnId="{AF609CB6-C93F-4E39-A4D5-E302C2ECA095}">
      <dgm:prSet/>
      <dgm:spPr/>
      <dgm:t>
        <a:bodyPr/>
        <a:lstStyle/>
        <a:p>
          <a:endParaRPr lang="ru-RU" sz="1800"/>
        </a:p>
      </dgm:t>
    </dgm:pt>
    <dgm:pt modelId="{911BC7DB-32F9-40D1-9A97-E4A980A3F653}" type="sibTrans" cxnId="{AF609CB6-C93F-4E39-A4D5-E302C2ECA095}">
      <dgm:prSet/>
      <dgm:spPr/>
      <dgm:t>
        <a:bodyPr/>
        <a:lstStyle/>
        <a:p>
          <a:endParaRPr lang="ru-RU" sz="1800"/>
        </a:p>
      </dgm:t>
    </dgm:pt>
    <dgm:pt modelId="{ED58D194-2765-467C-8EBA-20C569E75D1B}">
      <dgm:prSet custT="1"/>
      <dgm:spPr/>
      <dgm:t>
        <a:bodyPr/>
        <a:lstStyle/>
        <a:p>
          <a:pPr rtl="0"/>
          <a:r>
            <a:rPr lang="ru-RU" sz="1800" b="1" dirty="0" err="1" smtClean="0">
              <a:latin typeface="Arial" pitchFamily="34" charset="0"/>
              <a:cs typeface="Arial" pitchFamily="34" charset="0"/>
            </a:rPr>
            <a:t>Ситаллы</a:t>
          </a:r>
          <a:r>
            <a:rPr lang="ru-RU" sz="1800" b="1" dirty="0" smtClean="0">
              <a:latin typeface="Arial" pitchFamily="34" charset="0"/>
              <a:cs typeface="Arial" pitchFamily="34" charset="0"/>
            </a:rPr>
            <a:t>.</a:t>
          </a:r>
          <a:r>
            <a:rPr lang="ru-RU" sz="1800" dirty="0" smtClean="0">
              <a:latin typeface="Arial" pitchFamily="34" charset="0"/>
              <a:cs typeface="Arial" pitchFamily="34" charset="0"/>
            </a:rPr>
            <a:t>  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F299CF87-9603-492D-878F-F5E7BCD9774F}" type="parTrans" cxnId="{CD0FF5A4-1787-4E18-A851-774CE374E924}">
      <dgm:prSet/>
      <dgm:spPr/>
      <dgm:t>
        <a:bodyPr/>
        <a:lstStyle/>
        <a:p>
          <a:endParaRPr lang="ru-RU" sz="1800"/>
        </a:p>
      </dgm:t>
    </dgm:pt>
    <dgm:pt modelId="{C1373A0D-146A-4919-9830-B3CBED1B18DC}" type="sibTrans" cxnId="{CD0FF5A4-1787-4E18-A851-774CE374E924}">
      <dgm:prSet/>
      <dgm:spPr/>
      <dgm:t>
        <a:bodyPr/>
        <a:lstStyle/>
        <a:p>
          <a:endParaRPr lang="ru-RU" sz="1800"/>
        </a:p>
      </dgm:t>
    </dgm:pt>
    <dgm:pt modelId="{39E67B4C-D433-435A-8BDC-98FA1F2134C4}" type="pres">
      <dgm:prSet presAssocID="{C2B138F7-6507-4C26-9F32-A13B0C15356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A43C2C-1A84-4C9B-8E68-41948E974729}" type="pres">
      <dgm:prSet presAssocID="{63A5EB5F-D1C4-44EA-A01D-191C57ABCEF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583CE9-B801-4AC4-B032-2198F34A9A23}" type="pres">
      <dgm:prSet presAssocID="{63A5EB5F-D1C4-44EA-A01D-191C57ABCEF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860A32-0212-45DD-B8C7-2AD99A250760}" type="pres">
      <dgm:prSet presAssocID="{81BD6AEB-2B7F-41CE-8712-ADE56CBBE13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1DB173-0D83-4352-B8D5-6A7DB23F9B5A}" type="pres">
      <dgm:prSet presAssocID="{81BD6AEB-2B7F-41CE-8712-ADE56CBBE13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B0B075-C01C-4FE3-A5E0-D94764A0B88E}" type="presOf" srcId="{63A5EB5F-D1C4-44EA-A01D-191C57ABCEFA}" destId="{77A43C2C-1A84-4C9B-8E68-41948E974729}" srcOrd="0" destOrd="0" presId="urn:microsoft.com/office/officeart/2005/8/layout/vList2"/>
    <dgm:cxn modelId="{FB65E27A-2054-4B81-832E-805950F993BA}" type="presOf" srcId="{ACFE8CEC-C8C2-43F6-83A5-7C98B805406E}" destId="{BA1DB173-0D83-4352-B8D5-6A7DB23F9B5A}" srcOrd="0" destOrd="2" presId="urn:microsoft.com/office/officeart/2005/8/layout/vList2"/>
    <dgm:cxn modelId="{09AC1EB0-CA7A-402B-8D4D-A93C3D0B8B2B}" type="presOf" srcId="{5A84381C-EEA7-4A34-AF61-23689916AF15}" destId="{BA583CE9-B801-4AC4-B032-2198F34A9A23}" srcOrd="0" destOrd="0" presId="urn:microsoft.com/office/officeart/2005/8/layout/vList2"/>
    <dgm:cxn modelId="{2CA6AFD4-2A6F-4CAB-A579-FA1B5505A778}" type="presOf" srcId="{81BD6AEB-2B7F-41CE-8712-ADE56CBBE134}" destId="{CA860A32-0212-45DD-B8C7-2AD99A250760}" srcOrd="0" destOrd="0" presId="urn:microsoft.com/office/officeart/2005/8/layout/vList2"/>
    <dgm:cxn modelId="{99D5BD96-0917-41B5-9209-A9F4ABAE029B}" type="presOf" srcId="{E68C2BD2-FB50-4F3A-9325-90D3956D3582}" destId="{BA1DB173-0D83-4352-B8D5-6A7DB23F9B5A}" srcOrd="0" destOrd="6" presId="urn:microsoft.com/office/officeart/2005/8/layout/vList2"/>
    <dgm:cxn modelId="{B45697C6-00D5-48F0-A1D5-AB03921ADC16}" type="presOf" srcId="{C2B138F7-6507-4C26-9F32-A13B0C15356B}" destId="{39E67B4C-D433-435A-8BDC-98FA1F2134C4}" srcOrd="0" destOrd="0" presId="urn:microsoft.com/office/officeart/2005/8/layout/vList2"/>
    <dgm:cxn modelId="{AC3C8D5D-65EF-4034-993D-E7104E6199DF}" type="presOf" srcId="{B3F84F40-1D11-4E4C-8177-6EF0C1E09344}" destId="{BA1DB173-0D83-4352-B8D5-6A7DB23F9B5A}" srcOrd="0" destOrd="1" presId="urn:microsoft.com/office/officeart/2005/8/layout/vList2"/>
    <dgm:cxn modelId="{825471A6-2AA2-4D03-9FEA-273C2F307E18}" type="presOf" srcId="{ED58D194-2765-467C-8EBA-20C569E75D1B}" destId="{BA583CE9-B801-4AC4-B032-2198F34A9A23}" srcOrd="0" destOrd="2" presId="urn:microsoft.com/office/officeart/2005/8/layout/vList2"/>
    <dgm:cxn modelId="{61578A73-53E0-4D47-9F46-A11BCEB5B4F0}" type="presOf" srcId="{5F9AB35A-C12E-4FAF-B3DF-B21E9FEDB4B8}" destId="{BA1DB173-0D83-4352-B8D5-6A7DB23F9B5A}" srcOrd="0" destOrd="3" presId="urn:microsoft.com/office/officeart/2005/8/layout/vList2"/>
    <dgm:cxn modelId="{1E9D7A54-A64B-48FC-B99D-3B1158A6BD02}" type="presOf" srcId="{58C4EF8B-B07F-4BF6-A8CF-30A44CB878B0}" destId="{BA1DB173-0D83-4352-B8D5-6A7DB23F9B5A}" srcOrd="0" destOrd="5" presId="urn:microsoft.com/office/officeart/2005/8/layout/vList2"/>
    <dgm:cxn modelId="{AF609CB6-C93F-4E39-A4D5-E302C2ECA095}" srcId="{63A5EB5F-D1C4-44EA-A01D-191C57ABCEFA}" destId="{8A052C10-0A8A-4CC0-B569-4F6B888CCB14}" srcOrd="1" destOrd="0" parTransId="{4F2501BF-DC82-4FB4-A19E-84CEFC3D4A2B}" sibTransId="{911BC7DB-32F9-40D1-9A97-E4A980A3F653}"/>
    <dgm:cxn modelId="{D88D1870-2329-46D9-824D-99A1B967DEFE}" srcId="{81BD6AEB-2B7F-41CE-8712-ADE56CBBE134}" destId="{61B4494C-07FF-4FA0-942E-389E1E6C9B34}" srcOrd="4" destOrd="0" parTransId="{77F82200-9C18-4893-A9A0-978A119B65FD}" sibTransId="{59DC8E09-D360-49EE-9AC0-A554EDA56773}"/>
    <dgm:cxn modelId="{25906F85-AEC2-45CF-B6E4-D72A67598C8D}" srcId="{58C4EF8B-B07F-4BF6-A8CF-30A44CB878B0}" destId="{E68C2BD2-FB50-4F3A-9325-90D3956D3582}" srcOrd="0" destOrd="0" parTransId="{AFE56B98-3B24-4279-8B03-B25D8FEE0A0E}" sibTransId="{26E5ACF6-30E9-40E1-A6EC-417540850973}"/>
    <dgm:cxn modelId="{29CFFB15-6C5B-43ED-8408-82D39A276229}" srcId="{C2B138F7-6507-4C26-9F32-A13B0C15356B}" destId="{63A5EB5F-D1C4-44EA-A01D-191C57ABCEFA}" srcOrd="0" destOrd="0" parTransId="{D2E6F7EE-4719-40D8-BD60-45693538EDBD}" sibTransId="{A44CCA61-097D-4CA5-A5B8-275EF9426CB2}"/>
    <dgm:cxn modelId="{A8EF87A1-4D41-4604-8B4A-2EBFF6BA544A}" srcId="{81BD6AEB-2B7F-41CE-8712-ADE56CBBE134}" destId="{7A0FEF4A-9B36-4033-9C1C-CAFC92667D5F}" srcOrd="0" destOrd="0" parTransId="{7F28CF8D-23AF-45A1-AE8E-FA4397669BC3}" sibTransId="{11F4432B-4C6E-43B3-B631-049F06D3357B}"/>
    <dgm:cxn modelId="{F6B2DC7E-1FE3-4864-80E7-8C3149375367}" srcId="{81BD6AEB-2B7F-41CE-8712-ADE56CBBE134}" destId="{ACFE8CEC-C8C2-43F6-83A5-7C98B805406E}" srcOrd="2" destOrd="0" parTransId="{222C98D4-25B6-4F4E-9B3B-9C2D0073FB58}" sibTransId="{C135FC34-33CB-445C-8BAF-81A2A71DCE2B}"/>
    <dgm:cxn modelId="{3A6ED3D2-7E2C-4FEA-AB57-8ABDC6001294}" srcId="{58C4EF8B-B07F-4BF6-A8CF-30A44CB878B0}" destId="{F60BC64E-A692-4CE0-A327-5BFF7DA9ADE2}" srcOrd="1" destOrd="0" parTransId="{4507D5F9-E4F7-4E78-B246-83816BA96BAB}" sibTransId="{3E72B3E8-EDD4-44D2-A57C-01FD1780501C}"/>
    <dgm:cxn modelId="{6AFFB24D-9D36-4055-8065-61E91EFE193E}" type="presOf" srcId="{F60BC64E-A692-4CE0-A327-5BFF7DA9ADE2}" destId="{BA1DB173-0D83-4352-B8D5-6A7DB23F9B5A}" srcOrd="0" destOrd="7" presId="urn:microsoft.com/office/officeart/2005/8/layout/vList2"/>
    <dgm:cxn modelId="{5225B64E-87AF-4663-8C9F-451841DFC6AF}" type="presOf" srcId="{7A0FEF4A-9B36-4033-9C1C-CAFC92667D5F}" destId="{BA1DB173-0D83-4352-B8D5-6A7DB23F9B5A}" srcOrd="0" destOrd="0" presId="urn:microsoft.com/office/officeart/2005/8/layout/vList2"/>
    <dgm:cxn modelId="{4CC7B59A-8C64-4E2F-BEA3-B02087C4FADC}" srcId="{81BD6AEB-2B7F-41CE-8712-ADE56CBBE134}" destId="{B3F84F40-1D11-4E4C-8177-6EF0C1E09344}" srcOrd="1" destOrd="0" parTransId="{0D6A7EDF-A4BA-40E6-8D27-98E3BA4C6921}" sibTransId="{25A7C15D-4483-4EBC-A2B6-592AE35FD30F}"/>
    <dgm:cxn modelId="{E515F6CA-4FD7-42E2-97EB-3B03781A5895}" srcId="{81BD6AEB-2B7F-41CE-8712-ADE56CBBE134}" destId="{58C4EF8B-B07F-4BF6-A8CF-30A44CB878B0}" srcOrd="5" destOrd="0" parTransId="{A96999B9-317B-47E7-81E2-C48158CE3DC8}" sibTransId="{2E992D05-8C69-44D5-9C8B-F7DB30CB0A51}"/>
    <dgm:cxn modelId="{A1831031-FAC9-4BC8-8A6C-D7A8EF572C58}" srcId="{C2B138F7-6507-4C26-9F32-A13B0C15356B}" destId="{81BD6AEB-2B7F-41CE-8712-ADE56CBBE134}" srcOrd="1" destOrd="0" parTransId="{12458A5E-9073-4876-8A29-5EF5A5273B3E}" sibTransId="{9672A82B-15A3-4E24-AACD-91D2B07B6590}"/>
    <dgm:cxn modelId="{CD0FF5A4-1787-4E18-A851-774CE374E924}" srcId="{63A5EB5F-D1C4-44EA-A01D-191C57ABCEFA}" destId="{ED58D194-2765-467C-8EBA-20C569E75D1B}" srcOrd="2" destOrd="0" parTransId="{F299CF87-9603-492D-878F-F5E7BCD9774F}" sibTransId="{C1373A0D-146A-4919-9830-B3CBED1B18DC}"/>
    <dgm:cxn modelId="{3EDEF2A7-A952-4D9F-9AE5-820ACC9A4F4D}" type="presOf" srcId="{61B4494C-07FF-4FA0-942E-389E1E6C9B34}" destId="{BA1DB173-0D83-4352-B8D5-6A7DB23F9B5A}" srcOrd="0" destOrd="4" presId="urn:microsoft.com/office/officeart/2005/8/layout/vList2"/>
    <dgm:cxn modelId="{AA660205-C5B6-426F-A8D2-7AEFD0B6EBC9}" srcId="{81BD6AEB-2B7F-41CE-8712-ADE56CBBE134}" destId="{5F9AB35A-C12E-4FAF-B3DF-B21E9FEDB4B8}" srcOrd="3" destOrd="0" parTransId="{EE94B695-5080-4372-8389-AC99986F72AF}" sibTransId="{4C6D1749-E4AE-49E6-B57B-0815DDB4FFB0}"/>
    <dgm:cxn modelId="{C9257813-87A0-47F4-8816-DED1952D5FAB}" srcId="{63A5EB5F-D1C4-44EA-A01D-191C57ABCEFA}" destId="{5A84381C-EEA7-4A34-AF61-23689916AF15}" srcOrd="0" destOrd="0" parTransId="{46C1B547-6FD7-4B8E-AFC6-3D938D57C29D}" sibTransId="{DAC19142-94F5-470D-9D75-3939614D89BB}"/>
    <dgm:cxn modelId="{C012CCC2-F408-45F0-89AE-3EF2E33B91A8}" type="presOf" srcId="{8A052C10-0A8A-4CC0-B569-4F6B888CCB14}" destId="{BA583CE9-B801-4AC4-B032-2198F34A9A23}" srcOrd="0" destOrd="1" presId="urn:microsoft.com/office/officeart/2005/8/layout/vList2"/>
    <dgm:cxn modelId="{EFEDFF07-5A47-4B32-A26B-D9F5925EE4B2}" type="presParOf" srcId="{39E67B4C-D433-435A-8BDC-98FA1F2134C4}" destId="{77A43C2C-1A84-4C9B-8E68-41948E974729}" srcOrd="0" destOrd="0" presId="urn:microsoft.com/office/officeart/2005/8/layout/vList2"/>
    <dgm:cxn modelId="{ECFE5005-DDE3-435C-8D0E-2CB894364FF7}" type="presParOf" srcId="{39E67B4C-D433-435A-8BDC-98FA1F2134C4}" destId="{BA583CE9-B801-4AC4-B032-2198F34A9A23}" srcOrd="1" destOrd="0" presId="urn:microsoft.com/office/officeart/2005/8/layout/vList2"/>
    <dgm:cxn modelId="{BB9B2058-3F92-43C1-82E2-09B02A15BC86}" type="presParOf" srcId="{39E67B4C-D433-435A-8BDC-98FA1F2134C4}" destId="{CA860A32-0212-45DD-B8C7-2AD99A250760}" srcOrd="2" destOrd="0" presId="urn:microsoft.com/office/officeart/2005/8/layout/vList2"/>
    <dgm:cxn modelId="{DDBEE501-32B5-4230-8841-6E5EC61FDAB7}" type="presParOf" srcId="{39E67B4C-D433-435A-8BDC-98FA1F2134C4}" destId="{BA1DB173-0D83-4352-B8D5-6A7DB23F9B5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ED5DA2D-4433-462F-9F24-FD3CC5773817}" type="doc">
      <dgm:prSet loTypeId="urn:microsoft.com/office/officeart/2005/8/layout/hList1" loCatId="list" qsTypeId="urn:microsoft.com/office/officeart/2005/8/quickstyle/simple3" qsCatId="simple" csTypeId="urn:microsoft.com/office/officeart/2005/8/colors/colorful5" csCatId="colorful"/>
      <dgm:spPr/>
      <dgm:t>
        <a:bodyPr/>
        <a:lstStyle/>
        <a:p>
          <a:endParaRPr lang="ru-RU"/>
        </a:p>
      </dgm:t>
    </dgm:pt>
    <dgm:pt modelId="{D2FD3BCF-1C3D-4FC4-BDBC-DA17B776DDA2}">
      <dgm:prSet custT="1"/>
      <dgm:spPr/>
      <dgm:t>
        <a:bodyPr/>
        <a:lstStyle/>
        <a:p>
          <a:pPr rtl="0"/>
          <a:r>
            <a:rPr lang="ru-RU" sz="1700" b="1" dirty="0" smtClean="0">
              <a:latin typeface="Arial" pitchFamily="34" charset="0"/>
              <a:cs typeface="Arial" pitchFamily="34" charset="0"/>
            </a:rPr>
            <a:t>Изготавливают</a:t>
          </a:r>
          <a:r>
            <a:rPr lang="en-US" sz="1700" dirty="0" smtClean="0">
              <a:latin typeface="Arial" pitchFamily="34" charset="0"/>
              <a:cs typeface="Arial" pitchFamily="34" charset="0"/>
            </a:rPr>
            <a:t>:</a:t>
          </a:r>
          <a:endParaRPr lang="ru-RU" sz="1700" dirty="0">
            <a:latin typeface="Arial" pitchFamily="34" charset="0"/>
            <a:cs typeface="Arial" pitchFamily="34" charset="0"/>
          </a:endParaRPr>
        </a:p>
      </dgm:t>
    </dgm:pt>
    <dgm:pt modelId="{DF8A2FF3-6459-4864-8CAB-DA240E918AE2}" type="parTrans" cxnId="{B0919D2D-088E-4364-A75A-6C67AF6A5FFB}">
      <dgm:prSet/>
      <dgm:spPr/>
      <dgm:t>
        <a:bodyPr/>
        <a:lstStyle/>
        <a:p>
          <a:endParaRPr lang="ru-RU" sz="1700"/>
        </a:p>
      </dgm:t>
    </dgm:pt>
    <dgm:pt modelId="{6D7BDF38-1EEB-4FA8-8F38-8A017226B23F}" type="sibTrans" cxnId="{B0919D2D-088E-4364-A75A-6C67AF6A5FFB}">
      <dgm:prSet/>
      <dgm:spPr/>
      <dgm:t>
        <a:bodyPr/>
        <a:lstStyle/>
        <a:p>
          <a:endParaRPr lang="ru-RU" sz="1700"/>
        </a:p>
      </dgm:t>
    </dgm:pt>
    <dgm:pt modelId="{D68ADE4C-79D2-435D-9BBA-12C5F0EA8BF5}">
      <dgm:prSet custT="1"/>
      <dgm:spPr/>
      <dgm:t>
        <a:bodyPr/>
        <a:lstStyle/>
        <a:p>
          <a:pPr rtl="0"/>
          <a:r>
            <a:rPr lang="ru-RU" sz="1700" dirty="0" smtClean="0">
              <a:latin typeface="Arial" pitchFamily="34" charset="0"/>
              <a:cs typeface="Arial" pitchFamily="34" charset="0"/>
            </a:rPr>
            <a:t>сосуды, </a:t>
          </a:r>
          <a:endParaRPr lang="en-US" sz="1700" dirty="0">
            <a:latin typeface="Arial" pitchFamily="34" charset="0"/>
            <a:cs typeface="Arial" pitchFamily="34" charset="0"/>
          </a:endParaRPr>
        </a:p>
      </dgm:t>
    </dgm:pt>
    <dgm:pt modelId="{23375912-C9D5-4131-90EE-1E2052E636DB}" type="parTrans" cxnId="{84F27381-9A16-44CE-B421-C7FE3248F76F}">
      <dgm:prSet/>
      <dgm:spPr/>
      <dgm:t>
        <a:bodyPr/>
        <a:lstStyle/>
        <a:p>
          <a:endParaRPr lang="ru-RU" sz="1700"/>
        </a:p>
      </dgm:t>
    </dgm:pt>
    <dgm:pt modelId="{5EFC7CD2-C38F-4A92-8715-DF07FD2DA4EB}" type="sibTrans" cxnId="{84F27381-9A16-44CE-B421-C7FE3248F76F}">
      <dgm:prSet/>
      <dgm:spPr/>
      <dgm:t>
        <a:bodyPr/>
        <a:lstStyle/>
        <a:p>
          <a:endParaRPr lang="ru-RU" sz="1700"/>
        </a:p>
      </dgm:t>
    </dgm:pt>
    <dgm:pt modelId="{5774069E-C95F-4EA9-87C0-49A0B8505808}">
      <dgm:prSet custT="1"/>
      <dgm:spPr/>
      <dgm:t>
        <a:bodyPr/>
        <a:lstStyle/>
        <a:p>
          <a:pPr rtl="0"/>
          <a:r>
            <a:rPr lang="ru-RU" sz="1700" dirty="0" smtClean="0">
              <a:latin typeface="Arial" pitchFamily="34" charset="0"/>
              <a:cs typeface="Arial" pitchFamily="34" charset="0"/>
            </a:rPr>
            <a:t>не работающие под давлением; </a:t>
          </a:r>
          <a:endParaRPr lang="en-US" sz="1700" dirty="0">
            <a:latin typeface="Arial" pitchFamily="34" charset="0"/>
            <a:cs typeface="Arial" pitchFamily="34" charset="0"/>
          </a:endParaRPr>
        </a:p>
      </dgm:t>
    </dgm:pt>
    <dgm:pt modelId="{B4234F99-38AC-486A-9382-D915F91E0769}" type="parTrans" cxnId="{8FEE8B17-11C3-4F28-A0EB-DD6AC2D17958}">
      <dgm:prSet/>
      <dgm:spPr/>
      <dgm:t>
        <a:bodyPr/>
        <a:lstStyle/>
        <a:p>
          <a:endParaRPr lang="ru-RU" sz="1700"/>
        </a:p>
      </dgm:t>
    </dgm:pt>
    <dgm:pt modelId="{5BA4C7A1-94EA-496A-A266-73E5B27E1C25}" type="sibTrans" cxnId="{8FEE8B17-11C3-4F28-A0EB-DD6AC2D17958}">
      <dgm:prSet/>
      <dgm:spPr/>
      <dgm:t>
        <a:bodyPr/>
        <a:lstStyle/>
        <a:p>
          <a:endParaRPr lang="ru-RU" sz="1700"/>
        </a:p>
      </dgm:t>
    </dgm:pt>
    <dgm:pt modelId="{446DEC54-C9FA-4E82-AB5B-E0337CB0D779}">
      <dgm:prSet custT="1"/>
      <dgm:spPr/>
      <dgm:t>
        <a:bodyPr/>
        <a:lstStyle/>
        <a:p>
          <a:pPr rtl="0"/>
          <a:r>
            <a:rPr lang="ru-RU" sz="1700" dirty="0" smtClean="0">
              <a:latin typeface="Arial" pitchFamily="34" charset="0"/>
              <a:cs typeface="Arial" pitchFamily="34" charset="0"/>
            </a:rPr>
            <a:t>теплообменники; </a:t>
          </a:r>
          <a:endParaRPr lang="en-US" sz="1700" dirty="0">
            <a:latin typeface="Arial" pitchFamily="34" charset="0"/>
            <a:cs typeface="Arial" pitchFamily="34" charset="0"/>
          </a:endParaRPr>
        </a:p>
      </dgm:t>
    </dgm:pt>
    <dgm:pt modelId="{70B3B79F-77BD-4449-9A39-9743D0BF0EEF}" type="parTrans" cxnId="{AD0A4A32-8BC1-4DD9-8A39-C5B5B8318374}">
      <dgm:prSet/>
      <dgm:spPr/>
      <dgm:t>
        <a:bodyPr/>
        <a:lstStyle/>
        <a:p>
          <a:endParaRPr lang="ru-RU" sz="1700"/>
        </a:p>
      </dgm:t>
    </dgm:pt>
    <dgm:pt modelId="{05D07F33-D2B0-4A72-B028-6B543C7F6C17}" type="sibTrans" cxnId="{AD0A4A32-8BC1-4DD9-8A39-C5B5B8318374}">
      <dgm:prSet/>
      <dgm:spPr/>
      <dgm:t>
        <a:bodyPr/>
        <a:lstStyle/>
        <a:p>
          <a:endParaRPr lang="ru-RU" sz="1700"/>
        </a:p>
      </dgm:t>
    </dgm:pt>
    <dgm:pt modelId="{1C726213-5CEF-47A4-A5AB-B339536D5442}">
      <dgm:prSet custT="1"/>
      <dgm:spPr/>
      <dgm:t>
        <a:bodyPr/>
        <a:lstStyle/>
        <a:p>
          <a:pPr rtl="0"/>
          <a:r>
            <a:rPr lang="ru-RU" sz="1700" dirty="0" smtClean="0">
              <a:latin typeface="Arial" pitchFamily="34" charset="0"/>
              <a:cs typeface="Arial" pitchFamily="34" charset="0"/>
            </a:rPr>
            <a:t>фильтры; трубы, </a:t>
          </a:r>
          <a:endParaRPr lang="en-US" sz="1700" dirty="0">
            <a:latin typeface="Arial" pitchFamily="34" charset="0"/>
            <a:cs typeface="Arial" pitchFamily="34" charset="0"/>
          </a:endParaRPr>
        </a:p>
      </dgm:t>
    </dgm:pt>
    <dgm:pt modelId="{A3414252-2BC9-4802-8D71-DEE2BF01CDB4}" type="parTrans" cxnId="{2A465BB7-043B-4B8F-9D0F-CE3F6AB4E4B4}">
      <dgm:prSet/>
      <dgm:spPr/>
      <dgm:t>
        <a:bodyPr/>
        <a:lstStyle/>
        <a:p>
          <a:endParaRPr lang="ru-RU" sz="1700"/>
        </a:p>
      </dgm:t>
    </dgm:pt>
    <dgm:pt modelId="{0A6C19D7-E5E1-4FD7-B663-B62619FAA52B}" type="sibTrans" cxnId="{2A465BB7-043B-4B8F-9D0F-CE3F6AB4E4B4}">
      <dgm:prSet/>
      <dgm:spPr/>
      <dgm:t>
        <a:bodyPr/>
        <a:lstStyle/>
        <a:p>
          <a:endParaRPr lang="ru-RU" sz="1700"/>
        </a:p>
      </dgm:t>
    </dgm:pt>
    <dgm:pt modelId="{D637A1F7-F758-42A2-BB9E-AB649E6A6A60}">
      <dgm:prSet custT="1"/>
      <dgm:spPr/>
      <dgm:t>
        <a:bodyPr/>
        <a:lstStyle/>
        <a:p>
          <a:pPr rtl="0"/>
          <a:r>
            <a:rPr lang="ru-RU" sz="1700" dirty="0" smtClean="0">
              <a:latin typeface="Arial" pitchFamily="34" charset="0"/>
              <a:cs typeface="Arial" pitchFamily="34" charset="0"/>
            </a:rPr>
            <a:t>трубные детали и трубопроводную арматур; </a:t>
          </a:r>
          <a:endParaRPr lang="en-US" sz="1700" dirty="0">
            <a:latin typeface="Arial" pitchFamily="34" charset="0"/>
            <a:cs typeface="Arial" pitchFamily="34" charset="0"/>
          </a:endParaRPr>
        </a:p>
      </dgm:t>
    </dgm:pt>
    <dgm:pt modelId="{863E07D1-6645-42A3-9734-6DD2B604B4AE}" type="parTrans" cxnId="{A5E88304-9096-488A-A42E-43D61150B01D}">
      <dgm:prSet/>
      <dgm:spPr/>
      <dgm:t>
        <a:bodyPr/>
        <a:lstStyle/>
        <a:p>
          <a:endParaRPr lang="ru-RU" sz="1700"/>
        </a:p>
      </dgm:t>
    </dgm:pt>
    <dgm:pt modelId="{74B27F9E-0C4F-49AA-9E5B-63149812A037}" type="sibTrans" cxnId="{A5E88304-9096-488A-A42E-43D61150B01D}">
      <dgm:prSet/>
      <dgm:spPr/>
      <dgm:t>
        <a:bodyPr/>
        <a:lstStyle/>
        <a:p>
          <a:endParaRPr lang="ru-RU" sz="1700"/>
        </a:p>
      </dgm:t>
    </dgm:pt>
    <dgm:pt modelId="{8C970D95-94A2-4D2C-BBEA-1917AF859D0D}">
      <dgm:prSet custT="1"/>
      <dgm:spPr/>
      <dgm:t>
        <a:bodyPr/>
        <a:lstStyle/>
        <a:p>
          <a:pPr rtl="0"/>
          <a:r>
            <a:rPr lang="ru-RU" sz="1700" dirty="0" smtClean="0">
              <a:latin typeface="Arial" pitchFamily="34" charset="0"/>
              <a:cs typeface="Arial" pitchFamily="34" charset="0"/>
            </a:rPr>
            <a:t>уплотнительные детали.</a:t>
          </a:r>
          <a:endParaRPr lang="ru-RU" sz="1700" dirty="0">
            <a:latin typeface="Arial" pitchFamily="34" charset="0"/>
            <a:cs typeface="Arial" pitchFamily="34" charset="0"/>
          </a:endParaRPr>
        </a:p>
      </dgm:t>
    </dgm:pt>
    <dgm:pt modelId="{D513C555-0C51-4065-993F-129C381CBB75}" type="parTrans" cxnId="{90724B52-A7FA-4A3C-BF4F-9EB0CA874336}">
      <dgm:prSet/>
      <dgm:spPr/>
      <dgm:t>
        <a:bodyPr/>
        <a:lstStyle/>
        <a:p>
          <a:endParaRPr lang="ru-RU" sz="1700"/>
        </a:p>
      </dgm:t>
    </dgm:pt>
    <dgm:pt modelId="{571F9EC6-F884-4242-8211-BF6EB377DC63}" type="sibTrans" cxnId="{90724B52-A7FA-4A3C-BF4F-9EB0CA874336}">
      <dgm:prSet/>
      <dgm:spPr/>
      <dgm:t>
        <a:bodyPr/>
        <a:lstStyle/>
        <a:p>
          <a:endParaRPr lang="ru-RU" sz="1700"/>
        </a:p>
      </dgm:t>
    </dgm:pt>
    <dgm:pt modelId="{EB1B2EC3-315A-43EF-8EE8-14D4490461DE}" type="pres">
      <dgm:prSet presAssocID="{1ED5DA2D-4433-462F-9F24-FD3CC577381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6C5508-2019-4F69-BF5E-5A31D6D50090}" type="pres">
      <dgm:prSet presAssocID="{D2FD3BCF-1C3D-4FC4-BDBC-DA17B776DDA2}" presName="composite" presStyleCnt="0"/>
      <dgm:spPr/>
    </dgm:pt>
    <dgm:pt modelId="{6E262F39-1BE0-4655-9296-40D636CBC8E7}" type="pres">
      <dgm:prSet presAssocID="{D2FD3BCF-1C3D-4FC4-BDBC-DA17B776DDA2}" presName="parTx" presStyleLbl="alignNode1" presStyleIdx="0" presStyleCnt="1" custLinFactNeighborX="-20000" custLinFactNeighborY="102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BDFDBF-7F28-4101-8994-2E48F63EBA9F}" type="pres">
      <dgm:prSet presAssocID="{D2FD3BCF-1C3D-4FC4-BDBC-DA17B776DDA2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7C80F3-8B9B-4959-A940-09F031EEF236}" type="presOf" srcId="{1ED5DA2D-4433-462F-9F24-FD3CC5773817}" destId="{EB1B2EC3-315A-43EF-8EE8-14D4490461DE}" srcOrd="0" destOrd="0" presId="urn:microsoft.com/office/officeart/2005/8/layout/hList1"/>
    <dgm:cxn modelId="{90724B52-A7FA-4A3C-BF4F-9EB0CA874336}" srcId="{D2FD3BCF-1C3D-4FC4-BDBC-DA17B776DDA2}" destId="{8C970D95-94A2-4D2C-BBEA-1917AF859D0D}" srcOrd="5" destOrd="0" parTransId="{D513C555-0C51-4065-993F-129C381CBB75}" sibTransId="{571F9EC6-F884-4242-8211-BF6EB377DC63}"/>
    <dgm:cxn modelId="{7F5FE322-83FE-47EF-AF96-7266D8845AE8}" type="presOf" srcId="{D68ADE4C-79D2-435D-9BBA-12C5F0EA8BF5}" destId="{5ABDFDBF-7F28-4101-8994-2E48F63EBA9F}" srcOrd="0" destOrd="0" presId="urn:microsoft.com/office/officeart/2005/8/layout/hList1"/>
    <dgm:cxn modelId="{AD0A4A32-8BC1-4DD9-8A39-C5B5B8318374}" srcId="{D2FD3BCF-1C3D-4FC4-BDBC-DA17B776DDA2}" destId="{446DEC54-C9FA-4E82-AB5B-E0337CB0D779}" srcOrd="2" destOrd="0" parTransId="{70B3B79F-77BD-4449-9A39-9743D0BF0EEF}" sibTransId="{05D07F33-D2B0-4A72-B028-6B543C7F6C17}"/>
    <dgm:cxn modelId="{B0919D2D-088E-4364-A75A-6C67AF6A5FFB}" srcId="{1ED5DA2D-4433-462F-9F24-FD3CC5773817}" destId="{D2FD3BCF-1C3D-4FC4-BDBC-DA17B776DDA2}" srcOrd="0" destOrd="0" parTransId="{DF8A2FF3-6459-4864-8CAB-DA240E918AE2}" sibTransId="{6D7BDF38-1EEB-4FA8-8F38-8A017226B23F}"/>
    <dgm:cxn modelId="{84F27381-9A16-44CE-B421-C7FE3248F76F}" srcId="{D2FD3BCF-1C3D-4FC4-BDBC-DA17B776DDA2}" destId="{D68ADE4C-79D2-435D-9BBA-12C5F0EA8BF5}" srcOrd="0" destOrd="0" parTransId="{23375912-C9D5-4131-90EE-1E2052E636DB}" sibTransId="{5EFC7CD2-C38F-4A92-8715-DF07FD2DA4EB}"/>
    <dgm:cxn modelId="{8FEE8B17-11C3-4F28-A0EB-DD6AC2D17958}" srcId="{D2FD3BCF-1C3D-4FC4-BDBC-DA17B776DDA2}" destId="{5774069E-C95F-4EA9-87C0-49A0B8505808}" srcOrd="1" destOrd="0" parTransId="{B4234F99-38AC-486A-9382-D915F91E0769}" sibTransId="{5BA4C7A1-94EA-496A-A266-73E5B27E1C25}"/>
    <dgm:cxn modelId="{AFDD5E2A-611C-425B-B5F5-99212D28BD64}" type="presOf" srcId="{D637A1F7-F758-42A2-BB9E-AB649E6A6A60}" destId="{5ABDFDBF-7F28-4101-8994-2E48F63EBA9F}" srcOrd="0" destOrd="4" presId="urn:microsoft.com/office/officeart/2005/8/layout/hList1"/>
    <dgm:cxn modelId="{2A465BB7-043B-4B8F-9D0F-CE3F6AB4E4B4}" srcId="{D2FD3BCF-1C3D-4FC4-BDBC-DA17B776DDA2}" destId="{1C726213-5CEF-47A4-A5AB-B339536D5442}" srcOrd="3" destOrd="0" parTransId="{A3414252-2BC9-4802-8D71-DEE2BF01CDB4}" sibTransId="{0A6C19D7-E5E1-4FD7-B663-B62619FAA52B}"/>
    <dgm:cxn modelId="{E74E71CD-1834-4276-893A-3A1ECEAB760A}" type="presOf" srcId="{5774069E-C95F-4EA9-87C0-49A0B8505808}" destId="{5ABDFDBF-7F28-4101-8994-2E48F63EBA9F}" srcOrd="0" destOrd="1" presId="urn:microsoft.com/office/officeart/2005/8/layout/hList1"/>
    <dgm:cxn modelId="{A0D58350-AEE7-4C86-B45A-A75EA67D3105}" type="presOf" srcId="{1C726213-5CEF-47A4-A5AB-B339536D5442}" destId="{5ABDFDBF-7F28-4101-8994-2E48F63EBA9F}" srcOrd="0" destOrd="3" presId="urn:microsoft.com/office/officeart/2005/8/layout/hList1"/>
    <dgm:cxn modelId="{50F1731E-3B9C-4FE1-9B25-279ACDD00393}" type="presOf" srcId="{446DEC54-C9FA-4E82-AB5B-E0337CB0D779}" destId="{5ABDFDBF-7F28-4101-8994-2E48F63EBA9F}" srcOrd="0" destOrd="2" presId="urn:microsoft.com/office/officeart/2005/8/layout/hList1"/>
    <dgm:cxn modelId="{A5E88304-9096-488A-A42E-43D61150B01D}" srcId="{D2FD3BCF-1C3D-4FC4-BDBC-DA17B776DDA2}" destId="{D637A1F7-F758-42A2-BB9E-AB649E6A6A60}" srcOrd="4" destOrd="0" parTransId="{863E07D1-6645-42A3-9734-6DD2B604B4AE}" sibTransId="{74B27F9E-0C4F-49AA-9E5B-63149812A037}"/>
    <dgm:cxn modelId="{2389AC9F-745D-428B-875A-F988A66F605E}" type="presOf" srcId="{8C970D95-94A2-4D2C-BBEA-1917AF859D0D}" destId="{5ABDFDBF-7F28-4101-8994-2E48F63EBA9F}" srcOrd="0" destOrd="5" presId="urn:microsoft.com/office/officeart/2005/8/layout/hList1"/>
    <dgm:cxn modelId="{9A3A43BB-8A95-46D1-BFB5-EEEA13BA6AFE}" type="presOf" srcId="{D2FD3BCF-1C3D-4FC4-BDBC-DA17B776DDA2}" destId="{6E262F39-1BE0-4655-9296-40D636CBC8E7}" srcOrd="0" destOrd="0" presId="urn:microsoft.com/office/officeart/2005/8/layout/hList1"/>
    <dgm:cxn modelId="{624823E6-9705-4EDA-AB54-89C3927A3922}" type="presParOf" srcId="{EB1B2EC3-315A-43EF-8EE8-14D4490461DE}" destId="{D56C5508-2019-4F69-BF5E-5A31D6D50090}" srcOrd="0" destOrd="0" presId="urn:microsoft.com/office/officeart/2005/8/layout/hList1"/>
    <dgm:cxn modelId="{4BABD587-8E06-4F94-9FAF-646573EF16D9}" type="presParOf" srcId="{D56C5508-2019-4F69-BF5E-5A31D6D50090}" destId="{6E262F39-1BE0-4655-9296-40D636CBC8E7}" srcOrd="0" destOrd="0" presId="urn:microsoft.com/office/officeart/2005/8/layout/hList1"/>
    <dgm:cxn modelId="{732DB153-80C3-4C4F-96EF-493D3FBAC48D}" type="presParOf" srcId="{D56C5508-2019-4F69-BF5E-5A31D6D50090}" destId="{5ABDFDBF-7F28-4101-8994-2E48F63EBA9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BE080-81BE-4FC6-B3BE-3ACFCB21CD6D}">
      <dsp:nvSpPr>
        <dsp:cNvPr id="0" name=""/>
        <dsp:cNvSpPr/>
      </dsp:nvSpPr>
      <dsp:spPr>
        <a:xfrm>
          <a:off x="623810" y="2156417"/>
          <a:ext cx="2526207" cy="12631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i="1" kern="1200" dirty="0" smtClean="0">
              <a:latin typeface="Arial" pitchFamily="34" charset="0"/>
              <a:cs typeface="Arial" pitchFamily="34" charset="0"/>
            </a:rPr>
            <a:t>Основные части проекта</a:t>
          </a:r>
          <a:r>
            <a:rPr lang="en-US" sz="2300" b="1" i="1" kern="1200" dirty="0" smtClean="0">
              <a:latin typeface="Arial" pitchFamily="34" charset="0"/>
              <a:cs typeface="Arial" pitchFamily="34" charset="0"/>
            </a:rPr>
            <a:t>: </a:t>
          </a:r>
          <a:endParaRPr lang="ru-RU" sz="2300" kern="1200" dirty="0">
            <a:latin typeface="Arial" pitchFamily="34" charset="0"/>
            <a:cs typeface="Arial" pitchFamily="34" charset="0"/>
          </a:endParaRPr>
        </a:p>
      </dsp:txBody>
      <dsp:txXfrm>
        <a:off x="660805" y="2193412"/>
        <a:ext cx="2452217" cy="1189113"/>
      </dsp:txXfrm>
    </dsp:sp>
    <dsp:sp modelId="{A44AD432-7F90-4BA1-8143-488A3DC85855}">
      <dsp:nvSpPr>
        <dsp:cNvPr id="0" name=""/>
        <dsp:cNvSpPr/>
      </dsp:nvSpPr>
      <dsp:spPr>
        <a:xfrm rot="18611002">
          <a:off x="2649659" y="1690232"/>
          <a:ext cx="282080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820800" y="202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>
            <a:latin typeface="Arial" pitchFamily="34" charset="0"/>
            <a:cs typeface="Arial" pitchFamily="34" charset="0"/>
          </a:endParaRPr>
        </a:p>
      </dsp:txBody>
      <dsp:txXfrm>
        <a:off x="3989539" y="1639927"/>
        <a:ext cx="141040" cy="141040"/>
      </dsp:txXfrm>
    </dsp:sp>
    <dsp:sp modelId="{143BADE7-34A6-4A1A-8AEE-A67A36E72A93}">
      <dsp:nvSpPr>
        <dsp:cNvPr id="0" name=""/>
        <dsp:cNvSpPr/>
      </dsp:nvSpPr>
      <dsp:spPr>
        <a:xfrm>
          <a:off x="4970100" y="1372"/>
          <a:ext cx="2526207" cy="12631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" pitchFamily="34" charset="0"/>
              <a:cs typeface="Arial" pitchFamily="34" charset="0"/>
            </a:rPr>
            <a:t>архитектурно-строительная, </a:t>
          </a:r>
          <a:endParaRPr lang="ru-RU" sz="2300" kern="1200" dirty="0">
            <a:latin typeface="Arial" pitchFamily="34" charset="0"/>
            <a:cs typeface="Arial" pitchFamily="34" charset="0"/>
          </a:endParaRPr>
        </a:p>
      </dsp:txBody>
      <dsp:txXfrm>
        <a:off x="5007095" y="38367"/>
        <a:ext cx="2452217" cy="1189113"/>
      </dsp:txXfrm>
    </dsp:sp>
    <dsp:sp modelId="{942B6E6D-3785-4336-91E6-6E6896D749B8}">
      <dsp:nvSpPr>
        <dsp:cNvPr id="0" name=""/>
        <dsp:cNvSpPr/>
      </dsp:nvSpPr>
      <dsp:spPr>
        <a:xfrm rot="20333730">
          <a:off x="3084589" y="2416517"/>
          <a:ext cx="195094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50940" y="202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latin typeface="Arial" pitchFamily="34" charset="0"/>
            <a:cs typeface="Arial" pitchFamily="34" charset="0"/>
          </a:endParaRPr>
        </a:p>
      </dsp:txBody>
      <dsp:txXfrm>
        <a:off x="4011285" y="2387958"/>
        <a:ext cx="97547" cy="97547"/>
      </dsp:txXfrm>
    </dsp:sp>
    <dsp:sp modelId="{FB170C0B-979B-4217-84E8-6C5A34142989}">
      <dsp:nvSpPr>
        <dsp:cNvPr id="0" name=""/>
        <dsp:cNvSpPr/>
      </dsp:nvSpPr>
      <dsp:spPr>
        <a:xfrm>
          <a:off x="4970100" y="1453942"/>
          <a:ext cx="2526207" cy="12631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" pitchFamily="34" charset="0"/>
              <a:cs typeface="Arial" pitchFamily="34" charset="0"/>
            </a:rPr>
            <a:t>энергетическая, </a:t>
          </a:r>
          <a:endParaRPr lang="ru-RU" sz="2300" kern="1200" dirty="0">
            <a:latin typeface="Arial" pitchFamily="34" charset="0"/>
            <a:cs typeface="Arial" pitchFamily="34" charset="0"/>
          </a:endParaRPr>
        </a:p>
      </dsp:txBody>
      <dsp:txXfrm>
        <a:off x="5007095" y="1490937"/>
        <a:ext cx="2452217" cy="1189113"/>
      </dsp:txXfrm>
    </dsp:sp>
    <dsp:sp modelId="{4819A962-F367-4D52-9D0D-840E97422A81}">
      <dsp:nvSpPr>
        <dsp:cNvPr id="0" name=""/>
        <dsp:cNvSpPr/>
      </dsp:nvSpPr>
      <dsp:spPr>
        <a:xfrm rot="1343856">
          <a:off x="3075765" y="3142801"/>
          <a:ext cx="196858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68588" y="202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latin typeface="Arial" pitchFamily="34" charset="0"/>
            <a:cs typeface="Arial" pitchFamily="34" charset="0"/>
          </a:endParaRPr>
        </a:p>
      </dsp:txBody>
      <dsp:txXfrm>
        <a:off x="4010844" y="3113801"/>
        <a:ext cx="98429" cy="98429"/>
      </dsp:txXfrm>
    </dsp:sp>
    <dsp:sp modelId="{3F485F75-17E1-43E8-B885-90786575F7C0}">
      <dsp:nvSpPr>
        <dsp:cNvPr id="0" name=""/>
        <dsp:cNvSpPr/>
      </dsp:nvSpPr>
      <dsp:spPr>
        <a:xfrm>
          <a:off x="4970100" y="2906511"/>
          <a:ext cx="2526207" cy="12631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" pitchFamily="34" charset="0"/>
              <a:cs typeface="Arial" pitchFamily="34" charset="0"/>
            </a:rPr>
            <a:t>технологическая,</a:t>
          </a:r>
          <a:endParaRPr lang="ru-RU" sz="2300" kern="1200" dirty="0">
            <a:latin typeface="Arial" pitchFamily="34" charset="0"/>
            <a:cs typeface="Arial" pitchFamily="34" charset="0"/>
          </a:endParaRPr>
        </a:p>
      </dsp:txBody>
      <dsp:txXfrm>
        <a:off x="5007095" y="2943506"/>
        <a:ext cx="2452217" cy="1189113"/>
      </dsp:txXfrm>
    </dsp:sp>
    <dsp:sp modelId="{E3D83893-7A04-4288-BFCB-A79CD751AB4E}">
      <dsp:nvSpPr>
        <dsp:cNvPr id="0" name=""/>
        <dsp:cNvSpPr/>
      </dsp:nvSpPr>
      <dsp:spPr>
        <a:xfrm rot="3025965">
          <a:off x="2631386" y="3869086"/>
          <a:ext cx="285734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857345" y="202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>
            <a:latin typeface="Arial" pitchFamily="34" charset="0"/>
            <a:cs typeface="Arial" pitchFamily="34" charset="0"/>
          </a:endParaRPr>
        </a:p>
      </dsp:txBody>
      <dsp:txXfrm>
        <a:off x="3988625" y="3817867"/>
        <a:ext cx="142867" cy="142867"/>
      </dsp:txXfrm>
    </dsp:sp>
    <dsp:sp modelId="{806CF89E-7E26-42CE-B42F-C788FFE815D0}">
      <dsp:nvSpPr>
        <dsp:cNvPr id="0" name=""/>
        <dsp:cNvSpPr/>
      </dsp:nvSpPr>
      <dsp:spPr>
        <a:xfrm>
          <a:off x="4970100" y="4359081"/>
          <a:ext cx="2526207" cy="12631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" pitchFamily="34" charset="0"/>
              <a:cs typeface="Arial" pitchFamily="34" charset="0"/>
            </a:rPr>
            <a:t>контроль и автоматизация.</a:t>
          </a:r>
          <a:endParaRPr lang="ru-RU" sz="2300" kern="1200" dirty="0">
            <a:latin typeface="Arial" pitchFamily="34" charset="0"/>
            <a:cs typeface="Arial" pitchFamily="34" charset="0"/>
          </a:endParaRPr>
        </a:p>
      </dsp:txBody>
      <dsp:txXfrm>
        <a:off x="5007095" y="4396076"/>
        <a:ext cx="2452217" cy="11891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5D9DEA-E1E1-4809-AAED-E381DA258E35}">
      <dsp:nvSpPr>
        <dsp:cNvPr id="0" name=""/>
        <dsp:cNvSpPr/>
      </dsp:nvSpPr>
      <dsp:spPr>
        <a:xfrm>
          <a:off x="0" y="0"/>
          <a:ext cx="6600871" cy="8872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1</a:t>
          </a:r>
          <a:r>
            <a:rPr lang="ru-RU" sz="2000" kern="1200" dirty="0" smtClean="0">
              <a:latin typeface="Arial" pitchFamily="34" charset="0"/>
              <a:cs typeface="Arial" pitchFamily="34" charset="0"/>
            </a:rPr>
            <a:t>) Исходные положения.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5987" y="25987"/>
        <a:ext cx="5539638" cy="835285"/>
      </dsp:txXfrm>
    </dsp:sp>
    <dsp:sp modelId="{196EAECA-B259-4899-B96F-EDE9A4230E3D}">
      <dsp:nvSpPr>
        <dsp:cNvPr id="0" name=""/>
        <dsp:cNvSpPr/>
      </dsp:nvSpPr>
      <dsp:spPr>
        <a:xfrm>
          <a:off x="492922" y="1010490"/>
          <a:ext cx="6600871" cy="8872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2</a:t>
          </a:r>
          <a:r>
            <a:rPr lang="ru-RU" sz="2000" kern="1200" dirty="0" smtClean="0">
              <a:latin typeface="Arial" pitchFamily="34" charset="0"/>
              <a:cs typeface="Arial" pitchFamily="34" charset="0"/>
            </a:rPr>
            <a:t>) Обоснование потребности экономики в продукции предприятия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518909" y="1036477"/>
        <a:ext cx="5479256" cy="835285"/>
      </dsp:txXfrm>
    </dsp:sp>
    <dsp:sp modelId="{99F3626D-FCF4-45AD-99EA-533A0CC9E833}">
      <dsp:nvSpPr>
        <dsp:cNvPr id="0" name=""/>
        <dsp:cNvSpPr/>
      </dsp:nvSpPr>
      <dsp:spPr>
        <a:xfrm>
          <a:off x="985844" y="2020981"/>
          <a:ext cx="6600871" cy="8872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3</a:t>
          </a:r>
          <a:r>
            <a:rPr lang="ru-RU" sz="2000" kern="1200" dirty="0" smtClean="0">
              <a:latin typeface="Arial" pitchFamily="34" charset="0"/>
              <a:cs typeface="Arial" pitchFamily="34" charset="0"/>
            </a:rPr>
            <a:t>) Обоснование места размещения предприятия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1011831" y="2046968"/>
        <a:ext cx="5479256" cy="835285"/>
      </dsp:txXfrm>
    </dsp:sp>
    <dsp:sp modelId="{554C1996-B341-4C6F-9917-1AE5B11A601A}">
      <dsp:nvSpPr>
        <dsp:cNvPr id="0" name=""/>
        <dsp:cNvSpPr/>
      </dsp:nvSpPr>
      <dsp:spPr>
        <a:xfrm>
          <a:off x="1478766" y="3031471"/>
          <a:ext cx="6600871" cy="8872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4</a:t>
          </a:r>
          <a:r>
            <a:rPr lang="ru-RU" sz="2000" kern="1200" dirty="0" smtClean="0">
              <a:latin typeface="Arial" pitchFamily="34" charset="0"/>
              <a:cs typeface="Arial" pitchFamily="34" charset="0"/>
            </a:rPr>
            <a:t>) Обоснование способа производства химической продукции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1504753" y="3057458"/>
        <a:ext cx="5479256" cy="835285"/>
      </dsp:txXfrm>
    </dsp:sp>
    <dsp:sp modelId="{45804511-A202-4EB6-8FB3-FE375BF10A40}">
      <dsp:nvSpPr>
        <dsp:cNvPr id="0" name=""/>
        <dsp:cNvSpPr/>
      </dsp:nvSpPr>
      <dsp:spPr>
        <a:xfrm>
          <a:off x="1971688" y="4041962"/>
          <a:ext cx="6600871" cy="8872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5</a:t>
          </a:r>
          <a:r>
            <a:rPr lang="ru-RU" sz="2000" kern="1200" dirty="0" smtClean="0">
              <a:latin typeface="Arial" pitchFamily="34" charset="0"/>
              <a:cs typeface="Arial" pitchFamily="34" charset="0"/>
            </a:rPr>
            <a:t>) Экономика строительства предприятия и производства продукции.</a:t>
          </a:r>
          <a:endParaRPr lang="ru-RU" sz="2000" kern="1200" dirty="0">
            <a:latin typeface="Arial" pitchFamily="34" charset="0"/>
            <a:cs typeface="Arial" pitchFamily="34" charset="0"/>
          </a:endParaRPr>
        </a:p>
      </dsp:txBody>
      <dsp:txXfrm>
        <a:off x="1997675" y="4067949"/>
        <a:ext cx="5479256" cy="835285"/>
      </dsp:txXfrm>
    </dsp:sp>
    <dsp:sp modelId="{27EAD006-419A-450E-AFBF-633CFE41BB51}">
      <dsp:nvSpPr>
        <dsp:cNvPr id="0" name=""/>
        <dsp:cNvSpPr/>
      </dsp:nvSpPr>
      <dsp:spPr>
        <a:xfrm>
          <a:off x="6024152" y="648192"/>
          <a:ext cx="576718" cy="57671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latin typeface="Arial" pitchFamily="34" charset="0"/>
            <a:cs typeface="Arial" pitchFamily="34" charset="0"/>
          </a:endParaRPr>
        </a:p>
      </dsp:txBody>
      <dsp:txXfrm>
        <a:off x="6153914" y="648192"/>
        <a:ext cx="317194" cy="433980"/>
      </dsp:txXfrm>
    </dsp:sp>
    <dsp:sp modelId="{FC7A4643-C450-414C-AD5A-1896DDE189A2}">
      <dsp:nvSpPr>
        <dsp:cNvPr id="0" name=""/>
        <dsp:cNvSpPr/>
      </dsp:nvSpPr>
      <dsp:spPr>
        <a:xfrm>
          <a:off x="6517074" y="1658683"/>
          <a:ext cx="576718" cy="57671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latin typeface="Arial" pitchFamily="34" charset="0"/>
            <a:cs typeface="Arial" pitchFamily="34" charset="0"/>
          </a:endParaRPr>
        </a:p>
      </dsp:txBody>
      <dsp:txXfrm>
        <a:off x="6646836" y="1658683"/>
        <a:ext cx="317194" cy="433980"/>
      </dsp:txXfrm>
    </dsp:sp>
    <dsp:sp modelId="{2C359549-1351-42D8-9658-4E96756D9AD1}">
      <dsp:nvSpPr>
        <dsp:cNvPr id="0" name=""/>
        <dsp:cNvSpPr/>
      </dsp:nvSpPr>
      <dsp:spPr>
        <a:xfrm>
          <a:off x="7009996" y="2654386"/>
          <a:ext cx="576718" cy="57671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latin typeface="Arial" pitchFamily="34" charset="0"/>
            <a:cs typeface="Arial" pitchFamily="34" charset="0"/>
          </a:endParaRPr>
        </a:p>
      </dsp:txBody>
      <dsp:txXfrm>
        <a:off x="7139758" y="2654386"/>
        <a:ext cx="317194" cy="433980"/>
      </dsp:txXfrm>
    </dsp:sp>
    <dsp:sp modelId="{320BC2B5-5B6A-4D26-BAE8-84B9678D19CB}">
      <dsp:nvSpPr>
        <dsp:cNvPr id="0" name=""/>
        <dsp:cNvSpPr/>
      </dsp:nvSpPr>
      <dsp:spPr>
        <a:xfrm>
          <a:off x="7502918" y="3674735"/>
          <a:ext cx="576718" cy="57671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latin typeface="Arial" pitchFamily="34" charset="0"/>
            <a:cs typeface="Arial" pitchFamily="34" charset="0"/>
          </a:endParaRPr>
        </a:p>
      </dsp:txBody>
      <dsp:txXfrm>
        <a:off x="7632680" y="3674735"/>
        <a:ext cx="317194" cy="4339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8093CE-5868-4F00-903B-7E7EF48CF368}">
      <dsp:nvSpPr>
        <dsp:cNvPr id="0" name=""/>
        <dsp:cNvSpPr/>
      </dsp:nvSpPr>
      <dsp:spPr>
        <a:xfrm>
          <a:off x="0" y="0"/>
          <a:ext cx="7286676" cy="14144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itchFamily="34" charset="0"/>
              <a:cs typeface="Arial" pitchFamily="34" charset="0"/>
            </a:rPr>
            <a:t>Техническое задание</a:t>
          </a:r>
          <a:endParaRPr lang="ru-RU" sz="1800" b="1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процесс установления исходных требований и формирования предварительных (возможных и желательных) очертаний объекта разработки</a:t>
          </a:r>
          <a:endParaRPr lang="ru-RU" sz="1600" kern="1200" dirty="0">
            <a:latin typeface="Arial" pitchFamily="34" charset="0"/>
            <a:cs typeface="Arial" pitchFamily="34" charset="0"/>
          </a:endParaRPr>
        </a:p>
      </dsp:txBody>
      <dsp:txXfrm>
        <a:off x="41428" y="41428"/>
        <a:ext cx="5760350" cy="1331616"/>
      </dsp:txXfrm>
    </dsp:sp>
    <dsp:sp modelId="{313B437A-C64A-4D8B-8BA2-D3EDF6779929}">
      <dsp:nvSpPr>
        <dsp:cNvPr id="0" name=""/>
        <dsp:cNvSpPr/>
      </dsp:nvSpPr>
      <dsp:spPr>
        <a:xfrm>
          <a:off x="642941" y="1650217"/>
          <a:ext cx="7286676" cy="14144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latin typeface="Arial" pitchFamily="34" charset="0"/>
              <a:cs typeface="Arial" pitchFamily="34" charset="0"/>
            </a:rPr>
            <a:t>Конструкторская документация</a:t>
          </a:r>
          <a:endParaRPr lang="ru-RU" sz="1800" b="1" i="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процесс последовательно углубляемой технико-экономической проработки инженерных решений, осуществляемых исходя из данных технического задания, результатов научно-исследовательских работ и практического опыта</a:t>
          </a:r>
          <a:endParaRPr lang="ru-RU" sz="1600" kern="1200" dirty="0">
            <a:latin typeface="Arial" pitchFamily="34" charset="0"/>
            <a:cs typeface="Arial" pitchFamily="34" charset="0"/>
          </a:endParaRPr>
        </a:p>
      </dsp:txBody>
      <dsp:txXfrm>
        <a:off x="684369" y="1691645"/>
        <a:ext cx="5641470" cy="1331616"/>
      </dsp:txXfrm>
    </dsp:sp>
    <dsp:sp modelId="{D46CF444-B5CD-43BF-8ED1-AFC48E08A405}">
      <dsp:nvSpPr>
        <dsp:cNvPr id="0" name=""/>
        <dsp:cNvSpPr/>
      </dsp:nvSpPr>
      <dsp:spPr>
        <a:xfrm>
          <a:off x="1285883" y="3300435"/>
          <a:ext cx="7286676" cy="14144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itchFamily="34" charset="0"/>
              <a:cs typeface="Arial" pitchFamily="34" charset="0"/>
            </a:rPr>
            <a:t>Рабочая конструкторская документация</a:t>
          </a:r>
          <a:endParaRPr lang="ru-RU" sz="1800" b="1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процесс материального воплощения результатов инженерного поиска, систематизация опытно-промышленных данных и сопоставление их с техническим заданием, внесение необходимых уточнений в документацию</a:t>
          </a:r>
          <a:endParaRPr lang="ru-RU" sz="1600" kern="1200" dirty="0">
            <a:latin typeface="Arial" pitchFamily="34" charset="0"/>
            <a:cs typeface="Arial" pitchFamily="34" charset="0"/>
          </a:endParaRPr>
        </a:p>
      </dsp:txBody>
      <dsp:txXfrm>
        <a:off x="1327311" y="3341863"/>
        <a:ext cx="5641470" cy="1331616"/>
      </dsp:txXfrm>
    </dsp:sp>
    <dsp:sp modelId="{D973A59D-4DB8-4179-8850-AFB66CE13632}">
      <dsp:nvSpPr>
        <dsp:cNvPr id="0" name=""/>
        <dsp:cNvSpPr/>
      </dsp:nvSpPr>
      <dsp:spPr>
        <a:xfrm>
          <a:off x="6367268" y="1072641"/>
          <a:ext cx="919407" cy="919407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latin typeface="Arial" pitchFamily="34" charset="0"/>
            <a:cs typeface="Arial" pitchFamily="34" charset="0"/>
          </a:endParaRPr>
        </a:p>
      </dsp:txBody>
      <dsp:txXfrm>
        <a:off x="6574135" y="1072641"/>
        <a:ext cx="505673" cy="691854"/>
      </dsp:txXfrm>
    </dsp:sp>
    <dsp:sp modelId="{5C1B64DE-FCFE-4E37-AA03-6FB020D92614}">
      <dsp:nvSpPr>
        <dsp:cNvPr id="0" name=""/>
        <dsp:cNvSpPr/>
      </dsp:nvSpPr>
      <dsp:spPr>
        <a:xfrm>
          <a:off x="7010210" y="2713429"/>
          <a:ext cx="919407" cy="919407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latin typeface="Arial" pitchFamily="34" charset="0"/>
            <a:cs typeface="Arial" pitchFamily="34" charset="0"/>
          </a:endParaRPr>
        </a:p>
      </dsp:txBody>
      <dsp:txXfrm>
        <a:off x="7217077" y="2713429"/>
        <a:ext cx="505673" cy="6918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E4EE5C-E782-4F31-8ED2-D7B8D23BB66F}">
      <dsp:nvSpPr>
        <dsp:cNvPr id="0" name=""/>
        <dsp:cNvSpPr/>
      </dsp:nvSpPr>
      <dsp:spPr>
        <a:xfrm>
          <a:off x="32" y="4419"/>
          <a:ext cx="3071136" cy="9792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Проектная конструкторская  документация</a:t>
          </a:r>
          <a:endParaRPr lang="ru-RU" sz="18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2" y="4419"/>
        <a:ext cx="3071136" cy="979200"/>
      </dsp:txXfrm>
    </dsp:sp>
    <dsp:sp modelId="{0AA3DD24-EBA3-49D2-9025-BFCB887546EA}">
      <dsp:nvSpPr>
        <dsp:cNvPr id="0" name=""/>
        <dsp:cNvSpPr/>
      </dsp:nvSpPr>
      <dsp:spPr>
        <a:xfrm>
          <a:off x="32" y="983619"/>
          <a:ext cx="3071136" cy="172660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техническое приложение, эскизный и технический проект</a:t>
          </a:r>
          <a:endParaRPr lang="ru-RU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содержит все данные, необходимые для разработки изделия</a:t>
          </a:r>
          <a:endParaRPr lang="ru-RU" sz="1800" kern="1200" dirty="0">
            <a:latin typeface="Arial" pitchFamily="34" charset="0"/>
            <a:cs typeface="Arial" pitchFamily="34" charset="0"/>
          </a:endParaRPr>
        </a:p>
      </dsp:txBody>
      <dsp:txXfrm>
        <a:off x="32" y="983619"/>
        <a:ext cx="3071136" cy="1726605"/>
      </dsp:txXfrm>
    </dsp:sp>
    <dsp:sp modelId="{0B5CBB53-99E9-4829-8B12-A0BA24332958}">
      <dsp:nvSpPr>
        <dsp:cNvPr id="0" name=""/>
        <dsp:cNvSpPr/>
      </dsp:nvSpPr>
      <dsp:spPr>
        <a:xfrm>
          <a:off x="3501127" y="4419"/>
          <a:ext cx="3071136" cy="979200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Рабочая конструкторская документация</a:t>
          </a:r>
          <a:endParaRPr lang="ru-RU" sz="18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501127" y="4419"/>
        <a:ext cx="3071136" cy="979200"/>
      </dsp:txXfrm>
    </dsp:sp>
    <dsp:sp modelId="{A0E6AE34-6FA7-4CD3-ACD8-A6E77F3636B1}">
      <dsp:nvSpPr>
        <dsp:cNvPr id="0" name=""/>
        <dsp:cNvSpPr/>
      </dsp:nvSpPr>
      <dsp:spPr>
        <a:xfrm>
          <a:off x="3501127" y="983619"/>
          <a:ext cx="3071136" cy="1726605"/>
        </a:xfrm>
        <a:prstGeom prst="rect">
          <a:avLst/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Содержит данные для  изготовления изделия</a:t>
          </a:r>
          <a:endParaRPr lang="ru-RU" sz="1800" kern="1200" dirty="0">
            <a:latin typeface="Arial" pitchFamily="34" charset="0"/>
            <a:cs typeface="Arial" pitchFamily="34" charset="0"/>
          </a:endParaRPr>
        </a:p>
      </dsp:txBody>
      <dsp:txXfrm>
        <a:off x="3501127" y="983619"/>
        <a:ext cx="3071136" cy="17266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D339F7-ED1E-4CEC-B7C2-B37BF65D44CF}">
      <dsp:nvSpPr>
        <dsp:cNvPr id="0" name=""/>
        <dsp:cNvSpPr/>
      </dsp:nvSpPr>
      <dsp:spPr>
        <a:xfrm>
          <a:off x="0" y="0"/>
          <a:ext cx="8643966" cy="61776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Раздел 1. Общие сведения и технология</a:t>
          </a:r>
          <a:endParaRPr lang="ru-RU" sz="1600" b="0" i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0157" y="30157"/>
        <a:ext cx="8583652" cy="557446"/>
      </dsp:txXfrm>
    </dsp:sp>
    <dsp:sp modelId="{56D5FF34-7FC8-4FB9-BD15-D357876AC56C}">
      <dsp:nvSpPr>
        <dsp:cNvPr id="0" name=""/>
        <dsp:cNvSpPr/>
      </dsp:nvSpPr>
      <dsp:spPr>
        <a:xfrm>
          <a:off x="0" y="641370"/>
          <a:ext cx="8643966" cy="768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Назначение целевого продукта.</a:t>
          </a:r>
          <a:endParaRPr lang="ru-RU" sz="1600" b="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Сведения об эффективности технологии. </a:t>
          </a:r>
          <a:endParaRPr lang="ru-RU" sz="1600" b="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Масштаб опытных установок.</a:t>
          </a:r>
          <a:endParaRPr lang="ru-RU" sz="1600" b="0" kern="1200" dirty="0">
            <a:latin typeface="Arial" pitchFamily="34" charset="0"/>
            <a:cs typeface="Arial" pitchFamily="34" charset="0"/>
          </a:endParaRPr>
        </a:p>
      </dsp:txBody>
      <dsp:txXfrm>
        <a:off x="0" y="641370"/>
        <a:ext cx="8643966" cy="768487"/>
      </dsp:txXfrm>
    </dsp:sp>
    <dsp:sp modelId="{03CCB066-BAA0-42B4-BE95-A0D7D2DC2DC2}">
      <dsp:nvSpPr>
        <dsp:cNvPr id="0" name=""/>
        <dsp:cNvSpPr/>
      </dsp:nvSpPr>
      <dsp:spPr>
        <a:xfrm>
          <a:off x="0" y="1409858"/>
          <a:ext cx="8643966" cy="61776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Раздел 2. Характеристика выполненных научно-исследовательских работ и опытных работ, положенных в основу исходных данных.</a:t>
          </a:r>
          <a:endParaRPr lang="ru-RU" sz="1600" b="0" i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0157" y="1440015"/>
        <a:ext cx="8583652" cy="557446"/>
      </dsp:txXfrm>
    </dsp:sp>
    <dsp:sp modelId="{DA231C4F-8862-4850-8D8E-AD37680A9AE0}">
      <dsp:nvSpPr>
        <dsp:cNvPr id="0" name=""/>
        <dsp:cNvSpPr/>
      </dsp:nvSpPr>
      <dsp:spPr>
        <a:xfrm>
          <a:off x="0" y="2027618"/>
          <a:ext cx="8643966" cy="119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Литературный обзор технологии. </a:t>
          </a:r>
          <a:endParaRPr lang="ru-RU" sz="1600" b="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Обзор научно-исследовательских работ, выполненных по отдельным стадиям и узлам технологии.</a:t>
          </a:r>
          <a:endParaRPr lang="ru-RU" sz="1600" b="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 Краткая характеристика уровня техники и основные технические показатели по аналогичным производствам.</a:t>
          </a:r>
          <a:endParaRPr lang="ru-RU" sz="1600" b="0" kern="1200" dirty="0">
            <a:latin typeface="Arial" pitchFamily="34" charset="0"/>
            <a:cs typeface="Arial" pitchFamily="34" charset="0"/>
          </a:endParaRPr>
        </a:p>
      </dsp:txBody>
      <dsp:txXfrm>
        <a:off x="0" y="2027618"/>
        <a:ext cx="8643966" cy="1195424"/>
      </dsp:txXfrm>
    </dsp:sp>
    <dsp:sp modelId="{342CF5C8-FF7F-4FBA-BBA4-382FC7399DE5}">
      <dsp:nvSpPr>
        <dsp:cNvPr id="0" name=""/>
        <dsp:cNvSpPr/>
      </dsp:nvSpPr>
      <dsp:spPr>
        <a:xfrm>
          <a:off x="0" y="3223043"/>
          <a:ext cx="8643966" cy="61776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Раздел 3. Технико-экономическое обоснование рекомендуемого метода производства. Перспективы производства и потребления</a:t>
          </a:r>
          <a:endParaRPr lang="ru-RU" sz="1600" b="0" i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0157" y="3253200"/>
        <a:ext cx="8583652" cy="557446"/>
      </dsp:txXfrm>
    </dsp:sp>
    <dsp:sp modelId="{A849D730-C2E2-4E81-8917-022C4BEB085D}">
      <dsp:nvSpPr>
        <dsp:cNvPr id="0" name=""/>
        <dsp:cNvSpPr/>
      </dsp:nvSpPr>
      <dsp:spPr>
        <a:xfrm>
          <a:off x="0" y="3840803"/>
          <a:ext cx="8643966" cy="1707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Прогноз и потребности товарной продукции на перспективу</a:t>
          </a:r>
          <a:endParaRPr lang="ru-RU" sz="1600" b="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Прогноз обеспеченности производства сырьем и материалами требуемого качества.</a:t>
          </a:r>
          <a:endParaRPr lang="ru-RU" sz="1600" b="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Ориентировочный расчет себестоимости продукта и сравнение ее с себестоимостью аналогичного продукта, получаемого другими методами.</a:t>
          </a:r>
          <a:endParaRPr lang="ru-RU" sz="1600" b="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Технико-экономические показатели производства.</a:t>
          </a:r>
          <a:endParaRPr lang="ru-RU" sz="1600" b="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Возможные направления использования попутных продуктов и реализуемых отходов производства</a:t>
          </a:r>
          <a:endParaRPr lang="ru-RU" sz="1600" b="0" kern="1200" dirty="0">
            <a:latin typeface="Arial" pitchFamily="34" charset="0"/>
            <a:cs typeface="Arial" pitchFamily="34" charset="0"/>
          </a:endParaRPr>
        </a:p>
      </dsp:txBody>
      <dsp:txXfrm>
        <a:off x="0" y="3840803"/>
        <a:ext cx="8643966" cy="17077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A4AEE-7204-4B17-9B68-4071319E17F0}">
      <dsp:nvSpPr>
        <dsp:cNvPr id="0" name=""/>
        <dsp:cNvSpPr/>
      </dsp:nvSpPr>
      <dsp:spPr>
        <a:xfrm>
          <a:off x="0" y="0"/>
          <a:ext cx="8643966" cy="54207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latin typeface="Arial" pitchFamily="34" charset="0"/>
              <a:cs typeface="Arial" pitchFamily="34" charset="0"/>
            </a:rPr>
            <a:t>Раздел 4. Патентный формуляр</a:t>
          </a:r>
          <a:endParaRPr lang="ru-RU" sz="1600" b="0" i="0" kern="1200" dirty="0">
            <a:latin typeface="Arial" pitchFamily="34" charset="0"/>
            <a:cs typeface="Arial" pitchFamily="34" charset="0"/>
          </a:endParaRPr>
        </a:p>
      </dsp:txBody>
      <dsp:txXfrm>
        <a:off x="26462" y="26462"/>
        <a:ext cx="8591042" cy="489146"/>
      </dsp:txXfrm>
    </dsp:sp>
    <dsp:sp modelId="{57303919-2101-42E1-8CAA-FB52C2948B9D}">
      <dsp:nvSpPr>
        <dsp:cNvPr id="0" name=""/>
        <dsp:cNvSpPr/>
      </dsp:nvSpPr>
      <dsp:spPr>
        <a:xfrm>
          <a:off x="0" y="556683"/>
          <a:ext cx="8643966" cy="330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Обзор и обобщение патентной информации </a:t>
          </a:r>
          <a:r>
            <a:rPr lang="en-US" sz="1600" b="0" kern="1200" dirty="0" smtClean="0">
              <a:latin typeface="Arial" pitchFamily="34" charset="0"/>
              <a:cs typeface="Arial" pitchFamily="34" charset="0"/>
              <a:hlinkClick xmlns:r="http://schemas.openxmlformats.org/officeDocument/2006/relationships" r:id="rId1"/>
            </a:rPr>
            <a:t>www.fips.ru</a:t>
          </a:r>
          <a:endParaRPr lang="ru-RU" sz="1600" b="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600" b="0" kern="1200" dirty="0">
            <a:latin typeface="Arial" pitchFamily="34" charset="0"/>
            <a:cs typeface="Arial" pitchFamily="34" charset="0"/>
          </a:endParaRPr>
        </a:p>
      </dsp:txBody>
      <dsp:txXfrm>
        <a:off x="0" y="556683"/>
        <a:ext cx="8643966" cy="330623"/>
      </dsp:txXfrm>
    </dsp:sp>
    <dsp:sp modelId="{3573542A-7BF4-4FB9-9AB3-6F17360006CD}">
      <dsp:nvSpPr>
        <dsp:cNvPr id="0" name=""/>
        <dsp:cNvSpPr/>
      </dsp:nvSpPr>
      <dsp:spPr>
        <a:xfrm>
          <a:off x="0" y="879065"/>
          <a:ext cx="8643966" cy="860279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latin typeface="Arial" pitchFamily="34" charset="0"/>
              <a:cs typeface="Arial" pitchFamily="34" charset="0"/>
            </a:rPr>
            <a:t>Раздел 5. Техническая характеристика исходного сырья, вспомогательных материалов, основных и конечных продуктов. Целевое назначение и области применения основных продуктов</a:t>
          </a:r>
          <a:endParaRPr lang="ru-RU" sz="1600" b="0" i="0" kern="1200" dirty="0">
            <a:latin typeface="Arial" pitchFamily="34" charset="0"/>
            <a:cs typeface="Arial" pitchFamily="34" charset="0"/>
          </a:endParaRPr>
        </a:p>
      </dsp:txBody>
      <dsp:txXfrm>
        <a:off x="41995" y="921060"/>
        <a:ext cx="8559976" cy="776289"/>
      </dsp:txXfrm>
    </dsp:sp>
    <dsp:sp modelId="{EE0B5174-BF0A-412C-80F6-2813C6C7B1C6}">
      <dsp:nvSpPr>
        <dsp:cNvPr id="0" name=""/>
        <dsp:cNvSpPr/>
      </dsp:nvSpPr>
      <dsp:spPr>
        <a:xfrm>
          <a:off x="0" y="1739344"/>
          <a:ext cx="8643966" cy="761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Наименование </a:t>
          </a:r>
          <a:r>
            <a:rPr lang="ru-RU" sz="1600" b="0" kern="1200" dirty="0" err="1" smtClean="0">
              <a:latin typeface="Arial" pitchFamily="34" charset="0"/>
              <a:cs typeface="Arial" pitchFamily="34" charset="0"/>
            </a:rPr>
            <a:t>ГОСТов</a:t>
          </a: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, ТУ и других нормативных документов, регламентирующих качество исходного сырья, вспомогательных материалов и товарных продуктов</a:t>
          </a:r>
          <a:endParaRPr lang="ru-RU" sz="1600" b="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Области применения товарных продуктов</a:t>
          </a:r>
          <a:endParaRPr lang="ru-RU" sz="1600" b="0" kern="1200" dirty="0">
            <a:latin typeface="Arial" pitchFamily="34" charset="0"/>
            <a:cs typeface="Arial" pitchFamily="34" charset="0"/>
          </a:endParaRPr>
        </a:p>
      </dsp:txBody>
      <dsp:txXfrm>
        <a:off x="0" y="1739344"/>
        <a:ext cx="8643966" cy="761016"/>
      </dsp:txXfrm>
    </dsp:sp>
    <dsp:sp modelId="{9B4B0BCC-DFAC-4C1B-94FF-99B1CD71644D}">
      <dsp:nvSpPr>
        <dsp:cNvPr id="0" name=""/>
        <dsp:cNvSpPr/>
      </dsp:nvSpPr>
      <dsp:spPr>
        <a:xfrm>
          <a:off x="0" y="2500360"/>
          <a:ext cx="8643966" cy="860279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latin typeface="Arial" pitchFamily="34" charset="0"/>
              <a:cs typeface="Arial" pitchFamily="34" charset="0"/>
            </a:rPr>
            <a:t>Раздел 6. Физико-химические константы и свойства исходных, промежуточных и конечных продуктов</a:t>
          </a:r>
          <a:endParaRPr lang="ru-RU" sz="1600" b="0" i="0" kern="1200" dirty="0">
            <a:latin typeface="Arial" pitchFamily="34" charset="0"/>
            <a:cs typeface="Arial" pitchFamily="34" charset="0"/>
          </a:endParaRPr>
        </a:p>
      </dsp:txBody>
      <dsp:txXfrm>
        <a:off x="41995" y="2542355"/>
        <a:ext cx="8559976" cy="776289"/>
      </dsp:txXfrm>
    </dsp:sp>
    <dsp:sp modelId="{42DB1440-ED22-4C9D-8833-F5159B3BEE53}">
      <dsp:nvSpPr>
        <dsp:cNvPr id="0" name=""/>
        <dsp:cNvSpPr/>
      </dsp:nvSpPr>
      <dsp:spPr>
        <a:xfrm>
          <a:off x="0" y="3492990"/>
          <a:ext cx="8643966" cy="860279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latin typeface="Arial" pitchFamily="34" charset="0"/>
              <a:cs typeface="Arial" pitchFamily="34" charset="0"/>
            </a:rPr>
            <a:t>Раздел 7. Химизм, физико-химические основы и принципиальная технологическая схема производства</a:t>
          </a:r>
        </a:p>
      </dsp:txBody>
      <dsp:txXfrm>
        <a:off x="41995" y="3534985"/>
        <a:ext cx="8559976" cy="776289"/>
      </dsp:txXfrm>
    </dsp:sp>
    <dsp:sp modelId="{6206386F-EAD0-420A-AEAA-58492067CA27}">
      <dsp:nvSpPr>
        <dsp:cNvPr id="0" name=""/>
        <dsp:cNvSpPr/>
      </dsp:nvSpPr>
      <dsp:spPr>
        <a:xfrm>
          <a:off x="0" y="4353269"/>
          <a:ext cx="8643966" cy="1498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Химизм процесса по стадиям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Тепловые эффекты процессов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Кинетические уравнения  реакций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Степень конверсии и выхода по стадиям производства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kern="1200" dirty="0" smtClean="0">
              <a:latin typeface="Arial" pitchFamily="34" charset="0"/>
              <a:cs typeface="Arial" pitchFamily="34" charset="0"/>
            </a:rPr>
            <a:t>Принципиальная технологическая схема производства с описанием процесса по стадиям</a:t>
          </a:r>
        </a:p>
      </dsp:txBody>
      <dsp:txXfrm>
        <a:off x="0" y="4353269"/>
        <a:ext cx="8643966" cy="14982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20BA2-E58D-49EB-818B-E509922E5C9E}">
      <dsp:nvSpPr>
        <dsp:cNvPr id="0" name=""/>
        <dsp:cNvSpPr/>
      </dsp:nvSpPr>
      <dsp:spPr>
        <a:xfrm>
          <a:off x="0" y="5529"/>
          <a:ext cx="8643966" cy="594331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Раздел 8. Рабочие и технологические параметры производства</a:t>
          </a:r>
        </a:p>
      </dsp:txBody>
      <dsp:txXfrm>
        <a:off x="29013" y="34542"/>
        <a:ext cx="8585940" cy="536305"/>
      </dsp:txXfrm>
    </dsp:sp>
    <dsp:sp modelId="{7B1446AD-0D36-4409-BC44-B4CAA9B81DC2}">
      <dsp:nvSpPr>
        <dsp:cNvPr id="0" name=""/>
        <dsp:cNvSpPr/>
      </dsp:nvSpPr>
      <dsp:spPr>
        <a:xfrm>
          <a:off x="0" y="599860"/>
          <a:ext cx="8643966" cy="1692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Технологические параметры производства и их допустимый диапазон колебаний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Условия приготовления и регенерации катализаторов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Условия образования осадков, полимеров смол, пены, методы предотвращения их образования и удаления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Рекомендации по характеру перемешивания реакционных смол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Рекомендации по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флегмовым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числам и плотностям орошения для конкретных ректификационных и абсорбционных процессов</a:t>
          </a:r>
        </a:p>
      </dsp:txBody>
      <dsp:txXfrm>
        <a:off x="0" y="599860"/>
        <a:ext cx="8643966" cy="1692995"/>
      </dsp:txXfrm>
    </dsp:sp>
    <dsp:sp modelId="{F83D4384-CCF7-489C-A489-7F7F31B97D1F}">
      <dsp:nvSpPr>
        <dsp:cNvPr id="0" name=""/>
        <dsp:cNvSpPr/>
      </dsp:nvSpPr>
      <dsp:spPr>
        <a:xfrm>
          <a:off x="0" y="2292856"/>
          <a:ext cx="8643966" cy="594331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Раздел 9. Материальный баланс производства</a:t>
          </a:r>
        </a:p>
      </dsp:txBody>
      <dsp:txXfrm>
        <a:off x="29013" y="2321869"/>
        <a:ext cx="8585940" cy="536305"/>
      </dsp:txXfrm>
    </dsp:sp>
    <dsp:sp modelId="{494B47A7-8854-47AD-8CD0-17D6C0E3E4DB}">
      <dsp:nvSpPr>
        <dsp:cNvPr id="0" name=""/>
        <dsp:cNvSpPr/>
      </dsp:nvSpPr>
      <dsp:spPr>
        <a:xfrm>
          <a:off x="0" y="2887187"/>
          <a:ext cx="8643966" cy="7054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Исходные данные для составления материального баланса по всему производству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Таблицы материального баланса по стадиям производства с указанием составов промежуточных и конечных продуктов</a:t>
          </a:r>
        </a:p>
      </dsp:txBody>
      <dsp:txXfrm>
        <a:off x="0" y="2887187"/>
        <a:ext cx="8643966" cy="705414"/>
      </dsp:txXfrm>
    </dsp:sp>
    <dsp:sp modelId="{E62711FD-24ED-4B81-9CF7-1AC3E2C2EDF7}">
      <dsp:nvSpPr>
        <dsp:cNvPr id="0" name=""/>
        <dsp:cNvSpPr/>
      </dsp:nvSpPr>
      <dsp:spPr>
        <a:xfrm>
          <a:off x="0" y="3592602"/>
          <a:ext cx="8643966" cy="594331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Раздел 10. Технологическая характеристика побочных продуктов и реализуемых отходов производства</a:t>
          </a:r>
        </a:p>
      </dsp:txBody>
      <dsp:txXfrm>
        <a:off x="29013" y="3621615"/>
        <a:ext cx="8585940" cy="536305"/>
      </dsp:txXfrm>
    </dsp:sp>
    <dsp:sp modelId="{D7C0B3C5-5230-4981-A935-DBCD9E3F0F0C}">
      <dsp:nvSpPr>
        <dsp:cNvPr id="0" name=""/>
        <dsp:cNvSpPr/>
      </dsp:nvSpPr>
      <dsp:spPr>
        <a:xfrm>
          <a:off x="0" y="4186933"/>
          <a:ext cx="8643966" cy="145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Техническая характеристика, свойства и составы побочных продуктов,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ГОСТы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, ТУ и другие нормативные документы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Области применения и объемы потребления побочных продуктов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Рекомендации по выбору тары, хранению и транспортировке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Характеристика реализуемых отходов производства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Технология переработки реализуемых отходов производства </a:t>
          </a:r>
        </a:p>
      </dsp:txBody>
      <dsp:txXfrm>
        <a:off x="0" y="4186933"/>
        <a:ext cx="8643966" cy="145113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878E0-815D-455D-818C-CAFDC6BEB939}">
      <dsp:nvSpPr>
        <dsp:cNvPr id="0" name=""/>
        <dsp:cNvSpPr/>
      </dsp:nvSpPr>
      <dsp:spPr>
        <a:xfrm>
          <a:off x="0" y="2011"/>
          <a:ext cx="8643966" cy="63648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Раздел 11. Математическое описание технологических процессов и аппаратов</a:t>
          </a:r>
        </a:p>
      </dsp:txBody>
      <dsp:txXfrm>
        <a:off x="31070" y="33081"/>
        <a:ext cx="8581826" cy="574340"/>
      </dsp:txXfrm>
    </dsp:sp>
    <dsp:sp modelId="{2EF52900-043F-4710-AC2B-D147AEC1F14C}">
      <dsp:nvSpPr>
        <dsp:cNvPr id="0" name=""/>
        <dsp:cNvSpPr/>
      </dsp:nvSpPr>
      <dsp:spPr>
        <a:xfrm>
          <a:off x="0" y="638491"/>
          <a:ext cx="8643966" cy="932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Общие математические модели реакторов и других технологических узлов и оборудования.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Уравнения для расчета фазовых равновесий в системах пар-жидкость и жидкость-жидкость</a:t>
          </a:r>
        </a:p>
      </dsp:txBody>
      <dsp:txXfrm>
        <a:off x="0" y="638491"/>
        <a:ext cx="8643966" cy="932535"/>
      </dsp:txXfrm>
    </dsp:sp>
    <dsp:sp modelId="{D2CC1CC6-CD37-47E9-B70F-C54B66A0DDC0}">
      <dsp:nvSpPr>
        <dsp:cNvPr id="0" name=""/>
        <dsp:cNvSpPr/>
      </dsp:nvSpPr>
      <dsp:spPr>
        <a:xfrm>
          <a:off x="0" y="1571025"/>
          <a:ext cx="8643966" cy="63648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Раздел 12. Данные для расчета, конструирования и выбора основного промышленного технологического оборудования и защиты строительных конструкций</a:t>
          </a:r>
        </a:p>
      </dsp:txBody>
      <dsp:txXfrm>
        <a:off x="31070" y="1602095"/>
        <a:ext cx="8581826" cy="574340"/>
      </dsp:txXfrm>
    </dsp:sp>
    <dsp:sp modelId="{1A558BAB-2D0C-4063-8EC6-BA44F94D1590}">
      <dsp:nvSpPr>
        <dsp:cNvPr id="0" name=""/>
        <dsp:cNvSpPr/>
      </dsp:nvSpPr>
      <dsp:spPr>
        <a:xfrm>
          <a:off x="0" y="2207506"/>
          <a:ext cx="8643966" cy="1865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Рекомендации по выбору конструкционных материалов для основного технологического оборудования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Виды и скорости коррозии рекомендуемых конструкционных материалов в соответствующих средах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Рекомендации и требования для конструирования и подбора основного технологического оборудования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Рекомендации по применению оригинальных аппаратов. Технические проекты таких аппаратов, аналогия с аппаратами, испытанными на производстве</a:t>
          </a:r>
        </a:p>
      </dsp:txBody>
      <dsp:txXfrm>
        <a:off x="0" y="2207506"/>
        <a:ext cx="8643966" cy="1865070"/>
      </dsp:txXfrm>
    </dsp:sp>
    <dsp:sp modelId="{26624F4B-5C9D-4C94-B23D-BFD95718E559}">
      <dsp:nvSpPr>
        <dsp:cNvPr id="0" name=""/>
        <dsp:cNvSpPr/>
      </dsp:nvSpPr>
      <dsp:spPr>
        <a:xfrm>
          <a:off x="0" y="4072576"/>
          <a:ext cx="8643966" cy="63648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Раздел 13. Рекомендации для проектирования автоматизации производства</a:t>
          </a:r>
        </a:p>
      </dsp:txBody>
      <dsp:txXfrm>
        <a:off x="31070" y="4103646"/>
        <a:ext cx="8581826" cy="574340"/>
      </dsp:txXfrm>
    </dsp:sp>
    <dsp:sp modelId="{A3BA52DF-2738-4A39-B3BA-EAA71516DD7C}">
      <dsp:nvSpPr>
        <dsp:cNvPr id="0" name=""/>
        <dsp:cNvSpPr/>
      </dsp:nvSpPr>
      <dsp:spPr>
        <a:xfrm>
          <a:off x="0" y="4709056"/>
          <a:ext cx="8643966" cy="932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Перечень параметров, подлежащих контролю. Рекомендуемые точки и схемы автоматического регулирования.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Рекомендации по применению автоматического управления производством (АСУП) с использованием ЭВМ</a:t>
          </a:r>
        </a:p>
      </dsp:txBody>
      <dsp:txXfrm>
        <a:off x="0" y="4709056"/>
        <a:ext cx="8643966" cy="9325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5C97BB-3D64-482C-BFEE-445BF9B8C800}">
      <dsp:nvSpPr>
        <dsp:cNvPr id="0" name=""/>
        <dsp:cNvSpPr/>
      </dsp:nvSpPr>
      <dsp:spPr>
        <a:xfrm>
          <a:off x="0" y="108132"/>
          <a:ext cx="8643966" cy="121680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Раздел 14. Аналитический контроль производства</a:t>
          </a:r>
        </a:p>
      </dsp:txBody>
      <dsp:txXfrm>
        <a:off x="59399" y="167531"/>
        <a:ext cx="8525168" cy="1098002"/>
      </dsp:txXfrm>
    </dsp:sp>
    <dsp:sp modelId="{C381AA8E-97B4-4FAD-826D-CBEC960CB3C1}">
      <dsp:nvSpPr>
        <dsp:cNvPr id="0" name=""/>
        <dsp:cNvSpPr/>
      </dsp:nvSpPr>
      <dsp:spPr>
        <a:xfrm>
          <a:off x="0" y="1428761"/>
          <a:ext cx="8643966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Перечень точек отбора проб для анализа, периодичность анализов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Перечень методик анализов с указанием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ГОСТов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и инструкций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Рекомендации по выбору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пробоотборных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устройств</a:t>
          </a:r>
        </a:p>
      </dsp:txBody>
      <dsp:txXfrm>
        <a:off x="0" y="1428761"/>
        <a:ext cx="8643966" cy="1076400"/>
      </dsp:txXfrm>
    </dsp:sp>
    <dsp:sp modelId="{3E124951-8186-49FC-B41B-9FDBA4D4F292}">
      <dsp:nvSpPr>
        <dsp:cNvPr id="0" name=""/>
        <dsp:cNvSpPr/>
      </dsp:nvSpPr>
      <dsp:spPr>
        <a:xfrm>
          <a:off x="0" y="2401332"/>
          <a:ext cx="8643966" cy="121680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Раздел 15. Методы и технологические параметры очистки химически и механически загрязненных сточных вод, обезвреживания газовых выбросов и ликвидации вредных отходов</a:t>
          </a:r>
        </a:p>
      </dsp:txBody>
      <dsp:txXfrm>
        <a:off x="59399" y="2460731"/>
        <a:ext cx="8525168" cy="1098002"/>
      </dsp:txXfrm>
    </dsp:sp>
    <dsp:sp modelId="{3273755E-A0FE-4DAC-A5B6-6875851F2722}">
      <dsp:nvSpPr>
        <dsp:cNvPr id="0" name=""/>
        <dsp:cNvSpPr/>
      </dsp:nvSpPr>
      <dsp:spPr>
        <a:xfrm>
          <a:off x="0" y="3618132"/>
          <a:ext cx="8643966" cy="1917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Количество и состав химически и механически загрязненных сточных вод по отдельным стадиям и узлам производства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Технология первичной (локальной) очистки химически и механически загрязненных сточных вод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Количество и состав газовых выбросов в атмосферу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Рекомендации по получению товарной продукции из (или с помощью) сточных вод и газовых выбросов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600" kern="1200" dirty="0" smtClean="0">
            <a:latin typeface="Arial" pitchFamily="34" charset="0"/>
            <a:cs typeface="Arial" pitchFamily="34" charset="0"/>
          </a:endParaRPr>
        </a:p>
      </dsp:txBody>
      <dsp:txXfrm>
        <a:off x="0" y="3618132"/>
        <a:ext cx="8643966" cy="191733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92861A-C0B4-46E4-9472-FD35306C0631}">
      <dsp:nvSpPr>
        <dsp:cNvPr id="0" name=""/>
        <dsp:cNvSpPr/>
      </dsp:nvSpPr>
      <dsp:spPr>
        <a:xfrm>
          <a:off x="0" y="29933"/>
          <a:ext cx="8643966" cy="63648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Раздел 16. Мероприятия по технике безопасности,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промсанитарии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и противопожарной профилактике</a:t>
          </a:r>
          <a:endParaRPr lang="ru-RU" sz="1600" kern="1200" dirty="0">
            <a:latin typeface="Arial" pitchFamily="34" charset="0"/>
            <a:cs typeface="Arial" pitchFamily="34" charset="0"/>
          </a:endParaRPr>
        </a:p>
      </dsp:txBody>
      <dsp:txXfrm>
        <a:off x="31070" y="61003"/>
        <a:ext cx="8581826" cy="574340"/>
      </dsp:txXfrm>
    </dsp:sp>
    <dsp:sp modelId="{96881309-B0BE-448A-B34A-6A948DAE3B00}">
      <dsp:nvSpPr>
        <dsp:cNvPr id="0" name=""/>
        <dsp:cNvSpPr/>
      </dsp:nvSpPr>
      <dsp:spPr>
        <a:xfrm>
          <a:off x="0" y="666413"/>
          <a:ext cx="8643966" cy="35893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Перечень наиболее опасных мест в технологической схеме производства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Возможные источники выделения вредностей, рекомендации по обеспечению полной герметичности оборудования, методы удаления вредных выделений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Места возможных источников шумов и вибрации по технологическим причинам и методы их устранения или снижения до допустимых норм.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Способы обезвреживания токсичных,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взрыво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- и пожароопасных продуктов в случаях аварий и разливов 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Токсикологическая характеристика веществ (исходных, промежуточных и конечных), имеющихся в производстве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Предельно допустимые концентрации (ПДК) вредных веществ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Рекомендация по индивидуальным средствам защиты 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Пожаро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-, взрывоопасные и пирофорные свойства веществ, встречающихся в производстве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Рекомендации по продолжительности рабочего дня в зависимости от степени вредности условий труда</a:t>
          </a:r>
        </a:p>
      </dsp:txBody>
      <dsp:txXfrm>
        <a:off x="0" y="666413"/>
        <a:ext cx="8643966" cy="3589380"/>
      </dsp:txXfrm>
    </dsp:sp>
    <dsp:sp modelId="{7F1CFB24-DA8E-4AC8-A0E3-DD102A51187C}">
      <dsp:nvSpPr>
        <dsp:cNvPr id="0" name=""/>
        <dsp:cNvSpPr/>
      </dsp:nvSpPr>
      <dsp:spPr>
        <a:xfrm>
          <a:off x="0" y="4255793"/>
          <a:ext cx="8643966" cy="63648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Раздел 17. Указатель отчетов и рекомендуемой литературы по рассматриваемой технологии производства</a:t>
          </a:r>
          <a:endParaRPr lang="ru-RU" sz="1600" kern="1200" dirty="0">
            <a:latin typeface="Arial" pitchFamily="34" charset="0"/>
            <a:cs typeface="Arial" pitchFamily="34" charset="0"/>
          </a:endParaRPr>
        </a:p>
      </dsp:txBody>
      <dsp:txXfrm>
        <a:off x="31070" y="4286863"/>
        <a:ext cx="8581826" cy="574340"/>
      </dsp:txXfrm>
    </dsp:sp>
    <dsp:sp modelId="{65912A92-CCEA-407E-8C47-25DA83055EC0}">
      <dsp:nvSpPr>
        <dsp:cNvPr id="0" name=""/>
        <dsp:cNvSpPr/>
      </dsp:nvSpPr>
      <dsp:spPr>
        <a:xfrm>
          <a:off x="0" y="4892273"/>
          <a:ext cx="8643966" cy="721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20320" rIns="113792" bIns="20320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Перечень отчетов о работе опытных и полузаводских установок</a:t>
          </a:r>
          <a:endParaRPr lang="ru-RU" sz="1600" kern="1200" dirty="0">
            <a:latin typeface="Arial" pitchFamily="34" charset="0"/>
            <a:cs typeface="Arial" pitchFamily="34" charset="0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Перечень книг и статей в периодических изданиях, освещающих вопросы данной технологии</a:t>
          </a:r>
          <a:endParaRPr lang="ru-RU" sz="1600" kern="1200" dirty="0">
            <a:latin typeface="Arial" pitchFamily="34" charset="0"/>
            <a:cs typeface="Arial" pitchFamily="34" charset="0"/>
          </a:endParaRPr>
        </a:p>
      </dsp:txBody>
      <dsp:txXfrm>
        <a:off x="0" y="4892273"/>
        <a:ext cx="8643966" cy="72139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558958-3879-4F4E-9534-5017F824313A}">
      <dsp:nvSpPr>
        <dsp:cNvPr id="0" name=""/>
        <dsp:cNvSpPr/>
      </dsp:nvSpPr>
      <dsp:spPr>
        <a:xfrm>
          <a:off x="0" y="0"/>
          <a:ext cx="6800897" cy="886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itchFamily="34" charset="0"/>
              <a:cs typeface="Arial" pitchFamily="34" charset="0"/>
            </a:rPr>
            <a:t>Подготовка сырья;</a:t>
          </a:r>
          <a:endParaRPr lang="ru-RU" sz="2400" kern="1200" dirty="0">
            <a:latin typeface="Arial" pitchFamily="34" charset="0"/>
            <a:cs typeface="Arial" pitchFamily="34" charset="0"/>
          </a:endParaRPr>
        </a:p>
      </dsp:txBody>
      <dsp:txXfrm>
        <a:off x="25962" y="25962"/>
        <a:ext cx="5769483" cy="834492"/>
      </dsp:txXfrm>
    </dsp:sp>
    <dsp:sp modelId="{05B2C189-6EB3-4621-9325-A331C80B874F}">
      <dsp:nvSpPr>
        <dsp:cNvPr id="0" name=""/>
        <dsp:cNvSpPr/>
      </dsp:nvSpPr>
      <dsp:spPr>
        <a:xfrm>
          <a:off x="569575" y="1047582"/>
          <a:ext cx="6800897" cy="886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itchFamily="34" charset="0"/>
              <a:cs typeface="Arial" pitchFamily="34" charset="0"/>
            </a:rPr>
            <a:t> Проведение химического превращения; </a:t>
          </a:r>
          <a:endParaRPr lang="ru-RU" sz="2400" kern="1200" dirty="0">
            <a:latin typeface="Arial" pitchFamily="34" charset="0"/>
            <a:cs typeface="Arial" pitchFamily="34" charset="0"/>
          </a:endParaRPr>
        </a:p>
      </dsp:txBody>
      <dsp:txXfrm>
        <a:off x="595537" y="1073544"/>
        <a:ext cx="5603227" cy="834492"/>
      </dsp:txXfrm>
    </dsp:sp>
    <dsp:sp modelId="{D713362D-8C99-4D21-8E2F-AA1464E48E7E}">
      <dsp:nvSpPr>
        <dsp:cNvPr id="0" name=""/>
        <dsp:cNvSpPr/>
      </dsp:nvSpPr>
      <dsp:spPr>
        <a:xfrm>
          <a:off x="1130649" y="2095165"/>
          <a:ext cx="6800897" cy="886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itchFamily="34" charset="0"/>
              <a:cs typeface="Arial" pitchFamily="34" charset="0"/>
            </a:rPr>
            <a:t>Выделение и очистка целевого продукта; </a:t>
          </a:r>
          <a:endParaRPr lang="ru-RU" sz="2400" kern="1200" dirty="0">
            <a:latin typeface="Arial" pitchFamily="34" charset="0"/>
            <a:cs typeface="Arial" pitchFamily="34" charset="0"/>
          </a:endParaRPr>
        </a:p>
      </dsp:txBody>
      <dsp:txXfrm>
        <a:off x="1156611" y="2121127"/>
        <a:ext cx="5611729" cy="834492"/>
      </dsp:txXfrm>
    </dsp:sp>
    <dsp:sp modelId="{389D7C80-32FA-4D4A-A8B6-50B9FDE51E9F}">
      <dsp:nvSpPr>
        <dsp:cNvPr id="0" name=""/>
        <dsp:cNvSpPr/>
      </dsp:nvSpPr>
      <dsp:spPr>
        <a:xfrm>
          <a:off x="1700224" y="3142747"/>
          <a:ext cx="6800897" cy="886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itchFamily="34" charset="0"/>
              <a:cs typeface="Arial" pitchFamily="34" charset="0"/>
            </a:rPr>
            <a:t>Создание товарной формы целевого продукта.</a:t>
          </a:r>
          <a:endParaRPr lang="ru-RU" sz="2400" kern="1200" dirty="0">
            <a:latin typeface="Arial" pitchFamily="34" charset="0"/>
            <a:cs typeface="Arial" pitchFamily="34" charset="0"/>
          </a:endParaRPr>
        </a:p>
      </dsp:txBody>
      <dsp:txXfrm>
        <a:off x="1726186" y="3168709"/>
        <a:ext cx="5603227" cy="834492"/>
      </dsp:txXfrm>
    </dsp:sp>
    <dsp:sp modelId="{1D487150-336D-4181-8520-1780380F775A}">
      <dsp:nvSpPr>
        <dsp:cNvPr id="0" name=""/>
        <dsp:cNvSpPr/>
      </dsp:nvSpPr>
      <dsp:spPr>
        <a:xfrm>
          <a:off x="6224727" y="678914"/>
          <a:ext cx="576170" cy="5761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6354365" y="678914"/>
        <a:ext cx="316894" cy="433568"/>
      </dsp:txXfrm>
    </dsp:sp>
    <dsp:sp modelId="{273608C2-F4DD-45C7-B65E-D7B38268D545}">
      <dsp:nvSpPr>
        <dsp:cNvPr id="0" name=""/>
        <dsp:cNvSpPr/>
      </dsp:nvSpPr>
      <dsp:spPr>
        <a:xfrm>
          <a:off x="6794302" y="1726496"/>
          <a:ext cx="576170" cy="5761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6923940" y="1726496"/>
        <a:ext cx="316894" cy="433568"/>
      </dsp:txXfrm>
    </dsp:sp>
    <dsp:sp modelId="{B5B5B1F2-B5B7-4136-ADD8-14D67F1A5F35}">
      <dsp:nvSpPr>
        <dsp:cNvPr id="0" name=""/>
        <dsp:cNvSpPr/>
      </dsp:nvSpPr>
      <dsp:spPr>
        <a:xfrm>
          <a:off x="7355376" y="2774079"/>
          <a:ext cx="576170" cy="5761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7485014" y="2774079"/>
        <a:ext cx="316894" cy="43356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95DFFE-5CF6-450A-B435-BB4FCC3719D1}">
      <dsp:nvSpPr>
        <dsp:cNvPr id="0" name=""/>
        <dsp:cNvSpPr/>
      </dsp:nvSpPr>
      <dsp:spPr>
        <a:xfrm rot="5400000">
          <a:off x="5281835" y="-2056763"/>
          <a:ext cx="1095011" cy="54864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подача и выдача газообразных, жидких и твердых веществ с их дозировкой, разбавлением или концентрированием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 rot="-5400000">
        <a:off x="3086122" y="192404"/>
        <a:ext cx="5432984" cy="988103"/>
      </dsp:txXfrm>
    </dsp:sp>
    <dsp:sp modelId="{E8C61F14-6842-4873-B6EC-C302BA18A238}">
      <dsp:nvSpPr>
        <dsp:cNvPr id="0" name=""/>
        <dsp:cNvSpPr/>
      </dsp:nvSpPr>
      <dsp:spPr>
        <a:xfrm>
          <a:off x="0" y="2073"/>
          <a:ext cx="3086121" cy="136876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Стадии подготовки сырья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66818" y="68891"/>
        <a:ext cx="2952485" cy="1235128"/>
      </dsp:txXfrm>
    </dsp:sp>
    <dsp:sp modelId="{989C38DC-FF03-4FC5-BF47-CDCC91252818}">
      <dsp:nvSpPr>
        <dsp:cNvPr id="0" name=""/>
        <dsp:cNvSpPr/>
      </dsp:nvSpPr>
      <dsp:spPr>
        <a:xfrm rot="5400000">
          <a:off x="5281835" y="-619560"/>
          <a:ext cx="1095011" cy="54864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растворение, кристаллизация, прос­тая перегонка и ректификация, экстракция, абсорбция, адсорбция, десорбция;</a:t>
          </a:r>
          <a:endParaRPr lang="ru-RU" sz="1800" kern="1200" dirty="0">
            <a:latin typeface="Arial" pitchFamily="34" charset="0"/>
            <a:cs typeface="Arial" pitchFamily="34" charset="0"/>
          </a:endParaRPr>
        </a:p>
      </dsp:txBody>
      <dsp:txXfrm rot="-5400000">
        <a:off x="3086122" y="1629607"/>
        <a:ext cx="5432984" cy="988103"/>
      </dsp:txXfrm>
    </dsp:sp>
    <dsp:sp modelId="{BE4C82C5-624B-4327-8511-D53804902865}">
      <dsp:nvSpPr>
        <dsp:cNvPr id="0" name=""/>
        <dsp:cNvSpPr/>
      </dsp:nvSpPr>
      <dsp:spPr>
        <a:xfrm>
          <a:off x="0" y="1439276"/>
          <a:ext cx="3086121" cy="136876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Массообменные процессы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66818" y="1506094"/>
        <a:ext cx="2952485" cy="1235128"/>
      </dsp:txXfrm>
    </dsp:sp>
    <dsp:sp modelId="{C0EC7961-CBAB-4DFD-89FD-D52F88293F57}">
      <dsp:nvSpPr>
        <dsp:cNvPr id="0" name=""/>
        <dsp:cNvSpPr/>
      </dsp:nvSpPr>
      <dsp:spPr>
        <a:xfrm rot="5400000">
          <a:off x="5281835" y="817641"/>
          <a:ext cx="1095011" cy="54864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осаждение, фильтрование, цент­рифугирование;</a:t>
          </a:r>
          <a:endParaRPr lang="ru-RU" sz="1800" kern="1200" dirty="0">
            <a:latin typeface="Arial" pitchFamily="34" charset="0"/>
            <a:cs typeface="Arial" pitchFamily="34" charset="0"/>
          </a:endParaRPr>
        </a:p>
      </dsp:txBody>
      <dsp:txXfrm rot="-5400000">
        <a:off x="3086122" y="3066808"/>
        <a:ext cx="5432984" cy="988103"/>
      </dsp:txXfrm>
    </dsp:sp>
    <dsp:sp modelId="{7ABCFD81-B402-41E9-871B-8C5B69073C30}">
      <dsp:nvSpPr>
        <dsp:cNvPr id="0" name=""/>
        <dsp:cNvSpPr/>
      </dsp:nvSpPr>
      <dsp:spPr>
        <a:xfrm>
          <a:off x="0" y="2876478"/>
          <a:ext cx="3086121" cy="136876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Гидромеханические процессы 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66818" y="2943296"/>
        <a:ext cx="2952485" cy="123512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CFFE76-60A8-4AAC-8827-DACDE9F8A822}">
      <dsp:nvSpPr>
        <dsp:cNvPr id="0" name=""/>
        <dsp:cNvSpPr/>
      </dsp:nvSpPr>
      <dsp:spPr>
        <a:xfrm rot="5400000">
          <a:off x="5281835" y="-2056763"/>
          <a:ext cx="1095011" cy="54864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нагревание, охлаждение, испарение, конденсация, выпаривание, сушка;</a:t>
          </a:r>
          <a:endParaRPr lang="ru-RU" sz="1800" kern="1200" dirty="0">
            <a:latin typeface="Arial" pitchFamily="34" charset="0"/>
            <a:cs typeface="Arial" pitchFamily="34" charset="0"/>
          </a:endParaRPr>
        </a:p>
      </dsp:txBody>
      <dsp:txXfrm rot="-5400000">
        <a:off x="3086122" y="192404"/>
        <a:ext cx="5432984" cy="988103"/>
      </dsp:txXfrm>
    </dsp:sp>
    <dsp:sp modelId="{621BFDB0-5558-4C2F-98D6-DB54A268693C}">
      <dsp:nvSpPr>
        <dsp:cNvPr id="0" name=""/>
        <dsp:cNvSpPr/>
      </dsp:nvSpPr>
      <dsp:spPr>
        <a:xfrm>
          <a:off x="0" y="2073"/>
          <a:ext cx="3086121" cy="136876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Теплообменные процессы 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66818" y="68891"/>
        <a:ext cx="2952485" cy="1235128"/>
      </dsp:txXfrm>
    </dsp:sp>
    <dsp:sp modelId="{06CE5D2B-9E09-4033-A710-DD8503BBA73A}">
      <dsp:nvSpPr>
        <dsp:cNvPr id="0" name=""/>
        <dsp:cNvSpPr/>
      </dsp:nvSpPr>
      <dsp:spPr>
        <a:xfrm rot="5400000">
          <a:off x="5281835" y="-619560"/>
          <a:ext cx="1095011" cy="54864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дробление, измельчение, классификация и дозирование твердых веществ;</a:t>
          </a:r>
          <a:r>
            <a:rPr lang="en-US" sz="18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800" kern="1200" dirty="0" smtClean="0">
              <a:latin typeface="Arial" pitchFamily="34" charset="0"/>
              <a:cs typeface="Arial" pitchFamily="34" charset="0"/>
            </a:rPr>
            <a:t>транспортирование и перемешивание жидкостей;</a:t>
          </a:r>
          <a:endParaRPr lang="ru-RU" sz="1800" kern="1200" dirty="0">
            <a:latin typeface="Arial" pitchFamily="34" charset="0"/>
            <a:cs typeface="Arial" pitchFamily="34" charset="0"/>
          </a:endParaRPr>
        </a:p>
      </dsp:txBody>
      <dsp:txXfrm rot="-5400000">
        <a:off x="3086122" y="1629607"/>
        <a:ext cx="5432984" cy="988103"/>
      </dsp:txXfrm>
    </dsp:sp>
    <dsp:sp modelId="{F4824F06-FD84-4B65-86B0-47D37831CC88}">
      <dsp:nvSpPr>
        <dsp:cNvPr id="0" name=""/>
        <dsp:cNvSpPr/>
      </dsp:nvSpPr>
      <dsp:spPr>
        <a:xfrm>
          <a:off x="0" y="1439276"/>
          <a:ext cx="3086121" cy="136876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Механические процессы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66818" y="1506094"/>
        <a:ext cx="2952485" cy="1235128"/>
      </dsp:txXfrm>
    </dsp:sp>
    <dsp:sp modelId="{15996424-971B-404E-9A0A-0287737F5CC7}">
      <dsp:nvSpPr>
        <dsp:cNvPr id="0" name=""/>
        <dsp:cNvSpPr/>
      </dsp:nvSpPr>
      <dsp:spPr>
        <a:xfrm rot="5400000">
          <a:off x="5281835" y="817641"/>
          <a:ext cx="1095011" cy="54864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хлорирование, нитрование, окисление, восстановление, гидрирование, пиролиз и т.д.</a:t>
          </a:r>
          <a:endParaRPr lang="ru-RU" sz="1800" kern="1200" dirty="0">
            <a:latin typeface="Arial" pitchFamily="34" charset="0"/>
            <a:cs typeface="Arial" pitchFamily="34" charset="0"/>
          </a:endParaRPr>
        </a:p>
      </dsp:txBody>
      <dsp:txXfrm rot="-5400000">
        <a:off x="3086122" y="3066808"/>
        <a:ext cx="5432984" cy="988103"/>
      </dsp:txXfrm>
    </dsp:sp>
    <dsp:sp modelId="{9A1B29A8-E8DC-4FD7-BEE0-75509726939F}">
      <dsp:nvSpPr>
        <dsp:cNvPr id="0" name=""/>
        <dsp:cNvSpPr/>
      </dsp:nvSpPr>
      <dsp:spPr>
        <a:xfrm>
          <a:off x="0" y="2876478"/>
          <a:ext cx="3086121" cy="136876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Химические процессы 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66818" y="2943296"/>
        <a:ext cx="2952485" cy="123512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AE0C34-5C69-4FD4-BD15-513E40323140}">
      <dsp:nvSpPr>
        <dsp:cNvPr id="0" name=""/>
        <dsp:cNvSpPr/>
      </dsp:nvSpPr>
      <dsp:spPr>
        <a:xfrm>
          <a:off x="0" y="16470"/>
          <a:ext cx="8143932" cy="1048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latin typeface="Arial" pitchFamily="34" charset="0"/>
              <a:cs typeface="Arial" pitchFamily="34" charset="0"/>
            </a:rPr>
            <a:t>Обеспечение охраны труда и техники безопасности</a:t>
          </a:r>
          <a:endParaRPr lang="ru-RU" sz="2000" kern="1200" dirty="0">
            <a:latin typeface="Arial" pitchFamily="34" charset="0"/>
            <a:cs typeface="Arial" pitchFamily="34" charset="0"/>
          </a:endParaRPr>
        </a:p>
      </dsp:txBody>
      <dsp:txXfrm>
        <a:off x="51175" y="67645"/>
        <a:ext cx="8041582" cy="945970"/>
      </dsp:txXfrm>
    </dsp:sp>
    <dsp:sp modelId="{427F36E6-898D-443D-AC0E-755BC9F6ED4E}">
      <dsp:nvSpPr>
        <dsp:cNvPr id="0" name=""/>
        <dsp:cNvSpPr/>
      </dsp:nvSpPr>
      <dsp:spPr>
        <a:xfrm>
          <a:off x="0" y="1226071"/>
          <a:ext cx="8143932" cy="1048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latin typeface="Arial" pitchFamily="34" charset="0"/>
              <a:cs typeface="Arial" pitchFamily="34" charset="0"/>
            </a:rPr>
            <a:t>Условия  </a:t>
          </a:r>
          <a:r>
            <a:rPr lang="ru-RU" sz="2000" b="1" i="1" kern="1200" dirty="0" err="1" smtClean="0">
              <a:latin typeface="Arial" pitchFamily="34" charset="0"/>
              <a:cs typeface="Arial" pitchFamily="34" charset="0"/>
            </a:rPr>
            <a:t>массопередачи</a:t>
          </a:r>
          <a:r>
            <a:rPr lang="ru-RU" sz="2000" b="1" i="1" kern="1200" dirty="0" smtClean="0">
              <a:latin typeface="Arial" pitchFamily="34" charset="0"/>
              <a:cs typeface="Arial" pitchFamily="34" charset="0"/>
            </a:rPr>
            <a:t> потоков продуктов (полупродуктов)  между химическими аппаратами</a:t>
          </a:r>
          <a:endParaRPr lang="ru-RU" sz="2000" kern="1200" dirty="0">
            <a:latin typeface="Arial" pitchFamily="34" charset="0"/>
            <a:cs typeface="Arial" pitchFamily="34" charset="0"/>
          </a:endParaRPr>
        </a:p>
      </dsp:txBody>
      <dsp:txXfrm>
        <a:off x="51175" y="1277246"/>
        <a:ext cx="8041582" cy="945970"/>
      </dsp:txXfrm>
    </dsp:sp>
    <dsp:sp modelId="{C12AA36D-52CE-4867-B369-B7A92DD50303}">
      <dsp:nvSpPr>
        <dsp:cNvPr id="0" name=""/>
        <dsp:cNvSpPr/>
      </dsp:nvSpPr>
      <dsp:spPr>
        <a:xfrm>
          <a:off x="0" y="2435671"/>
          <a:ext cx="8143932" cy="1048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latin typeface="Arial" pitchFamily="34" charset="0"/>
              <a:cs typeface="Arial" pitchFamily="34" charset="0"/>
            </a:rPr>
            <a:t>Выбор тепло- и </a:t>
          </a:r>
          <a:r>
            <a:rPr lang="ru-RU" sz="2000" b="1" i="1" kern="1200" dirty="0" err="1" smtClean="0">
              <a:latin typeface="Arial" pitchFamily="34" charset="0"/>
              <a:cs typeface="Arial" pitchFamily="34" charset="0"/>
            </a:rPr>
            <a:t>хладоносителей</a:t>
          </a:r>
          <a:endParaRPr lang="ru-RU" sz="2000" b="1" i="1" kern="1200" dirty="0">
            <a:latin typeface="Arial" pitchFamily="34" charset="0"/>
            <a:cs typeface="Arial" pitchFamily="34" charset="0"/>
          </a:endParaRPr>
        </a:p>
      </dsp:txBody>
      <dsp:txXfrm>
        <a:off x="51175" y="2486846"/>
        <a:ext cx="8041582" cy="94597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C98B9-8313-4C03-BFBC-E2531D8021F1}">
      <dsp:nvSpPr>
        <dsp:cNvPr id="0" name=""/>
        <dsp:cNvSpPr/>
      </dsp:nvSpPr>
      <dsp:spPr>
        <a:xfrm>
          <a:off x="0" y="0"/>
          <a:ext cx="8643998" cy="102902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itchFamily="34" charset="0"/>
              <a:cs typeface="Arial" pitchFamily="34" charset="0"/>
            </a:rPr>
            <a:t>Принципы группировки оборудования</a:t>
          </a:r>
          <a:r>
            <a:rPr lang="en-US" sz="1800" b="1" kern="1200" dirty="0" smtClean="0">
              <a:latin typeface="Arial" pitchFamily="34" charset="0"/>
              <a:cs typeface="Arial" pitchFamily="34" charset="0"/>
            </a:rPr>
            <a:t>:</a:t>
          </a:r>
          <a:endParaRPr lang="ru-RU" sz="1800" b="1" kern="1200" dirty="0">
            <a:latin typeface="Arial" pitchFamily="34" charset="0"/>
            <a:cs typeface="Arial" pitchFamily="34" charset="0"/>
          </a:endParaRPr>
        </a:p>
      </dsp:txBody>
      <dsp:txXfrm>
        <a:off x="50233" y="50233"/>
        <a:ext cx="8543532" cy="928555"/>
      </dsp:txXfrm>
    </dsp:sp>
    <dsp:sp modelId="{0F5FD7E4-E4DB-49E1-95ED-CD0FB12CFCD7}">
      <dsp:nvSpPr>
        <dsp:cNvPr id="0" name=""/>
        <dsp:cNvSpPr/>
      </dsp:nvSpPr>
      <dsp:spPr>
        <a:xfrm>
          <a:off x="0" y="1031165"/>
          <a:ext cx="8643998" cy="1967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7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Возможность размещение на открытых площадках</a:t>
          </a:r>
          <a:endParaRPr lang="ru-RU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 rtl="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Эксплуатация аппаратов сопряжена с выделением пыли, вибрации и выделение агрессивных веществ</a:t>
          </a:r>
          <a:endParaRPr lang="ru-RU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 rtl="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Аппараты размещаемые на наружных установках снабжаемых водой</a:t>
          </a:r>
          <a:endParaRPr lang="ru-RU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 rtl="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Крупногабаритное и тяжелое оборудование</a:t>
          </a:r>
          <a:endParaRPr lang="ru-RU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 rtl="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Аппараты с высоко расположенными люками, штуцерами и перемешивающими устройствами.</a:t>
          </a:r>
          <a:endParaRPr lang="ru-RU" sz="1800" kern="1200" dirty="0">
            <a:latin typeface="Arial" pitchFamily="34" charset="0"/>
            <a:cs typeface="Arial" pitchFamily="34" charset="0"/>
          </a:endParaRPr>
        </a:p>
      </dsp:txBody>
      <dsp:txXfrm>
        <a:off x="0" y="1031165"/>
        <a:ext cx="8643998" cy="196708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E4EE5C-E782-4F31-8ED2-D7B8D23BB66F}">
      <dsp:nvSpPr>
        <dsp:cNvPr id="0" name=""/>
        <dsp:cNvSpPr/>
      </dsp:nvSpPr>
      <dsp:spPr>
        <a:xfrm>
          <a:off x="4949" y="0"/>
          <a:ext cx="3065140" cy="652338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itchFamily="34" charset="0"/>
              <a:cs typeface="Arial" pitchFamily="34" charset="0"/>
            </a:rPr>
            <a:t>Не стандартизованная аппаратура</a:t>
          </a:r>
          <a:endParaRPr lang="ru-RU" sz="1800" b="1" kern="1200" dirty="0">
            <a:latin typeface="Arial" pitchFamily="34" charset="0"/>
            <a:cs typeface="Arial" pitchFamily="34" charset="0"/>
          </a:endParaRPr>
        </a:p>
      </dsp:txBody>
      <dsp:txXfrm>
        <a:off x="4949" y="0"/>
        <a:ext cx="3065140" cy="652338"/>
      </dsp:txXfrm>
    </dsp:sp>
    <dsp:sp modelId="{0AA3DD24-EBA3-49D2-9025-BFCB887546EA}">
      <dsp:nvSpPr>
        <dsp:cNvPr id="0" name=""/>
        <dsp:cNvSpPr/>
      </dsp:nvSpPr>
      <dsp:spPr>
        <a:xfrm>
          <a:off x="4949" y="652338"/>
          <a:ext cx="3065140" cy="206230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chilly" dir="t"/>
        </a:scene3d>
        <a:sp3d extrusionH="1700"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конструкции котельно-сварного типа</a:t>
          </a:r>
          <a:endParaRPr lang="ru-RU" sz="1800" kern="1200" dirty="0">
            <a:latin typeface="Arial" pitchFamily="34" charset="0"/>
            <a:cs typeface="Arial" pitchFamily="34" charset="0"/>
          </a:endParaRPr>
        </a:p>
      </dsp:txBody>
      <dsp:txXfrm>
        <a:off x="4949" y="652338"/>
        <a:ext cx="3065140" cy="2062305"/>
      </dsp:txXfrm>
    </dsp:sp>
    <dsp:sp modelId="{0B5CBB53-99E9-4829-8B12-A0BA24332958}">
      <dsp:nvSpPr>
        <dsp:cNvPr id="0" name=""/>
        <dsp:cNvSpPr/>
      </dsp:nvSpPr>
      <dsp:spPr>
        <a:xfrm>
          <a:off x="3499209" y="-17093"/>
          <a:ext cx="3068137" cy="652338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itchFamily="34" charset="0"/>
              <a:cs typeface="Arial" pitchFamily="34" charset="0"/>
            </a:rPr>
            <a:t>Стандартизованная аппаратура</a:t>
          </a:r>
          <a:endParaRPr lang="ru-RU" sz="1800" b="1" kern="1200" dirty="0">
            <a:latin typeface="Arial" pitchFamily="34" charset="0"/>
            <a:cs typeface="Arial" pitchFamily="34" charset="0"/>
          </a:endParaRPr>
        </a:p>
      </dsp:txBody>
      <dsp:txXfrm>
        <a:off x="3499209" y="-17093"/>
        <a:ext cx="3068137" cy="652338"/>
      </dsp:txXfrm>
    </dsp:sp>
    <dsp:sp modelId="{A0E6AE34-6FA7-4CD3-ACD8-A6E77F3636B1}">
      <dsp:nvSpPr>
        <dsp:cNvPr id="0" name=""/>
        <dsp:cNvSpPr/>
      </dsp:nvSpPr>
      <dsp:spPr>
        <a:xfrm>
          <a:off x="3499209" y="635244"/>
          <a:ext cx="3068137" cy="2096493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chilly" dir="t"/>
        </a:scene3d>
        <a:sp3d extrusionH="1700"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компрессоры, </a:t>
          </a:r>
          <a:endParaRPr lang="ru-RU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насосы, </a:t>
          </a:r>
          <a:endParaRPr lang="ru-RU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центрифуги, </a:t>
          </a:r>
          <a:endParaRPr lang="ru-RU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фильтры, </a:t>
          </a:r>
          <a:endParaRPr lang="ru-RU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машины для переработки пластмасс и т.д.</a:t>
          </a:r>
          <a:endParaRPr lang="ru-RU" sz="1800" kern="1200" dirty="0">
            <a:latin typeface="Arial" pitchFamily="34" charset="0"/>
            <a:cs typeface="Arial" pitchFamily="34" charset="0"/>
          </a:endParaRPr>
        </a:p>
      </dsp:txBody>
      <dsp:txXfrm>
        <a:off x="3499209" y="635244"/>
        <a:ext cx="3068137" cy="209649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DCF2EFB-03E9-480E-AEA0-0B82751EB3FE}" type="datetimeFigureOut">
              <a:rPr lang="ru-RU"/>
              <a:pPr>
                <a:defRPr/>
              </a:pPr>
              <a:t>28.09.2013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983E606-BA7B-4505-86DC-E8478C6E5E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052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A5AB3-7191-4A82-950D-6F4FD93B59B6}" type="datetime1">
              <a:rPr lang="ru-RU" smtClean="0"/>
              <a:t>28.09.2013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CE655-EC22-472C-80D7-7608826180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4905-0920-42F5-98AB-F7C852C05573}" type="datetime1">
              <a:rPr lang="ru-RU" smtClean="0"/>
              <a:t>28.09.2013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ECC65-1F10-4E9E-81FB-E9FBD5B6AA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358E9-5C25-4165-93B5-3D6AEF97A26F}" type="datetime1">
              <a:rPr lang="ru-RU" smtClean="0"/>
              <a:t>28.09.2013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62D8C-FF65-4D96-BCDB-C35C7A549B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F4896-3F29-4F31-A963-2250298BCF06}" type="datetime1">
              <a:rPr lang="ru-RU" smtClean="0"/>
              <a:t>28.09.2013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90FA6-00C2-477E-A597-ECCE5AC8A2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C0C80-EB3E-4ECB-9ECB-78E5197D7E89}" type="datetime1">
              <a:rPr lang="ru-RU" smtClean="0"/>
              <a:t>28.09.2013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2B1F3-E434-4997-949C-0AAEFCAFB0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79186-72CF-4507-91A0-B79847E134A6}" type="datetime1">
              <a:rPr lang="ru-RU" smtClean="0"/>
              <a:t>28.09.2013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6D177-2853-4310-8CCA-6DBB6F82EF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A0170-61FD-4943-9C4D-81F2FCD1E697}" type="datetime1">
              <a:rPr lang="ru-RU" smtClean="0"/>
              <a:t>28.09.2013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052EF-C4AA-47E1-9550-808F9AEE9C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66699-C9A4-4BB4-9465-17E74CC34C4F}" type="datetime1">
              <a:rPr lang="ru-RU" smtClean="0"/>
              <a:t>28.09.2013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87831-F6C4-42DF-BC67-52B0097A62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6A1DD-CF71-4FB3-B827-EFECEEFE6BF5}" type="datetime1">
              <a:rPr lang="ru-RU" smtClean="0"/>
              <a:t>28.09.2013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40F34-C154-45EA-AC33-03721B77EA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843BF-029B-421D-B705-782709E78691}" type="datetime1">
              <a:rPr lang="ru-RU" smtClean="0"/>
              <a:t>28.09.2013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93917-1BCC-44C6-A4EC-312F42122E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23E36-B31B-46B7-84FF-5D6ADBBCE332}" type="datetime1">
              <a:rPr lang="ru-RU" smtClean="0"/>
              <a:t>28.09.2013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35A2B-A1A8-404F-A5F5-36CEFBC421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19CD8F-5A15-46BE-B668-4F05D4D6B7F6}" type="datetime1">
              <a:rPr lang="ru-RU" smtClean="0"/>
              <a:t>28.09.2013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24750-D8E6-4E86-9CB3-7A1D84F122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3338377-D5C0-4DFE-AA17-F9900C2186A3}" type="datetime1">
              <a:rPr lang="ru-RU" smtClean="0"/>
              <a:t>28.09.2013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DBAEB67-D0D3-4E63-AC9D-A2BC83153D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15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3" Type="http://schemas.openxmlformats.org/officeDocument/2006/relationships/diagramLayout" Target="../diagrams/layout18.xml"/><Relationship Id="rId7" Type="http://schemas.openxmlformats.org/officeDocument/2006/relationships/diagramData" Target="../diagrams/data19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11" Type="http://schemas.microsoft.com/office/2007/relationships/diagramDrawing" Target="../diagrams/drawing19.xml"/><Relationship Id="rId5" Type="http://schemas.openxmlformats.org/officeDocument/2006/relationships/diagramColors" Target="../diagrams/colors18.xml"/><Relationship Id="rId10" Type="http://schemas.openxmlformats.org/officeDocument/2006/relationships/diagramColors" Target="../diagrams/colors19.xml"/><Relationship Id="rId4" Type="http://schemas.openxmlformats.org/officeDocument/2006/relationships/diagramQuickStyle" Target="../diagrams/quickStyle18.xml"/><Relationship Id="rId9" Type="http://schemas.openxmlformats.org/officeDocument/2006/relationships/diagramQuickStyle" Target="../diagrams/quickStyle19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74.jpe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2571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Основы проектирования химических производств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6700" b="1" dirty="0" smtClean="0">
                <a:solidFill>
                  <a:srgbClr val="FF0000"/>
                </a:solidFill>
              </a:rPr>
              <a:t>Курс лекций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4429132"/>
            <a:ext cx="7786742" cy="21431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Профессор кафедры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ХТРЭ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д.т.н. Дьяченко Александр Николаевич</a:t>
            </a:r>
          </a:p>
          <a:p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4" name="Picture 4" descr="герб ТПУ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448843" cy="229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428860" y="214290"/>
            <a:ext cx="650085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Федеральное государственное бюджетное образовательное учреждение высшего </a:t>
            </a:r>
          </a:p>
          <a:p>
            <a:pPr algn="ctr"/>
            <a:r>
              <a:rPr lang="ru-RU" sz="2000" b="1" dirty="0" smtClean="0"/>
              <a:t>профессионального образования </a:t>
            </a:r>
          </a:p>
          <a:p>
            <a:pPr algn="ctr"/>
            <a:r>
              <a:rPr lang="ru-RU" sz="2000" b="1" dirty="0" smtClean="0"/>
              <a:t>«НАЦИОНАЛЬНЫЙ ИССЛЕДОВАТЕЛЬСКИЙ </a:t>
            </a:r>
          </a:p>
          <a:p>
            <a:pPr algn="ctr"/>
            <a:r>
              <a:rPr lang="ru-RU" sz="2000" b="1" dirty="0" smtClean="0"/>
              <a:t>ТОМСКИЙ ПОЛИТЕХНИЧЕСКИЙ УНИВЕРСИТЕТ» </a:t>
            </a:r>
            <a:endParaRPr lang="ru-RU" sz="2000" b="1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357214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Структура и содержание курса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2844" y="500042"/>
            <a:ext cx="8858312" cy="6072230"/>
          </a:xfrm>
        </p:spPr>
        <p:txBody>
          <a:bodyPr>
            <a:noAutofit/>
          </a:bodyPr>
          <a:lstStyle/>
          <a:p>
            <a:pPr marL="0" lvl="0" indent="3429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1. Введение в проектирование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3429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Проектирование как вид инженерной деятельности; Правовые основы проектирования; Проектно-сметная документация; Технико-экономическое обоснование проекта;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lvl="0" indent="3429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2. Основные стадии проектирования химических производств и оборудования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3429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Основные стадии проектирования химических производств и оборудования; Виды конструкторских документов; Обозначение изделий и конструкторских документов. Содержание разделов исходных данных для проектирования производства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lvl="0" indent="3429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3. Выбор и разработка технологической схемы производства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3429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Общие положения; Последовательность разработки  технологической схемы; Принципиальная технологическая схема; Размещение технологического оборудования.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lvl="0" indent="3429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4. Эскизная конструктивная разработка основной химической аппаратуры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3429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Общие положения; Реакторы; Особенности эскизного конструирования различных групп аппаратов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lvl="0" indent="3429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5. Графическое представление химической установки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3429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Общие положения; Основная технологическая схема; Блок-схема процесса химической технологии; Мнемосхема трубопроводов и встроенных приборов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lvl="0" indent="3429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6. Графические символы технологических установок (выдержка из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DIN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28004, ч. 3 и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DIN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2429)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lvl="0" indent="3429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7. Материалы для химических установок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3429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Классификация материалов; Свойства 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материалов;Стали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 и чугуны; Легкие металлы; Тяжелые металлы; Природные материалы; Синтетические материалы; 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полимеризационные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 пластмассы; Каучуки и эластомеры; Поликонденсационные пластмассы;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Углеродные (графитовые) материалы; Комбинированные материалы.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Лекция № 1</a:t>
            </a:r>
          </a:p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ВВЕДЕНИЕ В ПРОЕКТИРОВАНИЕ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107950" y="1214422"/>
            <a:ext cx="90360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 dirty="0"/>
              <a:t>Проектирование. – Инженерная деятельность, связанная с выработкой и надлежащего в техническом и правовом отношении оформления технических решений</a:t>
            </a:r>
            <a:r>
              <a:rPr lang="ru-RU" dirty="0"/>
              <a:t> 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3348038" y="2143116"/>
            <a:ext cx="2447925" cy="7921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Производственная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техносфера</a:t>
            </a:r>
            <a:r>
              <a:rPr lang="ru-RU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6372225" y="3368666"/>
            <a:ext cx="2447925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Технологические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отрасли</a:t>
            </a:r>
            <a:r>
              <a:rPr lang="ru-RU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5366" name="Rectangle 7"/>
          <p:cNvSpPr>
            <a:spLocks noChangeArrowheads="1"/>
          </p:cNvSpPr>
          <p:nvPr/>
        </p:nvSpPr>
        <p:spPr bwMode="auto">
          <a:xfrm>
            <a:off x="3348038" y="3368666"/>
            <a:ext cx="2447925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Машино- и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приборостроение</a:t>
            </a:r>
            <a:r>
              <a:rPr lang="ru-RU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5367" name="Rectangle 8"/>
          <p:cNvSpPr>
            <a:spLocks noChangeArrowheads="1"/>
          </p:cNvSpPr>
          <p:nvPr/>
        </p:nvSpPr>
        <p:spPr bwMode="auto">
          <a:xfrm>
            <a:off x="179388" y="3368666"/>
            <a:ext cx="2447925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Строительство</a:t>
            </a:r>
            <a:r>
              <a:rPr lang="ru-RU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5368" name="Rectangle 9"/>
          <p:cNvSpPr>
            <a:spLocks noChangeArrowheads="1"/>
          </p:cNvSpPr>
          <p:nvPr/>
        </p:nvSpPr>
        <p:spPr bwMode="auto">
          <a:xfrm>
            <a:off x="6372225" y="4303703"/>
            <a:ext cx="2447925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ЕСТД –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проектирование</a:t>
            </a:r>
            <a:r>
              <a:rPr lang="ru-RU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5369" name="Rectangle 10"/>
          <p:cNvSpPr>
            <a:spLocks noChangeArrowheads="1"/>
          </p:cNvSpPr>
          <p:nvPr/>
        </p:nvSpPr>
        <p:spPr bwMode="auto">
          <a:xfrm>
            <a:off x="3348038" y="4303703"/>
            <a:ext cx="2447925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ЕСКД –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 конструирование</a:t>
            </a:r>
            <a:r>
              <a:rPr lang="ru-RU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5370" name="Rectangle 11"/>
          <p:cNvSpPr>
            <a:spLocks noChangeArrowheads="1"/>
          </p:cNvSpPr>
          <p:nvPr/>
        </p:nvSpPr>
        <p:spPr bwMode="auto">
          <a:xfrm>
            <a:off x="179388" y="4303703"/>
            <a:ext cx="2447925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СПДС –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проектирование</a:t>
            </a:r>
            <a:r>
              <a:rPr lang="ru-RU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5371" name="Rectangle 12"/>
          <p:cNvSpPr>
            <a:spLocks noChangeArrowheads="1"/>
          </p:cNvSpPr>
          <p:nvPr/>
        </p:nvSpPr>
        <p:spPr bwMode="auto">
          <a:xfrm>
            <a:off x="3059113" y="5311766"/>
            <a:ext cx="3097212" cy="11525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Качество и безопасность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 продуктов, услуг, работ –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ГОСТ, </a:t>
            </a:r>
            <a:r>
              <a:rPr lang="en-US" b="1">
                <a:latin typeface="Arial" pitchFamily="34" charset="0"/>
                <a:cs typeface="Arial" pitchFamily="34" charset="0"/>
              </a:rPr>
              <a:t>ISO</a:t>
            </a:r>
            <a:r>
              <a:rPr lang="ru-RU" b="1">
                <a:latin typeface="Arial" pitchFamily="34" charset="0"/>
                <a:cs typeface="Arial" pitchFamily="34" charset="0"/>
              </a:rPr>
              <a:t>,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Технические регламенты</a:t>
            </a:r>
            <a:r>
              <a:rPr lang="ru-RU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5372" name="Line 13"/>
          <p:cNvSpPr>
            <a:spLocks noChangeShapeType="1"/>
          </p:cNvSpPr>
          <p:nvPr/>
        </p:nvSpPr>
        <p:spPr bwMode="auto">
          <a:xfrm flipH="1">
            <a:off x="2700338" y="2935278"/>
            <a:ext cx="503237" cy="28733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5373" name="Line 14"/>
          <p:cNvSpPr>
            <a:spLocks noChangeShapeType="1"/>
          </p:cNvSpPr>
          <p:nvPr/>
        </p:nvSpPr>
        <p:spPr bwMode="auto">
          <a:xfrm>
            <a:off x="4500563" y="3006716"/>
            <a:ext cx="0" cy="2159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5374" name="Line 15"/>
          <p:cNvSpPr>
            <a:spLocks noChangeShapeType="1"/>
          </p:cNvSpPr>
          <p:nvPr/>
        </p:nvSpPr>
        <p:spPr bwMode="auto">
          <a:xfrm>
            <a:off x="5867400" y="2935278"/>
            <a:ext cx="649288" cy="28733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lvl="0" indent="-342900" algn="ctr"/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ПРОЕКТИРОВАНИЕ КАК ВИД ИНЖЕНЕРНОЙ ДЕЯТЕЛЬНОСТИ</a:t>
            </a:r>
            <a:endParaRPr kumimoji="0" lang="ru-RU" sz="2400" b="0" i="1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3333763" y="1274756"/>
            <a:ext cx="2447925" cy="7921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Проектанты</a:t>
            </a: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6357950" y="2500306"/>
            <a:ext cx="2447925" cy="35988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Проектные и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конструкторские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подразделения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предприятий</a:t>
            </a:r>
            <a:r>
              <a:rPr lang="ru-RU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3333763" y="2500306"/>
            <a:ext cx="2447925" cy="35988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Специальные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 проектные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 (проектно-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конструкторские,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 научно-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исследовательсткие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  организации –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 фирмы и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Институты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 (ПИ, НИПИ, ПКИ,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НИПКИ).</a:t>
            </a:r>
            <a:r>
              <a:rPr lang="ru-RU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309575" y="2427281"/>
            <a:ext cx="2663825" cy="37449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Индивидуальные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 специалисты,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имеющие лицензии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 на определённые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виды проектных работ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 и личные печати,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зарегистрированные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в соответствующих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 государственных </a:t>
            </a:r>
          </a:p>
          <a:p>
            <a:pPr algn="ctr"/>
            <a:r>
              <a:rPr lang="ru-RU" b="1">
                <a:latin typeface="Arial" pitchFamily="34" charset="0"/>
                <a:cs typeface="Arial" pitchFamily="34" charset="0"/>
              </a:rPr>
              <a:t> структурах</a:t>
            </a:r>
            <a:r>
              <a:rPr lang="ru-RU"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17415" name="Line 13"/>
          <p:cNvSpPr>
            <a:spLocks noChangeShapeType="1"/>
          </p:cNvSpPr>
          <p:nvPr/>
        </p:nvSpPr>
        <p:spPr bwMode="auto">
          <a:xfrm flipH="1">
            <a:off x="2686063" y="2066918"/>
            <a:ext cx="503237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6" name="Line 14"/>
          <p:cNvSpPr>
            <a:spLocks noChangeShapeType="1"/>
          </p:cNvSpPr>
          <p:nvPr/>
        </p:nvSpPr>
        <p:spPr bwMode="auto">
          <a:xfrm>
            <a:off x="4486288" y="2138356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7" name="Line 15"/>
          <p:cNvSpPr>
            <a:spLocks noChangeShapeType="1"/>
          </p:cNvSpPr>
          <p:nvPr/>
        </p:nvSpPr>
        <p:spPr bwMode="auto">
          <a:xfrm>
            <a:off x="5853125" y="2066918"/>
            <a:ext cx="649288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lvl="0" indent="-342900" algn="ctr"/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ПРАВОВЫЕ ОСНОВЫ ПРОЕКТИРОВАНИЯ</a:t>
            </a:r>
            <a:endParaRPr kumimoji="0" lang="ru-RU" sz="2400" b="0" i="1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ПРОЕКТНО-СМЕТНАЯ ДОКУМЕНТАЦИЯ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14282" y="948690"/>
            <a:ext cx="8715375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b="1" i="1" dirty="0" smtClean="0"/>
              <a:t>Проект химического производства</a:t>
            </a:r>
            <a:r>
              <a:rPr lang="ru-RU" dirty="0" smtClean="0"/>
              <a:t> – комплекс технической документации, включающий пояснительные записки, расчеты, чертежи, сметы, соответствующие заданию на проектирование.</a:t>
            </a:r>
          </a:p>
          <a:p>
            <a:pPr indent="457200" algn="just">
              <a:lnSpc>
                <a:spcPct val="150000"/>
              </a:lnSpc>
            </a:pPr>
            <a:endParaRPr lang="ru-RU" dirty="0" smtClean="0"/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Определяющей частью проекта химического предприятия или отдельного производства является </a:t>
            </a:r>
            <a:r>
              <a:rPr lang="ru-RU" b="1" i="1" u="sng" dirty="0" smtClean="0"/>
              <a:t>механико-техническая часть</a:t>
            </a:r>
            <a:r>
              <a:rPr lang="ru-RU" dirty="0" smtClean="0"/>
              <a:t>, разработка которой включает:</a:t>
            </a:r>
          </a:p>
          <a:p>
            <a:pPr indent="457200">
              <a:lnSpc>
                <a:spcPct val="150000"/>
              </a:lnSpc>
            </a:pPr>
            <a:r>
              <a:rPr lang="ru-RU" dirty="0" smtClean="0">
                <a:sym typeface="Symbol"/>
              </a:rPr>
              <a:t></a:t>
            </a:r>
            <a:r>
              <a:rPr lang="ru-RU" dirty="0" smtClean="0"/>
              <a:t> выбор метода производства, отвечающего конкретным условиям;</a:t>
            </a:r>
          </a:p>
          <a:p>
            <a:pPr indent="457200">
              <a:lnSpc>
                <a:spcPct val="150000"/>
              </a:lnSpc>
            </a:pPr>
            <a:r>
              <a:rPr lang="ru-RU" dirty="0" smtClean="0">
                <a:sym typeface="Symbol"/>
              </a:rPr>
              <a:t></a:t>
            </a:r>
            <a:r>
              <a:rPr lang="ru-RU" dirty="0" smtClean="0"/>
              <a:t> создание принципиальной и монтажно-технологической схемы производства;</a:t>
            </a:r>
          </a:p>
          <a:p>
            <a:pPr indent="457200">
              <a:lnSpc>
                <a:spcPct val="150000"/>
              </a:lnSpc>
            </a:pPr>
            <a:r>
              <a:rPr lang="ru-RU" dirty="0" smtClean="0">
                <a:sym typeface="Symbol"/>
              </a:rPr>
              <a:t></a:t>
            </a:r>
            <a:r>
              <a:rPr lang="ru-RU" dirty="0" smtClean="0"/>
              <a:t> технический расчет, выбор или разработку необходимого технологического оборудования и его рациональное размещение;</a:t>
            </a:r>
          </a:p>
          <a:p>
            <a:pPr indent="457200">
              <a:lnSpc>
                <a:spcPct val="150000"/>
              </a:lnSpc>
            </a:pPr>
            <a:r>
              <a:rPr lang="ru-RU" dirty="0" smtClean="0">
                <a:sym typeface="Symbol"/>
              </a:rPr>
              <a:t></a:t>
            </a:r>
            <a:r>
              <a:rPr lang="ru-RU" dirty="0" smtClean="0"/>
              <a:t> механизацию и автоматизацию всех непрерывных и периодических процессов.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ПРОЕКТНО-СМЕТНАЯ ДОКУМЕНТАЦИЯ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14282" y="1000108"/>
          <a:ext cx="8929718" cy="5623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12838"/>
          </a:xfrm>
        </p:spPr>
        <p:txBody>
          <a:bodyPr/>
          <a:lstStyle/>
          <a:p>
            <a:pPr marL="342900" indent="-342900" eaLnBrk="1" hangingPunct="1"/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ТЕХНИКО-ЭКОНОМИЧЕСКОЕ ОБОСНОВАНИЕ ПРОЕКТА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928670"/>
            <a:ext cx="87154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b="1" i="1" u="sng" dirty="0" smtClean="0"/>
              <a:t>Технико-экономическое обоснование</a:t>
            </a:r>
            <a:r>
              <a:rPr lang="ru-RU" dirty="0" smtClean="0"/>
              <a:t> – это </a:t>
            </a:r>
            <a:r>
              <a:rPr lang="ru-RU" dirty="0" err="1" smtClean="0"/>
              <a:t>предпроектный</a:t>
            </a:r>
            <a:r>
              <a:rPr lang="ru-RU" dirty="0" smtClean="0"/>
              <a:t> документ, уточняющий и дополняющий схемы развития и размещения отраслей химической промышленности в части размещения намечаемого к проектированию и строительству предприятия, его производственной мощности, номенклатуры продукции, обеспечения сырьем, полуфабрикатами, топливом, электроэнергией и водой, основных строительных и технологических решений и важнейших технико-экономических показателей производства и строительства предприятия.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928670"/>
            <a:ext cx="8715436" cy="496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457200" algn="just">
              <a:lnSpc>
                <a:spcPct val="150000"/>
              </a:lnSpc>
            </a:pPr>
            <a:r>
              <a:rPr lang="ru-RU" sz="2000" dirty="0" smtClean="0"/>
              <a:t>Вопросы, рассматриваемые в ТЭО</a:t>
            </a:r>
            <a:r>
              <a:rPr lang="en-US" sz="2000" dirty="0" smtClean="0"/>
              <a:t>:</a:t>
            </a: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ТЕХНИКО-ЭКОНОМИЧЕСКОЕ ОБОСНОВАНИЕ ПРОЕКТА</a:t>
            </a:r>
            <a:endParaRPr kumimoji="0" lang="ru-RU" sz="2400" b="0" i="1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357158" y="1571612"/>
          <a:ext cx="8572560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ТЕХНИКО-ЭКОНОМИЧЕСКОЕ ОБОСНОВАНИЕ ПРОЕКТА</a:t>
            </a:r>
            <a:endParaRPr kumimoji="0" lang="ru-RU" sz="2400" b="0" i="1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57158" y="928670"/>
            <a:ext cx="6600871" cy="887259"/>
            <a:chOff x="0" y="0"/>
            <a:chExt cx="6600871" cy="887259"/>
          </a:xfrm>
          <a:scene3d>
            <a:camera prst="orthographicFront"/>
            <a:lightRig rig="flat" dir="t"/>
          </a:scene3d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0"/>
              <a:ext cx="6600871" cy="887259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5987" y="25987"/>
              <a:ext cx="5539638" cy="8352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Arial" pitchFamily="34" charset="0"/>
                  <a:cs typeface="Arial" pitchFamily="34" charset="0"/>
                </a:rPr>
                <a:t>1</a:t>
              </a:r>
              <a:r>
                <a:rPr lang="ru-RU" sz="2000" kern="1200" dirty="0" smtClean="0">
                  <a:latin typeface="Arial" pitchFamily="34" charset="0"/>
                  <a:cs typeface="Arial" pitchFamily="34" charset="0"/>
                </a:rPr>
                <a:t>) Исходные положения.</a:t>
              </a:r>
              <a:endParaRPr lang="en-US" sz="2000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214282" y="1928802"/>
            <a:ext cx="87154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Характеристика роли предприятия и обеспечение роста мощностей и покрытия потребностей в продукции, намечаемой к выпуску: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>
                <a:sym typeface="Symbol"/>
              </a:rPr>
              <a:t></a:t>
            </a:r>
            <a:r>
              <a:rPr lang="ru-RU" sz="2000" dirty="0" smtClean="0"/>
              <a:t> соответствие решений ТЭО схеме развития и размещения отрасли химической промышленности и схеме развития и размещения производственных сил района;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>
                <a:sym typeface="Symbol"/>
              </a:rPr>
              <a:t></a:t>
            </a:r>
            <a:r>
              <a:rPr lang="ru-RU" sz="2000" dirty="0" smtClean="0"/>
              <a:t> характеристика состояния действующего предприятия, оценка и анализ его деятельности, и основные технико-экономические показатели его работы.</a:t>
            </a:r>
            <a:endParaRPr lang="ru-RU" sz="20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ТЕХНИКО-ЭКОНОМИЧЕСКОЕ ОБОСНОВАНИЕ ПРОЕКТА</a:t>
            </a:r>
            <a:endParaRPr kumimoji="0" lang="ru-RU" sz="2400" b="0" i="1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2" name="Группа 4"/>
          <p:cNvGrpSpPr/>
          <p:nvPr/>
        </p:nvGrpSpPr>
        <p:grpSpPr>
          <a:xfrm>
            <a:off x="357158" y="928670"/>
            <a:ext cx="6600871" cy="887259"/>
            <a:chOff x="0" y="0"/>
            <a:chExt cx="6600871" cy="887259"/>
          </a:xfrm>
          <a:scene3d>
            <a:camera prst="orthographicFront"/>
            <a:lightRig rig="flat" dir="t"/>
          </a:scene3d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0"/>
              <a:ext cx="6600871" cy="887259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5987" y="25987"/>
              <a:ext cx="5539638" cy="8352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defTabSz="889000">
                <a:spcAft>
                  <a:spcPct val="35000"/>
                </a:spcAft>
              </a:pPr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ru-RU" sz="2000" dirty="0" smtClean="0">
                  <a:latin typeface="Arial" pitchFamily="34" charset="0"/>
                  <a:cs typeface="Arial" pitchFamily="34" charset="0"/>
                </a:rPr>
                <a:t>) Обоснование потребности экономики в продукции предприятия</a:t>
              </a:r>
              <a:endParaRPr lang="en-US" sz="20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214282" y="1928802"/>
            <a:ext cx="87154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Обоснование потребности народного хозяйства в продукции предприятия, его проектной мощности и специализации: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>
                <a:sym typeface="Symbol"/>
              </a:rPr>
              <a:t></a:t>
            </a:r>
            <a:r>
              <a:rPr lang="ru-RU" sz="2000" dirty="0" smtClean="0"/>
              <a:t> ассортимент и качество продукции;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>
                <a:sym typeface="Symbol"/>
              </a:rPr>
              <a:t></a:t>
            </a:r>
            <a:r>
              <a:rPr lang="ru-RU" sz="2000" dirty="0" smtClean="0"/>
              <a:t> текущие и перспективные балансы производства и потребления этой продукции по основным потребителям и экономическим районам, регионам потребления продукции данного предприятия;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>
                <a:sym typeface="Symbol"/>
              </a:rPr>
              <a:t></a:t>
            </a:r>
            <a:r>
              <a:rPr lang="ru-RU" sz="2000" dirty="0" smtClean="0"/>
              <a:t> анализ технической возможности и экономической целесообразности покрытия дефицита данного вида продукции за счет реконструкции или расширения действующего производства.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ТЕХНИКО-ЭКОНОМИЧЕСКОЕ ОБОСНОВАНИЕ ПРОЕКТА</a:t>
            </a:r>
            <a:endParaRPr kumimoji="0" lang="ru-RU" sz="2400" b="0" i="1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2" name="Группа 4"/>
          <p:cNvGrpSpPr/>
          <p:nvPr/>
        </p:nvGrpSpPr>
        <p:grpSpPr>
          <a:xfrm>
            <a:off x="357158" y="928670"/>
            <a:ext cx="6600871" cy="887259"/>
            <a:chOff x="0" y="0"/>
            <a:chExt cx="6600871" cy="887259"/>
          </a:xfrm>
          <a:scene3d>
            <a:camera prst="orthographicFront"/>
            <a:lightRig rig="flat" dir="t"/>
          </a:scene3d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0"/>
              <a:ext cx="6600871" cy="887259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5987" y="25987"/>
              <a:ext cx="5539638" cy="8352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/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3</a:t>
              </a:r>
              <a:r>
                <a:rPr lang="ru-RU" sz="2000" dirty="0" smtClean="0">
                  <a:latin typeface="Arial" pitchFamily="34" charset="0"/>
                  <a:cs typeface="Arial" pitchFamily="34" charset="0"/>
                </a:rPr>
                <a:t>) Обоснование места размещения предприятия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214282" y="1928802"/>
            <a:ext cx="87154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Обоснование места размещения предприятия заключается в следующем: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>
                <a:sym typeface="Symbol"/>
              </a:rPr>
              <a:t></a:t>
            </a:r>
            <a:r>
              <a:rPr lang="ru-RU" sz="2000" dirty="0" smtClean="0"/>
              <a:t> обеспечение предприятия сырьем, топливом, водой, электроэнергией, возможность сброса промышленных отходов;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>
                <a:sym typeface="Symbol"/>
              </a:rPr>
              <a:t></a:t>
            </a:r>
            <a:r>
              <a:rPr lang="ru-RU" sz="2000" dirty="0" smtClean="0"/>
              <a:t> наличие трудовых ресурсов;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>
                <a:sym typeface="Symbol"/>
              </a:rPr>
              <a:t></a:t>
            </a:r>
            <a:r>
              <a:rPr lang="ru-RU" sz="2000" dirty="0" smtClean="0"/>
              <a:t> наличие необходимых площадей для строительства производственных, жилых и гражданских объектов.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ТЕХНИКО-ЭКОНОМИЧЕСКОЕ ОБОСНОВАНИЕ ПРОЕКТА</a:t>
            </a:r>
            <a:endParaRPr kumimoji="0" lang="ru-RU" sz="2400" b="0" i="1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2" name="Группа 4"/>
          <p:cNvGrpSpPr/>
          <p:nvPr/>
        </p:nvGrpSpPr>
        <p:grpSpPr>
          <a:xfrm>
            <a:off x="357158" y="928670"/>
            <a:ext cx="6600871" cy="887259"/>
            <a:chOff x="0" y="0"/>
            <a:chExt cx="6600871" cy="887259"/>
          </a:xfrm>
          <a:scene3d>
            <a:camera prst="orthographicFront"/>
            <a:lightRig rig="flat" dir="t"/>
          </a:scene3d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0"/>
              <a:ext cx="6600871" cy="887259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5987" y="25987"/>
              <a:ext cx="5539638" cy="8352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/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4</a:t>
              </a:r>
              <a:r>
                <a:rPr lang="ru-RU" sz="2000" dirty="0" smtClean="0">
                  <a:latin typeface="Arial" pitchFamily="34" charset="0"/>
                  <a:cs typeface="Arial" pitchFamily="34" charset="0"/>
                </a:rPr>
                <a:t>) Обоснование способа производства химической продукции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214282" y="1687354"/>
            <a:ext cx="871543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Обоснование выбор способа производства целевого продукта осуществляется с учетом переработки сырья и отходов, а также требований к товарной форме и чистоте продукта.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Необходимо указать достоинства и недостатки методов производства, располагать данными по затратам на основное сырье, проектную себестоимость продукта и капитальных затрат на 1 тонну продукта, </a:t>
            </a:r>
            <a:r>
              <a:rPr lang="ru-RU" sz="2000" dirty="0" err="1" smtClean="0"/>
              <a:t>энергозатратам</a:t>
            </a:r>
            <a:r>
              <a:rPr lang="ru-RU" sz="2000" dirty="0" smtClean="0"/>
              <a:t> производства. 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На основании выбранного способа производства составляется перечень продуктов, получаемых при осуществлении основных и побочных процессов, а также перечень исходных реагентов и материалов с их характеристикой.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ТЕХНИКО-ЭКОНОМИЧЕСКОЕ ОБОСНОВАНИЕ ПРОЕКТА</a:t>
            </a:r>
          </a:p>
        </p:txBody>
      </p:sp>
      <p:grpSp>
        <p:nvGrpSpPr>
          <p:cNvPr id="2" name="Группа 4"/>
          <p:cNvGrpSpPr/>
          <p:nvPr/>
        </p:nvGrpSpPr>
        <p:grpSpPr>
          <a:xfrm>
            <a:off x="357158" y="928670"/>
            <a:ext cx="6600871" cy="887259"/>
            <a:chOff x="0" y="0"/>
            <a:chExt cx="6600871" cy="887259"/>
          </a:xfrm>
          <a:scene3d>
            <a:camera prst="orthographicFront"/>
            <a:lightRig rig="flat" dir="t"/>
          </a:scene3d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0"/>
              <a:ext cx="6600871" cy="887259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5987" y="25987"/>
              <a:ext cx="5539638" cy="8352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/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5</a:t>
              </a:r>
              <a:r>
                <a:rPr lang="ru-RU" sz="2000" dirty="0" smtClean="0">
                  <a:latin typeface="Arial" pitchFamily="34" charset="0"/>
                  <a:cs typeface="Arial" pitchFamily="34" charset="0"/>
                </a:rPr>
                <a:t>) Экономика строительства предприятия и производства продукции.</a:t>
              </a:r>
              <a:endParaRPr lang="ru-RU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214282" y="1928802"/>
            <a:ext cx="87154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Ориентировочные объемы капитальных вложений, в том числе строительно-монтажных работ и по жилищно-гражданскому строительству с учетом сопряженных затрат в смежных отраслях промышленности: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	</a:t>
            </a:r>
            <a:r>
              <a:rPr lang="ru-RU" sz="2000" dirty="0" smtClean="0">
                <a:sym typeface="Symbol"/>
              </a:rPr>
              <a:t></a:t>
            </a:r>
            <a:r>
              <a:rPr lang="ru-RU" sz="2000" dirty="0" smtClean="0"/>
              <a:t> удельные капитальные затраты;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	</a:t>
            </a:r>
            <a:r>
              <a:rPr lang="ru-RU" sz="2000" dirty="0" smtClean="0">
                <a:sym typeface="Symbol"/>
              </a:rPr>
              <a:t></a:t>
            </a:r>
            <a:r>
              <a:rPr lang="ru-RU" sz="2000" dirty="0" smtClean="0"/>
              <a:t> экономическая эффективность капитальных вложений;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	</a:t>
            </a:r>
            <a:r>
              <a:rPr lang="ru-RU" sz="2000" dirty="0" smtClean="0">
                <a:sym typeface="Symbol"/>
              </a:rPr>
              <a:t></a:t>
            </a:r>
            <a:r>
              <a:rPr lang="ru-RU" sz="2000" dirty="0" smtClean="0"/>
              <a:t> удельные расходы сырья и полуфабрикатов;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	</a:t>
            </a:r>
            <a:r>
              <a:rPr lang="ru-RU" sz="2000" dirty="0" smtClean="0">
                <a:sym typeface="Symbol"/>
              </a:rPr>
              <a:t></a:t>
            </a:r>
            <a:r>
              <a:rPr lang="ru-RU" sz="2000" dirty="0" smtClean="0"/>
              <a:t> сравнение технического уровня и важнейших технико-экономических показателей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ПРИМЕР ТЕХНИКО-ЭКОНОМИЧЕСКОГО ОБОСНОВАНИЯ СТРОИТЕЛЬСТВА ПРОИЗВОДСТВА ФОРМАЛИНА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14282" y="1714488"/>
            <a:ext cx="8715375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b="1" i="1" dirty="0" smtClean="0"/>
              <a:t>Задание</a:t>
            </a:r>
            <a:r>
              <a:rPr lang="ru-RU" i="1" dirty="0" smtClean="0"/>
              <a:t>:</a:t>
            </a:r>
            <a:r>
              <a:rPr lang="ru-RU" dirty="0" smtClean="0"/>
              <a:t> провести технико-экономическое обоснование строительства, выбрать место и способ производства формалина в наиболее удобном районе СНГ. Предполагается, что производство будет новым в выбранном месте.</a:t>
            </a:r>
          </a:p>
          <a:p>
            <a:pPr indent="457200">
              <a:lnSpc>
                <a:spcPct val="150000"/>
              </a:lnSpc>
            </a:pPr>
            <a:r>
              <a:rPr lang="ru-RU" b="1" dirty="0" smtClean="0"/>
              <a:t>Решение:</a:t>
            </a:r>
            <a:r>
              <a:rPr lang="ru-RU" dirty="0" smtClean="0"/>
              <a:t> При ответе на это задание необходимо опереться на планово-статистические данные.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143636" y="1071547"/>
            <a:ext cx="2662238" cy="2857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ПРИМЕР ТЕХНИКО-ЭКОНОМИЧЕСКОГО ОБОСНОВАНИЯ СТРОИТЕЛЬСТВА ПРОИЗВОДСТВА ФОРМАЛИНА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143636" y="1071547"/>
            <a:ext cx="2662238" cy="2857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85786" y="2071678"/>
          <a:ext cx="7715304" cy="4207920"/>
        </p:xfrm>
        <a:graphic>
          <a:graphicData uri="http://schemas.openxmlformats.org/drawingml/2006/table">
            <a:tbl>
              <a:tblPr/>
              <a:tblGrid>
                <a:gridCol w="5251593"/>
                <a:gridCol w="2463711"/>
              </a:tblGrid>
              <a:tr h="232790">
                <a:tc>
                  <a:txBody>
                    <a:bodyPr/>
                    <a:lstStyle/>
                    <a:p>
                      <a:pPr indent="457200" algn="just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Центральный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537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790">
                <a:tc>
                  <a:txBody>
                    <a:bodyPr/>
                    <a:lstStyle/>
                    <a:p>
                      <a:pPr indent="457200" algn="just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Уральский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539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790">
                <a:tc>
                  <a:txBody>
                    <a:bodyPr/>
                    <a:lstStyle/>
                    <a:p>
                      <a:pPr indent="457200" algn="just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Северо-Западный     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268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790">
                <a:tc>
                  <a:txBody>
                    <a:bodyPr/>
                    <a:lstStyle/>
                    <a:p>
                      <a:pPr indent="457200" algn="just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Западно-Сибирский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1041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790">
                <a:tc>
                  <a:txBody>
                    <a:bodyPr/>
                    <a:lstStyle/>
                    <a:p>
                      <a:pPr indent="457200" algn="just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Северо-Кавказский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317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790">
                <a:tc>
                  <a:txBody>
                    <a:bodyPr/>
                    <a:lstStyle/>
                    <a:p>
                      <a:pPr indent="457200" algn="just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Поволжье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162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790">
                <a:tc>
                  <a:txBody>
                    <a:bodyPr/>
                    <a:lstStyle/>
                    <a:p>
                      <a:pPr indent="457200" algn="just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Восточно-Сибирский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и Дальний Восток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76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790">
                <a:tc>
                  <a:txBody>
                    <a:bodyPr/>
                    <a:lstStyle/>
                    <a:p>
                      <a:pPr indent="457200" algn="just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Волго-Вятский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712">
                <a:tc>
                  <a:txBody>
                    <a:bodyPr/>
                    <a:lstStyle/>
                    <a:p>
                      <a:pPr indent="457200" algn="just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Казахстан и Средняя Азия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193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0">
                <a:tc>
                  <a:txBody>
                    <a:bodyPr/>
                    <a:lstStyle/>
                    <a:p>
                      <a:pPr indent="457200" algn="just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В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с е г 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3161</a:t>
                      </a:r>
                    </a:p>
                  </a:txBody>
                  <a:tcPr marL="9312" marR="9312" marT="931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14282" y="1643050"/>
            <a:ext cx="8643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Ожидаемая потребность в формалине по экономическим районам СНГ, тыс. т: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ПРИМЕР ТЕХНИКО-ЭКОНОМИЧЕСКОГО ОБОСНОВАНИЯ СТРОИТЕЛЬСТВА ПРОИЗВОДСТВА ФОРМАЛИНА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143636" y="1071547"/>
            <a:ext cx="2662238" cy="2857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714348" y="2214554"/>
          <a:ext cx="7858178" cy="2939734"/>
        </p:xfrm>
        <a:graphic>
          <a:graphicData uri="http://schemas.openxmlformats.org/drawingml/2006/table">
            <a:tbl>
              <a:tblPr/>
              <a:tblGrid>
                <a:gridCol w="4649423"/>
                <a:gridCol w="1571635"/>
                <a:gridCol w="1637120"/>
              </a:tblGrid>
              <a:tr h="212059">
                <a:tc>
                  <a:txBody>
                    <a:bodyPr/>
                    <a:lstStyle/>
                    <a:p>
                      <a:pPr indent="457200" algn="l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Карбамидные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смолы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2263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59%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059">
                <a:tc>
                  <a:txBody>
                    <a:bodyPr/>
                    <a:lstStyle/>
                    <a:p>
                      <a:pPr indent="457200" algn="l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Феноло-формальдегидные смолы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656,1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17%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059">
                <a:tc>
                  <a:txBody>
                    <a:bodyPr/>
                    <a:lstStyle/>
                    <a:p>
                      <a:pPr indent="457200" algn="l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Пентаэритрит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268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7%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059">
                <a:tc>
                  <a:txBody>
                    <a:bodyPr/>
                    <a:lstStyle/>
                    <a:p>
                      <a:pPr indent="457200" algn="l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Параформ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37,4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059">
                <a:tc>
                  <a:txBody>
                    <a:bodyPr/>
                    <a:lstStyle/>
                    <a:p>
                      <a:pPr indent="457200" algn="l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Полиформальдегид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127,4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059">
                <a:tc>
                  <a:txBody>
                    <a:bodyPr/>
                    <a:lstStyle/>
                    <a:p>
                      <a:pPr indent="457200" algn="l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Прочие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527,1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13%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59">
                <a:tc>
                  <a:txBody>
                    <a:bodyPr/>
                    <a:lstStyle/>
                    <a:p>
                      <a:pPr indent="457200" algn="l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В с е г о</a:t>
                      </a: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3879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82" marR="8482" marT="848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14282" y="1643050"/>
            <a:ext cx="8643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Ожидаемая структура потребления в 2005 г., тыс. т: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ПРИМЕР ТЕХНИКО-ЭКОНОМИЧЕСКОГО ОБОСНОВАНИЯ СТРОИТЕЛЬСТВА ПРОИЗВОДСТВА ФОРМАЛИНА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143636" y="1071547"/>
            <a:ext cx="2662238" cy="2857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643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Ожидаемый баланс производства и потребления по СНГ: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43042" y="2143116"/>
          <a:ext cx="5857916" cy="851535"/>
        </p:xfrm>
        <a:graphic>
          <a:graphicData uri="http://schemas.openxmlformats.org/drawingml/2006/table">
            <a:tbl>
              <a:tblPr/>
              <a:tblGrid>
                <a:gridCol w="3780731"/>
                <a:gridCol w="2077185"/>
              </a:tblGrid>
              <a:tr h="238125">
                <a:tc>
                  <a:txBody>
                    <a:bodyPr/>
                    <a:lstStyle/>
                    <a:p>
                      <a:pPr indent="457200"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потребность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3 879 тыс.т.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457200"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производство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3 066 тыс.т.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457200"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дефицит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-813 тыс.т.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14282" y="3500438"/>
            <a:ext cx="864399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fontAlgn="b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Очевиден дефицит формалина, определяющий необходимость </a:t>
            </a:r>
            <a:r>
              <a:rPr lang="ru-RU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строительства новых мощностей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по производству формалина и </a:t>
            </a:r>
            <a:r>
              <a:rPr lang="ru-RU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началу проектно-изыскательских работ.</a:t>
            </a:r>
          </a:p>
          <a:p>
            <a:pPr indent="457200" algn="just" fontAlgn="b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В отношении района строительства вопрос о размещении производства наиболее вероятен в </a:t>
            </a:r>
            <a:r>
              <a:rPr lang="ru-RU" i="1" u="sng" dirty="0" err="1" smtClean="0"/>
              <a:t>Западно-Сибирском</a:t>
            </a:r>
            <a:r>
              <a:rPr lang="ru-RU" i="1" u="sng" dirty="0" smtClean="0"/>
              <a:t> регионе</a:t>
            </a:r>
            <a:r>
              <a:rPr lang="ru-RU" dirty="0" smtClean="0"/>
              <a:t>, где намечается самый большой </a:t>
            </a:r>
            <a:r>
              <a:rPr lang="ru-RU" i="1" u="sng" dirty="0" err="1" smtClean="0"/>
              <a:t>дебаланс</a:t>
            </a:r>
            <a:r>
              <a:rPr lang="ru-RU" dirty="0" smtClean="0"/>
              <a:t> потребления</a:t>
            </a:r>
            <a:endParaRPr lang="ru-RU" b="1" i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ПРИМЕР ТЕХНИКО-ЭКОНОМИЧЕСКОГО ОБОСНОВАНИЯ СТРОИТЕЛЬСТВА ПРОИЗВОДСТВА ФОРМАЛИНА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143636" y="1071547"/>
            <a:ext cx="2662238" cy="2857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571612"/>
            <a:ext cx="87154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fontAlgn="b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Наиболее подходящим местом для строительства является </a:t>
            </a:r>
            <a:r>
              <a:rPr lang="ru-RU" b="1" i="1" dirty="0" smtClean="0"/>
              <a:t>г. Томск</a:t>
            </a:r>
            <a:r>
              <a:rPr lang="ru-RU" dirty="0" smtClean="0"/>
              <a:t>, что определено следующими соображениями:</a:t>
            </a:r>
          </a:p>
          <a:p>
            <a:pPr lvl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―"/>
            </a:pPr>
            <a:r>
              <a:rPr lang="ru-RU" dirty="0" smtClean="0"/>
              <a:t>запасы природного газа и резервы производственной мощности по метанолу на территории Томского нефтехимического комбината (ТНХК);</a:t>
            </a:r>
          </a:p>
          <a:p>
            <a:pPr lvl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―"/>
            </a:pPr>
            <a:r>
              <a:rPr lang="ru-RU" dirty="0" smtClean="0"/>
              <a:t>возможность переработки формалина в формальдегидные смолы на месте при организации его производства на ТНХК;</a:t>
            </a:r>
          </a:p>
          <a:p>
            <a:pPr lvl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―"/>
            </a:pPr>
            <a:r>
              <a:rPr lang="ru-RU" dirty="0" smtClean="0"/>
              <a:t>железнодорожные и водные транспортные развязки</a:t>
            </a:r>
          </a:p>
          <a:p>
            <a:pPr lvl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―"/>
            </a:pPr>
            <a:r>
              <a:rPr lang="ru-RU" dirty="0" smtClean="0"/>
              <a:t>наличие местных источников электроэнергии;</a:t>
            </a:r>
          </a:p>
          <a:p>
            <a:pPr lvl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―"/>
            </a:pPr>
            <a:r>
              <a:rPr lang="ru-RU" dirty="0" smtClean="0"/>
              <a:t>наличие водных ресурсов (р. Томь);</a:t>
            </a:r>
          </a:p>
          <a:p>
            <a:pPr lvl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―"/>
            </a:pPr>
            <a:r>
              <a:rPr lang="ru-RU" dirty="0" smtClean="0"/>
              <a:t>своя </a:t>
            </a:r>
            <a:r>
              <a:rPr lang="ru-RU" dirty="0" err="1" smtClean="0"/>
              <a:t>стройиндустриальная</a:t>
            </a:r>
            <a:r>
              <a:rPr lang="ru-RU" dirty="0" smtClean="0"/>
              <a:t> база;</a:t>
            </a:r>
          </a:p>
          <a:p>
            <a:pPr lvl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―"/>
            </a:pPr>
            <a:r>
              <a:rPr lang="ru-RU" dirty="0" smtClean="0"/>
              <a:t>возможности готовить квалифицированные кадры (вузы ТПУ, ТГУ, ТГАСУ; сеть ПТУ и техникумов).</a:t>
            </a:r>
            <a:endParaRPr lang="ru-RU" b="1" i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ПРИМЕР ТЕХНИКО-ЭКОНОМИЧЕСКОГО ОБОСНОВАНИЯ СТРОИТЕЛЬСТВА ПРОИЗВОДСТВА ФОРМАЛИНА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143636" y="1071547"/>
            <a:ext cx="2662238" cy="2857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357298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Другие варианты размещения производства на действующих химических пред­приятиях: Западной Сибири.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2214554"/>
          <a:ext cx="8572560" cy="435678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85950"/>
                <a:gridCol w="1571636"/>
                <a:gridCol w="2021238"/>
                <a:gridCol w="1550662"/>
                <a:gridCol w="1643074"/>
              </a:tblGrid>
              <a:tr h="7858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Показатель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г. Кемерово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ПО </a:t>
                      </a: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«Азот»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г. </a:t>
                      </a:r>
                      <a:r>
                        <a:rPr lang="ru-RU" sz="1800" dirty="0" err="1" smtClean="0">
                          <a:latin typeface="Arial" pitchFamily="34" charset="0"/>
                          <a:cs typeface="Arial" pitchFamily="34" charset="0"/>
                        </a:rPr>
                        <a:t>Ангарск</a:t>
                      </a:r>
                      <a:endParaRPr lang="ru-RU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ПО «АНОС»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г. </a:t>
                      </a: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Омск, </a:t>
                      </a:r>
                      <a:r>
                        <a:rPr lang="ru-RU" sz="1800" dirty="0" err="1" smtClean="0">
                          <a:latin typeface="Arial" pitchFamily="34" charset="0"/>
                          <a:cs typeface="Arial" pitchFamily="34" charset="0"/>
                        </a:rPr>
                        <a:t>з-д</a:t>
                      </a: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 «Пластмасс»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г. </a:t>
                      </a: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Саянск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800" dirty="0" err="1">
                          <a:latin typeface="Arial" pitchFamily="34" charset="0"/>
                          <a:cs typeface="Arial" pitchFamily="34" charset="0"/>
                        </a:rPr>
                        <a:t>Химпром</a:t>
                      </a: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Сырье-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метанол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Со стороны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Собственное производство малой мощности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Arial" pitchFamily="34" charset="0"/>
                          <a:cs typeface="Arial" pitchFamily="34" charset="0"/>
                        </a:rPr>
                        <a:t>Отсутсвует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Отсутствует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8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Наличие </a:t>
                      </a:r>
                      <a:r>
                        <a:rPr lang="ru-RU" sz="1800" dirty="0" err="1">
                          <a:latin typeface="Arial" pitchFamily="34" charset="0"/>
                          <a:cs typeface="Arial" pitchFamily="34" charset="0"/>
                        </a:rPr>
                        <a:t>промплощадки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Нет возможности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Нет возможности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Есть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Есть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77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Наличие</a:t>
                      </a: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потребителя </a:t>
                      </a: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на месте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Нет 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Малая </a:t>
                      </a:r>
                      <a:r>
                        <a:rPr lang="ru-RU" sz="1800" dirty="0" err="1">
                          <a:latin typeface="Arial" pitchFamily="34" charset="0"/>
                          <a:cs typeface="Arial" pitchFamily="34" charset="0"/>
                        </a:rPr>
                        <a:t>производ</a:t>
                      </a: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. мощность МФС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Arial" pitchFamily="34" charset="0"/>
                          <a:cs typeface="Arial" pitchFamily="34" charset="0"/>
                        </a:rPr>
                        <a:t>Огранич</a:t>
                      </a: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потребление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Нет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16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Обеспечение: </a:t>
                      </a: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а)</a:t>
                      </a:r>
                      <a:r>
                        <a:rPr lang="ru-RU" sz="1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энергией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б) кадрами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в) водой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резерва нет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имеется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ограничено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районная сеть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имеется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очень </a:t>
                      </a: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ограничено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имеется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имеется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имеется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имеются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ограничено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ограничено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726" marR="62726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ПРИМЕР ТЕХНИКО-ЭКОНОМИЧЕСКОГО ОБОСНОВАНИЯ СТРОИТЕЛЬСТВА ПРОИЗВОДСТВА ФОРМАЛИНА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143636" y="1071547"/>
            <a:ext cx="2662238" cy="2857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357298"/>
            <a:ext cx="8715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Сравнительная характеристика названных методов производства.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1857364"/>
          <a:ext cx="8715436" cy="478634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79457"/>
                <a:gridCol w="3349765"/>
                <a:gridCol w="3786214"/>
              </a:tblGrid>
              <a:tr h="299147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Метод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>
                          <a:latin typeface="Arial" pitchFamily="34" charset="0"/>
                          <a:cs typeface="Arial" pitchFamily="34" charset="0"/>
                        </a:rPr>
                        <a:t>Преимущества</a:t>
                      </a:r>
                      <a:endParaRPr lang="ru-RU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Недостатки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31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1. Окисление метанола на серебряном катализаторе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Практически нет ограничений по мощности единичной установки. Простота конструкции реактора. Низкая металлоемкость и </a:t>
                      </a:r>
                      <a:r>
                        <a:rPr lang="ru-RU" sz="1800" dirty="0" err="1">
                          <a:latin typeface="Arial" pitchFamily="34" charset="0"/>
                          <a:cs typeface="Arial" pitchFamily="34" charset="0"/>
                        </a:rPr>
                        <a:t>энергозатраты</a:t>
                      </a: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. Высокая производительность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Высокий расходный коэффициент по сырью. Наличие в формалине до 10 % метанола. Наличие примесей муравьиной кислоты в продукте. Расход драгоценного металла – серебра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40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2. Окисление метанола на оксидном катализаторе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180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Низкий расходный коэффициент по сырью. Товарный метанол содержит менее 1 % примеси метанола и не выше 0,02 % муравьиной кислоты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180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Повышенный расход энергии и воздуха. Ограничение по единичной мощности установки. Сложность эксплуатации и ремонта реактора. Повышенная металлоемкость. Низкая производительность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ПРИМЕР ТЕХНИКО-ЭКОНОМИЧЕСКОГО ОБОСНОВАНИЯ СТРОИТЕЛЬСТВА ПРОИЗВОДСТВА ФОРМАЛИНА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143636" y="1071547"/>
            <a:ext cx="2662238" cy="2857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785926"/>
            <a:ext cx="8715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i="1" dirty="0" smtClean="0"/>
              <a:t>Проектная характеристика способов производства по валу ЗСР</a:t>
            </a:r>
            <a:r>
              <a:rPr lang="en-US" b="1" i="1" dirty="0" smtClean="0"/>
              <a:t>:</a:t>
            </a:r>
            <a:endParaRPr lang="ru-RU" b="1" i="1" dirty="0" smtClean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2214554"/>
          <a:ext cx="8715435" cy="16459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58851"/>
                <a:gridCol w="2528292"/>
                <a:gridCol w="2528292"/>
              </a:tblGrid>
              <a:tr h="195654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Способ производства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7726" marR="67726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Объем производства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7726" marR="67726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56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тыс. т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7726" marR="67726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Arial" pitchFamily="34" charset="0"/>
                          <a:cs typeface="Arial" pitchFamily="34" charset="0"/>
                        </a:rPr>
                        <a:t>у.е</a:t>
                      </a: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7726" marR="67726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54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На серебряном катализаторе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7726" marR="67726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360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7726" marR="6772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31428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7726" marR="6772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54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На оксидном катализаторе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7726" marR="67726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120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7726" marR="6772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12000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7726" marR="6772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14282" y="4714884"/>
          <a:ext cx="8715435" cy="12344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372806"/>
                <a:gridCol w="1690843"/>
                <a:gridCol w="2651786"/>
              </a:tblGrid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Способ производства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Марка ФМ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Марка ФБМ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   На серебряном катализаторе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46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На оксидном катализаторе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54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14282" y="4286256"/>
            <a:ext cx="8715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b="1" i="1" dirty="0" smtClean="0"/>
              <a:t>Проектная себестоимость продукта, </a:t>
            </a:r>
            <a:r>
              <a:rPr lang="ru-RU" b="1" i="1" dirty="0" err="1" smtClean="0"/>
              <a:t>у.е</a:t>
            </a:r>
            <a:r>
              <a:rPr lang="ru-RU" b="1" i="1" dirty="0" smtClean="0"/>
              <a:t>.</a:t>
            </a:r>
            <a:r>
              <a:rPr lang="en-US" b="1" i="1" dirty="0" smtClean="0"/>
              <a:t>:</a:t>
            </a:r>
            <a:endParaRPr lang="ru-RU" b="1" i="1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ПРИМЕР ТЕХНИКО-ЭКОНОМИЧЕСКОГО ОБОСНОВАНИЯ СТРОИТЕЛЬСТВА ПРОИЗВОДСТВА ФОРМАЛИНА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143636" y="1071547"/>
            <a:ext cx="2662238" cy="2857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643050"/>
            <a:ext cx="8715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i="1" dirty="0" smtClean="0"/>
              <a:t>Сравнительные данные по затратам на основное сырье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5720" y="2143116"/>
          <a:ext cx="8572559" cy="4114800"/>
        </p:xfrm>
        <a:graphic>
          <a:graphicData uri="http://schemas.openxmlformats.org/drawingml/2006/table">
            <a:tbl>
              <a:tblPr/>
              <a:tblGrid>
                <a:gridCol w="1713855"/>
                <a:gridCol w="1714676"/>
                <a:gridCol w="1714676"/>
                <a:gridCol w="1714676"/>
                <a:gridCol w="1714676"/>
              </a:tblGrid>
              <a:tr h="6612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Сырье</a:t>
                      </a:r>
                    </a:p>
                  </a:txBody>
                  <a:tcPr marL="62978" marR="6297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Единица измерения</a:t>
                      </a:r>
                    </a:p>
                  </a:txBody>
                  <a:tcPr marL="62978" marR="62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Цена, у.е.</a:t>
                      </a:r>
                    </a:p>
                  </a:txBody>
                  <a:tcPr marL="62978" marR="62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Расходный коэффициент</a:t>
                      </a:r>
                    </a:p>
                  </a:txBody>
                  <a:tcPr marL="62978" marR="62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Сумма,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у.е.</a:t>
                      </a:r>
                    </a:p>
                  </a:txBody>
                  <a:tcPr marL="62978" marR="62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619"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Окисление на серебряном катализаторе</a:t>
                      </a:r>
                    </a:p>
                  </a:txBody>
                  <a:tcPr marL="62978" marR="6297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185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Метанол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Катализатор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Вода</a:t>
                      </a:r>
                    </a:p>
                  </a:txBody>
                  <a:tcPr marL="62978" marR="6297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кг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</a:p>
                  </a:txBody>
                  <a:tcPr marL="62978" marR="62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86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–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978" marR="62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0,508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0,0046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0,440</a:t>
                      </a:r>
                    </a:p>
                  </a:txBody>
                  <a:tcPr marL="62978" marR="62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–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978" marR="62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619"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Окисление на оксидном катализаторе</a:t>
                      </a:r>
                    </a:p>
                  </a:txBody>
                  <a:tcPr marL="62978" marR="6297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185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Метанол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Катализатор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Вода</a:t>
                      </a:r>
                    </a:p>
                  </a:txBody>
                  <a:tcPr marL="62978" marR="6297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кг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</a:p>
                  </a:txBody>
                  <a:tcPr marL="62978" marR="62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00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978" marR="62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0,570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0,115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0,160</a:t>
                      </a:r>
                    </a:p>
                  </a:txBody>
                  <a:tcPr marL="62978" marR="62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–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2978" marR="62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ПРИМЕР ТЕХНИКО-ЭКОНОМИЧЕСКОГО ОБОСНОВАНИЯ СТРОИТЕЛЬСТВА ПРОИЗВОДСТВА ФОРМАЛИНА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143636" y="1071547"/>
            <a:ext cx="2662238" cy="2857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643050"/>
            <a:ext cx="8715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i="1" dirty="0" err="1" smtClean="0"/>
              <a:t>Энергозатраты</a:t>
            </a:r>
            <a:r>
              <a:rPr lang="ru-RU" b="1" i="1" dirty="0" smtClean="0"/>
              <a:t> производств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14282" y="2143116"/>
          <a:ext cx="8643999" cy="4114800"/>
        </p:xfrm>
        <a:graphic>
          <a:graphicData uri="http://schemas.openxmlformats.org/drawingml/2006/table">
            <a:tbl>
              <a:tblPr/>
              <a:tblGrid>
                <a:gridCol w="1870586"/>
                <a:gridCol w="1701437"/>
                <a:gridCol w="1669930"/>
                <a:gridCol w="1721337"/>
                <a:gridCol w="1680709"/>
              </a:tblGrid>
              <a:tr h="4903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Сырье</a:t>
                      </a:r>
                    </a:p>
                  </a:txBody>
                  <a:tcPr marL="63153" marR="6315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Единица измерения</a:t>
                      </a:r>
                    </a:p>
                  </a:txBody>
                  <a:tcPr marL="63153" marR="631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Цена, у.е.</a:t>
                      </a:r>
                    </a:p>
                  </a:txBody>
                  <a:tcPr marL="63153" marR="631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Расходный коэффициент</a:t>
                      </a:r>
                    </a:p>
                  </a:txBody>
                  <a:tcPr marL="63153" marR="631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Сумма,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у.е.</a:t>
                      </a:r>
                    </a:p>
                  </a:txBody>
                  <a:tcPr marL="63153" marR="631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197"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Окисление на серебряном катализаторе</a:t>
                      </a:r>
                    </a:p>
                  </a:txBody>
                  <a:tcPr marL="63153" marR="6315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559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Пар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Электроэнергия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Воздух</a:t>
                      </a:r>
                    </a:p>
                  </a:txBody>
                  <a:tcPr marL="63153" marR="6315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ГДж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тыс. кВт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тыс. м3</a:t>
                      </a:r>
                    </a:p>
                  </a:txBody>
                  <a:tcPr marL="63153" marR="631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00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88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3153" marR="631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0,2959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0,06055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0,0572</a:t>
                      </a:r>
                    </a:p>
                  </a:txBody>
                  <a:tcPr marL="63153" marR="631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01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3153" marR="631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197"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Окисление на оксидном катализаторе</a:t>
                      </a:r>
                    </a:p>
                  </a:txBody>
                  <a:tcPr marL="63153" marR="6315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559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Пар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Электроэнергия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Воздух</a:t>
                      </a:r>
                    </a:p>
                  </a:txBody>
                  <a:tcPr marL="63153" marR="6315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ГДж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тыс. кВт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тыс. м3</a:t>
                      </a:r>
                    </a:p>
                  </a:txBody>
                  <a:tcPr marL="63153" marR="631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84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00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3153" marR="631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0,261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0,260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0,084</a:t>
                      </a:r>
                    </a:p>
                  </a:txBody>
                  <a:tcPr marL="63153" marR="631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05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3153" marR="631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ПРИМЕР ТЕХНИКО-ЭКОНОМИЧЕСКОГО ОБОСНОВАНИЯ СТРОИТЕЛЬСТВА ПРОИЗВОДСТВА ФОРМАЛИНА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143636" y="1071547"/>
            <a:ext cx="2662238" cy="2857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643050"/>
            <a:ext cx="87154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При выполнении проектов для действующих предприятий исключается ряд обоснований</a:t>
            </a:r>
            <a:r>
              <a:rPr lang="en-US" dirty="0" smtClean="0"/>
              <a:t>,</a:t>
            </a:r>
            <a:r>
              <a:rPr lang="ru-RU" dirty="0" smtClean="0"/>
              <a:t> так, можно не обосновывать место строительства и метод производства. </a:t>
            </a:r>
            <a:endParaRPr lang="en-US" dirty="0" smtClean="0"/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По согласованию с заказчиком, можно не разрабатывать вопросы, связанные с оценкой дополнительной мощности производства и ее взаимосвязи с существующими технологическими линиями (наличие резерва сырья, вспомогательных веществ, энергии, воды; кадры, со­циальные вопросы, площади для производства и т.п.).</a:t>
            </a:r>
            <a:endParaRPr lang="ru-RU" b="1" i="1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ПРИМЕР ТЕХНИКО-ЭКОНОМИЧЕСКОГО ОБОСНОВАНИЯ СТРОИТЕЛЬСТВА ПРОИЗВОДСТВА ФОРМАЛИНА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143636" y="1071547"/>
            <a:ext cx="2662238" cy="2857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643050"/>
            <a:ext cx="87154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При выполнении проектов для действующих предприятий исключается ряд обоснований</a:t>
            </a:r>
            <a:r>
              <a:rPr lang="en-US" dirty="0" smtClean="0"/>
              <a:t>,</a:t>
            </a:r>
            <a:r>
              <a:rPr lang="ru-RU" dirty="0" smtClean="0"/>
              <a:t> так, можно не обосновывать место строительства и метод производства. </a:t>
            </a:r>
            <a:endParaRPr lang="en-US" dirty="0" smtClean="0"/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По согласованию с заказчиком, можно не разрабатывать вопросы, связанные с оценкой дополнительной мощности производства и ее взаимосвязи с существующими технологическими линиями (наличие резерва сырья, вспомогательных веществ, энергии, воды; кадры, со­циальные вопросы, площади для производства и т.п.).</a:t>
            </a:r>
            <a:endParaRPr lang="ru-RU" b="1" i="1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Лекция № 2</a:t>
            </a:r>
          </a:p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ОСНОВНЫЕ СТАДИИ ПРОЕКТИРОВАНИЯ ХИМИЧЕСКИХ ПРОИЗВОДСТВ И ОБОРУДОВАНИЯ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357158" y="1857364"/>
          <a:ext cx="8572560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СТАДИИ ПРОЕКТИРОВАНИЯ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14282" y="1071546"/>
            <a:ext cx="87153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Разработка конструкции изделия </a:t>
            </a:r>
            <a:r>
              <a:rPr lang="ru-RU" dirty="0" smtClean="0">
                <a:sym typeface="Symbol"/>
              </a:rPr>
              <a:t></a:t>
            </a:r>
            <a:r>
              <a:rPr lang="ru-RU" dirty="0" smtClean="0"/>
              <a:t> сложный многоступенчатый процесс, для которого характерны три четко выраженные стадии: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4"/>
          <p:cNvSpPr>
            <a:spLocks noChangeArrowheads="1"/>
          </p:cNvSpPr>
          <p:nvPr/>
        </p:nvSpPr>
        <p:spPr bwMode="auto">
          <a:xfrm>
            <a:off x="214282" y="1071546"/>
            <a:ext cx="8715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/>
              <a:t>Конструкторская документация </a:t>
            </a:r>
            <a:r>
              <a:rPr lang="ru-RU" dirty="0"/>
              <a:t>— это графические и текстовые документы, которые в отдельности или в совокупности определяют состав и устройство изделия.</a:t>
            </a:r>
          </a:p>
        </p:txBody>
      </p:sp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СТАДИИ ПРОЕКТИРОВАНИЯ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1357290" y="3429000"/>
          <a:ext cx="6572296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214546" y="2357430"/>
            <a:ext cx="4857757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i="1" dirty="0">
                <a:latin typeface="Arial" pitchFamily="34" charset="0"/>
                <a:cs typeface="Arial" pitchFamily="34" charset="0"/>
              </a:rPr>
              <a:t>Конструкторская документация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Прямая со стрелкой 12"/>
          <p:cNvCxnSpPr>
            <a:stCxn id="12" idx="2"/>
          </p:cNvCxnSpPr>
          <p:nvPr/>
        </p:nvCxnSpPr>
        <p:spPr>
          <a:xfrm rot="5400000">
            <a:off x="3541698" y="2322508"/>
            <a:ext cx="417518" cy="17859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2" idx="2"/>
          </p:cNvCxnSpPr>
          <p:nvPr/>
        </p:nvCxnSpPr>
        <p:spPr>
          <a:xfrm rot="16200000" flipH="1">
            <a:off x="5360983" y="2289158"/>
            <a:ext cx="422285" cy="18574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785813" y="928688"/>
            <a:ext cx="2662237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Техническое задание </a:t>
            </a: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785813" y="1928813"/>
            <a:ext cx="2662237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Техническое </a:t>
            </a:r>
          </a:p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предложение</a:t>
            </a: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785813" y="2928938"/>
            <a:ext cx="2662237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Эскизный проект</a:t>
            </a: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785813" y="3929063"/>
            <a:ext cx="2662237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Технический проект</a:t>
            </a:r>
          </a:p>
        </p:txBody>
      </p:sp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785813" y="4929188"/>
            <a:ext cx="2662237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Разработка рабочей</a:t>
            </a:r>
          </a:p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 документации</a:t>
            </a:r>
          </a:p>
        </p:txBody>
      </p:sp>
      <p:sp>
        <p:nvSpPr>
          <p:cNvPr id="28" name="Rectangle 6"/>
          <p:cNvSpPr>
            <a:spLocks noChangeArrowheads="1"/>
          </p:cNvSpPr>
          <p:nvPr/>
        </p:nvSpPr>
        <p:spPr bwMode="auto">
          <a:xfrm>
            <a:off x="785813" y="5929313"/>
            <a:ext cx="2662237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Установочная серия</a:t>
            </a:r>
          </a:p>
        </p:txBody>
      </p:sp>
      <p:cxnSp>
        <p:nvCxnSpPr>
          <p:cNvPr id="52" name="Прямая со стрелкой 51"/>
          <p:cNvCxnSpPr/>
          <p:nvPr/>
        </p:nvCxnSpPr>
        <p:spPr>
          <a:xfrm rot="5400000">
            <a:off x="1966913" y="1746250"/>
            <a:ext cx="350838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5400000">
            <a:off x="1966912" y="2747963"/>
            <a:ext cx="3524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rot="5400000">
            <a:off x="1966912" y="3748088"/>
            <a:ext cx="3524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rot="5400000">
            <a:off x="1966912" y="4748213"/>
            <a:ext cx="3524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5400000">
            <a:off x="1966912" y="5748338"/>
            <a:ext cx="3524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3429000" y="6286500"/>
            <a:ext cx="28575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232" name="Прямоугольник 65"/>
          <p:cNvSpPr>
            <a:spLocks noChangeArrowheads="1"/>
          </p:cNvSpPr>
          <p:nvPr/>
        </p:nvSpPr>
        <p:spPr bwMode="auto">
          <a:xfrm>
            <a:off x="3714750" y="1643063"/>
            <a:ext cx="52149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i="1" dirty="0"/>
              <a:t>Конструкторская документация </a:t>
            </a:r>
          </a:p>
          <a:p>
            <a:pPr>
              <a:lnSpc>
                <a:spcPct val="150000"/>
              </a:lnSpc>
            </a:pPr>
            <a:r>
              <a:rPr lang="ru-RU" b="1" dirty="0"/>
              <a:t>не регламентирует</a:t>
            </a:r>
            <a:r>
              <a:rPr lang="ru-RU" dirty="0"/>
              <a:t> методы и способы изготовления изделия, а также последовательность их применения. </a:t>
            </a:r>
          </a:p>
          <a:p>
            <a:pPr>
              <a:lnSpc>
                <a:spcPct val="150000"/>
              </a:lnSpc>
            </a:pPr>
            <a:r>
              <a:rPr lang="ru-RU" dirty="0"/>
              <a:t>Это задача </a:t>
            </a:r>
            <a:r>
              <a:rPr lang="ru-RU" i="1" u="sng" dirty="0"/>
              <a:t>технологической документации</a:t>
            </a:r>
            <a:r>
              <a:rPr lang="ru-RU" dirty="0"/>
              <a:t>.</a:t>
            </a:r>
          </a:p>
          <a:p>
            <a:pPr>
              <a:lnSpc>
                <a:spcPct val="150000"/>
              </a:lnSpc>
            </a:pPr>
            <a:r>
              <a:rPr lang="ru-RU" dirty="0"/>
              <a:t>Данные, содержащиеся в конструкторской документации, в значительной степени влияют на их выбор и применение.</a:t>
            </a:r>
          </a:p>
        </p:txBody>
      </p:sp>
      <p:sp>
        <p:nvSpPr>
          <p:cNvPr id="68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ОСНОВНЫЕ СТАДИИ ПРОЕКТИРОВАНИЯ</a:t>
            </a:r>
          </a:p>
        </p:txBody>
      </p:sp>
      <p:sp>
        <p:nvSpPr>
          <p:cNvPr id="18" name="Ромб 17"/>
          <p:cNvSpPr/>
          <p:nvPr/>
        </p:nvSpPr>
        <p:spPr>
          <a:xfrm>
            <a:off x="3714744" y="5715016"/>
            <a:ext cx="3143272" cy="1142984"/>
          </a:xfrm>
          <a:prstGeom prst="diamond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Корректировка </a:t>
            </a:r>
          </a:p>
          <a:p>
            <a:pPr algn="ctr">
              <a:defRPr/>
            </a:pPr>
            <a:r>
              <a:rPr lang="ru-RU" b="1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конструкторской </a:t>
            </a:r>
          </a:p>
          <a:p>
            <a:pPr algn="ctr">
              <a:defRPr/>
            </a:pPr>
            <a:r>
              <a:rPr lang="ru-RU" b="1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документации</a:t>
            </a:r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3214699" y="2285997"/>
            <a:ext cx="2662238" cy="6492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Техническое задание </a:t>
            </a: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3214699" y="3500435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i="1" u="sng" dirty="0">
                <a:latin typeface="Arial" pitchFamily="34" charset="0"/>
                <a:cs typeface="Arial" pitchFamily="34" charset="0"/>
              </a:rPr>
              <a:t>Техническое </a:t>
            </a:r>
          </a:p>
          <a:p>
            <a:pPr algn="ctr">
              <a:defRPr/>
            </a:pPr>
            <a:r>
              <a:rPr lang="ru-RU" i="1" u="sng" dirty="0">
                <a:latin typeface="Arial" pitchFamily="34" charset="0"/>
                <a:cs typeface="Arial" pitchFamily="34" charset="0"/>
              </a:rPr>
              <a:t>предложение</a:t>
            </a:r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285762" y="1214435"/>
            <a:ext cx="2662237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Назначение изделия</a:t>
            </a:r>
          </a:p>
        </p:txBody>
      </p:sp>
      <p:sp>
        <p:nvSpPr>
          <p:cNvPr id="40" name="Rectangle 6"/>
          <p:cNvSpPr>
            <a:spLocks noChangeArrowheads="1"/>
          </p:cNvSpPr>
          <p:nvPr/>
        </p:nvSpPr>
        <p:spPr bwMode="auto">
          <a:xfrm>
            <a:off x="285762" y="2143122"/>
            <a:ext cx="2662237" cy="8572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Техническая </a:t>
            </a:r>
          </a:p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характеристика </a:t>
            </a:r>
          </a:p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изделия</a:t>
            </a: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285762" y="3286122"/>
            <a:ext cx="2662237" cy="9286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err="1">
                <a:latin typeface="Arial" pitchFamily="34" charset="0"/>
                <a:cs typeface="Arial" pitchFamily="34" charset="0"/>
              </a:rPr>
              <a:t>Технико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-</a:t>
            </a:r>
          </a:p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экономические </a:t>
            </a:r>
          </a:p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требования</a:t>
            </a:r>
          </a:p>
        </p:txBody>
      </p:sp>
      <p:sp>
        <p:nvSpPr>
          <p:cNvPr id="42" name="Rectangle 6"/>
          <p:cNvSpPr>
            <a:spLocks noChangeArrowheads="1"/>
          </p:cNvSpPr>
          <p:nvPr/>
        </p:nvSpPr>
        <p:spPr bwMode="auto">
          <a:xfrm>
            <a:off x="6215074" y="3071810"/>
            <a:ext cx="2662238" cy="1143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Специальные </a:t>
            </a:r>
          </a:p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требования с учетом </a:t>
            </a:r>
          </a:p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условий эксплуатации </a:t>
            </a:r>
          </a:p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и ремонта</a:t>
            </a:r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6215074" y="2000247"/>
            <a:ext cx="2662238" cy="9286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Требования к качеству </a:t>
            </a:r>
          </a:p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сырья и готовой </a:t>
            </a:r>
          </a:p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продукции</a:t>
            </a:r>
          </a:p>
        </p:txBody>
      </p:sp>
      <p:sp>
        <p:nvSpPr>
          <p:cNvPr id="45" name="Rectangle 6"/>
          <p:cNvSpPr>
            <a:spLocks noChangeArrowheads="1"/>
          </p:cNvSpPr>
          <p:nvPr/>
        </p:nvSpPr>
        <p:spPr bwMode="auto">
          <a:xfrm>
            <a:off x="6215074" y="1214435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Необходимые стадии</a:t>
            </a:r>
          </a:p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 разработки</a:t>
            </a:r>
          </a:p>
        </p:txBody>
      </p:sp>
      <p:sp>
        <p:nvSpPr>
          <p:cNvPr id="46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ОСНОВНЫЕ СТАДИИ ПРОЕКТИРОВАНИЯ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 rot="5400000">
            <a:off x="4287056" y="3213891"/>
            <a:ext cx="571500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stCxn id="41" idx="3"/>
          </p:cNvCxnSpPr>
          <p:nvPr/>
        </p:nvCxnSpPr>
        <p:spPr>
          <a:xfrm flipV="1">
            <a:off x="2947999" y="2928935"/>
            <a:ext cx="266700" cy="8223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endCxn id="23" idx="1"/>
          </p:cNvCxnSpPr>
          <p:nvPr/>
        </p:nvCxnSpPr>
        <p:spPr>
          <a:xfrm>
            <a:off x="2928949" y="2606672"/>
            <a:ext cx="285750" cy="3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39" idx="3"/>
          </p:cNvCxnSpPr>
          <p:nvPr/>
        </p:nvCxnSpPr>
        <p:spPr>
          <a:xfrm>
            <a:off x="2947999" y="1538285"/>
            <a:ext cx="266700" cy="7477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stCxn id="45" idx="1"/>
          </p:cNvCxnSpPr>
          <p:nvPr/>
        </p:nvCxnSpPr>
        <p:spPr>
          <a:xfrm rot="10800000" flipV="1">
            <a:off x="5857887" y="1538285"/>
            <a:ext cx="357187" cy="7477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stCxn id="42" idx="1"/>
          </p:cNvCxnSpPr>
          <p:nvPr/>
        </p:nvCxnSpPr>
        <p:spPr>
          <a:xfrm rot="10800000">
            <a:off x="5857887" y="2962272"/>
            <a:ext cx="357187" cy="6810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rot="10800000" flipV="1">
            <a:off x="5857887" y="2571747"/>
            <a:ext cx="35718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59" name="Прямоугольник 69"/>
          <p:cNvSpPr>
            <a:spLocks noChangeArrowheads="1"/>
          </p:cNvSpPr>
          <p:nvPr/>
        </p:nvSpPr>
        <p:spPr bwMode="auto">
          <a:xfrm>
            <a:off x="285750" y="4643438"/>
            <a:ext cx="850106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ru-RU" b="1" dirty="0"/>
              <a:t>Техническое задание (ТЗ)</a:t>
            </a:r>
            <a:r>
              <a:rPr lang="ru-RU" dirty="0"/>
              <a:t> – важнейший исходный документ, определяющий целенаправленность и рациональную последовательность проектирования изделия. </a:t>
            </a:r>
          </a:p>
          <a:p>
            <a:pPr indent="457200" algn="just"/>
            <a:r>
              <a:rPr lang="ru-RU" dirty="0"/>
              <a:t>В процессе разработки технического задания на основе анализа и сопоставления данных практического опыта и результатов научно-исследовательских работ с потребностями производства формируются качественные характеристики.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Группа 142"/>
          <p:cNvGrpSpPr/>
          <p:nvPr/>
        </p:nvGrpSpPr>
        <p:grpSpPr>
          <a:xfrm>
            <a:off x="142844" y="962026"/>
            <a:ext cx="8877343" cy="3044824"/>
            <a:chOff x="142844" y="962026"/>
            <a:chExt cx="8877343" cy="3044824"/>
          </a:xfrm>
        </p:grpSpPr>
        <p:cxnSp>
          <p:nvCxnSpPr>
            <p:cNvPr id="57" name="Прямая со стрелкой 56"/>
            <p:cNvCxnSpPr/>
            <p:nvPr/>
          </p:nvCxnSpPr>
          <p:spPr>
            <a:xfrm rot="5400000" flipH="1" flipV="1">
              <a:off x="2839234" y="2947188"/>
              <a:ext cx="679450" cy="35719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Rectangle 6"/>
            <p:cNvSpPr>
              <a:spLocks noChangeArrowheads="1"/>
            </p:cNvSpPr>
            <p:nvPr/>
          </p:nvSpPr>
          <p:spPr bwMode="auto">
            <a:xfrm>
              <a:off x="3357554" y="3357562"/>
              <a:ext cx="2662238" cy="6492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i="1" u="sng" dirty="0">
                  <a:latin typeface="Arial" pitchFamily="34" charset="0"/>
                  <a:cs typeface="Arial" pitchFamily="34" charset="0"/>
                </a:rPr>
                <a:t>Эскизный проект</a:t>
              </a:r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142844" y="3143248"/>
              <a:ext cx="2928958" cy="6492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Выбор принципиального </a:t>
              </a:r>
              <a:endParaRPr lang="ru-RU" b="1" dirty="0" smtClean="0">
                <a:latin typeface="Arial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варианта </a:t>
              </a:r>
              <a:r>
                <a:rPr lang="ru-RU" b="1" dirty="0">
                  <a:latin typeface="Arial" pitchFamily="34" charset="0"/>
                  <a:cs typeface="Arial" pitchFamily="34" charset="0"/>
                </a:rPr>
                <a:t>конструкции</a:t>
              </a:r>
            </a:p>
          </p:txBody>
        </p:sp>
        <p:sp>
          <p:nvSpPr>
            <p:cNvPr id="54" name="Rectangle 6"/>
            <p:cNvSpPr>
              <a:spLocks noChangeArrowheads="1"/>
            </p:cNvSpPr>
            <p:nvPr/>
          </p:nvSpPr>
          <p:spPr bwMode="auto">
            <a:xfrm>
              <a:off x="3357554" y="962026"/>
              <a:ext cx="2662238" cy="6492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i="1" u="sng" dirty="0">
                  <a:latin typeface="Arial" pitchFamily="34" charset="0"/>
                  <a:cs typeface="Arial" pitchFamily="34" charset="0"/>
                </a:rPr>
                <a:t>Техническое задание </a:t>
              </a:r>
            </a:p>
          </p:txBody>
        </p:sp>
        <p:cxnSp>
          <p:nvCxnSpPr>
            <p:cNvPr id="56" name="Прямая со стрелкой 55"/>
            <p:cNvCxnSpPr/>
            <p:nvPr/>
          </p:nvCxnSpPr>
          <p:spPr>
            <a:xfrm rot="5400000">
              <a:off x="4429911" y="1889920"/>
              <a:ext cx="571500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Прямая со стрелкой 57"/>
            <p:cNvCxnSpPr/>
            <p:nvPr/>
          </p:nvCxnSpPr>
          <p:spPr>
            <a:xfrm rot="16200000" flipH="1">
              <a:off x="3000364" y="1857364"/>
              <a:ext cx="357190" cy="35719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Прямая со стрелкой 60"/>
            <p:cNvCxnSpPr/>
            <p:nvPr/>
          </p:nvCxnSpPr>
          <p:spPr>
            <a:xfrm rot="16200000" flipV="1">
              <a:off x="5857887" y="2928936"/>
              <a:ext cx="714378" cy="42862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Прямая со стрелкой 61"/>
            <p:cNvCxnSpPr/>
            <p:nvPr/>
          </p:nvCxnSpPr>
          <p:spPr>
            <a:xfrm rot="10800000" flipV="1">
              <a:off x="6000760" y="1857364"/>
              <a:ext cx="428628" cy="35719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Rectangle 6"/>
            <p:cNvSpPr>
              <a:spLocks noChangeArrowheads="1"/>
            </p:cNvSpPr>
            <p:nvPr/>
          </p:nvSpPr>
          <p:spPr bwMode="auto">
            <a:xfrm>
              <a:off x="142844" y="1285860"/>
              <a:ext cx="2948022" cy="1149354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Технико-экономическое </a:t>
              </a: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обоснование </a:t>
              </a:r>
              <a:r>
                <a:rPr lang="ru-RU" b="1" dirty="0" err="1" smtClean="0">
                  <a:latin typeface="Arial" pitchFamily="34" charset="0"/>
                  <a:cs typeface="Arial" pitchFamily="34" charset="0"/>
                </a:rPr>
                <a:t>целесооб</a:t>
              </a: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-</a:t>
              </a: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разности выбранной </a:t>
              </a: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конструкции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Rectangle 6"/>
            <p:cNvSpPr>
              <a:spLocks noChangeArrowheads="1"/>
            </p:cNvSpPr>
            <p:nvPr/>
          </p:nvSpPr>
          <p:spPr bwMode="auto">
            <a:xfrm>
              <a:off x="6357950" y="2285992"/>
              <a:ext cx="2662237" cy="150019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Анализ результатов </a:t>
              </a:r>
              <a:endParaRPr lang="ru-RU" b="1" dirty="0" smtClean="0">
                <a:latin typeface="Arial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НИР </a:t>
              </a:r>
              <a:r>
                <a:rPr lang="ru-RU" b="1" dirty="0">
                  <a:latin typeface="Arial" pitchFamily="34" charset="0"/>
                  <a:cs typeface="Arial" pitchFamily="34" charset="0"/>
                </a:rPr>
                <a:t>и опыты </a:t>
              </a:r>
              <a:endParaRPr lang="ru-RU" b="1" dirty="0" smtClean="0">
                <a:latin typeface="Arial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эксплуатации </a:t>
              </a: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выбранной </a:t>
              </a: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конструкции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6"/>
            <p:cNvSpPr>
              <a:spLocks noChangeArrowheads="1"/>
            </p:cNvSpPr>
            <p:nvPr/>
          </p:nvSpPr>
          <p:spPr bwMode="auto">
            <a:xfrm>
              <a:off x="6357950" y="1285860"/>
              <a:ext cx="2662237" cy="6492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Патентная</a:t>
              </a:r>
            </a:p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документация</a:t>
              </a:r>
            </a:p>
          </p:txBody>
        </p:sp>
        <p:cxnSp>
          <p:nvCxnSpPr>
            <p:cNvPr id="68" name="Прямая со стрелкой 67"/>
            <p:cNvCxnSpPr/>
            <p:nvPr/>
          </p:nvCxnSpPr>
          <p:spPr>
            <a:xfrm rot="5400000">
              <a:off x="4429919" y="3071015"/>
              <a:ext cx="571500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Rectangle 6"/>
            <p:cNvSpPr>
              <a:spLocks noChangeArrowheads="1"/>
            </p:cNvSpPr>
            <p:nvPr/>
          </p:nvSpPr>
          <p:spPr bwMode="auto">
            <a:xfrm>
              <a:off x="3357554" y="2176464"/>
              <a:ext cx="2662238" cy="6492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Техническое </a:t>
              </a:r>
            </a:p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предложение</a:t>
              </a:r>
            </a:p>
          </p:txBody>
        </p:sp>
      </p:grpSp>
      <p:sp>
        <p:nvSpPr>
          <p:cNvPr id="12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ОСНОВНЫЕ СТАДИИ ПРОЕКТИРОВАНИЯ</a:t>
            </a:r>
          </a:p>
        </p:txBody>
      </p:sp>
      <p:sp>
        <p:nvSpPr>
          <p:cNvPr id="144" name="Прямоугольник 143"/>
          <p:cNvSpPr/>
          <p:nvPr/>
        </p:nvSpPr>
        <p:spPr>
          <a:xfrm>
            <a:off x="428596" y="4500570"/>
            <a:ext cx="850112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b="1" dirty="0"/>
              <a:t>Техническое предложение </a:t>
            </a:r>
            <a:r>
              <a:rPr lang="ru-RU" b="1" dirty="0" smtClean="0"/>
              <a:t>– </a:t>
            </a:r>
            <a:r>
              <a:rPr lang="ru-RU" dirty="0" smtClean="0"/>
              <a:t>совокупность </a:t>
            </a:r>
            <a:r>
              <a:rPr lang="ru-RU" dirty="0"/>
              <a:t>конструкторских документов, которые должны содержать обоснование целесообразности разработки документации изделия на основании анализа технического </a:t>
            </a:r>
            <a:r>
              <a:rPr lang="ru-RU" dirty="0" smtClean="0"/>
              <a:t>задания, </a:t>
            </a:r>
            <a:r>
              <a:rPr lang="ru-RU" dirty="0"/>
              <a:t>результатов научно-исследовательских работ, опыта эксплуатации аналогов, </a:t>
            </a:r>
            <a:r>
              <a:rPr lang="ru-RU" dirty="0" smtClean="0"/>
              <a:t>и </a:t>
            </a:r>
            <a:r>
              <a:rPr lang="ru-RU" dirty="0"/>
              <a:t>сравнительной оценки различных вариантов решений с учетом конструктивных и эксплуатационных особенностей разрабатываемого изделия. 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ОСНОВНЫЕ СТАДИИ ПРОЕКТИРОВАНИЯ</a:t>
            </a:r>
          </a:p>
        </p:txBody>
      </p:sp>
      <p:grpSp>
        <p:nvGrpSpPr>
          <p:cNvPr id="69" name="Группа 68"/>
          <p:cNvGrpSpPr/>
          <p:nvPr/>
        </p:nvGrpSpPr>
        <p:grpSpPr>
          <a:xfrm>
            <a:off x="214282" y="1000108"/>
            <a:ext cx="8786874" cy="2973417"/>
            <a:chOff x="-6643766" y="-2324130"/>
            <a:chExt cx="8786874" cy="2973417"/>
          </a:xfrm>
        </p:grpSpPr>
        <p:cxnSp>
          <p:nvCxnSpPr>
            <p:cNvPr id="70" name="Прямая со стрелкой 69"/>
            <p:cNvCxnSpPr/>
            <p:nvPr/>
          </p:nvCxnSpPr>
          <p:spPr>
            <a:xfrm rot="5400000">
              <a:off x="-2428128" y="-286545"/>
              <a:ext cx="571500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Rectangle 6"/>
            <p:cNvSpPr>
              <a:spLocks noChangeArrowheads="1"/>
            </p:cNvSpPr>
            <p:nvPr/>
          </p:nvSpPr>
          <p:spPr bwMode="auto">
            <a:xfrm>
              <a:off x="-6643766" y="-1571660"/>
              <a:ext cx="2805145" cy="135732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Принципиальное</a:t>
              </a: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 конструкторское</a:t>
              </a: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b="1" dirty="0">
                  <a:latin typeface="Arial" pitchFamily="34" charset="0"/>
                  <a:cs typeface="Arial" pitchFamily="34" charset="0"/>
                </a:rPr>
                <a:t>решение об устройстве </a:t>
              </a:r>
              <a:endParaRPr lang="ru-RU" b="1" dirty="0" smtClean="0">
                <a:latin typeface="Arial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и </a:t>
              </a:r>
              <a:r>
                <a:rPr lang="ru-RU" b="1" dirty="0">
                  <a:latin typeface="Arial" pitchFamily="34" charset="0"/>
                  <a:cs typeface="Arial" pitchFamily="34" charset="0"/>
                </a:rPr>
                <a:t>принципе действия </a:t>
              </a:r>
              <a:endParaRPr lang="ru-RU" b="1" dirty="0" smtClean="0">
                <a:latin typeface="Arial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изделия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Rectangle 6"/>
            <p:cNvSpPr>
              <a:spLocks noChangeArrowheads="1"/>
            </p:cNvSpPr>
            <p:nvPr/>
          </p:nvSpPr>
          <p:spPr bwMode="auto">
            <a:xfrm>
              <a:off x="-571536" y="-1214470"/>
              <a:ext cx="2714644" cy="857256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Изготовление опытных </a:t>
              </a:r>
              <a:endParaRPr lang="ru-RU" b="1" dirty="0" smtClean="0">
                <a:latin typeface="Arial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образцов</a:t>
              </a:r>
              <a:r>
                <a:rPr lang="ru-RU" b="1" dirty="0">
                  <a:latin typeface="Arial" pitchFamily="34" charset="0"/>
                  <a:cs typeface="Arial" pitchFamily="34" charset="0"/>
                </a:rPr>
                <a:t>. Назначение </a:t>
              </a:r>
              <a:endParaRPr lang="ru-RU" b="1" dirty="0" smtClean="0">
                <a:latin typeface="Arial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основных </a:t>
              </a:r>
              <a:r>
                <a:rPr lang="ru-RU" b="1" dirty="0">
                  <a:latin typeface="Arial" pitchFamily="34" charset="0"/>
                  <a:cs typeface="Arial" pitchFamily="34" charset="0"/>
                </a:rPr>
                <a:t>размеров</a:t>
              </a:r>
            </a:p>
          </p:txBody>
        </p:sp>
        <p:sp>
          <p:nvSpPr>
            <p:cNvPr id="73" name="Rectangle 6"/>
            <p:cNvSpPr>
              <a:spLocks noChangeArrowheads="1"/>
            </p:cNvSpPr>
            <p:nvPr/>
          </p:nvSpPr>
          <p:spPr bwMode="auto">
            <a:xfrm>
              <a:off x="-3500494" y="-1143032"/>
              <a:ext cx="2662238" cy="6492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Эскизный проект</a:t>
              </a:r>
            </a:p>
          </p:txBody>
        </p:sp>
        <p:cxnSp>
          <p:nvCxnSpPr>
            <p:cNvPr id="74" name="Прямая со стрелкой 73"/>
            <p:cNvCxnSpPr/>
            <p:nvPr/>
          </p:nvCxnSpPr>
          <p:spPr>
            <a:xfrm rot="5400000">
              <a:off x="-2428129" y="-1429579"/>
              <a:ext cx="571500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5" name="Rectangle 6"/>
            <p:cNvSpPr>
              <a:spLocks noChangeArrowheads="1"/>
            </p:cNvSpPr>
            <p:nvPr/>
          </p:nvSpPr>
          <p:spPr bwMode="auto">
            <a:xfrm>
              <a:off x="-3500494" y="-2324130"/>
              <a:ext cx="2662238" cy="6492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i="1" u="sng" dirty="0">
                  <a:latin typeface="Arial" pitchFamily="34" charset="0"/>
                  <a:cs typeface="Arial" pitchFamily="34" charset="0"/>
                </a:rPr>
                <a:t>Техническое </a:t>
              </a:r>
            </a:p>
            <a:p>
              <a:pPr algn="ctr">
                <a:defRPr/>
              </a:pPr>
              <a:r>
                <a:rPr lang="ru-RU" i="1" u="sng" dirty="0">
                  <a:latin typeface="Arial" pitchFamily="34" charset="0"/>
                  <a:cs typeface="Arial" pitchFamily="34" charset="0"/>
                </a:rPr>
                <a:t>предложение</a:t>
              </a:r>
            </a:p>
          </p:txBody>
        </p:sp>
        <p:sp>
          <p:nvSpPr>
            <p:cNvPr id="76" name="Rectangle 6"/>
            <p:cNvSpPr>
              <a:spLocks noChangeArrowheads="1"/>
            </p:cNvSpPr>
            <p:nvPr/>
          </p:nvSpPr>
          <p:spPr bwMode="auto">
            <a:xfrm>
              <a:off x="-3500494" y="0"/>
              <a:ext cx="2662238" cy="6492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i="1" u="sng" dirty="0" smtClean="0">
                  <a:latin typeface="Arial" pitchFamily="34" charset="0"/>
                  <a:cs typeface="Arial" pitchFamily="34" charset="0"/>
                </a:rPr>
                <a:t>Технический проект</a:t>
              </a:r>
              <a:endParaRPr lang="ru-RU" i="1" u="sng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7" name="Прямая со стрелкой 76"/>
            <p:cNvCxnSpPr>
              <a:endCxn id="73" idx="1"/>
            </p:cNvCxnSpPr>
            <p:nvPr/>
          </p:nvCxnSpPr>
          <p:spPr>
            <a:xfrm>
              <a:off x="-3857684" y="-820772"/>
              <a:ext cx="357190" cy="238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Прямая со стрелкой 77"/>
            <p:cNvCxnSpPr/>
            <p:nvPr/>
          </p:nvCxnSpPr>
          <p:spPr>
            <a:xfrm rot="10800000">
              <a:off x="-857288" y="-785842"/>
              <a:ext cx="28575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2" name="Прямоугольник 101"/>
          <p:cNvSpPr/>
          <p:nvPr/>
        </p:nvSpPr>
        <p:spPr>
          <a:xfrm>
            <a:off x="428596" y="4500570"/>
            <a:ext cx="850112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/>
              <a:t>Эскизный проект </a:t>
            </a:r>
            <a:r>
              <a:rPr lang="ru-RU" dirty="0" smtClean="0"/>
              <a:t>– это совокупность конструкторских документов, которые должны содержать принципиальные конструктивные решения, дающие общее представление об устройстве и принципе работы изделия, а также данные, определяющие назначение, основные параметры и габаритные размеры разрабатываемого изделия.</a:t>
            </a:r>
            <a:endParaRPr lang="ru-RU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ОСНОВНЫЕ СТАДИИ ПРОЕКТИРОВАНИЯ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142844" y="1000108"/>
            <a:ext cx="8786874" cy="2863890"/>
            <a:chOff x="-6929486" y="3286100"/>
            <a:chExt cx="8786874" cy="2863890"/>
          </a:xfrm>
        </p:grpSpPr>
        <p:sp>
          <p:nvSpPr>
            <p:cNvPr id="24" name="Rectangle 6"/>
            <p:cNvSpPr>
              <a:spLocks noChangeArrowheads="1"/>
            </p:cNvSpPr>
            <p:nvPr/>
          </p:nvSpPr>
          <p:spPr bwMode="auto">
            <a:xfrm>
              <a:off x="-4000560" y="5500702"/>
              <a:ext cx="2662238" cy="6492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i="1" u="sng" dirty="0">
                  <a:latin typeface="Arial" pitchFamily="34" charset="0"/>
                  <a:cs typeface="Arial" pitchFamily="34" charset="0"/>
                </a:rPr>
                <a:t>Разработка рабочей </a:t>
              </a:r>
            </a:p>
            <a:p>
              <a:pPr algn="ctr">
                <a:defRPr/>
              </a:pPr>
              <a:r>
                <a:rPr lang="ru-RU" i="1" u="sng" dirty="0">
                  <a:latin typeface="Arial" pitchFamily="34" charset="0"/>
                  <a:cs typeface="Arial" pitchFamily="34" charset="0"/>
                </a:rPr>
                <a:t>документации</a:t>
              </a:r>
            </a:p>
          </p:txBody>
        </p:sp>
        <p:sp>
          <p:nvSpPr>
            <p:cNvPr id="25" name="Rectangle 6"/>
            <p:cNvSpPr>
              <a:spLocks noChangeArrowheads="1"/>
            </p:cNvSpPr>
            <p:nvPr/>
          </p:nvSpPr>
          <p:spPr bwMode="auto">
            <a:xfrm>
              <a:off x="-1143040" y="4000480"/>
              <a:ext cx="3000428" cy="150022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Окончательное </a:t>
              </a:r>
              <a:endParaRPr lang="ru-RU" b="1" dirty="0" smtClean="0">
                <a:latin typeface="Arial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техническое решение,</a:t>
              </a: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дающее представление </a:t>
              </a: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о </a:t>
              </a:r>
              <a:r>
                <a:rPr lang="ru-RU" b="1" dirty="0">
                  <a:latin typeface="Arial" pitchFamily="34" charset="0"/>
                  <a:cs typeface="Arial" pitchFamily="34" charset="0"/>
                </a:rPr>
                <a:t>конструкции </a:t>
              </a: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аппарата </a:t>
              </a: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и принципе его </a:t>
              </a:r>
              <a:r>
                <a:rPr lang="ru-RU" b="1" dirty="0">
                  <a:latin typeface="Arial" pitchFamily="34" charset="0"/>
                  <a:cs typeface="Arial" pitchFamily="34" charset="0"/>
                </a:rPr>
                <a:t>действия</a:t>
              </a:r>
            </a:p>
          </p:txBody>
        </p:sp>
        <p:sp>
          <p:nvSpPr>
            <p:cNvPr id="26" name="Rectangle 6"/>
            <p:cNvSpPr>
              <a:spLocks noChangeArrowheads="1"/>
            </p:cNvSpPr>
            <p:nvPr/>
          </p:nvSpPr>
          <p:spPr bwMode="auto">
            <a:xfrm>
              <a:off x="-6929486" y="4143380"/>
              <a:ext cx="2733674" cy="1214446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Изготовление макетов, </a:t>
              </a:r>
            </a:p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исходные данные для </a:t>
              </a:r>
            </a:p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разработки рабочего</a:t>
              </a:r>
            </a:p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 проекта</a:t>
              </a:r>
            </a:p>
          </p:txBody>
        </p:sp>
        <p:cxnSp>
          <p:nvCxnSpPr>
            <p:cNvPr id="27" name="Прямая со стрелкой 26"/>
            <p:cNvCxnSpPr/>
            <p:nvPr/>
          </p:nvCxnSpPr>
          <p:spPr>
            <a:xfrm rot="5400000">
              <a:off x="-2999633" y="4142584"/>
              <a:ext cx="571500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Rectangle 6"/>
            <p:cNvSpPr>
              <a:spLocks noChangeArrowheads="1"/>
            </p:cNvSpPr>
            <p:nvPr/>
          </p:nvSpPr>
          <p:spPr bwMode="auto">
            <a:xfrm>
              <a:off x="-4000560" y="3286100"/>
              <a:ext cx="2662238" cy="6492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i="1" u="sng" dirty="0">
                  <a:latin typeface="Arial" pitchFamily="34" charset="0"/>
                  <a:cs typeface="Arial" pitchFamily="34" charset="0"/>
                </a:rPr>
                <a:t>Эскизный проект</a:t>
              </a:r>
            </a:p>
          </p:txBody>
        </p:sp>
        <p:sp>
          <p:nvSpPr>
            <p:cNvPr id="29" name="Rectangle 6"/>
            <p:cNvSpPr>
              <a:spLocks noChangeArrowheads="1"/>
            </p:cNvSpPr>
            <p:nvPr/>
          </p:nvSpPr>
          <p:spPr bwMode="auto">
            <a:xfrm>
              <a:off x="-4000560" y="4429132"/>
              <a:ext cx="2662238" cy="6492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Технический проект</a:t>
              </a:r>
            </a:p>
          </p:txBody>
        </p:sp>
        <p:cxnSp>
          <p:nvCxnSpPr>
            <p:cNvPr id="30" name="Прямая со стрелкой 29"/>
            <p:cNvCxnSpPr/>
            <p:nvPr/>
          </p:nvCxnSpPr>
          <p:spPr>
            <a:xfrm>
              <a:off x="-4214874" y="4786322"/>
              <a:ext cx="214314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/>
            <p:cNvCxnSpPr/>
            <p:nvPr/>
          </p:nvCxnSpPr>
          <p:spPr>
            <a:xfrm rot="10800000" flipV="1">
              <a:off x="-1357354" y="4786322"/>
              <a:ext cx="214314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/>
            <p:nvPr/>
          </p:nvCxnSpPr>
          <p:spPr>
            <a:xfrm rot="16200000" flipH="1">
              <a:off x="-2928990" y="5286388"/>
              <a:ext cx="428629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Прямоугольник 32"/>
          <p:cNvSpPr/>
          <p:nvPr/>
        </p:nvSpPr>
        <p:spPr>
          <a:xfrm>
            <a:off x="428596" y="4500570"/>
            <a:ext cx="850112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b="1" dirty="0"/>
              <a:t>Технический проект</a:t>
            </a:r>
            <a:r>
              <a:rPr lang="ru-RU" dirty="0"/>
              <a:t> – это совокупность конструкторских документов, которые должны содержать окончательные технические решения, дающие полное представление об устройстве разрабатываемого изделия, и исходные данные для </a:t>
            </a:r>
            <a:r>
              <a:rPr lang="ru-RU" b="1" i="1" dirty="0"/>
              <a:t>разработки</a:t>
            </a:r>
            <a:r>
              <a:rPr lang="ru-RU" dirty="0"/>
              <a:t> </a:t>
            </a:r>
            <a:r>
              <a:rPr lang="ru-RU" b="1" i="1" dirty="0"/>
              <a:t>рабочей конструкторской </a:t>
            </a:r>
            <a:r>
              <a:rPr lang="ru-RU" b="1" i="1" dirty="0" smtClean="0"/>
              <a:t>документации.</a:t>
            </a:r>
            <a:endParaRPr lang="ru-RU" b="1" i="1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ОСНОВНЫЕ СТАДИИ ПРОЕКТИРОВАНИЯ</a:t>
            </a:r>
          </a:p>
        </p:txBody>
      </p:sp>
      <p:grpSp>
        <p:nvGrpSpPr>
          <p:cNvPr id="46" name="Группа 45"/>
          <p:cNvGrpSpPr/>
          <p:nvPr/>
        </p:nvGrpSpPr>
        <p:grpSpPr>
          <a:xfrm>
            <a:off x="500034" y="1142984"/>
            <a:ext cx="8377277" cy="2790840"/>
            <a:chOff x="-6858080" y="7000900"/>
            <a:chExt cx="8377277" cy="2790840"/>
          </a:xfrm>
        </p:grpSpPr>
        <p:sp>
          <p:nvSpPr>
            <p:cNvPr id="47" name="Rectangle 6"/>
            <p:cNvSpPr>
              <a:spLocks noChangeArrowheads="1"/>
            </p:cNvSpPr>
            <p:nvPr/>
          </p:nvSpPr>
          <p:spPr bwMode="auto">
            <a:xfrm>
              <a:off x="-4000560" y="9144040"/>
              <a:ext cx="2662237" cy="6477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i="1" u="sng" dirty="0">
                  <a:latin typeface="Arial" pitchFamily="34" charset="0"/>
                  <a:cs typeface="Arial" pitchFamily="34" charset="0"/>
                </a:rPr>
                <a:t>Установочная Серия</a:t>
              </a:r>
            </a:p>
          </p:txBody>
        </p:sp>
        <p:sp>
          <p:nvSpPr>
            <p:cNvPr id="48" name="Rectangle 6"/>
            <p:cNvSpPr>
              <a:spLocks noChangeArrowheads="1"/>
            </p:cNvSpPr>
            <p:nvPr/>
          </p:nvSpPr>
          <p:spPr bwMode="auto">
            <a:xfrm>
              <a:off x="-6858080" y="8072470"/>
              <a:ext cx="2662238" cy="6492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Опытный образец</a:t>
              </a:r>
            </a:p>
          </p:txBody>
        </p:sp>
        <p:sp>
          <p:nvSpPr>
            <p:cNvPr id="49" name="Rectangle 6"/>
            <p:cNvSpPr>
              <a:spLocks noChangeArrowheads="1"/>
            </p:cNvSpPr>
            <p:nvPr/>
          </p:nvSpPr>
          <p:spPr bwMode="auto">
            <a:xfrm>
              <a:off x="-1143040" y="8072470"/>
              <a:ext cx="2662237" cy="6492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Серийное</a:t>
              </a:r>
            </a:p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 производство</a:t>
              </a:r>
            </a:p>
          </p:txBody>
        </p:sp>
        <p:sp>
          <p:nvSpPr>
            <p:cNvPr id="50" name="Rectangle 6"/>
            <p:cNvSpPr>
              <a:spLocks noChangeArrowheads="1"/>
            </p:cNvSpPr>
            <p:nvPr/>
          </p:nvSpPr>
          <p:spPr bwMode="auto">
            <a:xfrm>
              <a:off x="-4000560" y="8072470"/>
              <a:ext cx="2662238" cy="6492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Разработка рабочей </a:t>
              </a:r>
            </a:p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документации</a:t>
              </a:r>
            </a:p>
          </p:txBody>
        </p:sp>
        <p:sp>
          <p:nvSpPr>
            <p:cNvPr id="51" name="Rectangle 6"/>
            <p:cNvSpPr>
              <a:spLocks noChangeArrowheads="1"/>
            </p:cNvSpPr>
            <p:nvPr/>
          </p:nvSpPr>
          <p:spPr bwMode="auto">
            <a:xfrm>
              <a:off x="-4000560" y="7000900"/>
              <a:ext cx="2662238" cy="6492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i="1" u="sng" dirty="0">
                  <a:latin typeface="Arial" pitchFamily="34" charset="0"/>
                  <a:cs typeface="Arial" pitchFamily="34" charset="0"/>
                </a:rPr>
                <a:t>Технический проект</a:t>
              </a:r>
            </a:p>
          </p:txBody>
        </p:sp>
        <p:cxnSp>
          <p:nvCxnSpPr>
            <p:cNvPr id="52" name="Прямая со стрелкой 51"/>
            <p:cNvCxnSpPr/>
            <p:nvPr/>
          </p:nvCxnSpPr>
          <p:spPr>
            <a:xfrm rot="16200000" flipH="1">
              <a:off x="-2928990" y="7858156"/>
              <a:ext cx="428629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Прямая со стрелкой 52"/>
            <p:cNvCxnSpPr/>
            <p:nvPr/>
          </p:nvCxnSpPr>
          <p:spPr>
            <a:xfrm>
              <a:off x="-4214874" y="8429660"/>
              <a:ext cx="214314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Прямая со стрелкой 53"/>
            <p:cNvCxnSpPr/>
            <p:nvPr/>
          </p:nvCxnSpPr>
          <p:spPr>
            <a:xfrm rot="10800000" flipV="1">
              <a:off x="-1357354" y="8429660"/>
              <a:ext cx="214314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 rot="16200000" flipH="1">
              <a:off x="-2928990" y="8929726"/>
              <a:ext cx="428629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6" name="Прямоугольник 55"/>
          <p:cNvSpPr/>
          <p:nvPr/>
        </p:nvSpPr>
        <p:spPr>
          <a:xfrm>
            <a:off x="428596" y="4500570"/>
            <a:ext cx="850112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b="1" dirty="0"/>
              <a:t>Опытный образец изделия</a:t>
            </a:r>
            <a:r>
              <a:rPr lang="ru-RU" dirty="0"/>
              <a:t>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 это изделие изготавливаемое по вновь разработанной рабочей конструкторской документации для проверки его соответствия техническому заданию, последующей </a:t>
            </a:r>
            <a:r>
              <a:rPr lang="ru-RU" b="1" i="1" dirty="0"/>
              <a:t>необходимой</a:t>
            </a:r>
            <a:r>
              <a:rPr lang="ru-RU" dirty="0"/>
              <a:t> </a:t>
            </a:r>
            <a:r>
              <a:rPr lang="ru-RU" b="1" i="1" dirty="0"/>
              <a:t>корректировки документации</a:t>
            </a:r>
            <a:r>
              <a:rPr lang="ru-RU" dirty="0"/>
              <a:t> и подготовки технологического процесса изготовления основных частей </a:t>
            </a:r>
            <a:r>
              <a:rPr lang="ru-RU" dirty="0" smtClean="0"/>
              <a:t>изделия.</a:t>
            </a:r>
            <a:endParaRPr lang="ru-RU" b="1" i="1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ОСНОВНЫЕ СТАДИИ ПРОЕКТИРОВАНИЯ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1214414" y="857232"/>
            <a:ext cx="6592121" cy="3571900"/>
            <a:chOff x="2285190" y="2214554"/>
            <a:chExt cx="6592121" cy="3571900"/>
          </a:xfrm>
        </p:grpSpPr>
        <p:sp>
          <p:nvSpPr>
            <p:cNvPr id="47" name="Rectangle 6"/>
            <p:cNvSpPr>
              <a:spLocks noChangeArrowheads="1"/>
            </p:cNvSpPr>
            <p:nvPr/>
          </p:nvSpPr>
          <p:spPr bwMode="auto">
            <a:xfrm>
              <a:off x="3357554" y="3286124"/>
              <a:ext cx="2662237" cy="6477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Установочная Серия</a:t>
              </a:r>
            </a:p>
          </p:txBody>
        </p:sp>
        <p:sp>
          <p:nvSpPr>
            <p:cNvPr id="49" name="Rectangle 6"/>
            <p:cNvSpPr>
              <a:spLocks noChangeArrowheads="1"/>
            </p:cNvSpPr>
            <p:nvPr/>
          </p:nvSpPr>
          <p:spPr bwMode="auto">
            <a:xfrm>
              <a:off x="6215074" y="2214554"/>
              <a:ext cx="2662237" cy="6492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i="1" u="sng" dirty="0">
                  <a:latin typeface="Arial" pitchFamily="34" charset="0"/>
                  <a:cs typeface="Arial" pitchFamily="34" charset="0"/>
                </a:rPr>
                <a:t>Серийное</a:t>
              </a:r>
            </a:p>
            <a:p>
              <a:pPr algn="ctr">
                <a:defRPr/>
              </a:pPr>
              <a:r>
                <a:rPr lang="ru-RU" i="1" u="sng" dirty="0">
                  <a:latin typeface="Arial" pitchFamily="34" charset="0"/>
                  <a:cs typeface="Arial" pitchFamily="34" charset="0"/>
                </a:rPr>
                <a:t> производство</a:t>
              </a:r>
            </a:p>
          </p:txBody>
        </p:sp>
        <p:sp>
          <p:nvSpPr>
            <p:cNvPr id="50" name="Rectangle 6"/>
            <p:cNvSpPr>
              <a:spLocks noChangeArrowheads="1"/>
            </p:cNvSpPr>
            <p:nvPr/>
          </p:nvSpPr>
          <p:spPr bwMode="auto">
            <a:xfrm>
              <a:off x="3357554" y="2214554"/>
              <a:ext cx="2662238" cy="6492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i="1" u="sng" dirty="0">
                  <a:latin typeface="Arial" pitchFamily="34" charset="0"/>
                  <a:cs typeface="Arial" pitchFamily="34" charset="0"/>
                </a:rPr>
                <a:t>Разработка рабочей </a:t>
              </a:r>
            </a:p>
            <a:p>
              <a:pPr algn="ctr">
                <a:defRPr/>
              </a:pPr>
              <a:r>
                <a:rPr lang="ru-RU" i="1" u="sng" dirty="0">
                  <a:latin typeface="Arial" pitchFamily="34" charset="0"/>
                  <a:cs typeface="Arial" pitchFamily="34" charset="0"/>
                </a:rPr>
                <a:t>документации</a:t>
              </a:r>
            </a:p>
          </p:txBody>
        </p:sp>
        <p:cxnSp>
          <p:nvCxnSpPr>
            <p:cNvPr id="54" name="Прямая со стрелкой 53"/>
            <p:cNvCxnSpPr/>
            <p:nvPr/>
          </p:nvCxnSpPr>
          <p:spPr>
            <a:xfrm rot="10800000" flipV="1">
              <a:off x="6000760" y="2571744"/>
              <a:ext cx="214314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 rot="16200000" flipH="1">
              <a:off x="4500562" y="3071810"/>
              <a:ext cx="428629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Ромб 12"/>
            <p:cNvSpPr/>
            <p:nvPr/>
          </p:nvSpPr>
          <p:spPr>
            <a:xfrm>
              <a:off x="2714612" y="4357694"/>
              <a:ext cx="3929090" cy="1428760"/>
            </a:xfrm>
            <a:prstGeom prst="diamond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>
                  <a:solidFill>
                    <a:schemeClr val="dk1"/>
                  </a:solidFill>
                  <a:latin typeface="Arial" pitchFamily="34" charset="0"/>
                  <a:cs typeface="Arial" pitchFamily="34" charset="0"/>
                </a:rPr>
                <a:t>Корректировка </a:t>
              </a:r>
            </a:p>
            <a:p>
              <a:pPr algn="ctr">
                <a:defRPr/>
              </a:pPr>
              <a:r>
                <a:rPr lang="ru-RU" b="1" dirty="0">
                  <a:solidFill>
                    <a:schemeClr val="dk1"/>
                  </a:solidFill>
                  <a:latin typeface="Arial" pitchFamily="34" charset="0"/>
                  <a:cs typeface="Arial" pitchFamily="34" charset="0"/>
                </a:rPr>
                <a:t>конструкторской </a:t>
              </a:r>
            </a:p>
            <a:p>
              <a:pPr algn="ctr">
                <a:defRPr/>
              </a:pPr>
              <a:r>
                <a:rPr lang="ru-RU" b="1" dirty="0">
                  <a:solidFill>
                    <a:schemeClr val="dk1"/>
                  </a:solidFill>
                  <a:latin typeface="Arial" pitchFamily="34" charset="0"/>
                  <a:cs typeface="Arial" pitchFamily="34" charset="0"/>
                </a:rPr>
                <a:t>документации</a:t>
              </a: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7429520" y="4643446"/>
              <a:ext cx="1428759" cy="6477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Конец </a:t>
              </a:r>
            </a:p>
            <a:p>
              <a:pPr algn="ctr">
                <a:defRPr/>
              </a:pP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процедуры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" name="Прямая со стрелкой 14"/>
            <p:cNvCxnSpPr>
              <a:endCxn id="14" idx="0"/>
            </p:cNvCxnSpPr>
            <p:nvPr/>
          </p:nvCxnSpPr>
          <p:spPr>
            <a:xfrm rot="5400000">
              <a:off x="7250925" y="3750471"/>
              <a:ext cx="178595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 rot="10800000">
              <a:off x="2285984" y="5072074"/>
              <a:ext cx="428628" cy="1588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>
              <a:stCxn id="47" idx="2"/>
              <a:endCxn id="13" idx="0"/>
            </p:cNvCxnSpPr>
            <p:nvPr/>
          </p:nvCxnSpPr>
          <p:spPr>
            <a:xfrm rot="5400000">
              <a:off x="4471980" y="4141001"/>
              <a:ext cx="423870" cy="95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>
            <a:xfrm rot="5400000" flipH="1" flipV="1">
              <a:off x="1106462" y="3893348"/>
              <a:ext cx="2358250" cy="794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>
            <a:xfrm>
              <a:off x="2285984" y="2714620"/>
              <a:ext cx="107157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Прямоугольник 32"/>
            <p:cNvSpPr/>
            <p:nvPr/>
          </p:nvSpPr>
          <p:spPr>
            <a:xfrm>
              <a:off x="2285984" y="4714884"/>
              <a:ext cx="66941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i="1" dirty="0" smtClean="0"/>
                <a:t>Нет</a:t>
              </a:r>
              <a:endParaRPr lang="ru-RU" i="1" dirty="0"/>
            </a:p>
          </p:txBody>
        </p:sp>
        <p:grpSp>
          <p:nvGrpSpPr>
            <p:cNvPr id="37" name="Группа 36"/>
            <p:cNvGrpSpPr/>
            <p:nvPr/>
          </p:nvGrpSpPr>
          <p:grpSpPr>
            <a:xfrm flipH="1">
              <a:off x="6643702" y="2857496"/>
              <a:ext cx="428628" cy="2216166"/>
              <a:chOff x="1142976" y="1428736"/>
              <a:chExt cx="429422" cy="2359042"/>
            </a:xfrm>
          </p:grpSpPr>
          <p:cxnSp>
            <p:nvCxnSpPr>
              <p:cNvPr id="34" name="Прямая со стрелкой 33"/>
              <p:cNvCxnSpPr/>
              <p:nvPr/>
            </p:nvCxnSpPr>
            <p:spPr>
              <a:xfrm rot="10800000">
                <a:off x="1143770" y="3786190"/>
                <a:ext cx="428628" cy="1588"/>
              </a:xfrm>
              <a:prstGeom prst="straightConnector1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 стрелкой 34"/>
              <p:cNvCxnSpPr/>
              <p:nvPr/>
            </p:nvCxnSpPr>
            <p:spPr>
              <a:xfrm rot="5400000" flipH="1" flipV="1">
                <a:off x="-35752" y="2607464"/>
                <a:ext cx="2358250" cy="794"/>
              </a:xfrm>
              <a:prstGeom prst="straightConnector1">
                <a:avLst/>
              </a:prstGeom>
              <a:ln>
                <a:headEnd type="none" w="med" len="med"/>
                <a:tailEnd type="arrow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8" name="Прямоугольник 37"/>
            <p:cNvSpPr/>
            <p:nvPr/>
          </p:nvSpPr>
          <p:spPr>
            <a:xfrm>
              <a:off x="6572264" y="4714884"/>
              <a:ext cx="4748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i="1" dirty="0" smtClean="0"/>
                <a:t>Да</a:t>
              </a:r>
              <a:endParaRPr lang="ru-RU" i="1" dirty="0"/>
            </a:p>
          </p:txBody>
        </p:sp>
      </p:grpSp>
      <p:sp>
        <p:nvSpPr>
          <p:cNvPr id="40" name="Прямоугольник 39"/>
          <p:cNvSpPr/>
          <p:nvPr/>
        </p:nvSpPr>
        <p:spPr>
          <a:xfrm>
            <a:off x="428596" y="4549676"/>
            <a:ext cx="850112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b="1" dirty="0"/>
              <a:t>Изделие установочной серии</a:t>
            </a:r>
            <a:r>
              <a:rPr lang="ru-RU" dirty="0"/>
              <a:t> – это изделие изготовленное по документации., уточненной после изготовления и по результатам испытания опытного образца для контроля его соответствия техническому </a:t>
            </a:r>
            <a:r>
              <a:rPr lang="ru-RU" dirty="0" smtClean="0"/>
              <a:t>заданию, проверки технологического процесса изготовления изделия и последующей, необходимой корректировки документации.</a:t>
            </a:r>
            <a:endParaRPr lang="ru-RU" dirty="0"/>
          </a:p>
          <a:p>
            <a:pPr indent="457200" algn="just"/>
            <a:r>
              <a:rPr lang="ru-RU" b="1" dirty="0"/>
              <a:t>Изделие серийного производства</a:t>
            </a:r>
            <a:r>
              <a:rPr lang="ru-RU" dirty="0"/>
              <a:t> – изделие, изготавливаемое в условиях серийного производства периодически повторяющимися сериями по единой конструкторской документации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ВИДЫ КОНСТРУКТОРСКИХ ДОКУМЕНТОВ</a:t>
            </a: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3143240" y="2357430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Конструкторские </a:t>
            </a:r>
          </a:p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документы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285852" y="3500438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i="1" u="sng" dirty="0" smtClean="0">
                <a:latin typeface="Arial" pitchFamily="34" charset="0"/>
                <a:cs typeface="Arial" pitchFamily="34" charset="0"/>
              </a:rPr>
              <a:t>Графические</a:t>
            </a:r>
            <a:endParaRPr lang="ru-RU" b="1" i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000628" y="3500438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i="1" u="sng" dirty="0" smtClean="0">
                <a:latin typeface="Arial" pitchFamily="34" charset="0"/>
                <a:cs typeface="Arial" pitchFamily="34" charset="0"/>
              </a:rPr>
              <a:t>Текстовые</a:t>
            </a:r>
            <a:endParaRPr lang="ru-RU" b="1" i="1" u="sng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Прямая со стрелкой 6"/>
          <p:cNvCxnSpPr>
            <a:stCxn id="21" idx="2"/>
            <a:endCxn id="5" idx="0"/>
          </p:cNvCxnSpPr>
          <p:nvPr/>
        </p:nvCxnSpPr>
        <p:spPr>
          <a:xfrm rot="5400000">
            <a:off x="3298805" y="2324883"/>
            <a:ext cx="493721" cy="18573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21" idx="2"/>
            <a:endCxn id="6" idx="0"/>
          </p:cNvCxnSpPr>
          <p:nvPr/>
        </p:nvCxnSpPr>
        <p:spPr>
          <a:xfrm rot="16200000" flipH="1">
            <a:off x="5156193" y="2324883"/>
            <a:ext cx="493721" cy="18573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ВИДЫ КОНСТРУКТОРСКИХ ДОКУМЕНТОВ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143116"/>
            <a:ext cx="850109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sym typeface="Symbol"/>
              </a:rPr>
              <a:t></a:t>
            </a:r>
            <a:r>
              <a:rPr lang="ru-RU" dirty="0"/>
              <a:t> </a:t>
            </a:r>
            <a:r>
              <a:rPr lang="ru-RU" b="1" dirty="0"/>
              <a:t>чертеж детали </a:t>
            </a:r>
            <a:r>
              <a:rPr lang="ru-RU" b="1" i="1" dirty="0"/>
              <a:t>(без шифра)</a:t>
            </a:r>
            <a:r>
              <a:rPr lang="ru-RU" dirty="0"/>
              <a:t> </a:t>
            </a:r>
            <a:r>
              <a:rPr lang="ru-RU" dirty="0" smtClean="0"/>
              <a:t>– документ</a:t>
            </a:r>
            <a:r>
              <a:rPr lang="ru-RU" dirty="0"/>
              <a:t>, содержащий изображение детали и другие данные, необходимые для ее изготовления и контроля;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ym typeface="Symbol"/>
              </a:rPr>
              <a:t></a:t>
            </a:r>
            <a:r>
              <a:rPr lang="ru-RU" dirty="0"/>
              <a:t> </a:t>
            </a:r>
            <a:r>
              <a:rPr lang="ru-RU" b="1" dirty="0"/>
              <a:t>сборочный чертеж </a:t>
            </a:r>
            <a:r>
              <a:rPr lang="ru-RU" b="1" i="1" dirty="0"/>
              <a:t>(шифр СБ)</a:t>
            </a:r>
            <a:r>
              <a:rPr lang="ru-RU" dirty="0"/>
              <a:t> – содержит изображение сборочной единицы и другие данные, необходимые для ее сборки (изготовления) и контроля;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ym typeface="Symbol"/>
              </a:rPr>
              <a:t></a:t>
            </a:r>
            <a:r>
              <a:rPr lang="ru-RU" dirty="0"/>
              <a:t> </a:t>
            </a:r>
            <a:r>
              <a:rPr lang="ru-RU" b="1" dirty="0"/>
              <a:t>чертеж общего вида </a:t>
            </a:r>
            <a:r>
              <a:rPr lang="ru-RU" b="1" i="1" dirty="0"/>
              <a:t>(шифр ВО)</a:t>
            </a:r>
            <a:r>
              <a:rPr lang="ru-RU" dirty="0"/>
              <a:t> – определяет конструкцию изделия, взаимодействие его основных составных частей и поясняющий принцип работы изделия;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ym typeface="Symbol"/>
              </a:rPr>
              <a:t></a:t>
            </a:r>
            <a:r>
              <a:rPr lang="ru-RU" dirty="0"/>
              <a:t> </a:t>
            </a:r>
            <a:r>
              <a:rPr lang="ru-RU" b="1" dirty="0"/>
              <a:t>теоретический чертеж </a:t>
            </a:r>
            <a:r>
              <a:rPr lang="ru-RU" b="1" i="1" dirty="0"/>
              <a:t>(шифр ТЧ)</a:t>
            </a:r>
            <a:r>
              <a:rPr lang="ru-RU" dirty="0"/>
              <a:t> – определяет геометрическую форму (обводы) изделия и координаты расположения составных частей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14414" y="1214422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i="1" u="sng" dirty="0" smtClean="0">
                <a:latin typeface="Arial" pitchFamily="34" charset="0"/>
                <a:cs typeface="Arial" pitchFamily="34" charset="0"/>
              </a:rPr>
              <a:t>Графические</a:t>
            </a:r>
            <a:endParaRPr lang="ru-RU" b="1" i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ВИДЫ КОНСТРУКТОРСКИХ ДОКУМЕНТОВ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143116"/>
            <a:ext cx="8501090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>
                <a:sym typeface="Symbol"/>
              </a:rPr>
              <a:t></a:t>
            </a:r>
            <a:r>
              <a:rPr lang="ru-RU" dirty="0" smtClean="0"/>
              <a:t> </a:t>
            </a:r>
            <a:r>
              <a:rPr lang="ru-RU" b="1" dirty="0" smtClean="0"/>
              <a:t>габаритный чертеж </a:t>
            </a:r>
            <a:r>
              <a:rPr lang="ru-RU" b="1" i="1" dirty="0" smtClean="0"/>
              <a:t>(шифр ГЧ)</a:t>
            </a:r>
            <a:r>
              <a:rPr lang="ru-RU" dirty="0" smtClean="0"/>
              <a:t> – определяет контурное (упрощенное) изображение изделия с габаритными, установочными и присоединительными размерами;</a:t>
            </a:r>
          </a:p>
          <a:p>
            <a:pPr algn="just">
              <a:lnSpc>
                <a:spcPct val="150000"/>
              </a:lnSpc>
            </a:pPr>
            <a:r>
              <a:rPr lang="ru-RU" dirty="0" smtClean="0">
                <a:sym typeface="Symbol"/>
              </a:rPr>
              <a:t></a:t>
            </a:r>
            <a:r>
              <a:rPr lang="ru-RU" dirty="0" smtClean="0"/>
              <a:t> </a:t>
            </a:r>
            <a:r>
              <a:rPr lang="ru-RU" b="1" dirty="0" smtClean="0"/>
              <a:t>монтажный чертеж </a:t>
            </a:r>
            <a:r>
              <a:rPr lang="ru-RU" b="1" i="1" dirty="0" smtClean="0"/>
              <a:t>(шифр МЧ)</a:t>
            </a:r>
            <a:r>
              <a:rPr lang="ru-RU" dirty="0" smtClean="0"/>
              <a:t> – содержит контурное (упрощенное) изображение изделия, а также данные, необходимые для его установки на месте применения;</a:t>
            </a:r>
          </a:p>
          <a:p>
            <a:pPr algn="just">
              <a:lnSpc>
                <a:spcPct val="150000"/>
              </a:lnSpc>
            </a:pPr>
            <a:r>
              <a:rPr lang="ru-RU" dirty="0" smtClean="0">
                <a:sym typeface="Symbol"/>
              </a:rPr>
              <a:t></a:t>
            </a:r>
            <a:r>
              <a:rPr lang="ru-RU" dirty="0" smtClean="0"/>
              <a:t> </a:t>
            </a:r>
            <a:r>
              <a:rPr lang="ru-RU" b="1" dirty="0" smtClean="0"/>
              <a:t>схемы</a:t>
            </a:r>
            <a:r>
              <a:rPr lang="ru-RU" dirty="0" smtClean="0"/>
              <a:t> </a:t>
            </a:r>
            <a:r>
              <a:rPr lang="ru-RU" b="1" i="1" dirty="0" smtClean="0"/>
              <a:t>(без шифра)</a:t>
            </a:r>
            <a:r>
              <a:rPr lang="ru-RU" dirty="0" smtClean="0"/>
              <a:t> – это документы, на которых показаны в виде условных обозначений или изображений составные части изделия и связи между ними (технологическая, электрическая, гидравлическая, пневматическая, кинематическая и т. д.).</a:t>
            </a:r>
            <a:endParaRPr lang="ru-RU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14414" y="1214422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i="1" u="sng" dirty="0" smtClean="0">
                <a:latin typeface="Arial" pitchFamily="34" charset="0"/>
                <a:cs typeface="Arial" pitchFamily="34" charset="0"/>
              </a:rPr>
              <a:t>Графические</a:t>
            </a:r>
            <a:endParaRPr lang="ru-RU" b="1" i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ВИДЫ КОНСТРУКТОРСКИХ ДОКУМЕНТОВ</a:t>
            </a: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4929190" y="1214422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i="1" u="sng" dirty="0" smtClean="0">
                <a:latin typeface="Arial" pitchFamily="34" charset="0"/>
                <a:cs typeface="Arial" pitchFamily="34" charset="0"/>
              </a:rPr>
              <a:t>Текстовые</a:t>
            </a:r>
            <a:endParaRPr lang="ru-RU" b="1" i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143116"/>
            <a:ext cx="850109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ym typeface="Symbol"/>
              </a:rPr>
              <a:t></a:t>
            </a:r>
            <a:r>
              <a:rPr lang="ru-RU" dirty="0"/>
              <a:t> </a:t>
            </a:r>
            <a:r>
              <a:rPr lang="ru-RU" b="1" dirty="0"/>
              <a:t>спецификация </a:t>
            </a:r>
            <a:r>
              <a:rPr lang="ru-RU" b="1" i="1" dirty="0"/>
              <a:t>(без шифра)</a:t>
            </a:r>
            <a:r>
              <a:rPr lang="ru-RU" dirty="0"/>
              <a:t>, которая определяет состав сборочной единицы, комплекта, или комплекса;</a:t>
            </a:r>
          </a:p>
          <a:p>
            <a:pPr>
              <a:lnSpc>
                <a:spcPct val="150000"/>
              </a:lnSpc>
            </a:pPr>
            <a:r>
              <a:rPr lang="ru-RU" dirty="0">
                <a:sym typeface="Symbol"/>
              </a:rPr>
              <a:t></a:t>
            </a:r>
            <a:r>
              <a:rPr lang="ru-RU" dirty="0"/>
              <a:t> </a:t>
            </a:r>
            <a:r>
              <a:rPr lang="ru-RU" b="1" dirty="0"/>
              <a:t>пояснительная записка </a:t>
            </a:r>
            <a:r>
              <a:rPr lang="ru-RU" b="1" i="1" dirty="0"/>
              <a:t>(шифр ПЗ)</a:t>
            </a:r>
            <a:r>
              <a:rPr lang="ru-RU" dirty="0"/>
              <a:t>, которая содержит описание устройства и принципы действия изделия, а также обоснование принятых при его разработке технических и технологических решений;</a:t>
            </a:r>
          </a:p>
          <a:p>
            <a:pPr>
              <a:lnSpc>
                <a:spcPct val="150000"/>
              </a:lnSpc>
            </a:pPr>
            <a:r>
              <a:rPr lang="ru-RU" dirty="0">
                <a:sym typeface="Symbol"/>
              </a:rPr>
              <a:t></a:t>
            </a:r>
            <a:r>
              <a:rPr lang="ru-RU" dirty="0"/>
              <a:t> </a:t>
            </a:r>
            <a:r>
              <a:rPr lang="ru-RU" b="1" dirty="0"/>
              <a:t>расчеты </a:t>
            </a:r>
            <a:r>
              <a:rPr lang="ru-RU" b="1" i="1" dirty="0"/>
              <a:t>(шифр РР)</a:t>
            </a:r>
            <a:r>
              <a:rPr lang="ru-RU" dirty="0"/>
              <a:t>, которые содержат расчеты параметров и величин, например расчеты на прочность.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23528" y="274638"/>
            <a:ext cx="8640960" cy="86834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0" i="0" u="none" strike="noStrike" kern="0" cap="none" spc="0" normalizeH="0" baseline="0" noProof="0" dirty="0">
              <a:ln>
                <a:noFill/>
              </a:ln>
              <a:solidFill>
                <a:srgbClr val="06520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57224" y="2661980"/>
            <a:ext cx="778674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endParaRPr lang="en-US" dirty="0" smtClean="0">
              <a:solidFill>
                <a:srgbClr val="000000"/>
              </a:solidFill>
            </a:endParaRPr>
          </a:p>
          <a:p>
            <a:pPr indent="457200">
              <a:lnSpc>
                <a:spcPct val="150000"/>
              </a:lnSpc>
            </a:pPr>
            <a:endParaRPr lang="en-US" dirty="0" smtClean="0">
              <a:solidFill>
                <a:srgbClr val="000000"/>
              </a:solidFill>
            </a:endParaRPr>
          </a:p>
          <a:p>
            <a:pPr indent="457200">
              <a:lnSpc>
                <a:spcPct val="150000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57158" y="1571612"/>
            <a:ext cx="850109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lnSpc>
                <a:spcPct val="150000"/>
              </a:lnSpc>
            </a:pPr>
            <a:r>
              <a:rPr lang="ru-RU" kern="0" dirty="0" smtClean="0"/>
              <a:t>В зависимости </a:t>
            </a:r>
            <a:r>
              <a:rPr lang="ru-RU" i="1" kern="0" dirty="0" smtClean="0"/>
              <a:t>от</a:t>
            </a:r>
            <a:r>
              <a:rPr lang="ru-RU" b="1" i="1" kern="0" dirty="0" smtClean="0"/>
              <a:t> способа исполнения и характера использования </a:t>
            </a:r>
            <a:r>
              <a:rPr lang="ru-RU" kern="0" dirty="0" smtClean="0"/>
              <a:t>конструкторские документы делятся на следующие основные виды:</a:t>
            </a:r>
          </a:p>
          <a:p>
            <a:pPr indent="457200" algn="just">
              <a:lnSpc>
                <a:spcPct val="150000"/>
              </a:lnSpc>
            </a:pPr>
            <a:endParaRPr lang="ru-RU" b="1" dirty="0" smtClean="0">
              <a:solidFill>
                <a:srgbClr val="000000"/>
              </a:solidFill>
            </a:endParaRPr>
          </a:p>
          <a:p>
            <a:pPr indent="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0000"/>
                </a:solidFill>
              </a:rPr>
              <a:t>Оригинал</a:t>
            </a:r>
            <a:r>
              <a:rPr lang="ru-RU" dirty="0" smtClean="0">
                <a:solidFill>
                  <a:srgbClr val="000000"/>
                </a:solidFill>
              </a:rPr>
              <a:t> – чертёж, служащий для изготовления подлинников</a:t>
            </a:r>
          </a:p>
          <a:p>
            <a:pPr indent="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0000"/>
                </a:solidFill>
              </a:rPr>
              <a:t>Подлинник – </a:t>
            </a:r>
            <a:r>
              <a:rPr lang="ru-RU" dirty="0" smtClean="0">
                <a:solidFill>
                  <a:srgbClr val="000000"/>
                </a:solidFill>
              </a:rPr>
              <a:t>чертеж, позволяющий многократно снимать копии и оформленный подписями должностных лиц.</a:t>
            </a:r>
          </a:p>
          <a:p>
            <a:pPr indent="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0000"/>
                </a:solidFill>
              </a:rPr>
              <a:t>Дубликат – </a:t>
            </a:r>
            <a:r>
              <a:rPr lang="ru-RU" dirty="0" smtClean="0">
                <a:solidFill>
                  <a:srgbClr val="000000"/>
                </a:solidFill>
              </a:rPr>
              <a:t>чертёж, повторяющий подлинник; предназначен для снятия копий.</a:t>
            </a:r>
          </a:p>
          <a:p>
            <a:pPr indent="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0000"/>
                </a:solidFill>
              </a:rPr>
              <a:t>Копия –</a:t>
            </a:r>
            <a:r>
              <a:rPr lang="ru-RU" dirty="0" smtClean="0">
                <a:solidFill>
                  <a:srgbClr val="000000"/>
                </a:solidFill>
              </a:rPr>
              <a:t>чертёж, идентичный подлиннику или дубликату; предназначен для непосредственного использования в производстве.</a:t>
            </a:r>
            <a:endParaRPr lang="en-US" b="1" dirty="0" smtClean="0">
              <a:solidFill>
                <a:srgbClr val="000000"/>
              </a:solidFill>
            </a:endParaRPr>
          </a:p>
        </p:txBody>
      </p:sp>
      <p:sp>
        <p:nvSpPr>
          <p:cNvPr id="2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ВИДЫ КОНСТРУКТОРСКИХ ДОКУМЕНТОВ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ngeom.ru/Image/Graf/pic4-1-1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/>
          <a:stretch>
            <a:fillRect/>
          </a:stretch>
        </p:blipFill>
        <p:spPr bwMode="auto">
          <a:xfrm>
            <a:off x="1619672" y="2996952"/>
            <a:ext cx="7066756" cy="18656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067944" y="5013176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Чертежи деталей и спецификации </a:t>
            </a:r>
          </a:p>
          <a:p>
            <a:r>
              <a:rPr lang="ru-RU" dirty="0" smtClean="0"/>
              <a:t>шифров не имеют</a:t>
            </a:r>
            <a:endParaRPr lang="ru-RU" dirty="0"/>
          </a:p>
        </p:txBody>
      </p:sp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ОБОЗНАЧЕНИЕ ИЗДЕЛИЙ И КОНСТРУКТОРСКИХ ДОКУМЕНТОВ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500174"/>
            <a:ext cx="85010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lnSpc>
                <a:spcPct val="150000"/>
              </a:lnSpc>
            </a:pPr>
            <a:r>
              <a:rPr lang="ru-RU" dirty="0" smtClean="0"/>
              <a:t>Каждому изделию и его конструкторским документам присваивается самостоятельное обозначение в соответствии с </a:t>
            </a:r>
            <a:r>
              <a:rPr lang="ru-RU" b="1" i="1" dirty="0" smtClean="0"/>
              <a:t>ГОСТ 2.201—80</a:t>
            </a:r>
            <a:r>
              <a:rPr lang="ru-RU" dirty="0" smtClean="0"/>
              <a:t>. Устанавливается следующая структура обозначения изделий и его конструкторского документа: </a:t>
            </a:r>
            <a:endParaRPr lang="en-US" b="1" dirty="0" smtClean="0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СОДЕРЖАНИЕ РАЗДЕЛОВ ИСХОДНЫХ ДАННЫХ ДЛЯ ПРОЕКТИРОВАНИЯ ПРОМЫШЛЕННОГО ХИМИЧЕСКОГО ПРОИЗВОДСТВА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СОДЕРЖАНИЕ РАЗДЕЛОВ ИСХОДНЫХ ДАННЫХ ДЛЯ ПРОЕКТИРОВАНИЯ </a:t>
            </a: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ПРОИЗВОДСТВА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511259" y="3601249"/>
            <a:ext cx="2214577" cy="4349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i="1" u="sng" dirty="0" smtClean="0">
                <a:latin typeface="Arial" pitchFamily="34" charset="0"/>
                <a:cs typeface="Arial" pitchFamily="34" charset="0"/>
              </a:rPr>
              <a:t>Исходные данные</a:t>
            </a:r>
            <a:endParaRPr lang="ru-RU" i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42910" y="3722040"/>
            <a:ext cx="2662237" cy="8572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Ведущая научно-</a:t>
            </a:r>
          </a:p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исследовательская </a:t>
            </a:r>
          </a:p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организация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571612"/>
            <a:ext cx="8786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Основным документом при разработке проекта предприятия или сооружения химической промышленности являются </a:t>
            </a:r>
            <a:r>
              <a:rPr lang="ru-RU" b="1" dirty="0" smtClean="0"/>
              <a:t>исходные данные.</a:t>
            </a:r>
            <a:endParaRPr lang="ru-RU" b="1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387414" y="4149080"/>
            <a:ext cx="255273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5940151" y="3818736"/>
            <a:ext cx="2662237" cy="8572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Отраслевая - н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аучно-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исследовательская</a:t>
            </a:r>
          </a:p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организация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>
            <a:off x="6778493" y="5033179"/>
            <a:ext cx="714378" cy="4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539552" y="4929198"/>
            <a:ext cx="2662237" cy="8572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Проектная </a:t>
            </a:r>
          </a:p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организация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Прямая со стрелкой 24"/>
          <p:cNvCxnSpPr>
            <a:endCxn id="24" idx="3"/>
          </p:cNvCxnSpPr>
          <p:nvPr/>
        </p:nvCxnSpPr>
        <p:spPr>
          <a:xfrm rot="10800000">
            <a:off x="3201790" y="5357826"/>
            <a:ext cx="391005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Rectangle 6"/>
          <p:cNvSpPr>
            <a:spLocks noChangeArrowheads="1"/>
          </p:cNvSpPr>
          <p:nvPr/>
        </p:nvSpPr>
        <p:spPr bwMode="auto">
          <a:xfrm>
            <a:off x="3511259" y="4779975"/>
            <a:ext cx="2428892" cy="50641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техническое задание </a:t>
            </a:r>
          </a:p>
          <a:p>
            <a:pPr algn="ctr">
              <a:defRPr/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проектирование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1536227" y="3359305"/>
            <a:ext cx="714378" cy="4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609796" y="2412901"/>
            <a:ext cx="2662237" cy="51029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ЗАКАЗЧИК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Схема 28"/>
          <p:cNvGraphicFramePr/>
          <p:nvPr/>
        </p:nvGraphicFramePr>
        <p:xfrm>
          <a:off x="285720" y="1000108"/>
          <a:ext cx="8643966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СОДЕРЖАНИЕ РАЗДЕЛОВ ИСХОДНЫХ ДАННЫХ ДЛЯ </a:t>
            </a: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ПРОЕКТИРОВАНИЯ ПРОМЫШЛЕННОГО ПРОИЗВОДСТВА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Схема 28"/>
          <p:cNvGraphicFramePr/>
          <p:nvPr>
            <p:extLst>
              <p:ext uri="{D42A27DB-BD31-4B8C-83A1-F6EECF244321}">
                <p14:modId xmlns:p14="http://schemas.microsoft.com/office/powerpoint/2010/main" val="2952796181"/>
              </p:ext>
            </p:extLst>
          </p:nvPr>
        </p:nvGraphicFramePr>
        <p:xfrm>
          <a:off x="285720" y="1000108"/>
          <a:ext cx="864396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СОДЕРЖАНИЕ РАЗДЕЛОВ ИСХОДНЫХ ДАННЫХ ДЛЯ </a:t>
            </a: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ПРОЕКТИРОВАНИЯ ПРОМЫШЛЕННОГО ПРОИЗВОДСТВА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Схема 28"/>
          <p:cNvGraphicFramePr/>
          <p:nvPr/>
        </p:nvGraphicFramePr>
        <p:xfrm>
          <a:off x="285720" y="1000108"/>
          <a:ext cx="8643966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СОДЕРЖАНИЕ РАЗДЕЛОВ ИСХОДНЫХ ДАННЫХ ДЛЯ </a:t>
            </a: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ПРОЕКТИРОВАНИЯ ПРОМЫШЛЕННОГО ПРОИЗВОДСТВА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Схема 28"/>
          <p:cNvGraphicFramePr/>
          <p:nvPr/>
        </p:nvGraphicFramePr>
        <p:xfrm>
          <a:off x="285720" y="1000108"/>
          <a:ext cx="8643966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СОДЕРЖАНИЕ РАЗДЕЛОВ ИСХОДНЫХ ДАННЫХ ДЛЯ </a:t>
            </a: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ПРОЕКТИРОВАНИЯ ПРОМЫШЛЕННОГО ПРОИЗВОДСТВА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Схема 28"/>
          <p:cNvGraphicFramePr/>
          <p:nvPr/>
        </p:nvGraphicFramePr>
        <p:xfrm>
          <a:off x="285720" y="1000108"/>
          <a:ext cx="8643966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СОДЕРЖАНИЕ РАЗДЕЛОВ ИСХОДНЫХ ДАННЫХ ДЛЯ </a:t>
            </a: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ПРОЕКТИРОВАНИЯ ПРОМЫШЛЕННОГО ПРОИЗВОДСТВА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Схема 28"/>
          <p:cNvGraphicFramePr/>
          <p:nvPr/>
        </p:nvGraphicFramePr>
        <p:xfrm>
          <a:off x="285720" y="1000108"/>
          <a:ext cx="8643966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СОДЕРЖАНИЕ РАЗДЕЛОВ ИСХОДНЫХ ДАННЫХ ДЛЯ </a:t>
            </a:r>
            <a:r>
              <a:rPr lang="ru-RU" sz="24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ПРОЕКТИРОВАНИЯ ПРОМЫШЛЕННОГО ПРОИЗВОДСТВА</a:t>
            </a:r>
            <a:endParaRPr lang="ru-RU" sz="24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СОДЕРЖАНИЕ РАЗДЕЛОВ ИСХОДНЫХ ДАННЫХ ДЛЯ ПРОЕКТИРОВАНИЯ </a:t>
            </a: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ПРОИЗВОДСТВА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785926"/>
            <a:ext cx="850109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/>
              <a:t>1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	Характеристика </a:t>
            </a:r>
            <a:r>
              <a:rPr lang="ru-RU" dirty="0"/>
              <a:t>раствора, поступающего на кристаллизацию:</a:t>
            </a:r>
          </a:p>
          <a:p>
            <a:pPr indent="180000" algn="just">
              <a:lnSpc>
                <a:spcPct val="150000"/>
              </a:lnSpc>
            </a:pPr>
            <a:r>
              <a:rPr lang="ru-RU" dirty="0"/>
              <a:t>а</a:t>
            </a:r>
            <a:r>
              <a:rPr lang="ru-RU" i="1" dirty="0"/>
              <a:t>) </a:t>
            </a:r>
            <a:r>
              <a:rPr lang="ru-RU" i="1" u="sng" dirty="0"/>
              <a:t>физико-химические свойства</a:t>
            </a:r>
            <a:r>
              <a:rPr lang="ru-RU" dirty="0"/>
              <a:t> раствора, растворителя и растворенных веществ</a:t>
            </a:r>
            <a:r>
              <a:rPr lang="ru-RU" dirty="0" smtClean="0"/>
              <a:t>: зависимость растворимости смеси веществ от температуры, плотности растворов с различным содержанием растворенных веществ, теплоемкости раствора в зависимости от температуры и концентрации (при отсутствии возможности расчета);</a:t>
            </a:r>
            <a:endParaRPr lang="ru-RU" dirty="0"/>
          </a:p>
          <a:p>
            <a:pPr indent="180000" algn="just">
              <a:lnSpc>
                <a:spcPct val="150000"/>
              </a:lnSpc>
            </a:pPr>
            <a:r>
              <a:rPr lang="ru-RU" dirty="0"/>
              <a:t>б) начальная </a:t>
            </a:r>
            <a:r>
              <a:rPr lang="ru-RU" i="1" u="sng" dirty="0"/>
              <a:t>концентрация</a:t>
            </a:r>
            <a:r>
              <a:rPr lang="ru-RU" dirty="0"/>
              <a:t> растворенного вещества в </a:t>
            </a:r>
            <a:r>
              <a:rPr lang="ru-RU" dirty="0" smtClean="0"/>
              <a:t>растворе.</a:t>
            </a:r>
          </a:p>
          <a:p>
            <a:pPr algn="just">
              <a:lnSpc>
                <a:spcPct val="150000"/>
              </a:lnSpc>
            </a:pPr>
            <a:r>
              <a:rPr lang="ru-RU" b="1" dirty="0"/>
              <a:t>2</a:t>
            </a:r>
            <a:r>
              <a:rPr lang="ru-RU" dirty="0"/>
              <a:t>. </a:t>
            </a:r>
            <a:r>
              <a:rPr lang="ru-RU" dirty="0" smtClean="0"/>
              <a:t>	</a:t>
            </a:r>
            <a:r>
              <a:rPr lang="ru-RU" i="1" u="sng" dirty="0" smtClean="0"/>
              <a:t>Температура </a:t>
            </a:r>
            <a:r>
              <a:rPr lang="ru-RU" i="1" u="sng" dirty="0"/>
              <a:t>процесса</a:t>
            </a:r>
            <a:r>
              <a:rPr lang="ru-RU" dirty="0"/>
              <a:t> кристаллизации. Рекомендуемая скорость охлаждения.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/>
              <a:t>3</a:t>
            </a:r>
            <a:r>
              <a:rPr lang="ru-RU" dirty="0"/>
              <a:t>. </a:t>
            </a:r>
            <a:r>
              <a:rPr lang="ru-RU" dirty="0" smtClean="0"/>
              <a:t>	</a:t>
            </a:r>
            <a:r>
              <a:rPr lang="ru-RU" i="1" u="sng" dirty="0" smtClean="0"/>
              <a:t>Теплота </a:t>
            </a:r>
            <a:r>
              <a:rPr lang="ru-RU" i="1" u="sng" dirty="0"/>
              <a:t>кристаллизации</a:t>
            </a:r>
            <a:r>
              <a:rPr lang="ru-RU" dirty="0"/>
              <a:t> для новых веществ, по которым отсутствуют данные в справочной литературе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143636" y="1071546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 №1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071546"/>
            <a:ext cx="5643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Перечень исходных данных для проектирования </a:t>
            </a:r>
            <a:r>
              <a:rPr lang="ru-RU" b="1" i="1" u="sng" dirty="0" smtClean="0"/>
              <a:t>процессов кристаллизации</a:t>
            </a:r>
            <a:endParaRPr lang="ru-RU" i="1" u="sng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2.imimg.com/data2/WN/SF/IMFCP-2299162/draft-20tube-20baffel-20crystallizer-2-500x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6450" y="2105024"/>
            <a:ext cx="3257550" cy="4752976"/>
          </a:xfrm>
          <a:prstGeom prst="rect">
            <a:avLst/>
          </a:prstGeom>
          <a:noFill/>
        </p:spPr>
      </p:pic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СОДЕРЖАНИЕ РАЗДЕЛОВ ИСХОДНЫХ ДАННЫХ ДЛЯ ПРОЕКТИРОВАНИЯ </a:t>
            </a: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ПРОИЗВОДСТВА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785926"/>
            <a:ext cx="5929354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4</a:t>
            </a:r>
            <a:r>
              <a:rPr lang="ru-RU" dirty="0"/>
              <a:t>. </a:t>
            </a:r>
            <a:r>
              <a:rPr lang="ru-RU" dirty="0" smtClean="0"/>
              <a:t>	Характеристика </a:t>
            </a:r>
            <a:r>
              <a:rPr lang="ru-RU" dirty="0"/>
              <a:t>получаемой суспензии:</a:t>
            </a:r>
          </a:p>
          <a:p>
            <a:pPr indent="180000">
              <a:lnSpc>
                <a:spcPct val="150000"/>
              </a:lnSpc>
            </a:pPr>
            <a:r>
              <a:rPr lang="ru-RU" dirty="0"/>
              <a:t>а) </a:t>
            </a:r>
            <a:r>
              <a:rPr lang="ru-RU" i="1" u="sng" dirty="0"/>
              <a:t>размер кристаллов </a:t>
            </a:r>
            <a:r>
              <a:rPr lang="ru-RU" dirty="0"/>
              <a:t>(гранулометрический состав);</a:t>
            </a:r>
          </a:p>
          <a:p>
            <a:pPr indent="180000">
              <a:lnSpc>
                <a:spcPct val="150000"/>
              </a:lnSpc>
            </a:pPr>
            <a:r>
              <a:rPr lang="ru-RU" dirty="0"/>
              <a:t>б) </a:t>
            </a:r>
            <a:r>
              <a:rPr lang="ru-RU" i="1" u="sng" dirty="0"/>
              <a:t>твердость кристаллов</a:t>
            </a:r>
            <a:r>
              <a:rPr lang="ru-RU" dirty="0"/>
              <a:t>;</a:t>
            </a:r>
          </a:p>
          <a:p>
            <a:pPr indent="180000">
              <a:lnSpc>
                <a:spcPct val="150000"/>
              </a:lnSpc>
            </a:pPr>
            <a:r>
              <a:rPr lang="ru-RU" dirty="0"/>
              <a:t>в) </a:t>
            </a:r>
            <a:r>
              <a:rPr lang="ru-RU" i="1" u="sng" dirty="0"/>
              <a:t>способность измельчаться</a:t>
            </a:r>
            <a:r>
              <a:rPr lang="ru-RU" dirty="0"/>
              <a:t> при перемешивании или перекачке насосами.</a:t>
            </a:r>
          </a:p>
          <a:p>
            <a:pPr>
              <a:lnSpc>
                <a:spcPct val="150000"/>
              </a:lnSpc>
            </a:pPr>
            <a:r>
              <a:rPr lang="ru-RU" b="1" dirty="0"/>
              <a:t>5</a:t>
            </a:r>
            <a:r>
              <a:rPr lang="ru-RU" dirty="0"/>
              <a:t>. </a:t>
            </a:r>
            <a:r>
              <a:rPr lang="ru-RU" dirty="0" smtClean="0"/>
              <a:t>	</a:t>
            </a:r>
            <a:r>
              <a:rPr lang="ru-RU" i="1" u="sng" dirty="0" smtClean="0"/>
              <a:t>Время </a:t>
            </a:r>
            <a:r>
              <a:rPr lang="ru-RU" i="1" u="sng" dirty="0"/>
              <a:t>кристаллизации </a:t>
            </a:r>
            <a:r>
              <a:rPr lang="ru-RU" dirty="0"/>
              <a:t>с учетом времени роста кристаллов для получения удовлетворительно фильтруемых суспензий.</a:t>
            </a:r>
          </a:p>
          <a:p>
            <a:pPr>
              <a:lnSpc>
                <a:spcPct val="150000"/>
              </a:lnSpc>
            </a:pPr>
            <a:r>
              <a:rPr lang="ru-RU" b="1" dirty="0"/>
              <a:t>6.</a:t>
            </a:r>
            <a:r>
              <a:rPr lang="ru-RU" dirty="0"/>
              <a:t> </a:t>
            </a:r>
            <a:r>
              <a:rPr lang="ru-RU" dirty="0" smtClean="0"/>
              <a:t>	</a:t>
            </a:r>
            <a:r>
              <a:rPr lang="ru-RU" i="1" u="sng" dirty="0" smtClean="0"/>
              <a:t>Данные </a:t>
            </a:r>
            <a:r>
              <a:rPr lang="ru-RU" i="1" u="sng" dirty="0"/>
              <a:t>для расчета </a:t>
            </a:r>
            <a:r>
              <a:rPr lang="ru-RU" dirty="0"/>
              <a:t>материального и теплового балансов кристаллизации.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143636" y="1071546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 №1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071546"/>
            <a:ext cx="5643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Перечень исходных данных для проектирования </a:t>
            </a:r>
            <a:r>
              <a:rPr lang="ru-RU" b="1" i="1" u="sng" dirty="0" smtClean="0"/>
              <a:t>процессов кристаллизации</a:t>
            </a:r>
            <a:endParaRPr lang="ru-RU" i="1" u="sng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СОДЕРЖАНИЕ РАЗДЕЛОВ ИСХОДНЫХ ДАННЫХ ДЛЯ ПРОЕКТИРОВАНИЯ </a:t>
            </a: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ПРОИЗВОДСТВА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785926"/>
            <a:ext cx="850109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1</a:t>
            </a:r>
            <a:r>
              <a:rPr lang="ru-RU" dirty="0"/>
              <a:t>. </a:t>
            </a:r>
            <a:r>
              <a:rPr lang="ru-RU" dirty="0" smtClean="0"/>
              <a:t>	Характеристика </a:t>
            </a:r>
            <a:r>
              <a:rPr lang="ru-RU" dirty="0"/>
              <a:t>электролита, поступающего на электролиз</a:t>
            </a:r>
            <a:r>
              <a:rPr lang="ru-RU" dirty="0" smtClean="0"/>
              <a:t>. </a:t>
            </a:r>
            <a:r>
              <a:rPr lang="ru-RU" i="1" u="sng" dirty="0" smtClean="0"/>
              <a:t>Физико-химические </a:t>
            </a:r>
            <a:r>
              <a:rPr lang="ru-RU" i="1" u="sng" dirty="0"/>
              <a:t>свойства раствора</a:t>
            </a:r>
            <a:r>
              <a:rPr lang="ru-RU" dirty="0"/>
              <a:t> (плотность, растворимость, электропроводность, теплоемкость и т. д.).</a:t>
            </a:r>
          </a:p>
          <a:p>
            <a:pPr>
              <a:lnSpc>
                <a:spcPct val="150000"/>
              </a:lnSpc>
            </a:pPr>
            <a:r>
              <a:rPr lang="ru-RU" b="1" dirty="0"/>
              <a:t>2</a:t>
            </a:r>
            <a:r>
              <a:rPr lang="ru-RU" dirty="0"/>
              <a:t>. </a:t>
            </a:r>
            <a:r>
              <a:rPr lang="ru-RU" dirty="0" smtClean="0"/>
              <a:t>	</a:t>
            </a:r>
            <a:r>
              <a:rPr lang="ru-RU" i="1" u="sng" dirty="0" smtClean="0"/>
              <a:t>Характеристика </a:t>
            </a:r>
            <a:r>
              <a:rPr lang="ru-RU" i="1" u="sng" dirty="0"/>
              <a:t>продуктов электролиза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 жидких и газообразных (токсические свойства, взрывоопасные концентрации, плотность, растворимость, теплоемкость и т. д.).</a:t>
            </a:r>
          </a:p>
          <a:p>
            <a:pPr>
              <a:lnSpc>
                <a:spcPct val="150000"/>
              </a:lnSpc>
            </a:pPr>
            <a:r>
              <a:rPr lang="ru-RU" b="1" dirty="0"/>
              <a:t>3</a:t>
            </a:r>
            <a:r>
              <a:rPr lang="ru-RU" dirty="0"/>
              <a:t>. </a:t>
            </a:r>
            <a:r>
              <a:rPr lang="ru-RU" dirty="0" smtClean="0"/>
              <a:t>	</a:t>
            </a:r>
            <a:r>
              <a:rPr lang="ru-RU" i="1" u="sng" dirty="0" smtClean="0"/>
              <a:t>Рекомендуемая </a:t>
            </a:r>
            <a:r>
              <a:rPr lang="ru-RU" i="1" u="sng" dirty="0"/>
              <a:t>конструкция</a:t>
            </a:r>
            <a:r>
              <a:rPr lang="ru-RU" dirty="0"/>
              <a:t> электролизера на основе проведенных комплексных испытаний (сила тока, напряжение, плотность тока, выход по току, конструктивные материалы анодов, катодов, диафрагмы, оптимальный температурный режим, установочный чертеж электролизера).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143636" y="1071546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 №2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071546"/>
            <a:ext cx="5643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Перечень данных для проектирования </a:t>
            </a:r>
            <a:r>
              <a:rPr lang="ru-RU" b="1" i="1" u="sng" dirty="0"/>
              <a:t>процессов электролиза</a:t>
            </a:r>
            <a:endParaRPr lang="ru-RU" i="1" u="sng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53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СОДЕРЖАНИЕ РАЗДЕЛОВ ИСХОДНЫХ ДАННЫХ ДЛЯ ПРОЕКТИРОВАНИЯ </a:t>
            </a: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ПРОИЗВОДСТВА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785926"/>
            <a:ext cx="850109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4</a:t>
            </a:r>
            <a:r>
              <a:rPr lang="ru-RU" dirty="0"/>
              <a:t>. </a:t>
            </a:r>
            <a:r>
              <a:rPr lang="ru-RU" dirty="0" smtClean="0"/>
              <a:t>	</a:t>
            </a:r>
            <a:r>
              <a:rPr lang="ru-RU" i="1" u="sng" dirty="0" smtClean="0"/>
              <a:t>Инструкции </a:t>
            </a:r>
            <a:r>
              <a:rPr lang="ru-RU" i="1" u="sng" dirty="0"/>
              <a:t>по монтажу и эксплуатации</a:t>
            </a:r>
            <a:r>
              <a:rPr lang="ru-RU" dirty="0"/>
              <a:t> электролизера, в том числе пуску, остановке.</a:t>
            </a:r>
          </a:p>
          <a:p>
            <a:pPr>
              <a:lnSpc>
                <a:spcPct val="150000"/>
              </a:lnSpc>
            </a:pPr>
            <a:r>
              <a:rPr lang="ru-RU" b="1" dirty="0"/>
              <a:t>5</a:t>
            </a:r>
            <a:r>
              <a:rPr lang="ru-RU" dirty="0"/>
              <a:t>. </a:t>
            </a:r>
            <a:r>
              <a:rPr lang="ru-RU" dirty="0" smtClean="0"/>
              <a:t>	Основные </a:t>
            </a:r>
            <a:r>
              <a:rPr lang="ru-RU" dirty="0"/>
              <a:t>положения по </a:t>
            </a:r>
            <a:r>
              <a:rPr lang="ru-RU" i="1" u="sng" dirty="0"/>
              <a:t>технике безопасности</a:t>
            </a:r>
            <a:r>
              <a:rPr lang="ru-RU" dirty="0"/>
              <a:t> и </a:t>
            </a:r>
            <a:r>
              <a:rPr lang="ru-RU" i="1" u="sng" dirty="0"/>
              <a:t>электрической безопасности</a:t>
            </a:r>
            <a:r>
              <a:rPr lang="ru-RU" dirty="0"/>
              <a:t>.</a:t>
            </a:r>
          </a:p>
          <a:p>
            <a:pPr>
              <a:lnSpc>
                <a:spcPct val="150000"/>
              </a:lnSpc>
            </a:pPr>
            <a:r>
              <a:rPr lang="ru-RU" b="1" dirty="0"/>
              <a:t>6</a:t>
            </a:r>
            <a:r>
              <a:rPr lang="ru-RU" dirty="0"/>
              <a:t>. </a:t>
            </a:r>
            <a:r>
              <a:rPr lang="ru-RU" dirty="0" smtClean="0"/>
              <a:t>	Удельные</a:t>
            </a:r>
            <a:r>
              <a:rPr lang="ru-RU" i="1" u="sng" dirty="0" smtClean="0"/>
              <a:t> </a:t>
            </a:r>
            <a:r>
              <a:rPr lang="ru-RU" i="1" u="sng" dirty="0"/>
              <a:t>расходные коэффициенты</a:t>
            </a:r>
            <a:r>
              <a:rPr lang="ru-RU" dirty="0"/>
              <a:t>.</a:t>
            </a:r>
          </a:p>
          <a:p>
            <a:pPr>
              <a:lnSpc>
                <a:spcPct val="150000"/>
              </a:lnSpc>
            </a:pPr>
            <a:r>
              <a:rPr lang="ru-RU" b="1" dirty="0"/>
              <a:t>7</a:t>
            </a:r>
            <a:r>
              <a:rPr lang="ru-RU" dirty="0"/>
              <a:t>. </a:t>
            </a:r>
            <a:r>
              <a:rPr lang="ru-RU" dirty="0" smtClean="0"/>
              <a:t>	</a:t>
            </a:r>
            <a:r>
              <a:rPr lang="ru-RU" i="1" u="sng" dirty="0" smtClean="0"/>
              <a:t>Кривые </a:t>
            </a:r>
            <a:r>
              <a:rPr lang="ru-RU" i="1" u="sng" dirty="0"/>
              <a:t>зависимости показателей</a:t>
            </a:r>
            <a:r>
              <a:rPr lang="ru-RU" dirty="0"/>
              <a:t> электролиза от плотности тока (вольтаж, выход по току, расходы материалов и т. д.), для возможности выявления оптимального режима в конкретных экономических условиях.</a:t>
            </a:r>
          </a:p>
          <a:p>
            <a:pPr>
              <a:lnSpc>
                <a:spcPct val="150000"/>
              </a:lnSpc>
            </a:pPr>
            <a:r>
              <a:rPr lang="ru-RU" b="1" dirty="0"/>
              <a:t>8</a:t>
            </a:r>
            <a:r>
              <a:rPr lang="ru-RU" dirty="0"/>
              <a:t>. </a:t>
            </a:r>
            <a:r>
              <a:rPr lang="ru-RU" dirty="0" smtClean="0"/>
              <a:t>	</a:t>
            </a:r>
            <a:r>
              <a:rPr lang="ru-RU" i="1" u="sng" dirty="0" smtClean="0"/>
              <a:t>Инструкции </a:t>
            </a:r>
            <a:r>
              <a:rPr lang="ru-RU" i="1" u="sng" dirty="0"/>
              <a:t>по ремонту</a:t>
            </a:r>
            <a:r>
              <a:rPr lang="ru-RU" dirty="0"/>
              <a:t> электролизеров и необходимые рекомендации для проектирования ремонтных мастерских (замена диафрагм, анодная мастерская, пропитка, заливка стержней и т. п.).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143636" y="1071546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 №2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071546"/>
            <a:ext cx="5643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Перечень данных для проектирования </a:t>
            </a:r>
            <a:r>
              <a:rPr lang="ru-RU" b="1" i="1" u="sng" dirty="0"/>
              <a:t>процессов электролиза</a:t>
            </a:r>
            <a:endParaRPr lang="ru-RU" i="1" u="sng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СОДЕРЖАНИЕ РАЗДЕЛОВ ИСХОДНЫХ ДАННЫХ ДЛЯ ПРОЕКТИРОВАНИЯ </a:t>
            </a: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ПРОИЗВОДСТВА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785926"/>
            <a:ext cx="850109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9</a:t>
            </a:r>
            <a:r>
              <a:rPr lang="ru-RU" dirty="0"/>
              <a:t>. </a:t>
            </a:r>
            <a:r>
              <a:rPr lang="ru-RU" dirty="0" smtClean="0"/>
              <a:t>	Мероприятия </a:t>
            </a:r>
            <a:r>
              <a:rPr lang="ru-RU" dirty="0"/>
              <a:t>по борьбе с токами утечки при прокладке трубопроводов, отборе проб и т. п.</a:t>
            </a:r>
          </a:p>
          <a:p>
            <a:pPr>
              <a:lnSpc>
                <a:spcPct val="150000"/>
              </a:lnSpc>
            </a:pPr>
            <a:r>
              <a:rPr lang="ru-RU" b="1" dirty="0"/>
              <a:t>10</a:t>
            </a:r>
            <a:r>
              <a:rPr lang="ru-RU" dirty="0"/>
              <a:t>. </a:t>
            </a:r>
            <a:r>
              <a:rPr lang="ru-RU" dirty="0" smtClean="0"/>
              <a:t>	</a:t>
            </a:r>
            <a:r>
              <a:rPr lang="ru-RU" i="1" u="sng" dirty="0" smtClean="0"/>
              <a:t>Рекомендуемые </a:t>
            </a:r>
            <a:r>
              <a:rPr lang="ru-RU" i="1" u="sng" dirty="0"/>
              <a:t>материалы</a:t>
            </a:r>
            <a:r>
              <a:rPr lang="ru-RU" dirty="0"/>
              <a:t> для трубопроводов и арматуры.</a:t>
            </a:r>
          </a:p>
          <a:p>
            <a:pPr>
              <a:lnSpc>
                <a:spcPct val="150000"/>
              </a:lnSpc>
            </a:pPr>
            <a:r>
              <a:rPr lang="ru-RU" b="1" dirty="0"/>
              <a:t>11</a:t>
            </a:r>
            <a:r>
              <a:rPr lang="ru-RU" dirty="0"/>
              <a:t>. </a:t>
            </a:r>
            <a:r>
              <a:rPr lang="ru-RU" dirty="0" smtClean="0"/>
              <a:t>	</a:t>
            </a:r>
            <a:r>
              <a:rPr lang="ru-RU" i="1" u="sng" dirty="0" smtClean="0"/>
              <a:t>Рекомендуемые </a:t>
            </a:r>
            <a:r>
              <a:rPr lang="ru-RU" i="1" u="sng" dirty="0"/>
              <a:t>приборы</a:t>
            </a:r>
            <a:r>
              <a:rPr lang="ru-RU" dirty="0"/>
              <a:t> контроля, регулирования, дистанционного управления, местные и вынесенные на щит и т. п.</a:t>
            </a:r>
          </a:p>
          <a:p>
            <a:pPr>
              <a:lnSpc>
                <a:spcPct val="150000"/>
              </a:lnSpc>
            </a:pPr>
            <a:r>
              <a:rPr lang="ru-RU" b="1" dirty="0"/>
              <a:t>12</a:t>
            </a:r>
            <a:r>
              <a:rPr lang="ru-RU" dirty="0"/>
              <a:t>. </a:t>
            </a:r>
            <a:r>
              <a:rPr lang="ru-RU" dirty="0" smtClean="0"/>
              <a:t>	</a:t>
            </a:r>
            <a:r>
              <a:rPr lang="ru-RU" i="1" u="sng" dirty="0" smtClean="0"/>
              <a:t>Межремонтный </a:t>
            </a:r>
            <a:r>
              <a:rPr lang="ru-RU" i="1" u="sng" dirty="0"/>
              <a:t>пробег </a:t>
            </a:r>
            <a:r>
              <a:rPr lang="ru-RU" dirty="0"/>
              <a:t>электролизера</a:t>
            </a:r>
            <a:r>
              <a:rPr lang="ru-RU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13</a:t>
            </a:r>
            <a:r>
              <a:rPr lang="ru-RU" dirty="0" smtClean="0"/>
              <a:t>. 	</a:t>
            </a:r>
            <a:r>
              <a:rPr lang="ru-RU" i="1" u="sng" dirty="0" smtClean="0"/>
              <a:t>Материальный</a:t>
            </a:r>
            <a:r>
              <a:rPr lang="ru-RU" i="1" u="sng" dirty="0"/>
              <a:t>, тепловой, энергетический и </a:t>
            </a:r>
            <a:r>
              <a:rPr lang="ru-RU" i="1" u="sng" dirty="0" err="1"/>
              <a:t>эксергетический</a:t>
            </a:r>
            <a:r>
              <a:rPr lang="ru-RU" i="1" u="sng" dirty="0"/>
              <a:t> баланс </a:t>
            </a:r>
            <a:r>
              <a:rPr lang="ru-RU" dirty="0"/>
              <a:t>электролизера при принятых режимных условиях его работы.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143636" y="1071546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 №2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071546"/>
            <a:ext cx="5643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Перечень данных для проектирования </a:t>
            </a:r>
            <a:r>
              <a:rPr lang="ru-RU" b="1" i="1" u="sng" dirty="0"/>
              <a:t>процессов электролиза</a:t>
            </a:r>
            <a:endParaRPr lang="ru-RU" i="1" u="sng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6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ВЫБОР И РАЗРАБОТКА ТЕХНОЛОГИЧЕСКОЙ СХЕМЫ ПРОИЗВОДСТВА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ВЫБОР И РАЗРАБОТКА ТЕХНОЛОГИЧЕСКОЙ СХЕМЫ </a:t>
            </a: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ПРОИЗВОДСТВА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643050"/>
            <a:ext cx="85725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b="1" i="1" dirty="0"/>
              <a:t>Задача создания технологической схемы нового </a:t>
            </a:r>
            <a:r>
              <a:rPr lang="ru-RU" b="1" i="1" dirty="0" smtClean="0"/>
              <a:t>производства  </a:t>
            </a:r>
            <a:r>
              <a:rPr lang="ru-RU" dirty="0" smtClean="0"/>
              <a:t>-разработка </a:t>
            </a:r>
            <a:r>
              <a:rPr lang="ru-RU" dirty="0"/>
              <a:t>комплекса взаимосвязанных процессов, обеспечивающих получение требуемых продуктов нужного качества при минимальной </a:t>
            </a:r>
            <a:r>
              <a:rPr lang="ru-RU" dirty="0" smtClean="0"/>
              <a:t>себестоимости.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071546"/>
            <a:ext cx="5643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ОБЩИЕ ПОЛОЖЕНИЯ</a:t>
            </a:r>
            <a:endParaRPr lang="ru-RU" i="1" u="sng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57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ВЫБОР И РАЗРАБОТКА ТЕХНОЛОГИЧЕСКОЙ СХЕМЫ </a:t>
            </a: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ПРОИЗВОДСТВА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1071546"/>
            <a:ext cx="900115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b="1" i="1" dirty="0" smtClean="0"/>
              <a:t>Исходные данные для </a:t>
            </a:r>
            <a:r>
              <a:rPr lang="ru-RU" b="1" i="1" dirty="0"/>
              <a:t>разработки технологической схемы </a:t>
            </a:r>
            <a:r>
              <a:rPr lang="ru-RU" b="1" dirty="0" smtClean="0"/>
              <a:t>:</a:t>
            </a:r>
          </a:p>
          <a:p>
            <a:pPr lvl="0" indent="457200">
              <a:buFont typeface="Arial" pitchFamily="34" charset="0"/>
              <a:buChar char="―"/>
            </a:pPr>
            <a:r>
              <a:rPr lang="ru-RU" u="sng" dirty="0" smtClean="0"/>
              <a:t>задание на проектирование</a:t>
            </a:r>
            <a:r>
              <a:rPr lang="ru-RU" dirty="0" smtClean="0"/>
              <a:t>;</a:t>
            </a:r>
          </a:p>
          <a:p>
            <a:pPr lvl="0" indent="457200">
              <a:buFont typeface="Arial" pitchFamily="34" charset="0"/>
              <a:buChar char="―"/>
            </a:pPr>
            <a:r>
              <a:rPr lang="ru-RU" u="sng" dirty="0" smtClean="0"/>
              <a:t>материал </a:t>
            </a:r>
            <a:r>
              <a:rPr lang="ru-RU" u="sng" dirty="0" err="1" smtClean="0"/>
              <a:t>предпроектной</a:t>
            </a:r>
            <a:r>
              <a:rPr lang="ru-RU" u="sng" dirty="0" smtClean="0"/>
              <a:t> проработки </a:t>
            </a:r>
            <a:r>
              <a:rPr lang="ru-RU" dirty="0" smtClean="0"/>
              <a:t>(предполагаемый район строительства, мощность производства, сведения по технологии действующих производств или их аналогов и т.д.);</a:t>
            </a:r>
          </a:p>
          <a:p>
            <a:pPr lvl="0" indent="457200">
              <a:buFont typeface="Arial" pitchFamily="34" charset="0"/>
              <a:buChar char="―"/>
            </a:pPr>
            <a:r>
              <a:rPr lang="ru-RU" u="sng" dirty="0" smtClean="0"/>
              <a:t>общие данные по заводу </a:t>
            </a:r>
            <a:r>
              <a:rPr lang="ru-RU" dirty="0" smtClean="0"/>
              <a:t>(температура воздуха, воды, условия выброса сточных вод в общезаводскую канализацию, сброса отходящих газов в атмосферу, вывозка шлаков и отходов, особые условия и т.д.);</a:t>
            </a:r>
          </a:p>
          <a:p>
            <a:pPr lvl="0" indent="457200">
              <a:buFont typeface="Arial" pitchFamily="34" charset="0"/>
              <a:buChar char="―"/>
            </a:pPr>
            <a:r>
              <a:rPr lang="ru-RU" u="sng" dirty="0" smtClean="0"/>
              <a:t>рецептурные материалы к проектированию</a:t>
            </a:r>
            <a:r>
              <a:rPr lang="ru-RU" dirty="0" smtClean="0"/>
              <a:t> (регламент и все из­менения и дополнения к нему, отчеты о научно-исследовательских разработках, материалы из учебников, монографий, справочников, периодических изданий, авторских свидетельств и патентов, материалы по обследованию родственных производств; систематизируется литература по методам расчета основных технологических процессов и аппаратов, которые будут использоваться при проектировании);</a:t>
            </a:r>
          </a:p>
          <a:p>
            <a:pPr indent="457200">
              <a:buFont typeface="Arial" pitchFamily="34" charset="0"/>
              <a:buChar char="―"/>
            </a:pPr>
            <a:r>
              <a:rPr lang="ru-RU" u="sng" dirty="0" smtClean="0"/>
              <a:t>уточненные ограничивающие параметры </a:t>
            </a:r>
            <a:r>
              <a:rPr lang="ru-RU" dirty="0" smtClean="0"/>
              <a:t>(запрещение использовать в виде промежуточных продуктов в технологической схеме канцерогенных или мутагенных веществ), выбор мероприятий, позволяющих исключить использование сильнодействующих ядовитых веществ, технико-экономические ограничения и т.д.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58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ПОСЛЕДОВАТЕЛЬНОСТЬ РАЗРАБОТКИ ТЕХНОЛОГИЧЕСКОЙ </a:t>
            </a: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СХЕМЫ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1071546"/>
            <a:ext cx="9001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b="1" i="1" dirty="0" smtClean="0"/>
              <a:t>Операционная технологическая схема</a:t>
            </a:r>
            <a:r>
              <a:rPr lang="ru-RU" dirty="0" smtClean="0"/>
              <a:t>  - графическое схематичное системное представление последовательности и взаимодействия технологических процессов, материальных и технологических потоков.</a:t>
            </a:r>
            <a:endParaRPr lang="ru-RU" b="1" dirty="0" smtClean="0"/>
          </a:p>
          <a:p>
            <a:pPr indent="457200"/>
            <a:endParaRPr lang="ru-RU" b="1" dirty="0"/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2571736" y="2357430"/>
            <a:ext cx="3433770" cy="1757370"/>
            <a:chOff x="1392" y="1776"/>
            <a:chExt cx="2650" cy="1056"/>
          </a:xfrm>
        </p:grpSpPr>
        <p:sp>
          <p:nvSpPr>
            <p:cNvPr id="23" name="Rectangle 6"/>
            <p:cNvSpPr>
              <a:spLocks noChangeArrowheads="1"/>
            </p:cNvSpPr>
            <p:nvPr/>
          </p:nvSpPr>
          <p:spPr bwMode="auto">
            <a:xfrm>
              <a:off x="2016" y="2304"/>
              <a:ext cx="1440" cy="52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 sz="900" b="1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ru-RU" sz="3600" b="1" dirty="0" smtClean="0">
                  <a:latin typeface="Arial" pitchFamily="34" charset="0"/>
                  <a:cs typeface="Arial" pitchFamily="34" charset="0"/>
                </a:rPr>
                <a:t>ОТС</a:t>
              </a:r>
              <a:endParaRPr lang="en-US" sz="3600" b="1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Line 7"/>
            <p:cNvSpPr>
              <a:spLocks noChangeShapeType="1"/>
            </p:cNvSpPr>
            <p:nvPr/>
          </p:nvSpPr>
          <p:spPr bwMode="auto">
            <a:xfrm>
              <a:off x="1680" y="2544"/>
              <a:ext cx="34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8"/>
            <p:cNvSpPr>
              <a:spLocks noChangeShapeType="1"/>
            </p:cNvSpPr>
            <p:nvPr/>
          </p:nvSpPr>
          <p:spPr bwMode="auto">
            <a:xfrm>
              <a:off x="2736" y="2064"/>
              <a:ext cx="0" cy="2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9"/>
            <p:cNvSpPr>
              <a:spLocks noChangeShapeType="1"/>
            </p:cNvSpPr>
            <p:nvPr/>
          </p:nvSpPr>
          <p:spPr bwMode="auto">
            <a:xfrm>
              <a:off x="3456" y="2544"/>
              <a:ext cx="28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Rectangle 10"/>
            <p:cNvSpPr>
              <a:spLocks noChangeArrowheads="1"/>
            </p:cNvSpPr>
            <p:nvPr/>
          </p:nvSpPr>
          <p:spPr bwMode="auto">
            <a:xfrm>
              <a:off x="1392" y="2400"/>
              <a:ext cx="298" cy="285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Rectangle 13"/>
            <p:cNvSpPr>
              <a:spLocks noChangeArrowheads="1"/>
            </p:cNvSpPr>
            <p:nvPr/>
          </p:nvSpPr>
          <p:spPr bwMode="auto">
            <a:xfrm>
              <a:off x="2592" y="1776"/>
              <a:ext cx="298" cy="285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Rectangle 14"/>
            <p:cNvSpPr>
              <a:spLocks noChangeArrowheads="1"/>
            </p:cNvSpPr>
            <p:nvPr/>
          </p:nvSpPr>
          <p:spPr bwMode="auto">
            <a:xfrm>
              <a:off x="3744" y="2400"/>
              <a:ext cx="298" cy="285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Rectangle 15"/>
            <p:cNvSpPr>
              <a:spLocks noChangeArrowheads="1"/>
            </p:cNvSpPr>
            <p:nvPr/>
          </p:nvSpPr>
          <p:spPr bwMode="auto">
            <a:xfrm>
              <a:off x="1392" y="240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ru-RU" sz="4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х</a:t>
              </a:r>
            </a:p>
          </p:txBody>
        </p:sp>
        <p:sp>
          <p:nvSpPr>
            <p:cNvPr id="31" name="Rectangle 16"/>
            <p:cNvSpPr>
              <a:spLocks noChangeArrowheads="1"/>
            </p:cNvSpPr>
            <p:nvPr/>
          </p:nvSpPr>
          <p:spPr bwMode="auto">
            <a:xfrm>
              <a:off x="2592" y="177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4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z</a:t>
              </a:r>
              <a:endParaRPr lang="ru-RU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2" name="Rectangle 17"/>
            <p:cNvSpPr>
              <a:spLocks noChangeArrowheads="1"/>
            </p:cNvSpPr>
            <p:nvPr/>
          </p:nvSpPr>
          <p:spPr bwMode="auto">
            <a:xfrm>
              <a:off x="3744" y="240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4000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y</a:t>
              </a:r>
              <a:endParaRPr lang="ru-RU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3" name="Line 18"/>
            <p:cNvSpPr>
              <a:spLocks noChangeShapeType="1"/>
            </p:cNvSpPr>
            <p:nvPr/>
          </p:nvSpPr>
          <p:spPr bwMode="auto">
            <a:xfrm>
              <a:off x="1440" y="2448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Line 19"/>
            <p:cNvSpPr>
              <a:spLocks noChangeShapeType="1"/>
            </p:cNvSpPr>
            <p:nvPr/>
          </p:nvSpPr>
          <p:spPr bwMode="auto">
            <a:xfrm>
              <a:off x="2640" y="1824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Line 20"/>
            <p:cNvSpPr>
              <a:spLocks noChangeShapeType="1"/>
            </p:cNvSpPr>
            <p:nvPr/>
          </p:nvSpPr>
          <p:spPr bwMode="auto">
            <a:xfrm>
              <a:off x="3792" y="2448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36" name="Object 24"/>
          <p:cNvGraphicFramePr>
            <a:graphicFrameLocks noChangeAspect="1"/>
          </p:cNvGraphicFramePr>
          <p:nvPr/>
        </p:nvGraphicFramePr>
        <p:xfrm>
          <a:off x="1909746" y="4462474"/>
          <a:ext cx="296863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6" r:id="rId3" imgW="126780" imgH="215526" progId="">
                  <p:embed/>
                </p:oleObj>
              </mc:Choice>
              <mc:Fallback>
                <p:oleObj r:id="rId3" imgW="126780" imgH="215526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746" y="4462474"/>
                        <a:ext cx="296863" cy="52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23"/>
          <p:cNvGraphicFramePr>
            <a:graphicFrameLocks noChangeAspect="1"/>
          </p:cNvGraphicFramePr>
          <p:nvPr/>
        </p:nvGraphicFramePr>
        <p:xfrm>
          <a:off x="1909746" y="4995874"/>
          <a:ext cx="3254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7" r:id="rId5" imgW="139639" imgH="241195" progId="">
                  <p:embed/>
                </p:oleObj>
              </mc:Choice>
              <mc:Fallback>
                <p:oleObj r:id="rId5" imgW="139639" imgH="241195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746" y="4995874"/>
                        <a:ext cx="325438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22"/>
          <p:cNvGraphicFramePr>
            <a:graphicFrameLocks noChangeAspect="1"/>
          </p:cNvGraphicFramePr>
          <p:nvPr/>
        </p:nvGraphicFramePr>
        <p:xfrm>
          <a:off x="1909746" y="5834074"/>
          <a:ext cx="312738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8" r:id="rId7" imgW="126835" imgH="202936" progId="">
                  <p:embed/>
                </p:oleObj>
              </mc:Choice>
              <mc:Fallback>
                <p:oleObj r:id="rId7" imgW="126835" imgH="202936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746" y="5834074"/>
                        <a:ext cx="312738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26"/>
          <p:cNvSpPr>
            <a:spLocks noChangeArrowheads="1"/>
          </p:cNvSpPr>
          <p:nvPr/>
        </p:nvSpPr>
        <p:spPr bwMode="auto">
          <a:xfrm>
            <a:off x="2214546" y="4538674"/>
            <a:ext cx="48599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вектор входных параметров (сырьё);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29"/>
          <p:cNvSpPr>
            <a:spLocks noChangeArrowheads="1"/>
          </p:cNvSpPr>
          <p:nvPr/>
        </p:nvSpPr>
        <p:spPr bwMode="auto">
          <a:xfrm>
            <a:off x="2214546" y="5072074"/>
            <a:ext cx="536877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вектор выходных параметров </a:t>
            </a:r>
            <a:endParaRPr lang="ru-RU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(количество 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 качество готового продукта); </a:t>
            </a:r>
          </a:p>
        </p:txBody>
      </p:sp>
      <p:sp>
        <p:nvSpPr>
          <p:cNvPr id="41" name="Rectangle 30"/>
          <p:cNvSpPr>
            <a:spLocks noChangeArrowheads="1"/>
          </p:cNvSpPr>
          <p:nvPr/>
        </p:nvSpPr>
        <p:spPr bwMode="auto">
          <a:xfrm>
            <a:off x="2214546" y="5910274"/>
            <a:ext cx="491461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вектор режимных параметров </a:t>
            </a:r>
            <a:endParaRPr lang="ru-RU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температура, давление, расход и др.); </a:t>
            </a:r>
          </a:p>
        </p:txBody>
      </p:sp>
      <p:sp>
        <p:nvSpPr>
          <p:cNvPr id="42" name="Номер слайда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59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ПОСЛЕДОВАТЕЛЬНОСТЬ РАЗРАБОТКИ ТЕХНОЛОГИЧЕСКОЙ </a:t>
            </a: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СХЕМЫ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2" name="Rectangle 4"/>
          <p:cNvSpPr txBox="1">
            <a:spLocks noChangeArrowheads="1"/>
          </p:cNvSpPr>
          <p:nvPr/>
        </p:nvSpPr>
        <p:spPr>
          <a:xfrm>
            <a:off x="285720" y="5072074"/>
            <a:ext cx="8358246" cy="657244"/>
          </a:xfrm>
          <a:prstGeom prst="rect">
            <a:avLst/>
          </a:prstGeom>
          <a:noFill/>
          <a:ln/>
        </p:spPr>
        <p:txBody>
          <a:bodyPr/>
          <a:lstStyle/>
          <a:p>
            <a:pPr marR="0" lvl="0" indent="45720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Элемент ОТС</a:t>
            </a:r>
            <a:r>
              <a:rPr kumimoji="0" lang="ru-RU" b="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– это аппарат, в котором протекает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химико-технологический процесс.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3" name="Group 25"/>
          <p:cNvGrpSpPr>
            <a:grpSpLocks/>
          </p:cNvGrpSpPr>
          <p:nvPr/>
        </p:nvGrpSpPr>
        <p:grpSpPr bwMode="auto">
          <a:xfrm>
            <a:off x="771516" y="3614742"/>
            <a:ext cx="1371600" cy="1371600"/>
            <a:chOff x="2493" y="13878"/>
            <a:chExt cx="2160" cy="2160"/>
          </a:xfrm>
        </p:grpSpPr>
        <p:sp>
          <p:nvSpPr>
            <p:cNvPr id="44" name="Oval 31"/>
            <p:cNvSpPr>
              <a:spLocks noChangeArrowheads="1"/>
            </p:cNvSpPr>
            <p:nvPr/>
          </p:nvSpPr>
          <p:spPr bwMode="auto">
            <a:xfrm>
              <a:off x="3069" y="14454"/>
              <a:ext cx="1008" cy="100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Line 30"/>
            <p:cNvSpPr>
              <a:spLocks noChangeShapeType="1"/>
            </p:cNvSpPr>
            <p:nvPr/>
          </p:nvSpPr>
          <p:spPr bwMode="auto">
            <a:xfrm>
              <a:off x="2493" y="15030"/>
              <a:ext cx="5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Line 29"/>
            <p:cNvSpPr>
              <a:spLocks noChangeShapeType="1"/>
            </p:cNvSpPr>
            <p:nvPr/>
          </p:nvSpPr>
          <p:spPr bwMode="auto">
            <a:xfrm>
              <a:off x="3501" y="13878"/>
              <a:ext cx="0" cy="5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Line 28"/>
            <p:cNvSpPr>
              <a:spLocks noChangeShapeType="1"/>
            </p:cNvSpPr>
            <p:nvPr/>
          </p:nvSpPr>
          <p:spPr bwMode="auto">
            <a:xfrm>
              <a:off x="4077" y="15030"/>
              <a:ext cx="5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Line 27"/>
            <p:cNvSpPr>
              <a:spLocks noChangeShapeType="1"/>
            </p:cNvSpPr>
            <p:nvPr/>
          </p:nvSpPr>
          <p:spPr bwMode="auto">
            <a:xfrm>
              <a:off x="3501" y="15462"/>
              <a:ext cx="0" cy="5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Line 26"/>
            <p:cNvSpPr>
              <a:spLocks noChangeShapeType="1"/>
            </p:cNvSpPr>
            <p:nvPr/>
          </p:nvSpPr>
          <p:spPr bwMode="auto">
            <a:xfrm flipV="1">
              <a:off x="3213" y="14598"/>
              <a:ext cx="72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0" name="Group 18"/>
          <p:cNvGrpSpPr>
            <a:grpSpLocks/>
          </p:cNvGrpSpPr>
          <p:nvPr/>
        </p:nvGrpSpPr>
        <p:grpSpPr bwMode="auto">
          <a:xfrm>
            <a:off x="3243517" y="2014542"/>
            <a:ext cx="2378075" cy="549275"/>
            <a:chOff x="5373" y="14708"/>
            <a:chExt cx="3744" cy="864"/>
          </a:xfrm>
        </p:grpSpPr>
        <p:sp>
          <p:nvSpPr>
            <p:cNvPr id="51" name="Rectangle 24"/>
            <p:cNvSpPr>
              <a:spLocks noChangeArrowheads="1"/>
            </p:cNvSpPr>
            <p:nvPr/>
          </p:nvSpPr>
          <p:spPr bwMode="auto">
            <a:xfrm>
              <a:off x="6093" y="14708"/>
              <a:ext cx="2304" cy="8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Line 23"/>
            <p:cNvSpPr>
              <a:spLocks noChangeShapeType="1"/>
            </p:cNvSpPr>
            <p:nvPr/>
          </p:nvSpPr>
          <p:spPr bwMode="auto">
            <a:xfrm>
              <a:off x="5373" y="14852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Line 22"/>
            <p:cNvSpPr>
              <a:spLocks noChangeShapeType="1"/>
            </p:cNvSpPr>
            <p:nvPr/>
          </p:nvSpPr>
          <p:spPr bwMode="auto">
            <a:xfrm>
              <a:off x="5373" y="15428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Line 21"/>
            <p:cNvSpPr>
              <a:spLocks noChangeShapeType="1"/>
            </p:cNvSpPr>
            <p:nvPr/>
          </p:nvSpPr>
          <p:spPr bwMode="auto">
            <a:xfrm>
              <a:off x="8397" y="15140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Line 20"/>
            <p:cNvSpPr>
              <a:spLocks noChangeShapeType="1"/>
            </p:cNvSpPr>
            <p:nvPr/>
          </p:nvSpPr>
          <p:spPr bwMode="auto">
            <a:xfrm>
              <a:off x="6093" y="14852"/>
              <a:ext cx="2304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Line 19"/>
            <p:cNvSpPr>
              <a:spLocks noChangeShapeType="1"/>
            </p:cNvSpPr>
            <p:nvPr/>
          </p:nvSpPr>
          <p:spPr bwMode="auto">
            <a:xfrm flipV="1">
              <a:off x="6093" y="15140"/>
              <a:ext cx="2304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7" name="Group 10"/>
          <p:cNvGrpSpPr>
            <a:grpSpLocks/>
          </p:cNvGrpSpPr>
          <p:nvPr/>
        </p:nvGrpSpPr>
        <p:grpSpPr bwMode="auto">
          <a:xfrm>
            <a:off x="6242041" y="2014542"/>
            <a:ext cx="2378075" cy="549275"/>
            <a:chOff x="2349" y="1811"/>
            <a:chExt cx="3744" cy="864"/>
          </a:xfrm>
        </p:grpSpPr>
        <p:sp>
          <p:nvSpPr>
            <p:cNvPr id="58" name="Line 17"/>
            <p:cNvSpPr>
              <a:spLocks noChangeShapeType="1"/>
            </p:cNvSpPr>
            <p:nvPr/>
          </p:nvSpPr>
          <p:spPr bwMode="auto">
            <a:xfrm>
              <a:off x="2349" y="2243"/>
              <a:ext cx="5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9" name="Group 11"/>
            <p:cNvGrpSpPr>
              <a:grpSpLocks/>
            </p:cNvGrpSpPr>
            <p:nvPr/>
          </p:nvGrpSpPr>
          <p:grpSpPr bwMode="auto">
            <a:xfrm>
              <a:off x="2925" y="1811"/>
              <a:ext cx="3168" cy="864"/>
              <a:chOff x="2925" y="1811"/>
              <a:chExt cx="3168" cy="864"/>
            </a:xfrm>
          </p:grpSpPr>
          <p:sp>
            <p:nvSpPr>
              <p:cNvPr id="60" name="Rectangle 16"/>
              <p:cNvSpPr>
                <a:spLocks noChangeArrowheads="1"/>
              </p:cNvSpPr>
              <p:nvPr/>
            </p:nvSpPr>
            <p:spPr bwMode="auto">
              <a:xfrm>
                <a:off x="2925" y="1811"/>
                <a:ext cx="2304" cy="86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" name="Line 15"/>
              <p:cNvSpPr>
                <a:spLocks noChangeShapeType="1"/>
              </p:cNvSpPr>
              <p:nvPr/>
            </p:nvSpPr>
            <p:spPr bwMode="auto">
              <a:xfrm>
                <a:off x="5229" y="1955"/>
                <a:ext cx="86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Line 14"/>
              <p:cNvSpPr>
                <a:spLocks noChangeShapeType="1"/>
              </p:cNvSpPr>
              <p:nvPr/>
            </p:nvSpPr>
            <p:spPr bwMode="auto">
              <a:xfrm>
                <a:off x="5229" y="2531"/>
                <a:ext cx="86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Line 13"/>
              <p:cNvSpPr>
                <a:spLocks noChangeShapeType="1"/>
              </p:cNvSpPr>
              <p:nvPr/>
            </p:nvSpPr>
            <p:spPr bwMode="auto">
              <a:xfrm flipV="1">
                <a:off x="2925" y="1955"/>
                <a:ext cx="2304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Line 12"/>
              <p:cNvSpPr>
                <a:spLocks noChangeShapeType="1"/>
              </p:cNvSpPr>
              <p:nvPr/>
            </p:nvSpPr>
            <p:spPr bwMode="auto">
              <a:xfrm>
                <a:off x="2925" y="2243"/>
                <a:ext cx="2304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65" name="Group 5"/>
          <p:cNvGrpSpPr>
            <a:grpSpLocks/>
          </p:cNvGrpSpPr>
          <p:nvPr/>
        </p:nvGrpSpPr>
        <p:grpSpPr bwMode="auto">
          <a:xfrm>
            <a:off x="3590916" y="3995742"/>
            <a:ext cx="1646238" cy="639763"/>
            <a:chOff x="6669" y="1667"/>
            <a:chExt cx="2592" cy="1008"/>
          </a:xfrm>
        </p:grpSpPr>
        <p:sp>
          <p:nvSpPr>
            <p:cNvPr id="66" name="Oval 9"/>
            <p:cNvSpPr>
              <a:spLocks noChangeArrowheads="1"/>
            </p:cNvSpPr>
            <p:nvPr/>
          </p:nvSpPr>
          <p:spPr bwMode="auto">
            <a:xfrm>
              <a:off x="7533" y="1667"/>
              <a:ext cx="1008" cy="100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Line 8"/>
            <p:cNvSpPr>
              <a:spLocks noChangeShapeType="1"/>
            </p:cNvSpPr>
            <p:nvPr/>
          </p:nvSpPr>
          <p:spPr bwMode="auto">
            <a:xfrm>
              <a:off x="6669" y="2243"/>
              <a:ext cx="8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Line 7"/>
            <p:cNvSpPr>
              <a:spLocks noChangeShapeType="1"/>
            </p:cNvSpPr>
            <p:nvPr/>
          </p:nvSpPr>
          <p:spPr bwMode="auto">
            <a:xfrm>
              <a:off x="7533" y="2243"/>
              <a:ext cx="100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Line 6"/>
            <p:cNvSpPr>
              <a:spLocks noChangeShapeType="1"/>
            </p:cNvSpPr>
            <p:nvPr/>
          </p:nvSpPr>
          <p:spPr bwMode="auto">
            <a:xfrm>
              <a:off x="8541" y="2243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0" name="Group 32"/>
          <p:cNvGrpSpPr>
            <a:grpSpLocks/>
          </p:cNvGrpSpPr>
          <p:nvPr/>
        </p:nvGrpSpPr>
        <p:grpSpPr bwMode="auto">
          <a:xfrm>
            <a:off x="6334116" y="4071942"/>
            <a:ext cx="2286000" cy="549275"/>
            <a:chOff x="2349" y="3827"/>
            <a:chExt cx="3600" cy="864"/>
          </a:xfrm>
        </p:grpSpPr>
        <p:sp>
          <p:nvSpPr>
            <p:cNvPr id="71" name="Rectangle 37"/>
            <p:cNvSpPr>
              <a:spLocks noChangeArrowheads="1"/>
            </p:cNvSpPr>
            <p:nvPr/>
          </p:nvSpPr>
          <p:spPr bwMode="auto">
            <a:xfrm>
              <a:off x="2925" y="3827"/>
              <a:ext cx="2304" cy="8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" name="Line 36"/>
            <p:cNvSpPr>
              <a:spLocks noChangeShapeType="1"/>
            </p:cNvSpPr>
            <p:nvPr/>
          </p:nvSpPr>
          <p:spPr bwMode="auto">
            <a:xfrm>
              <a:off x="2349" y="3971"/>
              <a:ext cx="5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" name="Line 35"/>
            <p:cNvSpPr>
              <a:spLocks noChangeShapeType="1"/>
            </p:cNvSpPr>
            <p:nvPr/>
          </p:nvSpPr>
          <p:spPr bwMode="auto">
            <a:xfrm>
              <a:off x="2349" y="4547"/>
              <a:ext cx="5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" name="Line 34"/>
            <p:cNvSpPr>
              <a:spLocks noChangeShapeType="1"/>
            </p:cNvSpPr>
            <p:nvPr/>
          </p:nvSpPr>
          <p:spPr bwMode="auto">
            <a:xfrm>
              <a:off x="5229" y="3971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" name="Line 33"/>
            <p:cNvSpPr>
              <a:spLocks noChangeShapeType="1"/>
            </p:cNvSpPr>
            <p:nvPr/>
          </p:nvSpPr>
          <p:spPr bwMode="auto">
            <a:xfrm>
              <a:off x="5229" y="4547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6" name="Group 38"/>
          <p:cNvGrpSpPr>
            <a:grpSpLocks/>
          </p:cNvGrpSpPr>
          <p:nvPr/>
        </p:nvGrpSpPr>
        <p:grpSpPr bwMode="auto">
          <a:xfrm>
            <a:off x="314316" y="2014542"/>
            <a:ext cx="2286000" cy="549275"/>
            <a:chOff x="1773" y="11299"/>
            <a:chExt cx="3600" cy="864"/>
          </a:xfrm>
        </p:grpSpPr>
        <p:sp>
          <p:nvSpPr>
            <p:cNvPr id="77" name="Rectangle 43"/>
            <p:cNvSpPr>
              <a:spLocks noChangeArrowheads="1"/>
            </p:cNvSpPr>
            <p:nvPr/>
          </p:nvSpPr>
          <p:spPr bwMode="auto">
            <a:xfrm>
              <a:off x="2637" y="11299"/>
              <a:ext cx="2016" cy="8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Line 42"/>
            <p:cNvSpPr>
              <a:spLocks noChangeShapeType="1"/>
            </p:cNvSpPr>
            <p:nvPr/>
          </p:nvSpPr>
          <p:spPr bwMode="auto">
            <a:xfrm flipV="1">
              <a:off x="2637" y="11299"/>
              <a:ext cx="2016" cy="8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Line 41"/>
            <p:cNvSpPr>
              <a:spLocks noChangeShapeType="1"/>
            </p:cNvSpPr>
            <p:nvPr/>
          </p:nvSpPr>
          <p:spPr bwMode="auto">
            <a:xfrm>
              <a:off x="2637" y="11299"/>
              <a:ext cx="2016" cy="8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Line 40"/>
            <p:cNvSpPr>
              <a:spLocks noChangeShapeType="1"/>
            </p:cNvSpPr>
            <p:nvPr/>
          </p:nvSpPr>
          <p:spPr bwMode="auto">
            <a:xfrm>
              <a:off x="1773" y="11731"/>
              <a:ext cx="8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Line 39"/>
            <p:cNvSpPr>
              <a:spLocks noChangeShapeType="1"/>
            </p:cNvSpPr>
            <p:nvPr/>
          </p:nvSpPr>
          <p:spPr bwMode="auto">
            <a:xfrm>
              <a:off x="4653" y="11731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2" name="Rectangle 44"/>
          <p:cNvSpPr>
            <a:spLocks noChangeArrowheads="1"/>
          </p:cNvSpPr>
          <p:nvPr/>
        </p:nvSpPr>
        <p:spPr bwMode="auto">
          <a:xfrm>
            <a:off x="1000116" y="1557342"/>
            <a:ext cx="10326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реактор</a:t>
            </a:r>
          </a:p>
          <a:p>
            <a:pPr eaLnBrk="0" hangingPunct="0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Rectangle 46"/>
          <p:cNvSpPr>
            <a:spLocks noChangeArrowheads="1"/>
          </p:cNvSpPr>
          <p:nvPr/>
        </p:nvSpPr>
        <p:spPr bwMode="auto">
          <a:xfrm>
            <a:off x="6296028" y="2738438"/>
            <a:ext cx="237032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ru-RU" dirty="0">
                <a:latin typeface="Arial" pitchFamily="34" charset="0"/>
                <a:cs typeface="Arial" pitchFamily="34" charset="0"/>
              </a:rPr>
              <a:t>аппарат </a:t>
            </a:r>
          </a:p>
          <a:p>
            <a:pPr algn="ctr" eaLnBrk="0" hangingPunct="0"/>
            <a:r>
              <a:rPr lang="ru-RU" dirty="0">
                <a:latin typeface="Arial" pitchFamily="34" charset="0"/>
                <a:cs typeface="Arial" pitchFamily="34" charset="0"/>
              </a:rPr>
              <a:t>межфазного обмена</a:t>
            </a:r>
          </a:p>
          <a:p>
            <a:pPr algn="ctr" eaLnBrk="0" hangingPunct="0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Rectangle 48"/>
          <p:cNvSpPr>
            <a:spLocks noChangeArrowheads="1"/>
          </p:cNvSpPr>
          <p:nvPr/>
        </p:nvSpPr>
        <p:spPr bwMode="auto">
          <a:xfrm>
            <a:off x="509550" y="2809876"/>
            <a:ext cx="18339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latin typeface="Arial" pitchFamily="34" charset="0"/>
                <a:cs typeface="Arial" pitchFamily="34" charset="0"/>
              </a:rPr>
              <a:t/>
            </a:r>
            <a:br>
              <a:rPr lang="ru-RU">
                <a:latin typeface="Arial" pitchFamily="34" charset="0"/>
                <a:cs typeface="Arial" pitchFamily="34" charset="0"/>
              </a:rPr>
            </a:br>
            <a:endParaRPr lang="ru-RU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ru-RU">
                <a:latin typeface="Arial" pitchFamily="34" charset="0"/>
                <a:cs typeface="Arial" pitchFamily="34" charset="0"/>
              </a:rPr>
              <a:t>теплообменник</a:t>
            </a:r>
          </a:p>
          <a:p>
            <a:pPr eaLnBrk="0" hangingPunct="0"/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Rectangle 50"/>
          <p:cNvSpPr>
            <a:spLocks noChangeArrowheads="1"/>
          </p:cNvSpPr>
          <p:nvPr/>
        </p:nvSpPr>
        <p:spPr bwMode="auto">
          <a:xfrm>
            <a:off x="3691984" y="1085535"/>
            <a:ext cx="148114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ru-RU" dirty="0">
                <a:latin typeface="Arial" pitchFamily="34" charset="0"/>
                <a:cs typeface="Arial" pitchFamily="34" charset="0"/>
              </a:rPr>
              <a:t>смеситель</a:t>
            </a:r>
          </a:p>
          <a:p>
            <a:pPr eaLnBrk="0" hangingPunct="0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Rectangle 52"/>
          <p:cNvSpPr>
            <a:spLocks noChangeArrowheads="1"/>
          </p:cNvSpPr>
          <p:nvPr/>
        </p:nvSpPr>
        <p:spPr bwMode="auto">
          <a:xfrm>
            <a:off x="6562716" y="1557342"/>
            <a:ext cx="192975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распределитель</a:t>
            </a:r>
          </a:p>
          <a:p>
            <a:pPr eaLnBrk="0" hangingPunct="0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Rectangle 135"/>
          <p:cNvSpPr>
            <a:spLocks noChangeArrowheads="1"/>
          </p:cNvSpPr>
          <p:nvPr/>
        </p:nvSpPr>
        <p:spPr bwMode="auto">
          <a:xfrm>
            <a:off x="3367070" y="2524124"/>
            <a:ext cx="242316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ru-RU" dirty="0">
                <a:latin typeface="Arial" pitchFamily="34" charset="0"/>
                <a:cs typeface="Arial" pitchFamily="34" charset="0"/>
              </a:rPr>
              <a:t>компрессор</a:t>
            </a:r>
          </a:p>
          <a:p>
            <a:pPr algn="ctr" eaLnBrk="0" hangingPunct="0"/>
            <a:r>
              <a:rPr lang="ru-RU" dirty="0">
                <a:latin typeface="Arial" pitchFamily="34" charset="0"/>
                <a:cs typeface="Arial" pitchFamily="34" charset="0"/>
              </a:rPr>
              <a:t>(аппарат типа </a:t>
            </a:r>
          </a:p>
          <a:p>
            <a:pPr algn="ctr" eaLnBrk="0" hangingPunct="0"/>
            <a:r>
              <a:rPr lang="ru-RU" dirty="0">
                <a:latin typeface="Arial" pitchFamily="34" charset="0"/>
                <a:cs typeface="Arial" pitchFamily="34" charset="0"/>
              </a:rPr>
              <a:t>сжатие-расширение)</a:t>
            </a:r>
          </a:p>
          <a:p>
            <a:pPr algn="ctr" eaLnBrk="0" hangingPunct="0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85720" y="1214422"/>
            <a:ext cx="8572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Элементы операционной технологической схемы (ОТС)</a:t>
            </a:r>
            <a:endParaRPr lang="ru-RU" b="1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214282" y="5786454"/>
            <a:ext cx="86439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Схема ОТС  дает только </a:t>
            </a:r>
            <a:r>
              <a:rPr lang="ru-RU" i="1" u="sng" dirty="0" smtClean="0"/>
              <a:t>общее представление</a:t>
            </a:r>
            <a:r>
              <a:rPr lang="ru-RU" dirty="0" smtClean="0"/>
              <a:t> о характере проектируемого производства, поэтому </a:t>
            </a:r>
            <a:r>
              <a:rPr lang="ru-RU" b="1" i="1" dirty="0" smtClean="0"/>
              <a:t>следующим этапом</a:t>
            </a:r>
            <a:r>
              <a:rPr lang="ru-RU" dirty="0" smtClean="0"/>
              <a:t> является </a:t>
            </a:r>
            <a:r>
              <a:rPr lang="ru-RU" b="1" i="1" dirty="0" smtClean="0"/>
              <a:t>составление операционных блок-схем</a:t>
            </a:r>
            <a:r>
              <a:rPr lang="ru-RU" dirty="0" smtClean="0"/>
              <a:t> отдельных стадий производства</a:t>
            </a:r>
            <a:endParaRPr lang="ru-RU" dirty="0"/>
          </a:p>
        </p:txBody>
      </p:sp>
      <p:sp>
        <p:nvSpPr>
          <p:cNvPr id="90" name="Номер слайда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60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ПОСЛЕДОВАТЕЛЬНОСТЬ РАЗРАБОТКИ ТЕХНОЛОГИЧЕСКОЙ </a:t>
            </a: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СХЕМЫ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28586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/>
            <a:r>
              <a:rPr lang="ru-RU" sz="2400" dirty="0" smtClean="0">
                <a:latin typeface="Arial" pitchFamily="34" charset="0"/>
                <a:cs typeface="Arial" pitchFamily="34" charset="0"/>
              </a:rPr>
              <a:t>Блок-схема </a:t>
            </a:r>
            <a:r>
              <a:rPr lang="ru-RU" sz="2400" dirty="0" smtClean="0"/>
              <a:t>показывает технологическую связь между стадиями какого-либо производства.</a:t>
            </a:r>
            <a:endParaRPr lang="ru-RU" sz="2400" dirty="0"/>
          </a:p>
        </p:txBody>
      </p:sp>
      <p:graphicFrame>
        <p:nvGraphicFramePr>
          <p:cNvPr id="22" name="Схема 21"/>
          <p:cNvGraphicFramePr/>
          <p:nvPr/>
        </p:nvGraphicFramePr>
        <p:xfrm>
          <a:off x="357158" y="2357430"/>
          <a:ext cx="8501122" cy="4029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61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ПОСЛЕДОВАТЕЛЬНОСТЬ РАЗРАБОТКИ ТЕХНОЛОГИЧЕСКОЙ </a:t>
            </a: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СХЕМЫ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Рисунок 5" descr="C:\Documents and Settings\atom\Рабочий стол\Лекции (Дьяченко А.Н.)\media\image1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785926"/>
            <a:ext cx="5715040" cy="238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4357694"/>
            <a:ext cx="87154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 — подготовка сырья;</a:t>
            </a:r>
            <a:r>
              <a:rPr lang="ru-RU" b="0" i="0" u="none" strike="noStrike" dirty="0" smtClean="0">
                <a:solidFill>
                  <a:srgbClr val="000000"/>
                </a:solidFill>
                <a:latin typeface="Arial" pitchFamily="34" charset="0"/>
                <a:ea typeface="Arial Unicode MS"/>
                <a:cs typeface="Arial" pitchFamily="34" charset="0"/>
              </a:rPr>
              <a:t> </a:t>
            </a:r>
            <a:endParaRPr lang="en-US" b="0" i="0" u="none" strike="noStrike" dirty="0" smtClean="0">
              <a:solidFill>
                <a:srgbClr val="000000"/>
              </a:solidFill>
              <a:latin typeface="Arial" pitchFamily="34" charset="0"/>
              <a:ea typeface="Arial Unicode MS"/>
              <a:cs typeface="Arial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b="0" i="0" u="none" strike="noStrike" dirty="0" smtClean="0">
                <a:solidFill>
                  <a:srgbClr val="000000"/>
                </a:solidFill>
                <a:latin typeface="Arial" pitchFamily="34" charset="0"/>
                <a:ea typeface="Arial Unicode MS"/>
                <a:cs typeface="Arial" pitchFamily="34" charset="0"/>
              </a:rPr>
              <a:t>2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— химическое превращение;</a:t>
            </a:r>
            <a:endParaRPr lang="en-US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 — выделение не превращенного сырья;</a:t>
            </a:r>
            <a:endParaRPr lang="en-US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 — выделение и очистка целевого продукта;</a:t>
            </a:r>
            <a:endParaRPr lang="en-US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 — придание товарной формы целевому продукту;</a:t>
            </a:r>
            <a:endParaRPr lang="en-US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 — регенерация и очистка </a:t>
            </a:r>
            <a:r>
              <a:rPr lang="ru-RU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непревращенного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сырья;</a:t>
            </a:r>
            <a:endParaRPr lang="en-US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 — регенерация и очистка вспомогательных веществ;</a:t>
            </a:r>
            <a:endParaRPr lang="en-US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 — обезвреживание отходов.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07154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Примерная схема стадий технологического процесса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62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ПОСЛЕДОВАТЕЛЬНОСТЬ РАЗРАБОТКИ ТЕХНОЛОГИЧЕСКОЙ </a:t>
            </a: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СХЕМЫ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44" y="1071546"/>
            <a:ext cx="87868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Следующим этапом детализации блок-схемы является </a:t>
            </a:r>
            <a:r>
              <a:rPr lang="ru-RU" b="1" i="1" dirty="0" smtClean="0"/>
              <a:t>разбивка</a:t>
            </a:r>
            <a:r>
              <a:rPr lang="ru-RU" dirty="0" smtClean="0"/>
              <a:t> каждой стадии процесса </a:t>
            </a:r>
            <a:r>
              <a:rPr lang="ru-RU" b="1" i="1" dirty="0" smtClean="0"/>
              <a:t>на отдельные физико-химические и химические операции</a:t>
            </a:r>
            <a:r>
              <a:rPr lang="en-US" dirty="0" smtClean="0"/>
              <a:t>:</a:t>
            </a:r>
            <a:endParaRPr lang="ru-RU" dirty="0"/>
          </a:p>
        </p:txBody>
      </p:sp>
      <p:graphicFrame>
        <p:nvGraphicFramePr>
          <p:cNvPr id="11" name="Схема 10"/>
          <p:cNvGraphicFramePr/>
          <p:nvPr/>
        </p:nvGraphicFramePr>
        <p:xfrm>
          <a:off x="357158" y="2071678"/>
          <a:ext cx="8572560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63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ПОСЛЕДОВАТЕЛЬНОСТЬ РАЗРАБОТКИ ТЕХНОЛОГИЧЕСКОЙ </a:t>
            </a: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СХЕМЫ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357158" y="2071678"/>
          <a:ext cx="8572560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64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ПРИНЦИПИАЛЬНАЯ ТЕХНОЛОГИЧЕСКАЯ СХЕМА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643050"/>
            <a:ext cx="87154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 smtClean="0"/>
              <a:t>После разработки </a:t>
            </a:r>
            <a:r>
              <a:rPr lang="ru-RU" sz="2000" i="1" dirty="0" smtClean="0"/>
              <a:t>операционной схемы</a:t>
            </a:r>
            <a:r>
              <a:rPr lang="ru-RU" sz="2000" dirty="0" smtClean="0"/>
              <a:t> приступают к составлению </a:t>
            </a:r>
            <a:r>
              <a:rPr lang="ru-RU" sz="2000" b="1" i="1" dirty="0" smtClean="0"/>
              <a:t>принципиальной технологической схемы</a:t>
            </a:r>
            <a:r>
              <a:rPr lang="ru-RU" sz="2000" dirty="0" smtClean="0"/>
              <a:t>, состоящую из ряда технологических узлов.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endParaRPr lang="ru-RU" sz="2000" dirty="0" smtClean="0"/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i="1" u="sng" dirty="0" smtClean="0"/>
              <a:t>Технологический </a:t>
            </a:r>
            <a:r>
              <a:rPr lang="ru-RU" sz="2000" b="1" i="1" u="sng" dirty="0" err="1" smtClean="0"/>
              <a:t>узлел</a:t>
            </a:r>
            <a:r>
              <a:rPr lang="ru-RU" sz="2000" dirty="0" smtClean="0"/>
              <a:t> - аппарат (машина) или группа аппаратов с обвязочными трубопроводами и арматурой, в которых начинается и полностью заканчивается один из физико-химических или химических процессов</a:t>
            </a:r>
            <a:endParaRPr lang="ru-RU" sz="20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65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ПРИНЦИПИАЛЬНАЯ ТЕХНОЛОГИЧЕСКАЯ СХЕМА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1364188"/>
            <a:ext cx="8429684" cy="4826962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800100" lvl="1" indent="-342900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сборники, </a:t>
            </a:r>
          </a:p>
          <a:p>
            <a:pPr marL="800100" lvl="1" indent="-342900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мерники, </a:t>
            </a:r>
          </a:p>
          <a:p>
            <a:pPr marL="800100" lvl="1" indent="-342900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насосы, </a:t>
            </a:r>
          </a:p>
          <a:p>
            <a:pPr marL="800100" lvl="1" indent="-342900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компрессоры, </a:t>
            </a:r>
          </a:p>
          <a:p>
            <a:pPr marL="800100" lvl="1" indent="-342900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err="1" smtClean="0"/>
              <a:t>газодувки</a:t>
            </a:r>
            <a:r>
              <a:rPr lang="ru-RU" dirty="0" smtClean="0"/>
              <a:t>, </a:t>
            </a:r>
          </a:p>
          <a:p>
            <a:pPr marL="800100" lvl="1" indent="-342900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сепараторы, </a:t>
            </a:r>
          </a:p>
          <a:p>
            <a:pPr marL="800100" lvl="1" indent="-342900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теплообменники, </a:t>
            </a:r>
          </a:p>
          <a:p>
            <a:pPr marL="800100" lvl="1" indent="-342900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ректификационные колонны, </a:t>
            </a:r>
          </a:p>
          <a:p>
            <a:pPr marL="800100" lvl="1" indent="-342900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реакторы, </a:t>
            </a:r>
          </a:p>
          <a:p>
            <a:pPr marL="800100" lvl="1" indent="-342900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котлы-утилизаторы, </a:t>
            </a:r>
          </a:p>
          <a:p>
            <a:pPr marL="800100" lvl="1" indent="-342900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фильтры, </a:t>
            </a:r>
          </a:p>
          <a:p>
            <a:pPr marL="800100" lvl="1" indent="-342900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центрифуги, </a:t>
            </a:r>
          </a:p>
          <a:p>
            <a:pPr marL="536575" lvl="1" indent="-449263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отстойники, </a:t>
            </a:r>
          </a:p>
          <a:p>
            <a:pPr marL="536575" lvl="1" indent="-449263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дробилки, </a:t>
            </a:r>
          </a:p>
          <a:p>
            <a:pPr marL="536575" lvl="1" indent="-449263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классификаторы, </a:t>
            </a:r>
          </a:p>
          <a:p>
            <a:pPr marL="536575" lvl="1" indent="-449263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сушилки, </a:t>
            </a:r>
          </a:p>
          <a:p>
            <a:pPr marL="536575" lvl="1" indent="-449263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выпарные аппараты, </a:t>
            </a:r>
          </a:p>
          <a:p>
            <a:pPr marL="536575" lvl="1" indent="-449263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трубопроводы, </a:t>
            </a:r>
          </a:p>
          <a:p>
            <a:pPr marL="536575" lvl="1" indent="-449263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арматура трубопроводов, </a:t>
            </a:r>
          </a:p>
          <a:p>
            <a:pPr marL="536575" lvl="1" indent="-449263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предохранительные устройства, </a:t>
            </a:r>
          </a:p>
          <a:p>
            <a:pPr marL="536575" lvl="1" indent="-449263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датчики и приборы контроля и автоматизации, </a:t>
            </a:r>
          </a:p>
          <a:p>
            <a:pPr marL="536575" indent="-449263"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/>
              <a:t>исполнительные и регулирующие механизмы и устройства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14282" y="928670"/>
            <a:ext cx="8715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u="sng" dirty="0" smtClean="0"/>
              <a:t>Объекты технологических узлов</a:t>
            </a:r>
            <a:r>
              <a:rPr lang="en-US" b="1" i="1" u="sng" dirty="0" smtClean="0"/>
              <a:t>: </a:t>
            </a:r>
            <a:endParaRPr lang="ru-RU" dirty="0" smtClean="0"/>
          </a:p>
        </p:txBody>
      </p:sp>
      <p:sp>
        <p:nvSpPr>
          <p:cNvPr id="17" name="Прямоугольник 16"/>
          <p:cNvSpPr/>
          <p:nvPr/>
        </p:nvSpPr>
        <p:spPr>
          <a:xfrm>
            <a:off x="571472" y="6211669"/>
            <a:ext cx="80724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Указанные </a:t>
            </a:r>
            <a:r>
              <a:rPr lang="ru-RU" b="1" i="1" dirty="0" smtClean="0"/>
              <a:t>аппараты и машины</a:t>
            </a:r>
            <a:r>
              <a:rPr lang="ru-RU" dirty="0" smtClean="0"/>
              <a:t> </a:t>
            </a:r>
            <a:r>
              <a:rPr lang="ru-RU" b="1" i="1" dirty="0" smtClean="0"/>
              <a:t>выпускаются</a:t>
            </a:r>
            <a:r>
              <a:rPr lang="ru-RU" dirty="0" smtClean="0"/>
              <a:t> промышленностью и </a:t>
            </a:r>
            <a:r>
              <a:rPr lang="ru-RU" b="1" i="1" dirty="0" smtClean="0"/>
              <a:t>стандартизовано</a:t>
            </a:r>
            <a:endParaRPr lang="ru-RU" b="1" i="1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ПРИНЦИПИАЛЬНАЯ ТЕХНОЛОГИЧЕСКАЯ СХЕМА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428736"/>
            <a:ext cx="80724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000" b="1" i="1" dirty="0" smtClean="0"/>
              <a:t>При составлении технологической схемы учитывается ряд обязательных задач</a:t>
            </a:r>
            <a:r>
              <a:rPr lang="en-US" sz="2000" b="1" i="1" dirty="0" smtClean="0"/>
              <a:t>:</a:t>
            </a:r>
            <a:endParaRPr lang="ru-RU" sz="2000" b="1" i="1" dirty="0" smtClean="0"/>
          </a:p>
        </p:txBody>
      </p:sp>
      <p:graphicFrame>
        <p:nvGraphicFramePr>
          <p:cNvPr id="9" name="Схема 8"/>
          <p:cNvGraphicFramePr/>
          <p:nvPr/>
        </p:nvGraphicFramePr>
        <p:xfrm>
          <a:off x="500034" y="2500306"/>
          <a:ext cx="8143932" cy="3500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67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285860"/>
            <a:ext cx="8501122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В технологической схеме должны предусматриваться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средства предотвращения превышения давления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indent="457200"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предохранительные клапаны,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indent="457200"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взрывные мембраны,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indent="457200"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гидрозатворы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аварийные емкости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системы создания защитной атмосферы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системы аварийного охлаждения и т.д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indent="457200">
              <a:lnSpc>
                <a:spcPct val="150000"/>
              </a:lnSpc>
            </a:pPr>
            <a:endParaRPr lang="ru-RU" sz="2000" b="1" i="1" dirty="0" smtClean="0">
              <a:latin typeface="Arial" pitchFamily="34" charset="0"/>
              <a:cs typeface="Arial" pitchFamily="34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На трубопроводе должна быть предусмотрена </a:t>
            </a:r>
            <a:r>
              <a:rPr lang="ru-RU" sz="2000" b="1" i="1" u="sng" dirty="0" smtClean="0"/>
              <a:t>запорная арматура</a:t>
            </a:r>
            <a:r>
              <a:rPr lang="ru-RU" sz="2000" dirty="0" smtClean="0"/>
              <a:t> с ручным или механическим приводом (вентили, задвижки), а для отключения регулирующих клапанов — </a:t>
            </a:r>
            <a:r>
              <a:rPr lang="ru-RU" sz="2000" b="1" i="1" u="sng" dirty="0" smtClean="0"/>
              <a:t>обводные (</a:t>
            </a:r>
            <a:r>
              <a:rPr lang="ru-RU" sz="2000" b="1" i="1" u="sng" dirty="0" err="1" smtClean="0"/>
              <a:t>байпасные</a:t>
            </a:r>
            <a:r>
              <a:rPr lang="ru-RU" sz="2000" b="1" i="1" u="sng" dirty="0" smtClean="0"/>
              <a:t>) линии</a:t>
            </a:r>
            <a:r>
              <a:rPr lang="ru-RU" sz="2000" u="sng" dirty="0" smtClean="0"/>
              <a:t>.</a:t>
            </a:r>
            <a:endParaRPr lang="ru-RU" sz="2000" b="1" i="1" u="sng" dirty="0" smtClean="0"/>
          </a:p>
          <a:p>
            <a:pPr indent="457200">
              <a:lnSpc>
                <a:spcPct val="150000"/>
              </a:lnSpc>
              <a:buFont typeface="Arial" pitchFamily="34" charset="0"/>
              <a:buChar char="•"/>
            </a:pPr>
            <a:endParaRPr lang="ru-RU" sz="2000" b="1" i="1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428596" y="142852"/>
            <a:ext cx="8143932" cy="1048320"/>
            <a:chOff x="0" y="1226071"/>
            <a:chExt cx="8143932" cy="1048320"/>
          </a:xfrm>
          <a:scene3d>
            <a:camera prst="orthographicFront"/>
            <a:lightRig rig="flat" dir="t"/>
          </a:scene3d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0" y="1226071"/>
              <a:ext cx="8143932" cy="104832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51175" y="1277246"/>
              <a:ext cx="8041582" cy="94597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i="1" dirty="0" smtClean="0">
                  <a:latin typeface="Arial" pitchFamily="34" charset="0"/>
                  <a:cs typeface="Arial" pitchFamily="34" charset="0"/>
                </a:rPr>
                <a:t>Обеспечение охраны труда и техники безопасности</a:t>
              </a:r>
              <a:endParaRPr lang="ru-RU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68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1214422"/>
            <a:ext cx="835824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На этапе </a:t>
            </a:r>
            <a:r>
              <a:rPr lang="ru-RU" i="1" dirty="0" smtClean="0"/>
              <a:t>синтеза технологической схемы </a:t>
            </a:r>
            <a:r>
              <a:rPr lang="ru-RU" dirty="0" smtClean="0"/>
              <a:t>решается вопрос об </a:t>
            </a:r>
            <a:r>
              <a:rPr lang="ru-RU" b="1" i="1" dirty="0" smtClean="0"/>
              <a:t>уменьшении затрат на перекачку продуктов</a:t>
            </a:r>
            <a:r>
              <a:rPr lang="ru-RU" dirty="0" smtClean="0"/>
              <a:t>. </a:t>
            </a:r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Необходимо максимально </a:t>
            </a:r>
            <a:r>
              <a:rPr lang="ru-RU" b="1" i="1" u="sng" dirty="0" smtClean="0"/>
              <a:t>использовать</a:t>
            </a:r>
            <a:r>
              <a:rPr lang="ru-RU" u="sng" dirty="0" smtClean="0"/>
              <a:t> </a:t>
            </a:r>
            <a:r>
              <a:rPr lang="ru-RU" b="1" i="1" u="sng" dirty="0" smtClean="0"/>
              <a:t>самотек</a:t>
            </a:r>
            <a:r>
              <a:rPr lang="ru-RU" dirty="0" smtClean="0"/>
              <a:t> для транспортировки жидкостей из аппарата в аппарат. Поэтому предусматривается необходимое превышение одного аппарата над другим. </a:t>
            </a:r>
            <a:endParaRPr lang="ru-RU" dirty="0"/>
          </a:p>
        </p:txBody>
      </p:sp>
      <p:pic>
        <p:nvPicPr>
          <p:cNvPr id="100354" name="Picture 2" descr="http://budil.ru/tw_files2/urls_3/95/d-94740/7z-docs/2_html_2d2ea8e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3757607"/>
            <a:ext cx="6858048" cy="3100393"/>
          </a:xfrm>
          <a:prstGeom prst="rect">
            <a:avLst/>
          </a:prstGeom>
          <a:noFill/>
        </p:spPr>
      </p:pic>
      <p:grpSp>
        <p:nvGrpSpPr>
          <p:cNvPr id="21" name="Группа 20"/>
          <p:cNvGrpSpPr/>
          <p:nvPr/>
        </p:nvGrpSpPr>
        <p:grpSpPr>
          <a:xfrm>
            <a:off x="428596" y="142852"/>
            <a:ext cx="8143932" cy="1048320"/>
            <a:chOff x="0" y="1226071"/>
            <a:chExt cx="8143932" cy="1048320"/>
          </a:xfrm>
          <a:scene3d>
            <a:camera prst="orthographicFront"/>
            <a:lightRig rig="flat" dir="t"/>
          </a:scene3d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0" y="1226071"/>
              <a:ext cx="8143932" cy="104832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51175" y="1277246"/>
              <a:ext cx="8041582" cy="94597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i="1" kern="1200" dirty="0" smtClean="0">
                  <a:latin typeface="Arial" pitchFamily="34" charset="0"/>
                  <a:cs typeface="Arial" pitchFamily="34" charset="0"/>
                </a:rPr>
                <a:t>Условия  </a:t>
              </a:r>
              <a:r>
                <a:rPr lang="ru-RU" sz="2000" b="1" i="1" kern="1200" dirty="0" err="1" smtClean="0">
                  <a:latin typeface="Arial" pitchFamily="34" charset="0"/>
                  <a:cs typeface="Arial" pitchFamily="34" charset="0"/>
                </a:rPr>
                <a:t>массопередачи</a:t>
              </a:r>
              <a:r>
                <a:rPr lang="ru-RU" sz="2000" b="1" i="1" kern="1200" dirty="0" smtClean="0">
                  <a:latin typeface="Arial" pitchFamily="34" charset="0"/>
                  <a:cs typeface="Arial" pitchFamily="34" charset="0"/>
                </a:rPr>
                <a:t> потоков продуктов (полупродуктов)  между химическими аппаратами</a:t>
              </a:r>
              <a:endParaRPr lang="ru-RU" sz="2000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69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1214422"/>
            <a:ext cx="8501122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dirty="0" smtClean="0"/>
              <a:t>В качестве теплоносителей в зависимости от назначения производственных процессов могут применяться самые разнообразные газообразные, жидкие и твердые вещества.</a:t>
            </a:r>
            <a:br>
              <a:rPr lang="ru-RU" dirty="0" smtClean="0"/>
            </a:br>
            <a:endParaRPr lang="en-US" dirty="0" smtClean="0"/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Экономически выгодно основное количество тепла передать </a:t>
            </a:r>
            <a:r>
              <a:rPr lang="ru-RU" i="1" dirty="0" smtClean="0"/>
              <a:t>дешевыми </a:t>
            </a:r>
            <a:r>
              <a:rPr lang="ru-RU" i="1" dirty="0" err="1" smtClean="0"/>
              <a:t>хладоносителями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ru-RU" b="1" i="1" u="sng" dirty="0" smtClean="0"/>
              <a:t>воздух и оборотная промышленная вода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Остаточное тепло снимается </a:t>
            </a:r>
            <a:r>
              <a:rPr lang="ru-RU" i="1" dirty="0" smtClean="0"/>
              <a:t>дорогими </a:t>
            </a:r>
            <a:r>
              <a:rPr lang="ru-RU" i="1" dirty="0" err="1" smtClean="0"/>
              <a:t>хладоагентами</a:t>
            </a:r>
            <a:r>
              <a:rPr lang="en-US" dirty="0" smtClean="0"/>
              <a:t>: </a:t>
            </a:r>
            <a:r>
              <a:rPr lang="ru-RU" b="1" i="1" u="sng" dirty="0" err="1" smtClean="0"/>
              <a:t>захоложенная</a:t>
            </a:r>
            <a:r>
              <a:rPr lang="ru-RU" b="1" i="1" u="sng" dirty="0" smtClean="0"/>
              <a:t> вода, рассол, жидкий аммиак и т.п</a:t>
            </a:r>
            <a:r>
              <a:rPr lang="ru-RU" dirty="0" smtClean="0"/>
              <a:t>.</a:t>
            </a:r>
            <a:endParaRPr lang="en-US" dirty="0" smtClean="0"/>
          </a:p>
          <a:p>
            <a:pPr indent="457200" algn="just">
              <a:lnSpc>
                <a:spcPct val="150000"/>
              </a:lnSpc>
            </a:pPr>
            <a:endParaRPr lang="en-US" dirty="0" smtClean="0"/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Самыми </a:t>
            </a:r>
            <a:r>
              <a:rPr lang="ru-RU" i="1" dirty="0" smtClean="0"/>
              <a:t>дешевыми теплоносителями</a:t>
            </a:r>
            <a:r>
              <a:rPr lang="ru-RU" dirty="0" smtClean="0"/>
              <a:t> являются </a:t>
            </a:r>
            <a:r>
              <a:rPr lang="ru-RU" b="1" u="sng" dirty="0" smtClean="0"/>
              <a:t>топочные газы</a:t>
            </a:r>
            <a:r>
              <a:rPr lang="ru-RU" dirty="0" smtClean="0"/>
              <a:t>, но они не транспортабельны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428596" y="142852"/>
            <a:ext cx="8143932" cy="1048320"/>
            <a:chOff x="0" y="2435671"/>
            <a:chExt cx="8143932" cy="1048320"/>
          </a:xfrm>
          <a:scene3d>
            <a:camera prst="orthographicFront"/>
            <a:lightRig rig="flat" dir="t"/>
          </a:scene3d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2435671"/>
              <a:ext cx="8143932" cy="104832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1175" y="2486846"/>
              <a:ext cx="8041582" cy="94597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i="1" kern="1200" dirty="0" smtClean="0">
                  <a:latin typeface="Arial" pitchFamily="34" charset="0"/>
                  <a:cs typeface="Arial" pitchFamily="34" charset="0"/>
                </a:rPr>
                <a:t>Выбор тепло- и </a:t>
              </a:r>
              <a:r>
                <a:rPr lang="ru-RU" sz="2000" b="1" i="1" kern="1200" dirty="0" err="1" smtClean="0">
                  <a:latin typeface="Arial" pitchFamily="34" charset="0"/>
                  <a:cs typeface="Arial" pitchFamily="34" charset="0"/>
                </a:rPr>
                <a:t>хладоносителей</a:t>
              </a:r>
              <a:endParaRPr lang="ru-RU" sz="2000" b="1" i="1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70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665" name="Object 1"/>
          <p:cNvGraphicFramePr>
            <a:graphicFrameLocks noChangeAspect="1"/>
          </p:cNvGraphicFramePr>
          <p:nvPr/>
        </p:nvGraphicFramePr>
        <p:xfrm>
          <a:off x="642910" y="1714488"/>
          <a:ext cx="5572164" cy="3978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68" name="Точечный рисунок" r:id="rId3" imgW="4809524" imgH="3448531" progId="PBrush">
                  <p:embed/>
                </p:oleObj>
              </mc:Choice>
              <mc:Fallback>
                <p:oleObj name="Точечный рисунок" r:id="rId3" imgW="4809524" imgH="3448531" progId="PBrush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1714488"/>
                        <a:ext cx="5572164" cy="39784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ПРИНЦИПИАЛЬНАЯ ТЕХНОЛОГИЧЕСКАЯ СХЕМА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857232"/>
            <a:ext cx="8358246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Особое внимание при проектировании технологической схемы следует уделять </a:t>
            </a:r>
            <a:r>
              <a:rPr lang="ru-RU" b="1" i="1" u="sng" dirty="0" smtClean="0"/>
              <a:t>обвязке</a:t>
            </a:r>
            <a:r>
              <a:rPr lang="ru-RU" dirty="0" smtClean="0"/>
              <a:t> ее отдельных узлов</a:t>
            </a:r>
            <a:r>
              <a:rPr lang="en-US" dirty="0" smtClean="0"/>
              <a:t>.</a:t>
            </a: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6643702" y="2428868"/>
            <a:ext cx="22860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Обвязка узла абсорбции</a:t>
            </a:r>
            <a:r>
              <a:rPr lang="ru-RU" dirty="0" smtClean="0"/>
              <a:t>: </a:t>
            </a:r>
            <a:endParaRPr lang="en-US" dirty="0" smtClean="0"/>
          </a:p>
          <a:p>
            <a:r>
              <a:rPr lang="en-US" dirty="0" smtClean="0"/>
              <a:t>I</a:t>
            </a:r>
            <a:r>
              <a:rPr lang="ru-RU" dirty="0" smtClean="0"/>
              <a:t>—IV— основные</a:t>
            </a:r>
            <a:endParaRPr lang="en-US" dirty="0" smtClean="0"/>
          </a:p>
          <a:p>
            <a:r>
              <a:rPr lang="ru-RU" dirty="0" smtClean="0"/>
              <a:t>трубопроводы; </a:t>
            </a:r>
            <a:endParaRPr lang="en-US" dirty="0" smtClean="0"/>
          </a:p>
          <a:p>
            <a:r>
              <a:rPr lang="ru-RU" dirty="0" smtClean="0"/>
              <a:t>1 — абсорбер;</a:t>
            </a:r>
            <a:endParaRPr lang="en-US" dirty="0" smtClean="0"/>
          </a:p>
          <a:p>
            <a:r>
              <a:rPr lang="ru-RU" dirty="0" smtClean="0"/>
              <a:t>2</a:t>
            </a:r>
            <a:r>
              <a:rPr lang="en-US" dirty="0" smtClean="0"/>
              <a:t> </a:t>
            </a:r>
            <a:r>
              <a:rPr lang="ru-RU" dirty="0" smtClean="0"/>
              <a:t>— насос;</a:t>
            </a:r>
            <a:endParaRPr lang="en-US" dirty="0" smtClean="0"/>
          </a:p>
          <a:p>
            <a:r>
              <a:rPr lang="ru-RU" dirty="0" smtClean="0"/>
              <a:t>3</a:t>
            </a:r>
            <a:r>
              <a:rPr lang="en-US" dirty="0" smtClean="0"/>
              <a:t> </a:t>
            </a:r>
            <a:r>
              <a:rPr lang="ru-RU" dirty="0" smtClean="0"/>
              <a:t>— холодильник абсорбента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5643578"/>
            <a:ext cx="8715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Нормальная работа узла абсорбции зависит от постоянства температуры, давления и от соотношения количества газа и абсорбента</a:t>
            </a:r>
            <a:endParaRPr lang="ru-RU" dirty="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143636" y="1643050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№1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6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71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857232"/>
            <a:ext cx="8358246" cy="5858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b="1" i="1" dirty="0" smtClean="0"/>
              <a:t>На линии подачи газа (</a:t>
            </a:r>
            <a:r>
              <a:rPr lang="en-US" b="1" i="1" dirty="0" smtClean="0"/>
              <a:t>I</a:t>
            </a:r>
            <a:r>
              <a:rPr lang="ru-RU" b="1" i="1" dirty="0" smtClean="0"/>
              <a:t>)</a:t>
            </a:r>
            <a:r>
              <a:rPr lang="ru-RU" dirty="0" smtClean="0"/>
              <a:t>: диафрагма расходомера, пробоотборник, бобышка для замера давления и бобышка для замера температуры. </a:t>
            </a:r>
          </a:p>
          <a:p>
            <a:pPr indent="457200" algn="just">
              <a:lnSpc>
                <a:spcPct val="150000"/>
              </a:lnSpc>
            </a:pPr>
            <a:r>
              <a:rPr lang="ru-RU" b="1" i="1" dirty="0" smtClean="0"/>
              <a:t>На линии выхода газа (</a:t>
            </a:r>
            <a:r>
              <a:rPr lang="en-US" b="1" i="1" dirty="0" smtClean="0"/>
              <a:t>II</a:t>
            </a:r>
            <a:r>
              <a:rPr lang="ru-RU" b="1" i="1" dirty="0" smtClean="0"/>
              <a:t>)</a:t>
            </a:r>
            <a:r>
              <a:rPr lang="ru-RU" i="1" dirty="0" smtClean="0"/>
              <a:t>:</a:t>
            </a:r>
            <a:r>
              <a:rPr lang="ru-RU" dirty="0" smtClean="0"/>
              <a:t> диафрагма расходомера, пробоотборник, бобышка для замера температуры, бобышка для замера давления, регулирующий клапан, поддерживающий постоянное давление в абсорбере.</a:t>
            </a:r>
          </a:p>
          <a:p>
            <a:pPr indent="457200" algn="just">
              <a:lnSpc>
                <a:spcPct val="150000"/>
              </a:lnSpc>
            </a:pPr>
            <a:r>
              <a:rPr lang="ru-RU" b="1" i="1" dirty="0" smtClean="0"/>
              <a:t>На линии подачи свежего абсорбента (III)</a:t>
            </a:r>
            <a:r>
              <a:rPr lang="ru-RU" i="1" dirty="0" smtClean="0"/>
              <a:t>:</a:t>
            </a:r>
            <a:r>
              <a:rPr lang="ru-RU" dirty="0" smtClean="0"/>
              <a:t> диафрагма расходомера, или ротаметр, пробоотборник, бобышка для замера температуры, регулирующий клапан, связанный с регулятором соотношения газа и абсорбента.</a:t>
            </a:r>
          </a:p>
          <a:p>
            <a:pPr indent="457200" algn="just">
              <a:lnSpc>
                <a:spcPct val="150000"/>
              </a:lnSpc>
            </a:pPr>
            <a:r>
              <a:rPr lang="ru-RU" b="1" i="1" dirty="0" smtClean="0"/>
              <a:t>На линии вывода насыщенного абсорбента (IV)</a:t>
            </a:r>
            <a:r>
              <a:rPr lang="ru-RU" i="1" dirty="0" smtClean="0"/>
              <a:t>:</a:t>
            </a:r>
            <a:r>
              <a:rPr lang="ru-RU" dirty="0" smtClean="0"/>
              <a:t> диафрагма расходомера или ротаметр, бобышка для замера температуры, регулирующий клапан, связанный с регулятором уровня жидкости в нижней части абсорбера.</a:t>
            </a:r>
            <a:endParaRPr lang="ru-RU" dirty="0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215074" y="214290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№1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72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ПРИНЦИПИАЛЬНАЯ ТЕХНОЛОГИЧЕСКАЯ СХЕМА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214282" y="1428736"/>
            <a:ext cx="8715404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>
              <a:lnSpc>
                <a:spcPct val="150000"/>
              </a:lnSpc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Окончательная технологическая схема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составляется после разработки всех разделов проекта и вычерчивается на стандартных листах бумаги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в соответствии с </a:t>
            </a:r>
            <a:r>
              <a:rPr lang="ru-RU" sz="2000" b="1" i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требованием ЕСКД </a:t>
            </a:r>
            <a:r>
              <a:rPr lang="ru-RU" sz="2000" i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(Единая система конструкторской документации)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После этого составляется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описание технологической схемы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, которая </a:t>
            </a: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снабжается спецификацией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, где указывается количество всех аппаратов и машин.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Резерв оборудования выбирается с учетом графика проведения планово-предупредительного ремонта и свойств технологического процесса.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73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ПРИНЦИПИАЛЬНАЯ ТЕХНОЛОГИЧЕСКАЯ СХЕМА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214282" y="1000108"/>
            <a:ext cx="871540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just"/>
            <a:r>
              <a:rPr lang="ru-RU" sz="1600" dirty="0" smtClean="0"/>
              <a:t>Описание технологической схемы является частью </a:t>
            </a:r>
            <a:r>
              <a:rPr lang="ru-RU" sz="1600" b="1" i="1" dirty="0" smtClean="0"/>
              <a:t>расчетно-пояснительной записки</a:t>
            </a:r>
            <a:r>
              <a:rPr lang="ru-RU" sz="1600" dirty="0" smtClean="0"/>
              <a:t>, в которой отражено</a:t>
            </a:r>
            <a:r>
              <a:rPr lang="en-US" sz="1600" dirty="0" smtClean="0"/>
              <a:t>:</a:t>
            </a:r>
            <a:r>
              <a:rPr lang="ru-RU" sz="1600" dirty="0" smtClean="0"/>
              <a:t> </a:t>
            </a:r>
          </a:p>
          <a:p>
            <a:pPr lvl="0"/>
            <a:r>
              <a:rPr lang="ru-RU" sz="1600" b="1" i="1" u="sng" dirty="0" smtClean="0"/>
              <a:t>Сырье</a:t>
            </a:r>
            <a:r>
              <a:rPr lang="en-US" sz="1600" b="1" i="1" u="sng" dirty="0" smtClean="0"/>
              <a:t>: </a:t>
            </a:r>
            <a:endParaRPr lang="ru-RU" sz="1600" b="1" i="1" u="sng" dirty="0" smtClean="0"/>
          </a:p>
          <a:p>
            <a:pPr marL="540000" lvl="2">
              <a:buFont typeface="Arial" pitchFamily="34" charset="0"/>
              <a:buChar char="•"/>
            </a:pPr>
            <a:r>
              <a:rPr lang="ru-RU" sz="1600" dirty="0" smtClean="0"/>
              <a:t>способы подачи в цех, </a:t>
            </a:r>
          </a:p>
          <a:p>
            <a:pPr marL="540000" lvl="2">
              <a:buFont typeface="Arial" pitchFamily="34" charset="0"/>
              <a:buChar char="•"/>
            </a:pPr>
            <a:r>
              <a:rPr lang="ru-RU" sz="1600" dirty="0" smtClean="0"/>
              <a:t>место хранения, </a:t>
            </a:r>
          </a:p>
          <a:p>
            <a:pPr marL="540000" lvl="2">
              <a:buFont typeface="Arial" pitchFamily="34" charset="0"/>
              <a:buChar char="•"/>
            </a:pPr>
            <a:r>
              <a:rPr lang="ru-RU" sz="1600" dirty="0" smtClean="0"/>
              <a:t>вид первичной обработки, </a:t>
            </a:r>
          </a:p>
          <a:p>
            <a:pPr marL="540000" lvl="2">
              <a:buFont typeface="Arial" pitchFamily="34" charset="0"/>
              <a:buChar char="•"/>
            </a:pPr>
            <a:r>
              <a:rPr lang="ru-RU" sz="1600" dirty="0" smtClean="0"/>
              <a:t>способы дозирования и загрузки в аппараты.</a:t>
            </a:r>
          </a:p>
          <a:p>
            <a:pPr marL="0" lvl="2"/>
            <a:r>
              <a:rPr lang="ru-RU" sz="1600" b="1" i="1" u="sng" dirty="0" smtClean="0"/>
              <a:t>Технологические операций</a:t>
            </a:r>
            <a:r>
              <a:rPr lang="en-US" sz="1600" b="1" i="1" u="sng" dirty="0" smtClean="0"/>
              <a:t>:</a:t>
            </a:r>
            <a:r>
              <a:rPr lang="en-US" sz="1600" dirty="0" smtClean="0"/>
              <a:t> </a:t>
            </a:r>
            <a:endParaRPr lang="ru-RU" sz="1600" dirty="0" smtClean="0"/>
          </a:p>
          <a:p>
            <a:pPr marL="540000" lvl="2">
              <a:buFont typeface="Arial" pitchFamily="34" charset="0"/>
              <a:buChar char="•"/>
            </a:pPr>
            <a:r>
              <a:rPr lang="ru-RU" sz="1600" dirty="0" smtClean="0"/>
              <a:t>конструкция аппарата, </a:t>
            </a:r>
          </a:p>
          <a:p>
            <a:pPr marL="540000" lvl="2">
              <a:buFont typeface="Arial" pitchFamily="34" charset="0"/>
              <a:buChar char="•"/>
            </a:pPr>
            <a:r>
              <a:rPr lang="ru-RU" sz="1600" dirty="0" smtClean="0"/>
              <a:t>способы загрузки и выгрузки, </a:t>
            </a:r>
          </a:p>
          <a:p>
            <a:pPr marL="540000" lvl="2">
              <a:buFont typeface="Arial" pitchFamily="34" charset="0"/>
              <a:buChar char="•"/>
            </a:pPr>
            <a:r>
              <a:rPr lang="ru-RU" sz="1600" dirty="0" smtClean="0"/>
              <a:t>характеристики протекающего процесса, </a:t>
            </a:r>
          </a:p>
          <a:p>
            <a:pPr marL="540000" lvl="2">
              <a:buFont typeface="Arial" pitchFamily="34" charset="0"/>
              <a:buChar char="•"/>
            </a:pPr>
            <a:r>
              <a:rPr lang="ru-RU" sz="1600" dirty="0" smtClean="0"/>
              <a:t>способ проведения (периодический, непрерывный), </a:t>
            </a:r>
          </a:p>
          <a:p>
            <a:pPr marL="540000" lvl="2">
              <a:buFont typeface="Arial" pitchFamily="34" charset="0"/>
              <a:buChar char="•"/>
            </a:pPr>
            <a:r>
              <a:rPr lang="ru-RU" sz="1600" dirty="0" smtClean="0"/>
              <a:t>основные параметры процесса (температура, давление и др.), </a:t>
            </a:r>
          </a:p>
          <a:p>
            <a:pPr marL="540000" lvl="2">
              <a:buFont typeface="Arial" pitchFamily="34" charset="0"/>
              <a:buChar char="•"/>
            </a:pPr>
            <a:r>
              <a:rPr lang="ru-RU" sz="1600" dirty="0" smtClean="0"/>
              <a:t>методы контроля и регулирования, </a:t>
            </a:r>
          </a:p>
          <a:p>
            <a:pPr marL="540000" lvl="2">
              <a:buFont typeface="Arial" pitchFamily="34" charset="0"/>
              <a:buChar char="•"/>
            </a:pPr>
            <a:r>
              <a:rPr lang="ru-RU" sz="1600" dirty="0" smtClean="0"/>
              <a:t>отходы и побочные продукты.</a:t>
            </a:r>
          </a:p>
          <a:p>
            <a:pPr marL="540000" lvl="2">
              <a:buFont typeface="Arial" pitchFamily="34" charset="0"/>
              <a:buChar char="•"/>
            </a:pPr>
            <a:r>
              <a:rPr lang="ru-RU" sz="1600" dirty="0" smtClean="0"/>
              <a:t>внутрицеховая и межцеховая транспортировка продуктов.</a:t>
            </a:r>
          </a:p>
          <a:p>
            <a:pPr marL="0" lvl="2"/>
            <a:r>
              <a:rPr lang="ru-RU" sz="1600" b="1" i="1" u="sng" dirty="0" smtClean="0"/>
              <a:t>Графический материал</a:t>
            </a:r>
            <a:r>
              <a:rPr lang="en-US" sz="1600" b="1" i="1" u="sng" dirty="0" smtClean="0"/>
              <a:t>:</a:t>
            </a:r>
          </a:p>
          <a:p>
            <a:pPr marL="540000" lvl="2">
              <a:buFont typeface="Arial" pitchFamily="34" charset="0"/>
              <a:buChar char="•"/>
            </a:pPr>
            <a:r>
              <a:rPr lang="ru-RU" sz="1600" dirty="0" smtClean="0"/>
              <a:t>схемы, </a:t>
            </a:r>
          </a:p>
          <a:p>
            <a:pPr marL="540000" lvl="2">
              <a:buFont typeface="Arial" pitchFamily="34" charset="0"/>
              <a:buChar char="•"/>
            </a:pPr>
            <a:r>
              <a:rPr lang="ru-RU" sz="1600" dirty="0" smtClean="0"/>
              <a:t>аппараты и машины с указанием присвоенных им по схеме номеров.</a:t>
            </a:r>
          </a:p>
          <a:p>
            <a:pPr marL="0" lvl="2"/>
            <a:r>
              <a:rPr lang="ru-RU" sz="1600" b="1" i="1" u="sng" dirty="0" smtClean="0"/>
              <a:t>Анализ надежность </a:t>
            </a:r>
            <a:r>
              <a:rPr lang="ru-RU" sz="1600" dirty="0" smtClean="0"/>
              <a:t>разработанной технологической схемы </a:t>
            </a:r>
            <a:r>
              <a:rPr lang="ru-RU" sz="1600" b="1" i="1" u="sng" dirty="0" smtClean="0"/>
              <a:t>и способы</a:t>
            </a:r>
            <a:r>
              <a:rPr lang="ru-RU" sz="1600" dirty="0" smtClean="0"/>
              <a:t>, применяемые для </a:t>
            </a:r>
            <a:r>
              <a:rPr lang="ru-RU" sz="1600" b="1" i="1" u="sng" dirty="0" smtClean="0"/>
              <a:t>повышения ее устойчивости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74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РАЗМЕЩЕНИЕ ТЕХНОЛОГИЧЕСКОГО ОБОРУДОВАНИЯ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214282" y="1714488"/>
            <a:ext cx="8715404" cy="3847430"/>
            <a:chOff x="285720" y="1357298"/>
            <a:chExt cx="8368961" cy="2775860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1428728" y="3357562"/>
              <a:ext cx="7225953" cy="775596"/>
              <a:chOff x="1275168" y="1809726"/>
              <a:chExt cx="7225953" cy="775596"/>
            </a:xfrm>
            <a:scene3d>
              <a:camera prst="orthographicFront"/>
              <a:lightRig rig="flat" dir="t"/>
            </a:scene3d>
          </p:grpSpPr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1275168" y="1809726"/>
                <a:ext cx="7225953" cy="775596"/>
              </a:xfrm>
              <a:prstGeom prst="roundRect">
                <a:avLst>
                  <a:gd name="adj" fmla="val 10000"/>
                </a:avLst>
              </a:prstGeom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14" name="Скругленный прямоугольник 4"/>
              <p:cNvSpPr/>
              <p:nvPr/>
            </p:nvSpPr>
            <p:spPr>
              <a:xfrm>
                <a:off x="1297884" y="1832442"/>
                <a:ext cx="7162160" cy="73016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just" defTabSz="7112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kern="1200" dirty="0" smtClean="0">
                    <a:latin typeface="Arial" pitchFamily="34" charset="0"/>
                    <a:cs typeface="Arial" pitchFamily="34" charset="0"/>
                  </a:rPr>
                  <a:t>Размещение технологического оборудования на чертежах компоновки цеха. При размещении руководствоваться принципами группировки</a:t>
                </a:r>
                <a:endParaRPr lang="ru-RU" kern="12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5" name="Группа 14"/>
            <p:cNvGrpSpPr/>
            <p:nvPr/>
          </p:nvGrpSpPr>
          <p:grpSpPr>
            <a:xfrm>
              <a:off x="857224" y="2357430"/>
              <a:ext cx="7225953" cy="775596"/>
              <a:chOff x="1275168" y="1809726"/>
              <a:chExt cx="7225953" cy="775596"/>
            </a:xfrm>
            <a:scene3d>
              <a:camera prst="orthographicFront"/>
              <a:lightRig rig="flat" dir="t"/>
            </a:scene3d>
          </p:grpSpPr>
          <p:sp>
            <p:nvSpPr>
              <p:cNvPr id="16" name="Скругленный прямоугольник 15"/>
              <p:cNvSpPr/>
              <p:nvPr/>
            </p:nvSpPr>
            <p:spPr>
              <a:xfrm>
                <a:off x="1275168" y="1809726"/>
                <a:ext cx="7225953" cy="775596"/>
              </a:xfrm>
              <a:prstGeom prst="roundRect">
                <a:avLst>
                  <a:gd name="adj" fmla="val 10000"/>
                </a:avLst>
              </a:prstGeom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17" name="Скругленный прямоугольник 4"/>
              <p:cNvSpPr/>
              <p:nvPr/>
            </p:nvSpPr>
            <p:spPr>
              <a:xfrm>
                <a:off x="1297884" y="1832442"/>
                <a:ext cx="7162160" cy="73016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just"/>
                <a:r>
                  <a:rPr lang="ru-RU" dirty="0" smtClean="0">
                    <a:latin typeface="Arial" pitchFamily="34" charset="0"/>
                    <a:cs typeface="Arial" pitchFamily="34" charset="0"/>
                  </a:rPr>
                  <a:t>Группировка оборудования для процессов с аналогичными вредными выделениями; </a:t>
                </a:r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8" name="Группа 17"/>
            <p:cNvGrpSpPr/>
            <p:nvPr/>
          </p:nvGrpSpPr>
          <p:grpSpPr>
            <a:xfrm>
              <a:off x="285720" y="1357298"/>
              <a:ext cx="7225953" cy="775596"/>
              <a:chOff x="1275168" y="1809726"/>
              <a:chExt cx="7225953" cy="775596"/>
            </a:xfrm>
            <a:scene3d>
              <a:camera prst="orthographicFront"/>
              <a:lightRig rig="flat" dir="t"/>
            </a:scene3d>
          </p:grpSpPr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1275168" y="1809726"/>
                <a:ext cx="7225953" cy="775596"/>
              </a:xfrm>
              <a:prstGeom prst="roundRect">
                <a:avLst>
                  <a:gd name="adj" fmla="val 10000"/>
                </a:avLst>
              </a:prstGeom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20" name="Скругленный прямоугольник 4"/>
              <p:cNvSpPr/>
              <p:nvPr/>
            </p:nvSpPr>
            <p:spPr>
              <a:xfrm>
                <a:off x="1297884" y="1832442"/>
                <a:ext cx="7162160" cy="73016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just"/>
                <a:r>
                  <a:rPr lang="ru-RU" dirty="0" smtClean="0">
                    <a:latin typeface="Arial" pitchFamily="34" charset="0"/>
                    <a:cs typeface="Arial" pitchFamily="34" charset="0"/>
                  </a:rPr>
                  <a:t>Определение типов и количество агрегатов, направление потоков и их взаимное высотное расположение;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1" name="Группа 20"/>
            <p:cNvGrpSpPr/>
            <p:nvPr/>
          </p:nvGrpSpPr>
          <p:grpSpPr>
            <a:xfrm>
              <a:off x="6786578" y="1928802"/>
              <a:ext cx="504137" cy="504137"/>
              <a:chOff x="7643864" y="500065"/>
              <a:chExt cx="504137" cy="504137"/>
            </a:xfrm>
          </p:grpSpPr>
          <p:sp>
            <p:nvSpPr>
              <p:cNvPr id="22" name="Стрелка вниз 21"/>
              <p:cNvSpPr/>
              <p:nvPr/>
            </p:nvSpPr>
            <p:spPr>
              <a:xfrm>
                <a:off x="7643864" y="500065"/>
                <a:ext cx="504137" cy="504137"/>
              </a:xfrm>
              <a:prstGeom prst="downArrow">
                <a:avLst>
                  <a:gd name="adj1" fmla="val 55000"/>
                  <a:gd name="adj2" fmla="val 45000"/>
                </a:avLst>
              </a:prstGeom>
            </p:spPr>
            <p:style>
              <a:ln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3" name="Стрелка вниз 4"/>
              <p:cNvSpPr/>
              <p:nvPr/>
            </p:nvSpPr>
            <p:spPr>
              <a:xfrm>
                <a:off x="7757295" y="500065"/>
                <a:ext cx="277275" cy="37936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0320" tIns="20320" rIns="20320" bIns="20320" numCol="1" spcCol="1270" anchor="ctr" anchorCtr="0">
                <a:noAutofit/>
              </a:bodyPr>
              <a:lstStyle/>
              <a:p>
                <a:pPr lvl="0" algn="just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kern="120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7358082" y="2928934"/>
              <a:ext cx="504137" cy="504137"/>
              <a:chOff x="7643864" y="500065"/>
              <a:chExt cx="504137" cy="504137"/>
            </a:xfrm>
          </p:grpSpPr>
          <p:sp>
            <p:nvSpPr>
              <p:cNvPr id="10" name="Стрелка вниз 9"/>
              <p:cNvSpPr/>
              <p:nvPr/>
            </p:nvSpPr>
            <p:spPr>
              <a:xfrm>
                <a:off x="7643864" y="500065"/>
                <a:ext cx="504137" cy="504137"/>
              </a:xfrm>
              <a:prstGeom prst="downArrow">
                <a:avLst>
                  <a:gd name="adj1" fmla="val 55000"/>
                  <a:gd name="adj2" fmla="val 45000"/>
                </a:avLst>
              </a:prstGeom>
            </p:spPr>
            <p:style>
              <a:ln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" name="Стрелка вниз 4"/>
              <p:cNvSpPr/>
              <p:nvPr/>
            </p:nvSpPr>
            <p:spPr>
              <a:xfrm>
                <a:off x="7757295" y="500065"/>
                <a:ext cx="277275" cy="37936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0320" tIns="20320" rIns="20320" bIns="20320" numCol="1" spcCol="1270" anchor="ctr" anchorCtr="0">
                <a:noAutofit/>
              </a:bodyPr>
              <a:lstStyle/>
              <a:p>
                <a:pPr lvl="0" algn="just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kern="120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75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РАЗМЕЩЕНИЕ ТЕХНОЛОГИЧЕСКОГО ОБОРУДОВАНИЯ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" name="Схема 24"/>
          <p:cNvGraphicFramePr/>
          <p:nvPr/>
        </p:nvGraphicFramePr>
        <p:xfrm>
          <a:off x="285720" y="1142984"/>
          <a:ext cx="8643998" cy="300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428596" y="5143512"/>
            <a:ext cx="83582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В одном помещении </a:t>
            </a:r>
            <a:r>
              <a:rPr lang="ru-RU" b="1" i="1" dirty="0" smtClean="0"/>
              <a:t>не следует объединять оборудование с различными по категории выделениями</a:t>
            </a:r>
            <a:r>
              <a:rPr lang="ru-RU" dirty="0" smtClean="0"/>
              <a:t>. </a:t>
            </a:r>
          </a:p>
          <a:p>
            <a:pPr indent="457200" algn="just"/>
            <a:r>
              <a:rPr lang="ru-RU" dirty="0" smtClean="0"/>
              <a:t>При несоблюдении этого принципа приходится, например насос, перекачивающий воду, но расположенный рядом с углеводородным насосом снабжать электродвигателем во взрывобезопасном исполнении.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76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C:\image006 (1)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4071942"/>
            <a:ext cx="4572000" cy="2661532"/>
          </a:xfrm>
          <a:prstGeom prst="rect">
            <a:avLst/>
          </a:prstGeom>
          <a:noFill/>
        </p:spPr>
      </p:pic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РАЗМЕЩЕНИЕ ТЕХНОЛОГИЧЕСКОГО ОБОРУДОВАНИЯ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5720" y="1142984"/>
            <a:ext cx="8643998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b="1" i="1" u="sng" dirty="0" smtClean="0"/>
              <a:t>C</a:t>
            </a:r>
            <a:r>
              <a:rPr lang="ru-RU" b="1" i="1" u="sng" dirty="0" err="1" smtClean="0"/>
              <a:t>тройность</a:t>
            </a:r>
            <a:r>
              <a:rPr lang="ru-RU" b="1" i="1" u="sng" dirty="0" smtClean="0"/>
              <a:t>, симметричность, максимальная упорядоченность размещения</a:t>
            </a:r>
            <a:r>
              <a:rPr lang="en-US" b="1" i="1" dirty="0" smtClean="0"/>
              <a:t> </a:t>
            </a:r>
            <a:r>
              <a:rPr lang="ru-RU" dirty="0" smtClean="0"/>
              <a:t>всех аппаратов и машин</a:t>
            </a:r>
            <a:r>
              <a:rPr lang="en-US" dirty="0" smtClean="0"/>
              <a:t> - </a:t>
            </a:r>
            <a:r>
              <a:rPr lang="ru-RU" dirty="0" smtClean="0"/>
              <a:t>основной </a:t>
            </a:r>
            <a:r>
              <a:rPr lang="ru-RU" b="1" i="1" dirty="0" smtClean="0"/>
              <a:t>критерий оценки расположения оборудования</a:t>
            </a:r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В каждом технологическом помещении они должны образовывать </a:t>
            </a:r>
            <a:r>
              <a:rPr lang="ru-RU" b="1" i="1" dirty="0" smtClean="0"/>
              <a:t>вертикальные и горизонтальные ряды </a:t>
            </a:r>
            <a:r>
              <a:rPr lang="ru-RU" dirty="0" smtClean="0"/>
              <a:t>с одним или несколькими основными </a:t>
            </a:r>
            <a:r>
              <a:rPr lang="ru-RU" b="1" i="1" dirty="0" smtClean="0"/>
              <a:t>проходами шириной 1—2 м </a:t>
            </a:r>
            <a:r>
              <a:rPr lang="ru-RU" dirty="0" smtClean="0"/>
              <a:t>и удобными </a:t>
            </a:r>
            <a:r>
              <a:rPr lang="ru-RU" b="1" i="1" dirty="0" smtClean="0"/>
              <a:t>подходами к каждому агрегату</a:t>
            </a:r>
            <a:r>
              <a:rPr lang="ru-RU" dirty="0" smtClean="0"/>
              <a:t>, ширина которых в свету </a:t>
            </a:r>
            <a:r>
              <a:rPr lang="ru-RU" b="1" i="1" dirty="0" smtClean="0"/>
              <a:t>не менее 0,8 м</a:t>
            </a:r>
            <a:r>
              <a:rPr lang="ru-RU" dirty="0" smtClean="0"/>
              <a:t>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4143380"/>
            <a:ext cx="42862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dirty="0" smtClean="0"/>
              <a:t>В качестве основных проходов и проездов целесообразно использовать перекрытия каналов, проходящих вдоль по цеху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77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РАЗМЕЩЕНИЕ ТЕХНОЛОГИЧЕСКОГО ОБОРУДОВАНИЯ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5720" y="1500174"/>
            <a:ext cx="8643998" cy="2343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000" b="1" i="1" dirty="0" smtClean="0"/>
              <a:t>Расстановка аппаратов</a:t>
            </a:r>
            <a:r>
              <a:rPr lang="ru-RU" sz="2000" dirty="0" smtClean="0"/>
              <a:t> на нулевой и других отметках должна производится так, чтобы </a:t>
            </a:r>
            <a:r>
              <a:rPr lang="ru-RU" sz="2000" b="1" i="1" dirty="0" smtClean="0"/>
              <a:t>обеспечить </a:t>
            </a:r>
            <a:r>
              <a:rPr lang="ru-RU" sz="2000" dirty="0" smtClean="0"/>
              <a:t>возможность </a:t>
            </a:r>
            <a:r>
              <a:rPr lang="ru-RU" sz="2000" b="1" i="1" dirty="0" smtClean="0"/>
              <a:t>прохождения пучков трубопроводов</a:t>
            </a:r>
            <a:r>
              <a:rPr lang="ru-RU" sz="2000" dirty="0" smtClean="0"/>
              <a:t>, подвешиваемых к перекрытиям. </a:t>
            </a:r>
            <a:endParaRPr lang="en-US" sz="2000" dirty="0" smtClean="0"/>
          </a:p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Этому могут помешать аппараты, по какой-либо причине выдвинутые из общего ряда.</a:t>
            </a:r>
            <a:endParaRPr lang="ru-RU" sz="2000" dirty="0"/>
          </a:p>
        </p:txBody>
      </p:sp>
      <p:pic>
        <p:nvPicPr>
          <p:cNvPr id="122882" name="Picture 2" descr="C:\2012-07-18_13-17-19_5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3786190"/>
            <a:ext cx="5095884" cy="2866435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78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РАЗМЕЩЕНИЕ ТЕХНОЛОГИЧЕСКОГО ОБОРУДОВАНИЯ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5720" y="1500174"/>
            <a:ext cx="8643998" cy="3266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sz="2000" dirty="0" smtClean="0"/>
              <a:t>При конструировании нового производства </a:t>
            </a:r>
            <a:r>
              <a:rPr lang="ru-RU" sz="2000" b="1" i="1" dirty="0" smtClean="0"/>
              <a:t>в машинном зале большой протяженности </a:t>
            </a:r>
            <a:r>
              <a:rPr lang="ru-RU" sz="2000" dirty="0" smtClean="0"/>
              <a:t>рекомендуется через 40—50 м предусмотреть </a:t>
            </a:r>
            <a:r>
              <a:rPr lang="ru-RU" sz="2000" b="1" i="1" dirty="0" smtClean="0"/>
              <a:t>монтажные площадки длиной 6-12 м</a:t>
            </a:r>
            <a:r>
              <a:rPr lang="ru-RU" sz="2000" dirty="0" smtClean="0"/>
              <a:t>, на которых впоследствии можно будет установить дополнительное оборудование.</a:t>
            </a:r>
          </a:p>
          <a:p>
            <a:pPr indent="457200">
              <a:lnSpc>
                <a:spcPct val="150000"/>
              </a:lnSpc>
            </a:pPr>
            <a:r>
              <a:rPr lang="ru-RU" sz="2000" dirty="0" smtClean="0"/>
              <a:t>Для проведения чисток, устранения </a:t>
            </a:r>
            <a:r>
              <a:rPr lang="ru-RU" sz="2000" dirty="0" err="1" smtClean="0"/>
              <a:t>неплотностей</a:t>
            </a:r>
            <a:r>
              <a:rPr lang="ru-RU" sz="2000" dirty="0" smtClean="0"/>
              <a:t>, смены изнашивающихся деталей должны быть предусмотрены рабочие площадки и подъемно-транспортное оборудование.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79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РАЗМЕЩЕНИЕ ТЕХНОЛОГИЧЕСКОГО ОБОРУДОВАНИЯ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5720" y="1500174"/>
            <a:ext cx="864399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u="sng" dirty="0" smtClean="0"/>
              <a:t>При установке оборудования в цехе необходимо соблюдать правила</a:t>
            </a:r>
            <a:r>
              <a:rPr lang="en-US" sz="2000" dirty="0" smtClean="0"/>
              <a:t>:</a:t>
            </a:r>
          </a:p>
          <a:p>
            <a:pPr lvl="0" indent="457200" algn="just">
              <a:lnSpc>
                <a:spcPct val="150000"/>
              </a:lnSpc>
              <a:buFont typeface="Arial" pitchFamily="34" charset="0"/>
              <a:buChar char="―"/>
            </a:pPr>
            <a:r>
              <a:rPr lang="ru-RU" sz="2000" dirty="0" smtClean="0"/>
              <a:t>основные </a:t>
            </a:r>
            <a:r>
              <a:rPr lang="ru-RU" sz="2000" b="1" i="1" dirty="0" smtClean="0"/>
              <a:t>проходы по фронту обслуживания щитов управления </a:t>
            </a:r>
            <a:r>
              <a:rPr lang="ru-RU" sz="2000" dirty="0" smtClean="0"/>
              <a:t>должны быть шириной </a:t>
            </a:r>
            <a:r>
              <a:rPr lang="ru-RU" sz="2000" b="1" dirty="0" smtClean="0"/>
              <a:t>не менее 2 м</a:t>
            </a:r>
            <a:r>
              <a:rPr lang="ru-RU" sz="2000" dirty="0" smtClean="0"/>
              <a:t>;</a:t>
            </a:r>
          </a:p>
          <a:p>
            <a:pPr lvl="0" indent="457200" algn="just">
              <a:lnSpc>
                <a:spcPct val="150000"/>
              </a:lnSpc>
              <a:buFont typeface="Arial" pitchFamily="34" charset="0"/>
              <a:buChar char="―"/>
            </a:pPr>
            <a:r>
              <a:rPr lang="ru-RU" sz="2000" dirty="0" smtClean="0"/>
              <a:t>основные </a:t>
            </a:r>
            <a:r>
              <a:rPr lang="ru-RU" sz="2000" b="1" i="1" dirty="0" smtClean="0"/>
              <a:t>проходы по фронту обслуживания и между рядов машин</a:t>
            </a:r>
            <a:r>
              <a:rPr lang="ru-RU" sz="2000" dirty="0" smtClean="0"/>
              <a:t> (компрессоров, насосов, местных контрольно-измерительных приборов и т.д.) при наличии постоянных рабочих мест должны быть </a:t>
            </a:r>
            <a:r>
              <a:rPr lang="ru-RU" sz="2000" b="1" dirty="0" smtClean="0"/>
              <a:t>не менее 1,5 м</a:t>
            </a:r>
            <a:r>
              <a:rPr lang="ru-RU" sz="2000" dirty="0" smtClean="0"/>
              <a:t>;</a:t>
            </a:r>
          </a:p>
          <a:p>
            <a:pPr lvl="0" indent="457200" algn="just">
              <a:lnSpc>
                <a:spcPct val="150000"/>
              </a:lnSpc>
              <a:buFont typeface="Arial" pitchFamily="34" charset="0"/>
              <a:buChar char="―"/>
            </a:pPr>
            <a:r>
              <a:rPr lang="ru-RU" sz="2000" b="1" i="1" dirty="0" smtClean="0"/>
              <a:t>проходы между компрессорами</a:t>
            </a:r>
            <a:r>
              <a:rPr lang="ru-RU" sz="2000" dirty="0" smtClean="0"/>
              <a:t> должны быть </a:t>
            </a:r>
            <a:r>
              <a:rPr lang="ru-RU" sz="2000" b="1" dirty="0" smtClean="0"/>
              <a:t>не менее 1,5 м</a:t>
            </a:r>
            <a:r>
              <a:rPr lang="ru-RU" sz="2000" dirty="0" smtClean="0"/>
              <a:t>, а </a:t>
            </a:r>
            <a:r>
              <a:rPr lang="ru-RU" sz="2000" b="1" i="1" dirty="0" smtClean="0"/>
              <a:t>между насосами</a:t>
            </a:r>
            <a:r>
              <a:rPr lang="ru-RU" sz="2000" dirty="0" smtClean="0"/>
              <a:t> — </a:t>
            </a:r>
            <a:r>
              <a:rPr lang="ru-RU" sz="2000" b="1" dirty="0" smtClean="0"/>
              <a:t>не менее 1 м</a:t>
            </a:r>
            <a:r>
              <a:rPr lang="ru-RU" sz="2000" dirty="0" smtClean="0"/>
              <a:t>;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80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РАЗМЕЩЕНИЕ ТЕХНОЛОГИЧЕСКОГО ОБОРУДОВАНИЯ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5720" y="1500174"/>
            <a:ext cx="8643998" cy="3266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lnSpc>
                <a:spcPct val="150000"/>
              </a:lnSpc>
              <a:buFont typeface="Arial" pitchFamily="34" charset="0"/>
              <a:buChar char="―"/>
            </a:pPr>
            <a:r>
              <a:rPr lang="ru-RU" sz="2000" dirty="0" smtClean="0"/>
              <a:t>расположение оборудования на открытом воздухе и внутри здания должно обеспечивать </a:t>
            </a:r>
            <a:r>
              <a:rPr lang="ru-RU" sz="2000" b="1" i="1" dirty="0" smtClean="0"/>
              <a:t>свободный проход к аппаратам</a:t>
            </a:r>
            <a:r>
              <a:rPr lang="ru-RU" sz="2000" dirty="0" smtClean="0"/>
              <a:t>, шириной </a:t>
            </a:r>
            <a:r>
              <a:rPr lang="ru-RU" sz="2000" b="1" dirty="0" smtClean="0"/>
              <a:t>не менее 1</a:t>
            </a:r>
            <a:r>
              <a:rPr lang="en-US" sz="2000" b="1" dirty="0" smtClean="0"/>
              <a:t> </a:t>
            </a:r>
            <a:r>
              <a:rPr lang="ru-RU" sz="2000" b="1" dirty="0" smtClean="0"/>
              <a:t>м</a:t>
            </a:r>
            <a:r>
              <a:rPr lang="ru-RU" sz="2000" dirty="0" smtClean="0"/>
              <a:t> со всех сторон;</a:t>
            </a:r>
          </a:p>
          <a:p>
            <a:pPr lvl="0" indent="457200" algn="just">
              <a:lnSpc>
                <a:spcPct val="150000"/>
              </a:lnSpc>
              <a:buFont typeface="Arial" pitchFamily="34" charset="0"/>
              <a:buChar char="―"/>
            </a:pPr>
            <a:r>
              <a:rPr lang="ru-RU" sz="2000" b="1" i="1" dirty="0" smtClean="0"/>
              <a:t>свободный доступ к </a:t>
            </a:r>
            <a:r>
              <a:rPr lang="ru-RU" sz="2000" dirty="0" smtClean="0"/>
              <a:t>отдельным </a:t>
            </a:r>
            <a:r>
              <a:rPr lang="ru-RU" sz="2000" b="1" i="1" dirty="0" smtClean="0"/>
              <a:t>узлам управления</a:t>
            </a:r>
            <a:r>
              <a:rPr lang="ru-RU" sz="2000" dirty="0" smtClean="0"/>
              <a:t> аппаратами;</a:t>
            </a:r>
          </a:p>
          <a:p>
            <a:pPr lvl="0" indent="457200" algn="just">
              <a:lnSpc>
                <a:spcPct val="150000"/>
              </a:lnSpc>
              <a:buFont typeface="Arial" pitchFamily="34" charset="0"/>
              <a:buChar char="―"/>
            </a:pPr>
            <a:r>
              <a:rPr lang="ru-RU" sz="2000" b="1" i="1" dirty="0" smtClean="0"/>
              <a:t>наличие ремонтных площадок</a:t>
            </a:r>
            <a:r>
              <a:rPr lang="ru-RU" sz="2000" dirty="0" smtClean="0"/>
              <a:t> с размерами, достаточными для разборки и чистки аппаратов и их частей (без загромождения рабочих проходов, основных и запасных выходов и площадок лестниц).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81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РАЗМЕЩЕНИЕ ТЕХНОЛОГИЧЕСКОГО ОБОРУДОВАНИЯ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5720" y="1142984"/>
            <a:ext cx="8643998" cy="2534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Для </a:t>
            </a:r>
            <a:r>
              <a:rPr lang="ru-RU" b="1" i="1" dirty="0" smtClean="0"/>
              <a:t>предотвращения</a:t>
            </a:r>
            <a:r>
              <a:rPr lang="ru-RU" dirty="0" smtClean="0"/>
              <a:t> </a:t>
            </a:r>
            <a:r>
              <a:rPr lang="ru-RU" b="1" i="1" dirty="0" smtClean="0"/>
              <a:t>влияния вибрации</a:t>
            </a:r>
            <a:r>
              <a:rPr lang="ru-RU" dirty="0" smtClean="0"/>
              <a:t>, вызываемой работой ряда машин, необходимо соблюдать следующие условия:</a:t>
            </a:r>
          </a:p>
          <a:p>
            <a:pPr lvl="0" indent="457200" algn="just">
              <a:lnSpc>
                <a:spcPct val="150000"/>
              </a:lnSpc>
              <a:buFont typeface="Arial" pitchFamily="34" charset="0"/>
              <a:buChar char="―"/>
            </a:pPr>
            <a:r>
              <a:rPr lang="ru-RU" dirty="0" smtClean="0"/>
              <a:t>фундаменты под компрессоры должны быть отделены от конструкции здания (фундаментов, стен, перекрытий и т.д.);</a:t>
            </a:r>
          </a:p>
          <a:p>
            <a:pPr lvl="0" indent="457200" algn="just">
              <a:lnSpc>
                <a:spcPct val="150000"/>
              </a:lnSpc>
              <a:buFont typeface="Arial" pitchFamily="34" charset="0"/>
              <a:buChar char="―"/>
            </a:pPr>
            <a:r>
              <a:rPr lang="ru-RU" dirty="0" smtClean="0"/>
              <a:t>при необходимости должна применяться изоляция фундаментов, предохраняющая их от вибрации, и т. п.</a:t>
            </a:r>
            <a:endParaRPr lang="ru-RU" dirty="0"/>
          </a:p>
        </p:txBody>
      </p:sp>
      <p:pic>
        <p:nvPicPr>
          <p:cNvPr id="119815" name="Picture 7" descr="C:\vibromelnica_mv40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64100" y="3286124"/>
            <a:ext cx="4079900" cy="316192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857884" y="6286520"/>
            <a:ext cx="2930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Вибрационная мельница</a:t>
            </a:r>
            <a:endParaRPr lang="ru-RU" dirty="0"/>
          </a:p>
        </p:txBody>
      </p:sp>
      <p:pic>
        <p:nvPicPr>
          <p:cNvPr id="119818" name="Picture 10" descr="C:\0_2548ce_40428541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714752"/>
            <a:ext cx="3357586" cy="251819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714348" y="6211669"/>
            <a:ext cx="371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Фундамент под промышленное оборудование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82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Лекция № 4</a:t>
            </a:r>
          </a:p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ЭСКИЗНАЯ КОНСТРУКТИВНАЯ РАЗРАБОТКА ОСНОВНОЙ ХИМИЧЕСКОЙ АППАРАТУРЫ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83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5720" y="2214554"/>
            <a:ext cx="85725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000" b="1" i="1" dirty="0" smtClean="0"/>
              <a:t>Эскизный проект </a:t>
            </a:r>
            <a:r>
              <a:rPr lang="ru-RU" sz="2000" dirty="0" smtClean="0"/>
              <a:t>– первый этап проектирования, который  разрабатывают с целью установления принципиальных (конструктивных, схемных и др.) решений изделия, дающих общее  представление о принципе работы и (или) устройстве изделия, когда это целесообразно сделать до разработки технического проекта или рабочей документации.</a:t>
            </a: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ЭСКИЗНАЯ КОНСТРУКТИВНАЯ РАЗРАБОТКА ОСНОВНОЙ ХИМИЧЕСКОЙ АППАРАТУРЫ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215082"/>
            <a:ext cx="9144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i="1" u="sng" dirty="0" smtClean="0"/>
              <a:t>ГОСТ 2.119-73: ЕСКД Эскизный проект. Основные положения</a:t>
            </a:r>
            <a:endParaRPr lang="ru-RU" b="1" i="1" u="sng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84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ЭСКИЗНАЯ КОНСТРУКТИВНАЯ РАЗРАБОТКА ОСНОВНОЙ ХИМИЧЕСКОЙ АППАРАТУРЫ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Схема 17"/>
          <p:cNvGraphicFramePr/>
          <p:nvPr/>
        </p:nvGraphicFramePr>
        <p:xfrm>
          <a:off x="1428728" y="2857496"/>
          <a:ext cx="6572296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2285984" y="1785926"/>
            <a:ext cx="4857757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Химическое оборудование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Прямая со стрелкой 19"/>
          <p:cNvCxnSpPr>
            <a:stCxn id="19" idx="2"/>
          </p:cNvCxnSpPr>
          <p:nvPr/>
        </p:nvCxnSpPr>
        <p:spPr>
          <a:xfrm rot="5400000">
            <a:off x="3613136" y="1751004"/>
            <a:ext cx="417518" cy="17859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9" idx="2"/>
          </p:cNvCxnSpPr>
          <p:nvPr/>
        </p:nvCxnSpPr>
        <p:spPr>
          <a:xfrm rot="16200000" flipH="1">
            <a:off x="5432421" y="1717654"/>
            <a:ext cx="422285" cy="18574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85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5720" y="1142984"/>
            <a:ext cx="864399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1200"/>
              </a:spcAft>
            </a:pPr>
            <a:r>
              <a:rPr lang="ru-RU" dirty="0" smtClean="0"/>
              <a:t>При подборе оборудования для оснащения нового производства следует стремиться к максимальному </a:t>
            </a:r>
            <a:r>
              <a:rPr lang="ru-RU" b="1" i="1" dirty="0" smtClean="0"/>
              <a:t>использованию типового, стандартизованного, серийно выпускаемого оборудования</a:t>
            </a:r>
            <a:r>
              <a:rPr lang="ru-RU" dirty="0" smtClean="0"/>
              <a:t>.</a:t>
            </a:r>
          </a:p>
          <a:p>
            <a:pPr indent="457200" algn="just">
              <a:lnSpc>
                <a:spcPct val="150000"/>
              </a:lnSpc>
              <a:spcAft>
                <a:spcPts val="1200"/>
              </a:spcAft>
            </a:pPr>
            <a:r>
              <a:rPr lang="ru-RU" dirty="0" smtClean="0"/>
              <a:t>Целесообразно проводить разработку аппаратов, специально приспособленных для работы в конкретном производстве. К такому оборудованию в основном относятся: емкостная аппаратура, реакторы, некоторые теплообменники, аппараты колонного типа.</a:t>
            </a:r>
          </a:p>
          <a:p>
            <a:pPr indent="457200" algn="just">
              <a:lnSpc>
                <a:spcPct val="150000"/>
              </a:lnSpc>
              <a:spcAft>
                <a:spcPts val="1200"/>
              </a:spcAft>
            </a:pPr>
            <a:r>
              <a:rPr lang="ru-RU" b="1" i="1" dirty="0" smtClean="0"/>
              <a:t>Рабочие чертежи</a:t>
            </a:r>
            <a:r>
              <a:rPr lang="ru-RU" dirty="0" smtClean="0"/>
              <a:t> аппаратов и оснастка для их изготовления </a:t>
            </a:r>
            <a:r>
              <a:rPr lang="ru-RU" b="1" i="1" dirty="0" smtClean="0"/>
              <a:t>разрабатываются</a:t>
            </a:r>
            <a:r>
              <a:rPr lang="ru-RU" dirty="0" smtClean="0"/>
              <a:t> в </a:t>
            </a:r>
            <a:r>
              <a:rPr lang="ru-RU" b="1" i="1" u="sng" dirty="0" smtClean="0"/>
              <a:t>конструкторских бюро машиностроительных заводов</a:t>
            </a:r>
            <a:r>
              <a:rPr lang="ru-RU" dirty="0" smtClean="0"/>
              <a:t>. Основанием для разработки служит технический проект аппаратов, предлагаемых для заказа, состоящий из расчетов и чертежей общего вида и наиболее ответственных узлов.</a:t>
            </a: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ЭСКИЗНАЯ КОНСТРУКТИВНАЯ РАЗРАБОТКА ОСНОВНОЙ ХИМИЧЕСКОЙ АППАРАТУРЫ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86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ЭСКИЗНАЯ КОНСТРУКТИВНАЯ РАЗРАБОТКА ОСНОВНОЙ ХИМИЧЕСКОЙ АППАРАТУРЫ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785786" y="2643182"/>
            <a:ext cx="3571900" cy="7858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Технический проект</a:t>
            </a: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нестандартизованного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аппарата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714876" y="1571612"/>
            <a:ext cx="3500462" cy="7858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Конструкторский </a:t>
            </a: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отдел института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714876" y="3643314"/>
            <a:ext cx="3500462" cy="7858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Специализированная</a:t>
            </a: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проектная организация</a:t>
            </a:r>
          </a:p>
        </p:txBody>
      </p:sp>
      <p:cxnSp>
        <p:nvCxnSpPr>
          <p:cNvPr id="10" name="Прямая со стрелкой 9"/>
          <p:cNvCxnSpPr>
            <a:stCxn id="7" idx="2"/>
          </p:cNvCxnSpPr>
          <p:nvPr/>
        </p:nvCxnSpPr>
        <p:spPr>
          <a:xfrm rot="5400000">
            <a:off x="5161364" y="1553753"/>
            <a:ext cx="500066" cy="21074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8" idx="0"/>
          </p:cNvCxnSpPr>
          <p:nvPr/>
        </p:nvCxnSpPr>
        <p:spPr>
          <a:xfrm rot="16200000" flipV="1">
            <a:off x="5232802" y="2411008"/>
            <a:ext cx="357190" cy="21074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42910" y="4857760"/>
            <a:ext cx="78581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b="1" i="1" dirty="0" smtClean="0"/>
              <a:t>Основанием для разработки</a:t>
            </a:r>
            <a:r>
              <a:rPr lang="ru-RU" dirty="0" smtClean="0"/>
              <a:t> </a:t>
            </a:r>
            <a:r>
              <a:rPr lang="ru-RU" b="1" i="1" dirty="0" smtClean="0"/>
              <a:t>технического проекта </a:t>
            </a:r>
            <a:r>
              <a:rPr lang="ru-RU" dirty="0" smtClean="0"/>
              <a:t>служит задание соответствующего </a:t>
            </a:r>
            <a:r>
              <a:rPr lang="ru-RU" dirty="0" err="1" smtClean="0"/>
              <a:t>механо-технологического</a:t>
            </a:r>
            <a:r>
              <a:rPr lang="ru-RU" dirty="0" smtClean="0"/>
              <a:t> отдела.</a:t>
            </a:r>
          </a:p>
          <a:p>
            <a:pPr indent="457200" algn="just">
              <a:lnSpc>
                <a:spcPct val="150000"/>
              </a:lnSpc>
            </a:pPr>
            <a:r>
              <a:rPr lang="ru-RU" b="1" dirty="0" smtClean="0"/>
              <a:t>Задание состоит</a:t>
            </a:r>
            <a:r>
              <a:rPr lang="ru-RU" dirty="0" smtClean="0"/>
              <a:t> из </a:t>
            </a:r>
            <a:r>
              <a:rPr lang="ru-RU" b="1" i="1" u="sng" dirty="0" smtClean="0"/>
              <a:t>эскиза общего вида аппарата</a:t>
            </a:r>
            <a:r>
              <a:rPr lang="ru-RU" dirty="0" smtClean="0"/>
              <a:t> и его </a:t>
            </a:r>
            <a:r>
              <a:rPr lang="ru-RU" b="1" i="1" u="sng" dirty="0" smtClean="0"/>
              <a:t>краткой технической характеристики.</a:t>
            </a:r>
            <a:endParaRPr lang="ru-RU" b="1" i="1" u="sng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ЭСКИЗНАЯ КОНСТРУКТИВНАЯ РАЗРАБОТКА ОСНОВНОЙ ХИМИЧЕСКОЙ АППАРАТУРЫ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357158" y="1142984"/>
          <a:ext cx="8429684" cy="5442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88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ЭСКИЗНАЯ КОНСТРУКТИВНАЯ РАЗРАБОТКА ОСНОВНОЙ ХИМИЧЕСКОЙ АППАРАТУРЫ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500174"/>
            <a:ext cx="8715436" cy="5113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lnSpc>
                <a:spcPct val="150000"/>
              </a:lnSpc>
            </a:pP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Исходные данные для эскизного проектирования:</a:t>
            </a:r>
          </a:p>
          <a:p>
            <a:pPr indent="457200" algn="just">
              <a:lnSpc>
                <a:spcPct val="150000"/>
              </a:lnSpc>
            </a:pPr>
            <a:endParaRPr lang="ru-RU" sz="2000" b="1" dirty="0" smtClean="0"/>
          </a:p>
          <a:p>
            <a:pPr indent="457200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рабочие параметры процесса (давление и температура);</a:t>
            </a:r>
          </a:p>
          <a:p>
            <a:pPr indent="457200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физические и химические свойства перерабатываемых веществ, особенно агрессивность при рабочих условиях;</a:t>
            </a:r>
          </a:p>
          <a:p>
            <a:pPr indent="457200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максимальные расходы через различные элементы аппарата;</a:t>
            </a:r>
          </a:p>
          <a:p>
            <a:pPr indent="457200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основные размеры аппарата, определяемые в процессе технологического расчета оборудования (например, диаметр ректификационной колонны, количество тарелок, расстояние между ними и т.п.);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89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ЭСКИЗНАЯ КОНСТРУКТИВНАЯ РАЗРАБОТКА ОСНОВНОЙ ХИМИЧЕСКОЙ АППАРАТУРЫ</a:t>
            </a:r>
            <a:endParaRPr lang="ru-RU" sz="2800" i="1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500174"/>
            <a:ext cx="8715436" cy="5267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lnSpc>
                <a:spcPct val="150000"/>
              </a:lnSpc>
            </a:pP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Исходные данные для эскизного проектирования:</a:t>
            </a:r>
          </a:p>
          <a:p>
            <a:pPr indent="457200" algn="just">
              <a:lnSpc>
                <a:spcPct val="150000"/>
              </a:lnSpc>
            </a:pPr>
            <a:endParaRPr lang="ru-RU" sz="2000" b="1" dirty="0" smtClean="0"/>
          </a:p>
          <a:p>
            <a:pPr lvl="0" indent="457200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характеристика помещения в соответствии с правилами устройства электропривода;</a:t>
            </a:r>
          </a:p>
          <a:p>
            <a:pPr lvl="0" indent="457200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сведения о характере технологического процесса (непрерывный или периодический);</a:t>
            </a:r>
          </a:p>
          <a:p>
            <a:pPr lvl="0" indent="457200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способы эксплуатации аппарата;</a:t>
            </a:r>
          </a:p>
          <a:p>
            <a:pPr lvl="0" indent="457200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опыт эксплуатации аналогичных аппаратов;</a:t>
            </a:r>
          </a:p>
          <a:p>
            <a:pPr lvl="0" indent="457200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особенности строительных конструкций, на которых предполагается установить аппарат.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90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ОСОБЕННОСТИ ЭСКИЗНОГО КОНСТРУИРОВАНИЯ РАЗЛИЧНЫХ ГРУПП АППАРАТОВ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Реакторы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4305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При </a:t>
            </a:r>
            <a:r>
              <a:rPr lang="ru-RU" b="1" i="1" dirty="0" smtClean="0"/>
              <a:t>эскизном конструировании </a:t>
            </a:r>
            <a:r>
              <a:rPr lang="ru-RU" dirty="0" smtClean="0"/>
              <a:t>реактора учитываются </a:t>
            </a:r>
            <a:r>
              <a:rPr lang="en-US" dirty="0" smtClean="0"/>
              <a:t>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2071678"/>
            <a:ext cx="8715436" cy="4376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ru-RU" b="1" dirty="0" smtClean="0"/>
              <a:t>1. Температура процесса </a:t>
            </a:r>
            <a:r>
              <a:rPr lang="ru-RU" dirty="0" smtClean="0"/>
              <a:t>и точность ее регулирования</a:t>
            </a:r>
            <a:endParaRPr lang="en-US" dirty="0" smtClean="0"/>
          </a:p>
          <a:p>
            <a:pPr indent="457200" algn="just">
              <a:lnSpc>
                <a:spcPct val="130000"/>
              </a:lnSpc>
            </a:pPr>
            <a:r>
              <a:rPr lang="ru-RU" dirty="0" smtClean="0"/>
              <a:t>Обуславливает способ обогрева аппарата и выбор теплоносителя. Необходимо руководствоваться МН</a:t>
            </a:r>
            <a:r>
              <a:rPr lang="ru-RU" dirty="0" smtClean="0">
                <a:sym typeface="Symbol"/>
              </a:rPr>
              <a:t></a:t>
            </a:r>
            <a:r>
              <a:rPr lang="ru-RU" dirty="0" smtClean="0"/>
              <a:t>72</a:t>
            </a:r>
            <a:r>
              <a:rPr lang="ru-RU" dirty="0" smtClean="0">
                <a:sym typeface="Symbol"/>
              </a:rPr>
              <a:t></a:t>
            </a:r>
            <a:r>
              <a:rPr lang="ru-RU" dirty="0" smtClean="0"/>
              <a:t>62 «Сосуды стальные. Технические условия» и материалами Госгортехнадзора</a:t>
            </a:r>
          </a:p>
          <a:p>
            <a:pPr algn="just">
              <a:lnSpc>
                <a:spcPct val="130000"/>
              </a:lnSpc>
            </a:pPr>
            <a:r>
              <a:rPr lang="ru-RU" b="1" dirty="0" smtClean="0"/>
              <a:t>2. Давление.</a:t>
            </a:r>
          </a:p>
          <a:p>
            <a:pPr indent="457200" algn="just">
              <a:lnSpc>
                <a:spcPct val="130000"/>
              </a:lnSpc>
            </a:pPr>
            <a:r>
              <a:rPr lang="ru-RU" dirty="0" smtClean="0"/>
              <a:t>Обуславливает форму аппарата и его материал</a:t>
            </a:r>
          </a:p>
          <a:p>
            <a:pPr algn="just">
              <a:lnSpc>
                <a:spcPct val="130000"/>
              </a:lnSpc>
            </a:pPr>
            <a:r>
              <a:rPr lang="ru-RU" b="1" dirty="0" smtClean="0"/>
              <a:t>3. Интенсивность теплообмена</a:t>
            </a:r>
          </a:p>
          <a:p>
            <a:pPr indent="457200" algn="just">
              <a:lnSpc>
                <a:spcPct val="130000"/>
              </a:lnSpc>
            </a:pPr>
            <a:r>
              <a:rPr lang="ru-RU" dirty="0" smtClean="0"/>
              <a:t>Обуславливает размеры и вид теплопередающей поверхности, конструкция изоляции.</a:t>
            </a:r>
          </a:p>
          <a:p>
            <a:pPr algn="just">
              <a:lnSpc>
                <a:spcPct val="130000"/>
              </a:lnSpc>
            </a:pPr>
            <a:r>
              <a:rPr lang="ru-RU" b="1" dirty="0" smtClean="0"/>
              <a:t>4. Консистенция обрабатываемых материалов</a:t>
            </a:r>
          </a:p>
          <a:p>
            <a:pPr indent="457200" algn="just">
              <a:lnSpc>
                <a:spcPct val="130000"/>
              </a:lnSpc>
            </a:pPr>
            <a:r>
              <a:rPr lang="ru-RU" dirty="0" smtClean="0"/>
              <a:t>Определяет конструктивное оформление расчетной поверхности теплообмена и конструкцию приспособления для перемешивания</a:t>
            </a:r>
            <a:endParaRPr lang="en-US" dirty="0" smtClean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91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ОСОБЕННОСТИ ЭСКИЗНОГО КОНСТРУИРОВАНИЯ РАЗЛИЧНЫХ ГРУПП АППАРАТОВ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Реакторы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4305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При </a:t>
            </a:r>
            <a:r>
              <a:rPr lang="ru-RU" b="1" i="1" dirty="0" smtClean="0"/>
              <a:t>эскизном конструировании </a:t>
            </a:r>
            <a:r>
              <a:rPr lang="ru-RU" dirty="0" smtClean="0"/>
              <a:t>реактора учитываются</a:t>
            </a:r>
            <a:endParaRPr lang="en-US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2071678"/>
            <a:ext cx="8715436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/>
              <a:t>5. Интенсивность перемешивания</a:t>
            </a:r>
          </a:p>
          <a:p>
            <a:pPr indent="457200">
              <a:lnSpc>
                <a:spcPct val="150000"/>
              </a:lnSpc>
            </a:pPr>
            <a:r>
              <a:rPr lang="ru-RU" dirty="0" smtClean="0"/>
              <a:t>Определяет устройство диффузоров, специальных перегородок, мешалок с большим числом оборотов.</a:t>
            </a:r>
          </a:p>
          <a:p>
            <a:pPr lvl="0">
              <a:lnSpc>
                <a:spcPct val="150000"/>
              </a:lnSpc>
            </a:pPr>
            <a:r>
              <a:rPr lang="ru-RU" b="1" dirty="0" smtClean="0"/>
              <a:t>6. Химические свойства </a:t>
            </a:r>
            <a:r>
              <a:rPr lang="ru-RU" dirty="0" smtClean="0"/>
              <a:t>перерабатываемого материала, от которого зависит выбор материала реактора.</a:t>
            </a:r>
          </a:p>
          <a:p>
            <a:pPr lvl="0">
              <a:lnSpc>
                <a:spcPct val="150000"/>
              </a:lnSpc>
            </a:pPr>
            <a:r>
              <a:rPr lang="ru-RU" b="1" dirty="0" smtClean="0"/>
              <a:t>7. Непрерывность или периодичность процесса</a:t>
            </a:r>
            <a:r>
              <a:rPr lang="ru-RU" dirty="0" smtClean="0"/>
              <a:t>.</a:t>
            </a:r>
          </a:p>
          <a:p>
            <a:pPr lvl="0">
              <a:lnSpc>
                <a:spcPct val="150000"/>
              </a:lnSpc>
            </a:pPr>
            <a:r>
              <a:rPr lang="ru-RU" b="1" dirty="0" smtClean="0"/>
              <a:t>8. Удобство монтажа и ремонта аппарата, простота его изготовления</a:t>
            </a:r>
            <a:r>
              <a:rPr lang="ru-RU" dirty="0" smtClean="0"/>
              <a:t>.</a:t>
            </a:r>
          </a:p>
          <a:p>
            <a:pPr lvl="0">
              <a:lnSpc>
                <a:spcPct val="150000"/>
              </a:lnSpc>
            </a:pPr>
            <a:r>
              <a:rPr lang="ru-RU" b="1" dirty="0" smtClean="0"/>
              <a:t>9. Доступность конструкционных материалов и вида конструкционного материала</a:t>
            </a:r>
            <a:r>
              <a:rPr lang="ru-RU" dirty="0" smtClean="0"/>
              <a:t>.</a:t>
            </a:r>
          </a:p>
          <a:p>
            <a:pPr lvl="0">
              <a:lnSpc>
                <a:spcPct val="150000"/>
              </a:lnSpc>
            </a:pPr>
            <a:r>
              <a:rPr lang="ru-RU" b="1" dirty="0" smtClean="0"/>
              <a:t>10. Агрегатное состояние обрабатываемых материалов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92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ОСОБЕННОСТИ ЭСКИЗНОГО КОНСТРУИРОВАНИЯ РАЗЛИЧНЫХ ГРУПП АППАРАТОВ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Реакторы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643050"/>
            <a:ext cx="8572560" cy="4773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b="1" i="1" dirty="0" smtClean="0"/>
              <a:t>Реактор должен удовлетворять требованиям</a:t>
            </a:r>
            <a:r>
              <a:rPr lang="ru-RU" dirty="0" smtClean="0"/>
              <a:t>: </a:t>
            </a:r>
          </a:p>
          <a:p>
            <a:pPr indent="4572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ru-RU" dirty="0" smtClean="0"/>
              <a:t>иметь необходимый реакционный объем, </a:t>
            </a:r>
          </a:p>
          <a:p>
            <a:pPr indent="4572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ru-RU" dirty="0" smtClean="0"/>
              <a:t>обеспечивать определенный гидродинамический режим движения реагентов, </a:t>
            </a:r>
          </a:p>
          <a:p>
            <a:pPr indent="4572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ru-RU" dirty="0" smtClean="0"/>
              <a:t>создавать требуемую поверхность контакта взаимодействующих фаз,</a:t>
            </a:r>
          </a:p>
          <a:p>
            <a:pPr indent="4572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ru-RU" dirty="0" smtClean="0"/>
              <a:t>поддерживать необходимый теплообмен в процессе, </a:t>
            </a:r>
          </a:p>
          <a:p>
            <a:pPr indent="4572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ru-RU" dirty="0" smtClean="0"/>
              <a:t>уровень активности катализатора и т. д.</a:t>
            </a:r>
          </a:p>
          <a:p>
            <a:pPr indent="457200" algn="just">
              <a:lnSpc>
                <a:spcPct val="130000"/>
              </a:lnSpc>
            </a:pPr>
            <a:endParaRPr lang="ru-RU" dirty="0" smtClean="0"/>
          </a:p>
          <a:p>
            <a:pPr indent="457200" algn="just">
              <a:lnSpc>
                <a:spcPct val="130000"/>
              </a:lnSpc>
            </a:pPr>
            <a:r>
              <a:rPr lang="ru-RU" dirty="0" smtClean="0"/>
              <a:t>При обосновании выбора реакционного аппарата для проведения того или иного процесса необходимо учитывать возможность конструктивного осуществления этого аппарата. Поэтому полезно иметь представление об основных конструктивных типах реакторов, используемых в промышленности.</a:t>
            </a:r>
            <a:endParaRPr lang="en-US" dirty="0" smtClean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93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ОСОБЕННОСТИ ЭСКИЗНОГО КОНСТРУИРОВАНИЯ РАЗЛИЧНЫХ ГРУПП АППАРАТОВ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Реакторы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643050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Классификация реакторов по режиму движения реакционной массы и виду поверхности теплообмена.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44" y="2428868"/>
          <a:ext cx="8858312" cy="3684693"/>
        </p:xfrm>
        <a:graphic>
          <a:graphicData uri="http://schemas.openxmlformats.org/drawingml/2006/table">
            <a:tbl>
              <a:tblPr/>
              <a:tblGrid>
                <a:gridCol w="2571768"/>
                <a:gridCol w="1511358"/>
                <a:gridCol w="1107297"/>
                <a:gridCol w="1964368"/>
                <a:gridCol w="1703521"/>
              </a:tblGrid>
              <a:tr h="406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Режим движения реакционной массы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Способ осуществления движения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Поверхность теплообмена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640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b="1" i="1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Полное перемешивание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Механическое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Мешалка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Печь с полками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Автоклав с рубашкой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Вращение реактора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Барабан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Диффузия или конвекция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Реакционная камера, печь с полками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3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b="1" i="1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Смешанный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(один из реагентов движется с минимальной поперечной диффузией, остальные – перемешиваются)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Конвекция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Доменная печь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Пневматическое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Реактор с движущимся слоем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Реактор с движущимся слоем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Барботаж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Реактор с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барботажем</a:t>
                      </a:r>
                      <a:endParaRPr lang="ru-RU" sz="16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Реактор с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барботажем</a:t>
                      </a:r>
                      <a:endParaRPr lang="ru-RU" sz="16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94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ОСОБЕННОСТИ ЭСКИЗНОГО КОНСТРУИРОВАНИЯ РАЗЛИЧНЫХ ГРУПП АППАРАТОВ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Реакторы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643050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Классификация реакторов по режиму движения реакционной массы и виду поверхности теплообмена.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2428868"/>
          <a:ext cx="8858312" cy="3169920"/>
        </p:xfrm>
        <a:graphic>
          <a:graphicData uri="http://schemas.openxmlformats.org/drawingml/2006/table">
            <a:tbl>
              <a:tblPr/>
              <a:tblGrid>
                <a:gridCol w="2571768"/>
                <a:gridCol w="2618655"/>
                <a:gridCol w="1964367"/>
                <a:gridCol w="1703522"/>
              </a:tblGrid>
              <a:tr h="406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Режим движения реакционной массы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Способ осуществления движения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Поверхность теплообмена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0933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b="1" i="1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Полное вытеснение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(реагенты движутся с минимальной поперечной диффузией)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Прямоток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Реактор адиабатический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Каталитический реактор с неподвижным слоем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Противоток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Колонна с насадкой 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Реакционная колонна с тарелками 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Ротационная печь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Ротационная печь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95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ОСОБЕННОСТИ ЭСКИЗНОГО КОНСТРУИРОВАНИЯ РАЗЛИЧНЫХ ГРУПП АППАРАТОВ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Реакторы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643050"/>
            <a:ext cx="857256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Выбор </a:t>
            </a:r>
            <a:r>
              <a:rPr lang="ru-RU" b="1" dirty="0" smtClean="0"/>
              <a:t>типа и конструкции оборудования -</a:t>
            </a:r>
            <a:r>
              <a:rPr lang="ru-RU" dirty="0" smtClean="0"/>
              <a:t> один основных этапов в реализации химико-технологического процесса.</a:t>
            </a:r>
          </a:p>
          <a:p>
            <a:pPr indent="457200" algn="just"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Конструктивная классификация подразделяет всю реакционную аппаратуру на следующие типы: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а)	реакционно-массообменное оборудование;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б)	колонное оборудование;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в)	печи.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г)	теплообменное оборудование;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96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ОСОБЕННОСТИ ЭСКИЗНОГО КОНСТРУИРОВАНИЯ РАЗЛИЧНЫХ ГРУПП АППАРАТОВ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Реакционно-массообменное оборудование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714488"/>
            <a:ext cx="5072098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/>
              <a:t>реакторы; </a:t>
            </a:r>
          </a:p>
          <a:p>
            <a:pPr indent="216000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/>
              <a:t>кристаллизаторы;</a:t>
            </a:r>
          </a:p>
          <a:p>
            <a:pPr indent="216000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err="1" smtClean="0"/>
              <a:t>диссольверы</a:t>
            </a:r>
            <a:r>
              <a:rPr lang="ru-RU" b="1" dirty="0" smtClean="0"/>
              <a:t>;</a:t>
            </a:r>
          </a:p>
          <a:p>
            <a:pPr indent="216000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/>
              <a:t>выпарные,</a:t>
            </a:r>
          </a:p>
          <a:p>
            <a:pPr indent="216000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/>
              <a:t>дистилляционные и ректификационные аппараты;</a:t>
            </a:r>
          </a:p>
          <a:p>
            <a:pPr indent="216000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/>
              <a:t>абсорберы и адсорберы (в т.ч. технологические хроматографы);</a:t>
            </a:r>
          </a:p>
          <a:p>
            <a:pPr indent="216000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/>
              <a:t>ионообменники;</a:t>
            </a:r>
          </a:p>
          <a:p>
            <a:pPr indent="216000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/>
              <a:t>мембранные, </a:t>
            </a:r>
            <a:r>
              <a:rPr lang="ru-RU" b="1" dirty="0" err="1" smtClean="0"/>
              <a:t>электро</a:t>
            </a:r>
            <a:r>
              <a:rPr lang="ru-RU" b="1" dirty="0" smtClean="0"/>
              <a:t>- и </a:t>
            </a:r>
            <a:r>
              <a:rPr lang="ru-RU" b="1" dirty="0" err="1" smtClean="0"/>
              <a:t>магнитофоретические</a:t>
            </a:r>
            <a:r>
              <a:rPr lang="ru-RU" b="1" dirty="0" smtClean="0"/>
              <a:t> аппараты.</a:t>
            </a:r>
            <a:endParaRPr lang="ru-RU" b="1" dirty="0"/>
          </a:p>
        </p:txBody>
      </p:sp>
      <p:pic>
        <p:nvPicPr>
          <p:cNvPr id="16" name="Picture 3" descr="1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572008"/>
            <a:ext cx="1149566" cy="1807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ФаудлерХР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1714488"/>
            <a:ext cx="3010351" cy="245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комплекс ХР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4214818"/>
            <a:ext cx="3000396" cy="2417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97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ОСОБЕННОСТИ ЭСКИЗНОГО КОНСТРУИРОВАНИЯ РАЗЛИЧНЫХ ГРУПП АППАРАТОВ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Реакционно-массообменное оборудование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643050"/>
            <a:ext cx="8572560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Гидродинамический режим движения реагентов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i="1" u="sng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Полное смешение</a:t>
            </a:r>
            <a:endParaRPr lang="ru-RU" dirty="0" smtClean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14282" y="2143116"/>
          <a:ext cx="8715436" cy="2744264"/>
        </p:xfrm>
        <a:graphic>
          <a:graphicData uri="http://schemas.openxmlformats.org/drawingml/2006/table">
            <a:tbl>
              <a:tblPr/>
              <a:tblGrid>
                <a:gridCol w="1452572"/>
                <a:gridCol w="1708909"/>
                <a:gridCol w="1714949"/>
                <a:gridCol w="1788314"/>
                <a:gridCol w="2050692"/>
              </a:tblGrid>
              <a:tr h="15835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Агрегатное состояние реагентов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Поверхность теплообмена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Пример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технологического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применения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Без поверхности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наружной поверхностью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 внутренней поверхностью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5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Ж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Диазотирование</a:t>
                      </a:r>
                      <a:endParaRPr lang="ru-RU" sz="16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7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Г-Ж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Хлорирование производных этилена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Ж-Ж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Сульфирование бензола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Ж-Г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Получение суперфосфата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98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ОСОБЕННОСТИ ЭСКИЗНОГО КОНСТРУИРОВАНИЯ РАЗЛИЧНЫХ ГРУПП АППАРАТОВ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Колонное оборудование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714488"/>
            <a:ext cx="500066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>
              <a:lnSpc>
                <a:spcPct val="150000"/>
              </a:lnSpc>
            </a:pPr>
            <a:r>
              <a:rPr lang="ru-RU" dirty="0" smtClean="0"/>
              <a:t>Колонные аппараты применяются для проведения процессов, требующих осуществления наиболее полного контакта между </a:t>
            </a:r>
            <a:r>
              <a:rPr lang="ru-RU" dirty="0" err="1" smtClean="0"/>
              <a:t>продуктами,обрабатываемыми</a:t>
            </a:r>
            <a:r>
              <a:rPr lang="ru-RU" dirty="0" smtClean="0"/>
              <a:t> жидкостью и газом или паром</a:t>
            </a:r>
            <a:r>
              <a:rPr lang="en-US" b="1" dirty="0" smtClean="0"/>
              <a:t>.</a:t>
            </a:r>
          </a:p>
        </p:txBody>
      </p:sp>
      <p:pic>
        <p:nvPicPr>
          <p:cNvPr id="227331" name="Picture 3" descr="C:\k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714488"/>
            <a:ext cx="2981325" cy="4924425"/>
          </a:xfrm>
          <a:prstGeom prst="rect">
            <a:avLst/>
          </a:prstGeom>
          <a:noFill/>
        </p:spPr>
      </p:pic>
      <p:pic>
        <p:nvPicPr>
          <p:cNvPr id="227333" name="Picture 5" descr="C:\o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4357694"/>
            <a:ext cx="3786214" cy="2245351"/>
          </a:xfrm>
          <a:prstGeom prst="rect">
            <a:avLst/>
          </a:prstGeom>
          <a:noFill/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99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ОСОБЕННОСТИ ЭСКИЗНОГО КОНСТРУИРОВАНИЯ РАЗЛИЧНЫХ ГРУПП АППАРАТОВ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Колонное оборудование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643050"/>
            <a:ext cx="8572560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Гидродинамический режим движения реагентов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i="1" u="sng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Полное вытеснение</a:t>
            </a:r>
            <a:endParaRPr lang="ru-RU" dirty="0" smtClean="0"/>
          </a:p>
        </p:txBody>
      </p:sp>
      <p:pic>
        <p:nvPicPr>
          <p:cNvPr id="224259" name="Picture 3" descr="3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143512"/>
            <a:ext cx="1643074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260" name="Picture 4" descr="4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5143512"/>
            <a:ext cx="1428760" cy="1573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261" name="Picture 5" descr="1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5143512"/>
            <a:ext cx="1500198" cy="1587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214282" y="2143116"/>
          <a:ext cx="8715436" cy="2877206"/>
        </p:xfrm>
        <a:graphic>
          <a:graphicData uri="http://schemas.openxmlformats.org/drawingml/2006/table">
            <a:tbl>
              <a:tblPr/>
              <a:tblGrid>
                <a:gridCol w="1452572"/>
                <a:gridCol w="1708909"/>
                <a:gridCol w="1714949"/>
                <a:gridCol w="1788314"/>
                <a:gridCol w="2050692"/>
              </a:tblGrid>
              <a:tr h="15835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Агрегатное состояние реагентов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Поверхность теплообмена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Пример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технологического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применения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Без поверхности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наружной поверхностью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 внутренней поверхностью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5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Г-Г/Т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Окисление этилена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7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Г-Т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Обжиг ивестняка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Ж-Т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Ионный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обмен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Г-Т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Газификация твердых топлив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Г-Т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Обжиг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пирита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100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ОСОБЕННОСТИ ЭСКИЗНОГО КОНСТРУИРОВАНИЯ РАЗЛИЧНЫХ ГРУПП АППАРАТОВ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Колонное оборудование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643050"/>
            <a:ext cx="8572560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Гидродинамический режим движения реагентов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i="1" u="sng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Полное вытеснение</a:t>
            </a:r>
            <a:endParaRPr lang="ru-RU" dirty="0" smtClean="0"/>
          </a:p>
        </p:txBody>
      </p:sp>
      <p:pic>
        <p:nvPicPr>
          <p:cNvPr id="14" name="Picture 6" descr="1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5643578"/>
            <a:ext cx="1571636" cy="112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 descr="1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5643578"/>
            <a:ext cx="1357322" cy="1130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2143116"/>
          <a:ext cx="8715436" cy="3413760"/>
        </p:xfrm>
        <a:graphic>
          <a:graphicData uri="http://schemas.openxmlformats.org/drawingml/2006/table">
            <a:tbl>
              <a:tblPr/>
              <a:tblGrid>
                <a:gridCol w="1452572"/>
                <a:gridCol w="1708909"/>
                <a:gridCol w="1714949"/>
                <a:gridCol w="1788314"/>
                <a:gridCol w="2050692"/>
              </a:tblGrid>
              <a:tr h="15835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Агрегатное состояние реагентов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Поверхность теплообмена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Пример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технологического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применения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Без поверхности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наружной поверхностью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 внутренней поверхностью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5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Г-Ж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Окисление углеводородов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7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Г-Ж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Нейтрализация аммиака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Г-Ж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Окисление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-ксилола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Г-Ж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Получение сульфата аммония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Г-Г/Т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Дегидрогенизация этилбензола, пиролиз бутана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101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ОСОБЕННОСТИ ЭСКИЗНОГО КОНСТРУИРОВАНИЯ РАЗЛИЧНЫХ ГРУПП АППАРАТОВ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Печи</a:t>
            </a:r>
            <a:endParaRPr lang="ru-RU" sz="280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102</a:t>
            </a:fld>
            <a:endParaRPr lang="ru-RU"/>
          </a:p>
        </p:txBody>
      </p:sp>
      <p:pic>
        <p:nvPicPr>
          <p:cNvPr id="137218" name="Picture 2" descr="C: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785926"/>
            <a:ext cx="2857520" cy="2533347"/>
          </a:xfrm>
          <a:prstGeom prst="rect">
            <a:avLst/>
          </a:prstGeom>
          <a:noFill/>
        </p:spPr>
      </p:pic>
      <p:pic>
        <p:nvPicPr>
          <p:cNvPr id="137219" name="Picture 3" descr="C:\images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4429132"/>
            <a:ext cx="3857652" cy="223613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85720" y="1714488"/>
            <a:ext cx="4572000" cy="462120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 eaLnBrk="0" hangingPunct="0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Печи классифицируют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342900" lvl="0" indent="-342900" algn="just" eaLnBrk="0" hangingPunct="0">
              <a:lnSpc>
                <a:spcPct val="15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b="1" i="1" dirty="0" err="1" smtClean="0">
                <a:latin typeface="Arial" pitchFamily="34" charset="0"/>
                <a:cs typeface="Arial" pitchFamily="34" charset="0"/>
              </a:rPr>
              <a:t>Термотехнологическим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lvl="0" indent="-342900" algn="just" eaLnBrk="0" hangingPunct="0">
              <a:lnSpc>
                <a:spcPct val="15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b="1" i="1" dirty="0" err="1" smtClean="0">
                <a:latin typeface="Arial" pitchFamily="34" charset="0"/>
                <a:cs typeface="Arial" pitchFamily="34" charset="0"/>
              </a:rPr>
              <a:t>Теплотехнологическим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lvl="0" indent="-342900" algn="just" eaLnBrk="0" hangingPunct="0">
              <a:lnSpc>
                <a:spcPct val="15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Механическим характеристикам.</a:t>
            </a:r>
          </a:p>
          <a:p>
            <a:pPr marL="342900" lvl="0" indent="-342900" algn="just" eaLnBrk="0" hangingPunct="0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Основные показатели работы печи:</a:t>
            </a:r>
          </a:p>
          <a:p>
            <a:pPr marL="342900" lvl="0" indent="-342900" algn="just" eaLnBrk="0" hangingPunct="0">
              <a:lnSpc>
                <a:spcPct val="15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Производительность;</a:t>
            </a:r>
          </a:p>
          <a:p>
            <a:pPr marL="342900" lvl="0" indent="-342900" algn="just" eaLnBrk="0" hangingPunct="0">
              <a:lnSpc>
                <a:spcPct val="15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Тепловая мощность;</a:t>
            </a:r>
          </a:p>
          <a:p>
            <a:pPr marL="342900" lvl="0" indent="-342900" algn="just" eaLnBrk="0" hangingPunct="0">
              <a:lnSpc>
                <a:spcPct val="15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Кпд.</a:t>
            </a:r>
            <a:endParaRPr lang="ru-RU" sz="2000" b="1" i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ОСОБЕННОСТИ ЭСКИЗНОГО КОНСТРУИРОВАНИЯ РАЗЛИЧНЫХ ГРУПП АППАРАТОВ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Печи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643050"/>
            <a:ext cx="8572560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Гидродинамический режим движения реагентов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i="1" u="sng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Полное вытеснение</a:t>
            </a:r>
            <a:endParaRPr lang="ru-RU" dirty="0" smtClean="0"/>
          </a:p>
        </p:txBody>
      </p:sp>
      <p:pic>
        <p:nvPicPr>
          <p:cNvPr id="223234" name="Picture 2" descr="1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5500702"/>
            <a:ext cx="2357454" cy="111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3235" name="Picture 3" descr="1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500702"/>
            <a:ext cx="1285884" cy="127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3236" name="Picture 4" descr="1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5464960"/>
            <a:ext cx="785818" cy="139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4282" y="2143116"/>
          <a:ext cx="8715436" cy="3231944"/>
        </p:xfrm>
        <a:graphic>
          <a:graphicData uri="http://schemas.openxmlformats.org/drawingml/2006/table">
            <a:tbl>
              <a:tblPr/>
              <a:tblGrid>
                <a:gridCol w="1452572"/>
                <a:gridCol w="1708909"/>
                <a:gridCol w="1714949"/>
                <a:gridCol w="1788314"/>
                <a:gridCol w="2050692"/>
              </a:tblGrid>
              <a:tr h="15835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Агрегатное состояние реагентов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Поверхность теплообмена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Пример </a:t>
                      </a:r>
                      <a:r>
                        <a:rPr lang="ru-RU" sz="16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технологического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применения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Без поверхности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наружной поверхностью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 внутренней поверхностью</a:t>
                      </a:r>
                    </a:p>
                  </a:txBody>
                  <a:tcPr marL="55851" marR="55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5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Г-Т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 b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Окисление руд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7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Г-Т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Обжиг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пирита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Ж-Т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Разложение карбида кальция водою в ацетилен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Г-Г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</a:t>
                      </a:r>
                      <a:endParaRPr lang="ru-RU" sz="1600" b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Окисление </a:t>
                      </a:r>
                      <a:r>
                        <a:rPr lang="ru-RU" sz="16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углеводородов в олефин и </a:t>
                      </a:r>
                      <a:r>
                        <a:rPr lang="ru-RU" sz="1600" b="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диолефин</a:t>
                      </a:r>
                      <a:endParaRPr lang="ru-RU" sz="16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103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ОСОБЕННОСТИ ЭСКИЗНОГО КОНСТРУИРОВАНИЯ РАЗЛИЧНЫХ ГРУПП АППАРАТОВ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Теплообменное оборудование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714488"/>
            <a:ext cx="8572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 algn="just">
              <a:lnSpc>
                <a:spcPct val="150000"/>
              </a:lnSpc>
            </a:pPr>
            <a:r>
              <a:rPr lang="ru-RU" b="1" i="1" dirty="0" smtClean="0"/>
              <a:t>Теплообменник</a:t>
            </a:r>
            <a:r>
              <a:rPr lang="ru-RU" dirty="0" smtClean="0"/>
              <a:t> — устройство, в котором осуществляется теплообмен между двумя теплоносителями, имеющими различные температуры.</a:t>
            </a:r>
            <a:endParaRPr lang="en-US" b="1" dirty="0" smtClean="0"/>
          </a:p>
        </p:txBody>
      </p:sp>
      <p:pic>
        <p:nvPicPr>
          <p:cNvPr id="228354" name="Picture 2" descr="C:\i9_file_i2_v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214686"/>
            <a:ext cx="4000500" cy="2495550"/>
          </a:xfrm>
          <a:prstGeom prst="rect">
            <a:avLst/>
          </a:prstGeom>
          <a:noFill/>
        </p:spPr>
      </p:pic>
      <p:pic>
        <p:nvPicPr>
          <p:cNvPr id="11" name="Рисунок 10" descr="Кожухотрубчатый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714752"/>
            <a:ext cx="3931577" cy="184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104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Лекция № 5</a:t>
            </a:r>
          </a:p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ГРАФИЧЕСКОЕ ПРЕДСТАВЛЕНИЕ ХИМИЧЕСКОЙ УСТАНОВКИ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105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ГРАФИЧЕСКОЕ ПРЕДСТАВЛЕНИЕ ХИМИЧЕСКОЙ УСТАНОВКИ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214422"/>
            <a:ext cx="85725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i="1" u="sng" dirty="0" smtClean="0"/>
              <a:t>Графическое представление химических установок</a:t>
            </a:r>
            <a:r>
              <a:rPr lang="ru-RU" dirty="0" smtClean="0"/>
              <a:t> позволяет наглядно отобразить принцип действия и конструктивное исполнение оборудования или соответствующего технологического процесса. </a:t>
            </a:r>
          </a:p>
          <a:p>
            <a:pPr indent="457200" algn="just"/>
            <a:r>
              <a:rPr lang="ru-RU" dirty="0" smtClean="0"/>
              <a:t>Схема дает обзор всех аппаратов, машин и арматуры, входящих в состав данной химической установки.</a:t>
            </a:r>
          </a:p>
          <a:p>
            <a:pPr indent="457200" algn="just"/>
            <a:endParaRPr lang="ru-RU" dirty="0" smtClean="0"/>
          </a:p>
          <a:p>
            <a:pPr indent="457200" algn="just"/>
            <a:r>
              <a:rPr lang="ru-RU" dirty="0" smtClean="0"/>
              <a:t>Типы схем:</a:t>
            </a:r>
          </a:p>
          <a:p>
            <a:pPr lvl="0" indent="457200"/>
            <a:r>
              <a:rPr lang="ru-RU" dirty="0" smtClean="0"/>
              <a:t>Основная технологическая схема;</a:t>
            </a:r>
          </a:p>
          <a:p>
            <a:pPr lvl="0" indent="457200"/>
            <a:r>
              <a:rPr lang="ru-RU" dirty="0" smtClean="0"/>
              <a:t>Блок – схема технологического процесса;</a:t>
            </a:r>
          </a:p>
          <a:p>
            <a:pPr lvl="0" indent="457200"/>
            <a:r>
              <a:rPr lang="ru-RU" dirty="0" smtClean="0"/>
              <a:t>Мнемосхема трубопроводов и аппаратуры;</a:t>
            </a:r>
          </a:p>
          <a:p>
            <a:pPr lvl="0" indent="457200"/>
            <a:endParaRPr lang="ru-RU" dirty="0" smtClean="0"/>
          </a:p>
          <a:p>
            <a:pPr lvl="0" indent="457200"/>
            <a:r>
              <a:rPr lang="ru-RU" dirty="0" smtClean="0"/>
              <a:t>Каждая из них является источником минимальной (базовой) информации, но, помимо этого, предоставляет и некую дополнительную информацию, содержащуюся только в данной схеме.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106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ГРАФИЧЕСКОЕ ПРЕДСТАВЛЕНИЕ ХИМИЧЕСКОЙ УСТАНОВКИ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643050"/>
            <a:ext cx="85725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i="1" dirty="0" smtClean="0"/>
              <a:t>Основная технологическая схема</a:t>
            </a:r>
            <a:r>
              <a:rPr lang="ru-RU" dirty="0" smtClean="0"/>
              <a:t> демонстрирует в простой графической форме базовые технологические операции, а также путь прохождения вещества с указанием исходных материалов и продукта на выходе.</a:t>
            </a:r>
          </a:p>
          <a:p>
            <a:pPr indent="457200" algn="just"/>
            <a:r>
              <a:rPr lang="ru-RU" dirty="0" smtClean="0"/>
              <a:t>Схема простроена таким образом, что исходные вещества представлены в левой части схемы, по центру ее расположены выполняемые технологические операции, а справа указываются конечные продукты. При этом жидкие и твердые отходы показаны с отводом вниз, а газообразные – с отводом вверх.</a:t>
            </a:r>
          </a:p>
        </p:txBody>
      </p:sp>
      <p:sp>
        <p:nvSpPr>
          <p:cNvPr id="11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Основная технологическая схема</a:t>
            </a:r>
            <a:endParaRPr lang="ru-RU" sz="2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107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ГРАФИЧЕСКОЕ ПРЕДСТАВЛЕНИЕ ХИМИЧЕСКОЙ УСТАНОВКИ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785926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b="1" i="1" dirty="0" smtClean="0"/>
              <a:t>Основная технологическая схема с базовой информацией</a:t>
            </a:r>
            <a:r>
              <a:rPr lang="ru-RU" dirty="0" smtClean="0"/>
              <a:t> содержит заключенные в </a:t>
            </a:r>
            <a:r>
              <a:rPr lang="ru-RU" dirty="0" err="1" smtClean="0"/>
              <a:t>соответсвющие</a:t>
            </a:r>
            <a:r>
              <a:rPr lang="ru-RU" dirty="0" smtClean="0"/>
              <a:t> прямоугольники (блоки) названия основных выполняемых операций, наименования исходных материалов и конечного продукт, а также пути прохождения основных веществ.</a:t>
            </a:r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286124"/>
            <a:ext cx="7537132" cy="2170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42910" y="5715016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Рисунок 1. Основная технологическая схема с базовой информацией.</a:t>
            </a:r>
            <a:endParaRPr lang="ru-RU" dirty="0"/>
          </a:p>
        </p:txBody>
      </p:sp>
      <p:sp>
        <p:nvSpPr>
          <p:cNvPr id="11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Основная технологическая схема</a:t>
            </a:r>
            <a:endParaRPr lang="ru-RU" sz="2800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108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ГРАФИЧЕСКОЕ ПРЕДСТАВЛЕНИЕ ХИМИЧЕСКОЙ УСТАНОВКИ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785926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В основной </a:t>
            </a:r>
            <a:r>
              <a:rPr lang="ru-RU" b="1" i="1" dirty="0" smtClean="0"/>
              <a:t>технологической блок – схеме с дополнительной информацией</a:t>
            </a:r>
            <a:r>
              <a:rPr lang="ru-RU" dirty="0" smtClean="0"/>
              <a:t> называются, помимо прочего, объемы расходуемых веществ и затрат используемых энергоносителей, а также характерные рабочие условия.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5715016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Рисунок 2. Основная технологическая схема с дополнительной информацией.</a:t>
            </a:r>
            <a:endParaRPr lang="ru-RU" dirty="0"/>
          </a:p>
        </p:txBody>
      </p:sp>
      <p:pic>
        <p:nvPicPr>
          <p:cNvPr id="12" name="Рисунок 1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214686"/>
            <a:ext cx="750099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Основная технологическая схема</a:t>
            </a:r>
            <a:endParaRPr lang="ru-RU" sz="2800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109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ГРАФИЧЕСКОЕ ПРЕДСТАВЛЕНИЕ ХИМИЧЕСКОЙ УСТАНОВКИ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785926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i="1" dirty="0" smtClean="0"/>
              <a:t>Блок-схема процесса химической технологии</a:t>
            </a:r>
            <a:r>
              <a:rPr lang="ru-RU" dirty="0" smtClean="0"/>
              <a:t> – отражает процесс </a:t>
            </a:r>
            <a:r>
              <a:rPr lang="ru-RU" dirty="0" err="1" smtClean="0"/>
              <a:t>химмической</a:t>
            </a:r>
            <a:r>
              <a:rPr lang="ru-RU" dirty="0" smtClean="0"/>
              <a:t> технологии с указанием в виде графических символов всех используемых аппаратов и маши, а также отображением линий протекания массных и энергетических потоков.</a:t>
            </a:r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Блок-схема процесса химической технологии</a:t>
            </a:r>
            <a:endParaRPr lang="ru-RU" sz="2800" dirty="0"/>
          </a:p>
        </p:txBody>
      </p:sp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6977" name="Рисунок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857496"/>
            <a:ext cx="5573003" cy="2909889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42910" y="5715016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Рисунок. 3. Блок – схема процесса химической технологии с базовой информацией.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ГРАФИЧЕСКОЕ ПРЕДСТАВЛЕНИЕ ХИМИЧЕСКОЙ УСТАНОВКИ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785926"/>
            <a:ext cx="857256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dirty="0" smtClean="0"/>
              <a:t>В качестве </a:t>
            </a:r>
            <a:r>
              <a:rPr lang="ru-RU" b="1" i="1" u="sng" dirty="0" smtClean="0"/>
              <a:t>базовой информации</a:t>
            </a:r>
            <a:r>
              <a:rPr lang="ru-RU" dirty="0" smtClean="0"/>
              <a:t> эта схема содержит следующие данные:</a:t>
            </a:r>
          </a:p>
          <a:p>
            <a:pPr lvl="0" indent="4572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/>
              <a:t>Вид требуемых для проведения процесса аппаратов и машин в сопровождении графических символов и условных обозначений (приводные механизмы не указываются);</a:t>
            </a:r>
          </a:p>
          <a:p>
            <a:pPr lvl="0" indent="4572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/>
              <a:t>Пути протекания исходных материалов и конечного продукта, а также веществ и энергии или соответственно энергоносителей в рамках данного процесса, включая названия веществ и энергоносителей;</a:t>
            </a:r>
          </a:p>
          <a:p>
            <a:pPr lvl="0" indent="4572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/>
              <a:t>Типичные рабочие условия.</a:t>
            </a:r>
            <a:endParaRPr lang="ru-RU" dirty="0"/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Блок-схема процесса химической технологии</a:t>
            </a:r>
            <a:endParaRPr lang="ru-RU" sz="2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ГРАФИЧЕСКОЕ ПРЕДСТАВЛЕНИЕ ХИМИЧЕСКОЙ УСТАНОВКИ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785926"/>
            <a:ext cx="8858280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dirty="0" smtClean="0"/>
              <a:t>В качестве </a:t>
            </a:r>
            <a:r>
              <a:rPr lang="ru-RU" b="1" i="1" u="sng" dirty="0" smtClean="0"/>
              <a:t>дополнительной информации</a:t>
            </a:r>
            <a:r>
              <a:rPr lang="ru-RU" dirty="0" smtClean="0"/>
              <a:t> схема процесса может содержать:</a:t>
            </a:r>
          </a:p>
          <a:p>
            <a:pPr lvl="0" indent="4572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/>
              <a:t>Наименования и количества веществ и энергоносителей, необходимых для данного процесса;</a:t>
            </a:r>
          </a:p>
          <a:p>
            <a:pPr lvl="0" indent="4572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/>
              <a:t>Расположение наиболее важной арматуры;</a:t>
            </a:r>
          </a:p>
          <a:p>
            <a:pPr lvl="0" indent="4572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/>
              <a:t>Назначение </a:t>
            </a:r>
            <a:r>
              <a:rPr lang="ru-RU" dirty="0" err="1" smtClean="0"/>
              <a:t>КИПиА</a:t>
            </a:r>
            <a:r>
              <a:rPr lang="ru-RU" dirty="0" smtClean="0"/>
              <a:t> на самых важных участках установки;</a:t>
            </a:r>
          </a:p>
          <a:p>
            <a:pPr lvl="0" indent="4572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/>
              <a:t>Дополнительные рабочие условия;</a:t>
            </a:r>
          </a:p>
          <a:p>
            <a:pPr lvl="0" indent="4572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/>
              <a:t>Характеристические параметры аппаратов и машин (кроме приводных);</a:t>
            </a:r>
          </a:p>
          <a:p>
            <a:pPr lvl="0" indent="4572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/>
              <a:t>Монтажную высоту основных аппаратов и машин;</a:t>
            </a:r>
          </a:p>
          <a:p>
            <a:pPr lvl="0" indent="4572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/>
              <a:t>Иногда – характеристики приводных механизмов (на отдельных листах).</a:t>
            </a:r>
            <a:endParaRPr lang="ru-RU" dirty="0"/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Блок-схема процесса химической технологии</a:t>
            </a:r>
            <a:endParaRPr lang="ru-RU" sz="2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ГРАФИЧЕСКОЕ ПРЕДСТАВЛЕНИЕ ХИМИЧЕСКОЙ УСТАНОВКИ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785926"/>
            <a:ext cx="8643998" cy="2534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Эта схема отображает всю химическую установку, включая оснащение арматурой и трубопроводами, а также </a:t>
            </a:r>
            <a:r>
              <a:rPr lang="ru-RU" dirty="0" err="1" smtClean="0"/>
              <a:t>КИПиА</a:t>
            </a:r>
            <a:r>
              <a:rPr lang="ru-RU" dirty="0" smtClean="0"/>
              <a:t> с указанием назначения отдельных контрольно-измерительных приборов.</a:t>
            </a:r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Для данной схемы используются уже известные графические символы, соединенные линиями, отображающими пути прохождения веществ, энергоносителей и сигналов.</a:t>
            </a:r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Мнемосхема трубопроводов и встроенных приборов</a:t>
            </a:r>
            <a:endParaRPr lang="ru-RU" sz="2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ГРАФИЧЕСКОЕ ПРЕДСТАВЛЕНИЕ ХИМИЧЕСКОЙ УСТАНОВКИ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Мнемосхема трубопроводов и встроенных приборов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785926"/>
            <a:ext cx="8858280" cy="2949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dirty="0" smtClean="0"/>
              <a:t>В качестве </a:t>
            </a:r>
            <a:r>
              <a:rPr lang="ru-RU" b="1" i="1" u="sng" dirty="0" smtClean="0"/>
              <a:t>базовой информации</a:t>
            </a:r>
            <a:r>
              <a:rPr lang="ru-RU" dirty="0" smtClean="0"/>
              <a:t> рассматриваема мнемосхема содержит:</a:t>
            </a:r>
          </a:p>
          <a:p>
            <a:pPr lvl="0"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Виды аппаратов и машин;</a:t>
            </a:r>
          </a:p>
          <a:p>
            <a:pPr lvl="0"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Обозначения аппаратов и машин с указанием их характеристик;</a:t>
            </a:r>
          </a:p>
          <a:p>
            <a:pPr lvl="0"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Указание условных проходов, ступеней давления, названий материалов и исполнений трубопроводов;</a:t>
            </a:r>
          </a:p>
          <a:p>
            <a:pPr lvl="0"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Сведения об изоляции элементов установки;</a:t>
            </a:r>
          </a:p>
          <a:p>
            <a:pPr lvl="0"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Назначение </a:t>
            </a:r>
            <a:r>
              <a:rPr lang="ru-RU" dirty="0" err="1" smtClean="0"/>
              <a:t>КИПиА</a:t>
            </a:r>
            <a:r>
              <a:rPr lang="ru-RU" dirty="0" smtClean="0"/>
              <a:t>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ГРАФИЧЕСКОЕ ПРЕДСТАВЛЕНИЕ ХИМИЧЕСКОЙ УСТАНОВКИ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Мнемосхема трубопроводов и встроенных приборов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785926"/>
            <a:ext cx="88582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dirty="0" smtClean="0"/>
              <a:t>В качестве </a:t>
            </a:r>
            <a:r>
              <a:rPr lang="ru-RU" b="1" i="1" u="sng" dirty="0" smtClean="0"/>
              <a:t>добавочной информации</a:t>
            </a:r>
            <a:r>
              <a:rPr lang="ru-RU" dirty="0" smtClean="0"/>
              <a:t> блок – схема может содержать:</a:t>
            </a:r>
          </a:p>
          <a:p>
            <a:pPr lvl="0"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Пути прохождения энергоносителей, их название и расход;</a:t>
            </a:r>
          </a:p>
          <a:p>
            <a:pPr lvl="0"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Обозначение арматуры и важнейших контрольно – измерительных приборов;</a:t>
            </a:r>
          </a:p>
          <a:p>
            <a:pPr lvl="0"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Монтажную высоту аппаратов и машин;</a:t>
            </a:r>
          </a:p>
          <a:p>
            <a:pPr lvl="0"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Материалы, используемые для изготовления аппаратов и машин.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786058"/>
            <a:ext cx="4714908" cy="281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ГРАФИЧЕСКОЕ ПРЕДСТАВЛЕНИЕ ХИМИЧЕСКОЙ УСТАНОВКИ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Мнемосхема трубопроводов и встроенных приборов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785926"/>
            <a:ext cx="8643998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Графические символы для арматуры состоят из условных обозначений исполнительного элемента и сервопривода</a:t>
            </a:r>
            <a:r>
              <a:rPr lang="en-US" dirty="0" smtClean="0"/>
              <a:t>:</a:t>
            </a: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60007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Рисунок 5. Арматура с сервоприводом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ГРАФИЧЕСКОЕ ПРЕДСТАВЛЕНИЕ ХИМИЧЕСКОЙ УСТАНОВКИ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Мнемосхема трубопроводов и встроенных приборов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143116"/>
            <a:ext cx="86439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Ненадежные в работе регулировочная арматура и аппараты в местах перед входом и после выхода снабжены задвижками, позволяющими демонтировать это оборудование без отключения всей установки или общего сбоя в работе в случае избыточного давления на этих сомнительных участках.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286512" y="1571612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№1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0007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Рисунок 6. Демонтированный насос</a:t>
            </a:r>
            <a:endParaRPr lang="ru-RU" dirty="0"/>
          </a:p>
        </p:txBody>
      </p:sp>
      <p:pic>
        <p:nvPicPr>
          <p:cNvPr id="12" name="Рисунок 1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4143380"/>
            <a:ext cx="5072098" cy="1484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i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ГРАФИЧЕСКОЕ ПРЕДСТАВЛЕНИЕ ХИМИЧЕСКОЙ УСТАНОВКИ</a:t>
            </a:r>
            <a:endParaRPr lang="ru-RU" sz="2800" i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Мнемосхема трубопроводов и встроенных приборов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143116"/>
            <a:ext cx="86439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Особенно важную арматуру следует по возможности так встраивать в трубопроводную сеть, чтобы в случае неисправности их можно было демонтировать без остановки всей установки</a:t>
            </a:r>
            <a:r>
              <a:rPr lang="en-US" dirty="0" smtClean="0"/>
              <a:t>. </a:t>
            </a:r>
            <a:r>
              <a:rPr lang="ru-RU" dirty="0" smtClean="0"/>
              <a:t>Для этой цели прокладывают</a:t>
            </a:r>
            <a:r>
              <a:rPr lang="en-US" dirty="0" smtClean="0"/>
              <a:t> </a:t>
            </a:r>
            <a:r>
              <a:rPr lang="ru-RU" b="1" i="1" dirty="0" err="1" smtClean="0"/>
              <a:t>байпасную</a:t>
            </a:r>
            <a:r>
              <a:rPr lang="ru-RU" b="1" i="1" dirty="0" smtClean="0"/>
              <a:t> линию ( обводной трубопровод</a:t>
            </a:r>
            <a:r>
              <a:rPr lang="en-US" b="1" i="1" dirty="0" smtClean="0"/>
              <a:t> )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286512" y="1571612"/>
            <a:ext cx="2662238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№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2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0007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Рисунок 7. Демонтированный клапан с байпасом</a:t>
            </a:r>
            <a:endParaRPr lang="ru-RU" dirty="0"/>
          </a:p>
        </p:txBody>
      </p:sp>
      <p:pic>
        <p:nvPicPr>
          <p:cNvPr id="14" name="Рисунок 13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786190"/>
            <a:ext cx="4143404" cy="209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Мнемосхемы трубопроводов и встроенных приборов технических установок</a:t>
            </a:r>
            <a:endParaRPr lang="ru-RU" sz="2800" dirty="0"/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i="1" u="sng" dirty="0" smtClean="0"/>
              <a:t>Установка для перекачивания жидкости</a:t>
            </a:r>
            <a:endParaRPr lang="ru-RU" sz="2000" i="1" u="sng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714488"/>
            <a:ext cx="8643998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dirty="0" smtClean="0"/>
              <a:t>Арматура отмечается в мнемосхеме с помощью принятых условных обозначений.</a:t>
            </a:r>
            <a:r>
              <a:rPr lang="en-US" dirty="0" smtClean="0"/>
              <a:t>  </a:t>
            </a:r>
            <a:r>
              <a:rPr lang="ru-RU" dirty="0" smtClean="0"/>
              <a:t>Способ обозначения</a:t>
            </a:r>
            <a:r>
              <a:rPr lang="en-US" dirty="0" smtClean="0"/>
              <a:t>: </a:t>
            </a:r>
          </a:p>
          <a:p>
            <a:pPr>
              <a:lnSpc>
                <a:spcPct val="150000"/>
              </a:lnSpc>
            </a:pPr>
            <a:r>
              <a:rPr lang="ru-RU" u="sng" dirty="0" smtClean="0"/>
              <a:t>Буква  латинского алфавита</a:t>
            </a:r>
            <a:r>
              <a:rPr lang="ru-RU" dirty="0" smtClean="0"/>
              <a:t>, </a:t>
            </a:r>
            <a:r>
              <a:rPr lang="ru-RU" u="sng" dirty="0" smtClean="0"/>
              <a:t>номера трубопровода </a:t>
            </a:r>
            <a:r>
              <a:rPr lang="ru-RU" dirty="0" smtClean="0"/>
              <a:t>и </a:t>
            </a:r>
            <a:r>
              <a:rPr lang="ru-RU" u="sng" dirty="0" smtClean="0"/>
              <a:t>двухразрядного числа</a:t>
            </a:r>
            <a:r>
              <a:rPr lang="ru-RU" dirty="0" smtClean="0"/>
              <a:t>.</a:t>
            </a:r>
          </a:p>
          <a:p>
            <a:pPr indent="457200">
              <a:lnSpc>
                <a:spcPct val="150000"/>
              </a:lnSpc>
            </a:pPr>
            <a:r>
              <a:rPr lang="ru-RU" dirty="0" smtClean="0"/>
              <a:t>где буквенное обозначение</a:t>
            </a:r>
            <a:r>
              <a:rPr lang="en-US" dirty="0" smtClean="0"/>
              <a:t>:</a:t>
            </a:r>
            <a:endParaRPr lang="ru-RU" dirty="0" smtClean="0"/>
          </a:p>
          <a:p>
            <a:pPr indent="457200">
              <a:lnSpc>
                <a:spcPct val="150000"/>
              </a:lnSpc>
            </a:pPr>
            <a:r>
              <a:rPr lang="en-US" dirty="0" smtClean="0"/>
              <a:t>V </a:t>
            </a:r>
            <a:r>
              <a:rPr lang="ru-RU" dirty="0" smtClean="0"/>
              <a:t>– запорный клапан,</a:t>
            </a:r>
          </a:p>
          <a:p>
            <a:pPr indent="457200">
              <a:lnSpc>
                <a:spcPct val="150000"/>
              </a:lnSpc>
            </a:pPr>
            <a:r>
              <a:rPr lang="en-US" dirty="0" smtClean="0"/>
              <a:t>S</a:t>
            </a:r>
            <a:r>
              <a:rPr lang="ru-RU" dirty="0" smtClean="0"/>
              <a:t> – задвижка, </a:t>
            </a:r>
          </a:p>
          <a:p>
            <a:pPr indent="457200">
              <a:lnSpc>
                <a:spcPct val="150000"/>
              </a:lnSpc>
            </a:pPr>
            <a:r>
              <a:rPr lang="ru-RU" dirty="0" smtClean="0"/>
              <a:t>Н – кран,</a:t>
            </a:r>
          </a:p>
          <a:p>
            <a:pPr indent="457200">
              <a:lnSpc>
                <a:spcPct val="150000"/>
              </a:lnSpc>
            </a:pPr>
            <a:r>
              <a:rPr lang="ru-RU" dirty="0" smtClean="0"/>
              <a:t>К – заслонка.</a:t>
            </a:r>
          </a:p>
          <a:p>
            <a:pPr indent="457200">
              <a:lnSpc>
                <a:spcPct val="150000"/>
              </a:lnSpc>
            </a:pPr>
            <a:endParaRPr lang="ru-RU" b="1" i="1" dirty="0" smtClean="0"/>
          </a:p>
          <a:p>
            <a:pPr indent="457200">
              <a:lnSpc>
                <a:spcPct val="150000"/>
              </a:lnSpc>
            </a:pPr>
            <a:endParaRPr lang="ru-RU" b="1" i="1" dirty="0" smtClean="0"/>
          </a:p>
          <a:p>
            <a:pPr indent="457200">
              <a:lnSpc>
                <a:spcPct val="150000"/>
              </a:lnSpc>
            </a:pPr>
            <a:r>
              <a:rPr lang="en-US" b="1" i="1" u="sng" dirty="0" smtClean="0"/>
              <a:t>V</a:t>
            </a:r>
            <a:r>
              <a:rPr lang="ru-RU" b="1" i="1" u="sng" dirty="0" smtClean="0"/>
              <a:t>305</a:t>
            </a:r>
            <a:r>
              <a:rPr lang="ru-RU" b="1" i="1" dirty="0" smtClean="0"/>
              <a:t> </a:t>
            </a:r>
            <a:r>
              <a:rPr lang="en-US" b="1" i="1" dirty="0" smtClean="0"/>
              <a:t> - </a:t>
            </a:r>
            <a:r>
              <a:rPr lang="ru-RU" dirty="0" smtClean="0"/>
              <a:t>клапан в трубопроводе № 3 с порядковым номером 05.</a:t>
            </a: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6429388" y="5429264"/>
            <a:ext cx="2214578" cy="36353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 №1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119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Мнемосхемы трубопроводов и встроенных приборов технических установок</a:t>
            </a:r>
            <a:endParaRPr lang="ru-RU" sz="2800" dirty="0"/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i="1" u="sng" dirty="0" smtClean="0"/>
              <a:t>Установка для перекачивания жидкости</a:t>
            </a:r>
            <a:endParaRPr lang="ru-RU" sz="2000" i="1" u="sng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5786454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dirty="0" smtClean="0"/>
              <a:t>Рисунок 8. Мнемосхема трубопроводов и встроенных приборов перекачивающей установки</a:t>
            </a:r>
            <a:endParaRPr lang="ru-RU" dirty="0"/>
          </a:p>
        </p:txBody>
      </p:sp>
      <p:pic>
        <p:nvPicPr>
          <p:cNvPr id="10" name="Рисунок 9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500174"/>
            <a:ext cx="5715104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6500826" y="1714488"/>
            <a:ext cx="2214578" cy="36353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 №1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Мнемосхемы трубопроводов и встроенных приборов технических установок</a:t>
            </a:r>
            <a:endParaRPr lang="ru-RU" sz="2800" dirty="0"/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i="1" u="sng" dirty="0" smtClean="0"/>
              <a:t>Установка для приготовления раствора</a:t>
            </a:r>
            <a:endParaRPr lang="ru-RU" sz="2000" i="1" u="sng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5786454"/>
            <a:ext cx="8715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Рисунок 9. Схема установки для приготовления раствора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2071678"/>
            <a:ext cx="6238269" cy="3685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500826" y="1714488"/>
            <a:ext cx="2214578" cy="36353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 №2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Мнемосхемы трубопроводов и встроенных приборов технических установок</a:t>
            </a:r>
            <a:endParaRPr lang="ru-RU" sz="2800" dirty="0"/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dirty="0" smtClean="0"/>
              <a:t>Установка для приготовления раствора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285992"/>
            <a:ext cx="8715436" cy="3780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Для улучшения растворимости смесь нагревается в аппарате-растворителе В1 посредством обогреваемого паром теплообменника </a:t>
            </a:r>
            <a:r>
              <a:rPr lang="en-US" dirty="0" smtClean="0"/>
              <a:t>W</a:t>
            </a:r>
            <a:r>
              <a:rPr lang="ru-RU" dirty="0" smtClean="0"/>
              <a:t>2. Подача греющего пара дозируется регулируемым клапаном с приводом от электродвигателя, причем в случае его неисправности можно воспользоваться ручным управлением на основе байпаса. Слив конденсата осуществляется через </a:t>
            </a:r>
            <a:r>
              <a:rPr lang="ru-RU" dirty="0" err="1" smtClean="0"/>
              <a:t>конденсатоотводчик</a:t>
            </a:r>
            <a:r>
              <a:rPr lang="ru-RU" dirty="0" smtClean="0"/>
              <a:t>. В результате нагревания в аппарате В1 испаряется часть растворителя, которая конденсируется в теплообменнике </a:t>
            </a:r>
            <a:r>
              <a:rPr lang="en-US" dirty="0" smtClean="0"/>
              <a:t>W</a:t>
            </a:r>
            <a:r>
              <a:rPr lang="ru-RU" dirty="0" smtClean="0"/>
              <a:t>1 с последующей рекуперацией. Полученный раствор отводится из резервуара с помощью центробежного насоса </a:t>
            </a:r>
            <a:endParaRPr lang="ru-RU" dirty="0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500826" y="1714488"/>
            <a:ext cx="2214578" cy="36353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 №2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Мнемосхемы трубопроводов и встроенных приборов технических установок</a:t>
            </a:r>
            <a:endParaRPr lang="ru-RU" sz="2800" dirty="0"/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0" y="114298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i="1" u="sng" dirty="0" smtClean="0"/>
              <a:t>Химическая установка с реакторами и разделительной колонной</a:t>
            </a:r>
            <a:endParaRPr lang="ru-RU" sz="2000" i="1" u="sng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5786454"/>
            <a:ext cx="8715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Рисунок 10. Блок – схема химической установки</a:t>
            </a:r>
            <a:endParaRPr lang="ru-RU" dirty="0"/>
          </a:p>
        </p:txBody>
      </p:sp>
      <p:pic>
        <p:nvPicPr>
          <p:cNvPr id="10" name="Рисунок 9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1857364"/>
            <a:ext cx="5760737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500826" y="1714488"/>
            <a:ext cx="2214578" cy="36353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ПРИМЕР №3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Лекция № 6</a:t>
            </a:r>
          </a:p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Графические символы технологических установок (выдержка из DIN 28004, ч. 3 и DIN 2429)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124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Графические символы технологических установок (выдержка из </a:t>
            </a:r>
            <a:r>
              <a:rPr lang="en-US" sz="2800" dirty="0" smtClean="0"/>
              <a:t>DIN</a:t>
            </a:r>
            <a:r>
              <a:rPr lang="ru-RU" sz="2800" dirty="0" smtClean="0"/>
              <a:t> 28004, ч. 3 и </a:t>
            </a:r>
            <a:r>
              <a:rPr lang="en-US" sz="2800" dirty="0" smtClean="0"/>
              <a:t>DIN</a:t>
            </a:r>
            <a:r>
              <a:rPr lang="ru-RU" sz="2800" dirty="0" smtClean="0"/>
              <a:t> 2429)</a:t>
            </a:r>
            <a:endParaRPr lang="ru-RU" sz="2800" dirty="0"/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00174"/>
            <a:ext cx="8215370" cy="2228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71472" y="4071942"/>
            <a:ext cx="800105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1200"/>
              </a:spcAft>
            </a:pPr>
            <a:r>
              <a:rPr lang="de-DE" sz="2000" b="1" dirty="0" smtClean="0"/>
              <a:t>D</a:t>
            </a:r>
            <a:r>
              <a:rPr lang="de-DE" sz="2000" dirty="0" smtClean="0"/>
              <a:t>eutsches </a:t>
            </a:r>
            <a:r>
              <a:rPr lang="de-DE" sz="2000" b="1" dirty="0" smtClean="0"/>
              <a:t>I</a:t>
            </a:r>
            <a:r>
              <a:rPr lang="de-DE" sz="2000" dirty="0" smtClean="0"/>
              <a:t>nstitut für </a:t>
            </a:r>
            <a:r>
              <a:rPr lang="de-DE" sz="2000" b="1" dirty="0" smtClean="0"/>
              <a:t>N</a:t>
            </a:r>
            <a:r>
              <a:rPr lang="de-DE" sz="2000" dirty="0" smtClean="0"/>
              <a:t>ormung e.V. (Hrsg.). DIN-28004, Teil 1-4: Fließbilder verfahrenstechnischer Anlagen (1988)</a:t>
            </a:r>
          </a:p>
          <a:p>
            <a:pPr indent="457200" algn="just"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/>
              <a:t>Немецкий институт по стандартизации е.В. (ред.). DIN 28004, часть 1-4: Блок-схемы технологических установок (1988)</a:t>
            </a:r>
            <a:r>
              <a:rPr lang="en-US" sz="2000" dirty="0" smtClean="0"/>
              <a:t> </a:t>
            </a:r>
            <a:endParaRPr lang="ru-RU" sz="20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125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Графические символы технологических установок (выдержка из </a:t>
            </a:r>
            <a:r>
              <a:rPr lang="en-US" sz="2800" dirty="0" smtClean="0"/>
              <a:t>DIN</a:t>
            </a:r>
            <a:r>
              <a:rPr lang="ru-RU" sz="2800" dirty="0" smtClean="0"/>
              <a:t> 28004, ч. 3 и </a:t>
            </a:r>
            <a:r>
              <a:rPr lang="en-US" sz="2800" dirty="0" smtClean="0"/>
              <a:t>DIN</a:t>
            </a:r>
            <a:r>
              <a:rPr lang="ru-RU" sz="2800" dirty="0" smtClean="0"/>
              <a:t> 2429)</a:t>
            </a:r>
            <a:endParaRPr lang="ru-RU" sz="28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60000">
            <a:off x="185194" y="1361537"/>
            <a:ext cx="871543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126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Графические символы технологических установок (выдержка из </a:t>
            </a:r>
            <a:r>
              <a:rPr lang="en-US" sz="2800" dirty="0" smtClean="0"/>
              <a:t>DIN</a:t>
            </a:r>
            <a:r>
              <a:rPr lang="ru-RU" sz="2800" dirty="0" smtClean="0"/>
              <a:t> 28004, ч. 3 и </a:t>
            </a:r>
            <a:r>
              <a:rPr lang="en-US" sz="2800" dirty="0" smtClean="0"/>
              <a:t>DIN</a:t>
            </a:r>
            <a:r>
              <a:rPr lang="ru-RU" sz="2800" dirty="0" smtClean="0"/>
              <a:t> 2429)</a:t>
            </a:r>
            <a:endParaRPr lang="ru-RU" sz="2800" dirty="0"/>
          </a:p>
        </p:txBody>
      </p:sp>
      <p:pic>
        <p:nvPicPr>
          <p:cNvPr id="164866" name="Picture 2" descr="C: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8615363" cy="4764088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127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Графические символы технологических установок (выдержка из </a:t>
            </a:r>
            <a:r>
              <a:rPr lang="en-US" sz="2800" dirty="0" smtClean="0"/>
              <a:t>DIN</a:t>
            </a:r>
            <a:r>
              <a:rPr lang="ru-RU" sz="2800" dirty="0" smtClean="0"/>
              <a:t> 28004, ч. 3 и </a:t>
            </a:r>
            <a:r>
              <a:rPr lang="en-US" sz="2800" dirty="0" smtClean="0"/>
              <a:t>DIN</a:t>
            </a:r>
            <a:r>
              <a:rPr lang="ru-RU" sz="2800" dirty="0" smtClean="0"/>
              <a:t> 2429)</a:t>
            </a:r>
            <a:endParaRPr lang="ru-RU" sz="2800" dirty="0"/>
          </a:p>
        </p:txBody>
      </p:sp>
      <p:pic>
        <p:nvPicPr>
          <p:cNvPr id="165890" name="Picture 2" descr="C: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071678"/>
            <a:ext cx="8577263" cy="3171825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128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Графические символы технологических установок (выдержка из </a:t>
            </a:r>
            <a:r>
              <a:rPr lang="en-US" sz="2800" dirty="0" smtClean="0"/>
              <a:t>DIN</a:t>
            </a:r>
            <a:r>
              <a:rPr lang="ru-RU" sz="2800" dirty="0" smtClean="0"/>
              <a:t> 28004, ч. 3 и </a:t>
            </a:r>
            <a:r>
              <a:rPr lang="en-US" sz="2800" dirty="0" smtClean="0"/>
              <a:t>DIN</a:t>
            </a:r>
            <a:r>
              <a:rPr lang="ru-RU" sz="2800" dirty="0" smtClean="0"/>
              <a:t> 2429)</a:t>
            </a:r>
            <a:endParaRPr lang="ru-RU" sz="28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857364"/>
            <a:ext cx="8501122" cy="3449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129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Графические символы технологических установок (выдержка из </a:t>
            </a:r>
            <a:r>
              <a:rPr lang="en-US" sz="2800" dirty="0" smtClean="0"/>
              <a:t>DIN</a:t>
            </a:r>
            <a:r>
              <a:rPr lang="ru-RU" sz="2800" dirty="0" smtClean="0"/>
              <a:t> 28004, ч. 3 и </a:t>
            </a:r>
            <a:r>
              <a:rPr lang="en-US" sz="2800" dirty="0" smtClean="0"/>
              <a:t>DIN</a:t>
            </a:r>
            <a:r>
              <a:rPr lang="ru-RU" sz="2800" dirty="0" smtClean="0"/>
              <a:t> 2429)</a:t>
            </a:r>
            <a:endParaRPr lang="ru-RU" sz="2800" dirty="0"/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8572560" cy="208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00438"/>
            <a:ext cx="8572560" cy="297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130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Графические символы технологических установок (выдержка из </a:t>
            </a:r>
            <a:r>
              <a:rPr lang="en-US" sz="2800" dirty="0" smtClean="0"/>
              <a:t>DIN</a:t>
            </a:r>
            <a:r>
              <a:rPr lang="ru-RU" sz="2800" dirty="0" smtClean="0"/>
              <a:t> 28004, ч. 3 и </a:t>
            </a:r>
            <a:r>
              <a:rPr lang="en-US" sz="2800" dirty="0" smtClean="0"/>
              <a:t>DIN</a:t>
            </a:r>
            <a:r>
              <a:rPr lang="ru-RU" sz="2800" dirty="0" smtClean="0"/>
              <a:t> 2429)</a:t>
            </a:r>
            <a:endParaRPr lang="ru-RU" sz="2800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207" y="1357298"/>
            <a:ext cx="8357635" cy="3040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572008"/>
            <a:ext cx="8429684" cy="1676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131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Графические символы технологических установок (выдержка из </a:t>
            </a:r>
            <a:r>
              <a:rPr lang="en-US" sz="2800" dirty="0" smtClean="0"/>
              <a:t>DIN</a:t>
            </a:r>
            <a:r>
              <a:rPr lang="ru-RU" sz="2800" dirty="0" smtClean="0"/>
              <a:t> 28004, ч. 3 и </a:t>
            </a:r>
            <a:r>
              <a:rPr lang="en-US" sz="2800" dirty="0" smtClean="0"/>
              <a:t>DIN</a:t>
            </a:r>
            <a:r>
              <a:rPr lang="ru-RU" sz="2800" dirty="0" smtClean="0"/>
              <a:t> 2429)</a:t>
            </a:r>
            <a:endParaRPr lang="ru-RU" sz="2800" dirty="0"/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142984"/>
            <a:ext cx="8429684" cy="282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071942"/>
            <a:ext cx="835824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132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Графические символы технологических установок (выдержка из </a:t>
            </a:r>
            <a:r>
              <a:rPr lang="en-US" sz="2800" dirty="0" smtClean="0"/>
              <a:t>DIN</a:t>
            </a:r>
            <a:r>
              <a:rPr lang="ru-RU" sz="2800" dirty="0" smtClean="0"/>
              <a:t> 28004, ч. 3 и </a:t>
            </a:r>
            <a:r>
              <a:rPr lang="en-US" sz="2800" dirty="0" smtClean="0"/>
              <a:t>DIN</a:t>
            </a:r>
            <a:r>
              <a:rPr lang="ru-RU" sz="2800" dirty="0" smtClean="0"/>
              <a:t> 2429)</a:t>
            </a:r>
            <a:endParaRPr lang="ru-RU" sz="2800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928670"/>
            <a:ext cx="8429684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133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Графические символы технологических установок (выдержка из </a:t>
            </a:r>
            <a:r>
              <a:rPr lang="en-US" sz="2800" dirty="0" smtClean="0"/>
              <a:t>DIN</a:t>
            </a:r>
            <a:r>
              <a:rPr lang="ru-RU" sz="2800" dirty="0" smtClean="0"/>
              <a:t> 28004, ч. 3 и </a:t>
            </a:r>
            <a:r>
              <a:rPr lang="en-US" sz="2800" dirty="0" smtClean="0"/>
              <a:t>DIN</a:t>
            </a:r>
            <a:r>
              <a:rPr lang="ru-RU" sz="2800" dirty="0" smtClean="0"/>
              <a:t> 2429)</a:t>
            </a:r>
            <a:endParaRPr lang="ru-RU" sz="28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928802"/>
            <a:ext cx="8501121" cy="3527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134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Графические символы технологических установок (выдержка из </a:t>
            </a:r>
            <a:r>
              <a:rPr lang="en-US" sz="2800" dirty="0" smtClean="0"/>
              <a:t>DIN</a:t>
            </a:r>
            <a:r>
              <a:rPr lang="ru-RU" sz="2800" dirty="0" smtClean="0"/>
              <a:t> 28004, ч. 3 и </a:t>
            </a:r>
            <a:r>
              <a:rPr lang="en-US" sz="2800" dirty="0" smtClean="0"/>
              <a:t>DIN</a:t>
            </a:r>
            <a:r>
              <a:rPr lang="ru-RU" sz="2800" dirty="0" smtClean="0"/>
              <a:t> 2429)</a:t>
            </a:r>
            <a:endParaRPr lang="ru-RU" sz="2800" dirty="0"/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00240"/>
            <a:ext cx="8643998" cy="3538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135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Графические символы технологических установок (выдержка из </a:t>
            </a:r>
            <a:r>
              <a:rPr lang="en-US" sz="2800" dirty="0" smtClean="0"/>
              <a:t>DIN</a:t>
            </a:r>
            <a:r>
              <a:rPr lang="ru-RU" sz="2800" dirty="0" smtClean="0"/>
              <a:t> 28004, ч. 3 и </a:t>
            </a:r>
            <a:r>
              <a:rPr lang="en-US" sz="2800" dirty="0" smtClean="0"/>
              <a:t>DIN</a:t>
            </a:r>
            <a:r>
              <a:rPr lang="ru-RU" sz="2800" dirty="0" smtClean="0"/>
              <a:t> 2429)</a:t>
            </a:r>
            <a:endParaRPr lang="ru-RU" sz="28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00174"/>
            <a:ext cx="842968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136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Графические символы технологических установок (выдержка из </a:t>
            </a:r>
            <a:r>
              <a:rPr lang="en-US" sz="2800" dirty="0" smtClean="0"/>
              <a:t>DIN</a:t>
            </a:r>
            <a:r>
              <a:rPr lang="ru-RU" sz="2800" dirty="0" smtClean="0"/>
              <a:t> 28004, ч. 3 и </a:t>
            </a:r>
            <a:r>
              <a:rPr lang="en-US" sz="2800" dirty="0" smtClean="0"/>
              <a:t>DIN</a:t>
            </a:r>
            <a:r>
              <a:rPr lang="ru-RU" sz="2800" dirty="0" smtClean="0"/>
              <a:t> 2429)</a:t>
            </a:r>
            <a:endParaRPr lang="ru-RU" sz="2800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928802"/>
            <a:ext cx="8429684" cy="386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137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Графические символы технологических установок (выдержка из </a:t>
            </a:r>
            <a:r>
              <a:rPr lang="en-US" sz="2800" dirty="0" smtClean="0"/>
              <a:t>DIN</a:t>
            </a:r>
            <a:r>
              <a:rPr lang="ru-RU" sz="2800" dirty="0" smtClean="0"/>
              <a:t> 28004, ч. 3 и </a:t>
            </a:r>
            <a:r>
              <a:rPr lang="en-US" sz="2800" dirty="0" smtClean="0"/>
              <a:t>DIN</a:t>
            </a:r>
            <a:r>
              <a:rPr lang="ru-RU" sz="2800" dirty="0" smtClean="0"/>
              <a:t> 2429)</a:t>
            </a:r>
            <a:endParaRPr lang="ru-RU" sz="28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142984"/>
            <a:ext cx="8501122" cy="544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138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Лекция № 7</a:t>
            </a:r>
          </a:p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139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МАТЕРИАЛЫ ДЛЯ ХИМИЧЕСКИХ УСТАНОВОК</a:t>
            </a:r>
            <a:endParaRPr lang="ru-RU" sz="28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07950" y="1584325"/>
            <a:ext cx="8882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dirty="0"/>
              <a:t>Требования </a:t>
            </a:r>
            <a:r>
              <a:rPr lang="ru-RU" sz="2400" dirty="0" smtClean="0"/>
              <a:t>к материалам химических установок: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2214554"/>
            <a:ext cx="84296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>
              <a:lnSpc>
                <a:spcPct val="150000"/>
              </a:lnSpc>
              <a:buFontTx/>
              <a:buAutoNum type="arabicPeriod"/>
            </a:pPr>
            <a:r>
              <a:rPr lang="ru-RU" sz="2000" b="1" dirty="0" smtClean="0"/>
              <a:t>Высокая механическая прочность.</a:t>
            </a:r>
          </a:p>
          <a:p>
            <a:pPr indent="360000">
              <a:lnSpc>
                <a:spcPct val="150000"/>
              </a:lnSpc>
              <a:buFontTx/>
              <a:buAutoNum type="arabicPeriod"/>
            </a:pPr>
            <a:r>
              <a:rPr lang="ru-RU" sz="2000" b="1" dirty="0" smtClean="0"/>
              <a:t>Достаточно высокая химическая или коррозионная </a:t>
            </a:r>
          </a:p>
          <a:p>
            <a:pPr indent="360000">
              <a:lnSpc>
                <a:spcPct val="150000"/>
              </a:lnSpc>
            </a:pPr>
            <a:r>
              <a:rPr lang="ru-RU" sz="2000" b="1" dirty="0" smtClean="0"/>
              <a:t>стойкость в различных средах </a:t>
            </a:r>
          </a:p>
          <a:p>
            <a:pPr indent="360000">
              <a:lnSpc>
                <a:spcPct val="150000"/>
              </a:lnSpc>
              <a:buFontTx/>
              <a:buAutoNum type="arabicPeriod" startAt="3"/>
            </a:pPr>
            <a:r>
              <a:rPr lang="ru-RU" sz="2000" b="1" dirty="0" smtClean="0"/>
              <a:t>Большая теплопроводность и низкая теплоемкость </a:t>
            </a:r>
          </a:p>
          <a:p>
            <a:pPr indent="360000">
              <a:lnSpc>
                <a:spcPct val="150000"/>
              </a:lnSpc>
            </a:pPr>
            <a:r>
              <a:rPr lang="ru-RU" sz="2000" b="1" dirty="0" smtClean="0"/>
              <a:t>материала. </a:t>
            </a:r>
          </a:p>
          <a:p>
            <a:pPr indent="360000">
              <a:lnSpc>
                <a:spcPct val="150000"/>
              </a:lnSpc>
              <a:buFontTx/>
              <a:buAutoNum type="arabicPeriod" startAt="4"/>
            </a:pPr>
            <a:r>
              <a:rPr lang="ru-RU" sz="2000" b="1" dirty="0" smtClean="0"/>
              <a:t>Относительная доступность, распространенность </a:t>
            </a:r>
          </a:p>
          <a:p>
            <a:pPr indent="360000">
              <a:lnSpc>
                <a:spcPct val="150000"/>
              </a:lnSpc>
            </a:pPr>
            <a:r>
              <a:rPr lang="ru-RU" sz="2000" b="1" dirty="0" smtClean="0"/>
              <a:t>материала.</a:t>
            </a:r>
          </a:p>
          <a:p>
            <a:pPr indent="360000">
              <a:lnSpc>
                <a:spcPct val="150000"/>
              </a:lnSpc>
              <a:buFontTx/>
              <a:buAutoNum type="arabicPeriod" startAt="5"/>
            </a:pPr>
            <a:r>
              <a:rPr lang="ru-RU" sz="2000" b="1" dirty="0" smtClean="0"/>
              <a:t>Невысокая стоимость материала.</a:t>
            </a:r>
            <a:endParaRPr lang="ru-RU" sz="2000" b="1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140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МАТЕРИАЛЫ ДЛЯ ХИМИЧЕСКИХ УСТАНОВОК</a:t>
            </a:r>
            <a:endParaRPr lang="ru-RU" sz="28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2844" y="1142984"/>
            <a:ext cx="87868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dirty="0" smtClean="0"/>
              <a:t>Деление материалов на группы в зависимости от состава и общих характеристик :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14480" y="6357958"/>
            <a:ext cx="6000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Рисунок 1. Классификация материалов по группам</a:t>
            </a:r>
          </a:p>
        </p:txBody>
      </p:sp>
      <p:pic>
        <p:nvPicPr>
          <p:cNvPr id="131073" name="Picture 1" descr="C:\Без име222ни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785926"/>
            <a:ext cx="9144000" cy="4359273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141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МАТЕРИАЛЫ ДЛЯ ХИМИЧЕСКИХ УСТАНОВОК</a:t>
            </a:r>
            <a:endParaRPr lang="ru-RU" sz="28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2844" y="1000108"/>
            <a:ext cx="878687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dirty="0" smtClean="0"/>
              <a:t>Вспомогательные материалы и энергия:</a:t>
            </a:r>
          </a:p>
          <a:p>
            <a:pPr indent="457200"/>
            <a:endParaRPr lang="en-US" dirty="0" smtClean="0"/>
          </a:p>
          <a:p>
            <a:pPr indent="457200" algn="just"/>
            <a:r>
              <a:rPr lang="ru-RU" dirty="0" smtClean="0"/>
              <a:t>Для эксплуатации химических установок и содержания их в исправности, а также для обработки конструктивных деталей требуются определенные вспомогательные материалы и генерирующие энергию вещества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6357958"/>
            <a:ext cx="8429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Рисунок 2. Вспомогательные и энергетические материалы</a:t>
            </a:r>
            <a:endParaRPr lang="ru-RU" dirty="0"/>
          </a:p>
        </p:txBody>
      </p:sp>
      <p:pic>
        <p:nvPicPr>
          <p:cNvPr id="130049" name="Picture 1" descr="C:\Безasda имени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43182"/>
            <a:ext cx="9144000" cy="3488503"/>
          </a:xfrm>
          <a:prstGeom prst="rect">
            <a:avLst/>
          </a:prstGeom>
          <a:noFill/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6D177-2853-4310-8CCA-6DBB6F82EFBF}" type="slidenum">
              <a:rPr lang="ru-RU" smtClean="0"/>
              <a:pPr>
                <a:defRPr/>
              </a:pPr>
              <a:t>142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285720" y="1571612"/>
            <a:ext cx="8607455" cy="641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b="1" dirty="0" err="1">
                <a:latin typeface="Arial" pitchFamily="34" charset="0"/>
                <a:cs typeface="Arial" pitchFamily="34" charset="0"/>
              </a:rPr>
              <a:t>Железоуглеродные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сплавы с массовой долей углерода от 2,03 до 5,7 %. Получают в результате доменного процесса из железной руды. </a:t>
            </a:r>
          </a:p>
        </p:txBody>
      </p:sp>
      <p:sp>
        <p:nvSpPr>
          <p:cNvPr id="58372" name="Rectangle 6"/>
          <p:cNvSpPr>
            <a:spLocks noChangeArrowheads="1"/>
          </p:cNvSpPr>
          <p:nvPr/>
        </p:nvSpPr>
        <p:spPr bwMode="auto">
          <a:xfrm>
            <a:off x="285720" y="2571744"/>
            <a:ext cx="2011363" cy="915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ru-RU">
                <a:latin typeface="Arial" pitchFamily="34" charset="0"/>
                <a:cs typeface="Arial" pitchFamily="34" charset="0"/>
              </a:rPr>
              <a:t>менее 4,25 % углерода, доэвтектические</a:t>
            </a:r>
          </a:p>
        </p:txBody>
      </p:sp>
      <p:sp>
        <p:nvSpPr>
          <p:cNvPr id="58373" name="Rectangle 7"/>
          <p:cNvSpPr>
            <a:spLocks noChangeArrowheads="1"/>
          </p:cNvSpPr>
          <p:nvPr/>
        </p:nvSpPr>
        <p:spPr bwMode="auto">
          <a:xfrm>
            <a:off x="6694458" y="2571744"/>
            <a:ext cx="2011362" cy="915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более 4,25 % углерода,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заэвтектические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374" name="Rectangle 8"/>
          <p:cNvSpPr>
            <a:spLocks noChangeArrowheads="1"/>
          </p:cNvSpPr>
          <p:nvPr/>
        </p:nvSpPr>
        <p:spPr bwMode="auto">
          <a:xfrm>
            <a:off x="2500298" y="2357430"/>
            <a:ext cx="4032250" cy="14652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Плотность  и теплоёмкость почти не отличаются от сталей.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Имеют большую теплопроводность  –  (45…93) Вт/м.К.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Высокоферромагнитны</a:t>
            </a:r>
            <a:r>
              <a:rPr lang="ru-RU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58375" name="Line 9"/>
          <p:cNvSpPr>
            <a:spLocks noChangeShapeType="1"/>
          </p:cNvSpPr>
          <p:nvPr/>
        </p:nvSpPr>
        <p:spPr bwMode="auto">
          <a:xfrm flipH="1">
            <a:off x="1150908" y="2227249"/>
            <a:ext cx="8636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58376" name="Line 10"/>
          <p:cNvSpPr>
            <a:spLocks noChangeShapeType="1"/>
          </p:cNvSpPr>
          <p:nvPr/>
        </p:nvSpPr>
        <p:spPr bwMode="auto">
          <a:xfrm>
            <a:off x="7127845" y="2227249"/>
            <a:ext cx="719138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5954" name="Picture 2" descr="C:\7a0a169eab46c3f96a8a7dd20eaa866fH450W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357826"/>
            <a:ext cx="1809704" cy="1357278"/>
          </a:xfrm>
          <a:prstGeom prst="rect">
            <a:avLst/>
          </a:prstGeom>
          <a:noFill/>
        </p:spPr>
      </p:pic>
      <p:pic>
        <p:nvPicPr>
          <p:cNvPr id="125955" name="Picture 3" descr="C:\1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5357826"/>
            <a:ext cx="1032279" cy="1340623"/>
          </a:xfrm>
          <a:prstGeom prst="rect">
            <a:avLst/>
          </a:prstGeom>
          <a:noFill/>
        </p:spPr>
      </p:pic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МАТЕРИАЛЫ ДЛЯ ХИМИЧЕСКИХ УСТАНОВОК</a:t>
            </a:r>
            <a:endParaRPr lang="ru-RU" sz="2800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Чугуны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00034" y="4071942"/>
            <a:ext cx="4000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 smtClean="0">
                <a:latin typeface="Arial" pitchFamily="34" charset="0"/>
                <a:cs typeface="Arial" pitchFamily="34" charset="0"/>
              </a:rPr>
              <a:t>Достоинства: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Легко обрабатывать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Гладкие поверхности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Устойчивые защитные покрытия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00628" y="4071942"/>
            <a:ext cx="40005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 smtClean="0">
                <a:latin typeface="Arial" pitchFamily="34" charset="0"/>
                <a:cs typeface="Arial" pitchFamily="34" charset="0"/>
              </a:rPr>
              <a:t>Недостатки: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Хрупкость и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несвариваемость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Толстые стенки оборудования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Массивные аппараты       тепловая инерция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Низкая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химстойкость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в водных средах, особенно в кислых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143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МАТЕРИАЛЫ ДЛЯ ХИМИЧЕСКИХ УСТАНОВОК</a:t>
            </a:r>
            <a:endParaRPr lang="ru-RU" sz="2800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Стали</a:t>
            </a:r>
            <a:endParaRPr lang="ru-RU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214282" y="1571612"/>
            <a:ext cx="8715436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342900" algn="just">
              <a:lnSpc>
                <a:spcPct val="150000"/>
              </a:lnSpc>
            </a:pPr>
            <a:r>
              <a:rPr lang="ru-RU" dirty="0" smtClean="0"/>
              <a:t>Стали – это тяжелые и твердые металлы высокой прочности.</a:t>
            </a:r>
          </a:p>
          <a:p>
            <a:pPr indent="342900" algn="just">
              <a:lnSpc>
                <a:spcPct val="150000"/>
              </a:lnSpc>
            </a:pPr>
            <a:r>
              <a:rPr lang="ru-RU" dirty="0" smtClean="0"/>
              <a:t>Из сталей производят аппараты, трубопроводы, арматуру разного рода, детали машин и несущие конструкции</a:t>
            </a:r>
            <a:r>
              <a:rPr lang="en-US" dirty="0" smtClean="0"/>
              <a:t>.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714348" y="3214686"/>
            <a:ext cx="2857520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Углеродистые стали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5429256" y="3214686"/>
            <a:ext cx="2857519" cy="649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Легированные стали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8001" name="Picture 1" descr="C:\загруженно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4357694"/>
            <a:ext cx="2655857" cy="1946277"/>
          </a:xfrm>
          <a:prstGeom prst="rect">
            <a:avLst/>
          </a:prstGeom>
          <a:noFill/>
        </p:spPr>
      </p:pic>
      <p:pic>
        <p:nvPicPr>
          <p:cNvPr id="128002" name="Picture 2" descr="C:\produkci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429132"/>
            <a:ext cx="3539499" cy="1874828"/>
          </a:xfrm>
          <a:prstGeom prst="rect">
            <a:avLst/>
          </a:prstGeom>
          <a:noFill/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144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214282" y="1500174"/>
            <a:ext cx="8715436" cy="915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ru-RU" b="1" dirty="0" err="1">
                <a:latin typeface="Arial" pitchFamily="34" charset="0"/>
                <a:cs typeface="Arial" pitchFamily="34" charset="0"/>
              </a:rPr>
              <a:t>Железоуглеродные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сплавы с массовой долей углерода не более  2,03 %. Получают в результате конвертерных процессов из чугуна или непосредственно из железной руды.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214282" y="2708276"/>
            <a:ext cx="1905031" cy="3667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Спокойные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Сп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7000892" y="2714620"/>
            <a:ext cx="1928826" cy="3667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Кипящие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(Кип)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2214546" y="2571744"/>
            <a:ext cx="4681537" cy="22891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ru-RU" i="1" dirty="0">
                <a:latin typeface="Arial" pitchFamily="34" charset="0"/>
                <a:cs typeface="Arial" pitchFamily="34" charset="0"/>
              </a:rPr>
              <a:t>твёрдый раствор </a:t>
            </a:r>
            <a:r>
              <a:rPr lang="ru-RU" i="1" dirty="0" err="1">
                <a:latin typeface="Arial" pitchFamily="34" charset="0"/>
                <a:cs typeface="Arial" pitchFamily="34" charset="0"/>
              </a:rPr>
              <a:t>α-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i="1" dirty="0" err="1">
                <a:latin typeface="Arial" pitchFamily="34" charset="0"/>
                <a:cs typeface="Arial" pitchFamily="34" charset="0"/>
              </a:rPr>
              <a:t>β-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,  </a:t>
            </a:r>
            <a:r>
              <a:rPr lang="ru-RU" i="1" dirty="0" err="1">
                <a:latin typeface="Arial" pitchFamily="34" charset="0"/>
                <a:cs typeface="Arial" pitchFamily="34" charset="0"/>
              </a:rPr>
              <a:t>γ-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и </a:t>
            </a:r>
            <a:r>
              <a:rPr lang="ru-RU" i="1" dirty="0" err="1">
                <a:latin typeface="Arial" pitchFamily="34" charset="0"/>
                <a:cs typeface="Arial" pitchFamily="34" charset="0"/>
              </a:rPr>
              <a:t>δ-карбидов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железа (феррит, цементит, мартенсит и аустенит) в железе.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Плотность</a:t>
            </a:r>
            <a:r>
              <a:rPr lang="ru-RU" dirty="0">
                <a:latin typeface="Arial" pitchFamily="34" charset="0"/>
                <a:cs typeface="Arial" pitchFamily="34" charset="0"/>
              </a:rPr>
              <a:t> -  (7,7-7,9)*10³ кг/м³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Удельная теплоемкость</a:t>
            </a:r>
            <a:r>
              <a:rPr lang="ru-RU" dirty="0">
                <a:latin typeface="Arial" pitchFamily="34" charset="0"/>
                <a:cs typeface="Arial" pitchFamily="34" charset="0"/>
              </a:rPr>
              <a:t>  - 0,11 кал/град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Коэффициент теплопроводности</a:t>
            </a:r>
            <a:r>
              <a:rPr lang="ru-RU" dirty="0">
                <a:latin typeface="Arial" pitchFamily="34" charset="0"/>
                <a:cs typeface="Arial" pitchFamily="34" charset="0"/>
              </a:rPr>
              <a:t> - 39ккал/м*час*град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Высокоферромагнитны</a:t>
            </a:r>
            <a:r>
              <a:rPr lang="ru-RU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59399" name="Line 7"/>
          <p:cNvSpPr>
            <a:spLocks noChangeShapeType="1"/>
          </p:cNvSpPr>
          <p:nvPr/>
        </p:nvSpPr>
        <p:spPr bwMode="auto">
          <a:xfrm flipH="1">
            <a:off x="1095393" y="2428868"/>
            <a:ext cx="8636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>
            <a:off x="7072330" y="2428868"/>
            <a:ext cx="719138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МАТЕРИАЛЫ ДЛЯ ХИМИЧЕСКИХ УСТАНОВОК</a:t>
            </a:r>
            <a:endParaRPr lang="ru-RU" sz="2800" dirty="0"/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Углеродистые стали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4826675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/>
            <a:r>
              <a:rPr lang="ru-RU" b="1" dirty="0" smtClean="0">
                <a:latin typeface="Arial" pitchFamily="34" charset="0"/>
                <a:cs typeface="Arial" pitchFamily="34" charset="0"/>
              </a:rPr>
              <a:t>Достоинства: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Легко обрабатывать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Высокая прочность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Доступность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Устойчивы к щелочам до 200 С, аммиаку, концентрированной серной кислоте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214942" y="4857760"/>
            <a:ext cx="364330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 smtClean="0">
                <a:latin typeface="Arial" pitchFamily="34" charset="0"/>
                <a:cs typeface="Arial" pitchFamily="34" charset="0"/>
              </a:rPr>
              <a:t>Недостатки:</a:t>
            </a:r>
          </a:p>
          <a:p>
            <a:pPr marL="342900" indent="-342900"/>
            <a:r>
              <a:rPr lang="ru-RU" dirty="0" smtClean="0">
                <a:latin typeface="Arial" pitchFamily="34" charset="0"/>
                <a:cs typeface="Arial" pitchFamily="34" charset="0"/>
              </a:rPr>
              <a:t>     Низкая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химстойкость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в водных средах, особенно в кислых в том числе в органических кислотах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145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42844" y="1552572"/>
            <a:ext cx="8858312" cy="3667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Стали, содержащие следующие добавки, называют легированными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142844" y="1984372"/>
            <a:ext cx="8858312" cy="915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ru-RU" b="1">
                <a:latin typeface="Arial" pitchFamily="34" charset="0"/>
                <a:cs typeface="Arial" pitchFamily="34" charset="0"/>
              </a:rPr>
              <a:t>Обозначение легирующих элементов: Х –хром; Н – никель; Т – титан; </a:t>
            </a:r>
          </a:p>
          <a:p>
            <a:r>
              <a:rPr lang="ru-RU" b="1">
                <a:latin typeface="Arial" pitchFamily="34" charset="0"/>
                <a:cs typeface="Arial" pitchFamily="34" charset="0"/>
              </a:rPr>
              <a:t>М – молибден; Г – марганец; Ю – алюминий; Ф - вольфрам; </a:t>
            </a:r>
          </a:p>
          <a:p>
            <a:r>
              <a:rPr lang="ru-RU" b="1">
                <a:latin typeface="Arial" pitchFamily="34" charset="0"/>
                <a:cs typeface="Arial" pitchFamily="34" charset="0"/>
              </a:rPr>
              <a:t>С – кремний; Д – медь; Б – ниобий; А – азот.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2844" y="3071810"/>
            <a:ext cx="2808288" cy="641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ru-RU">
                <a:latin typeface="Arial" pitchFamily="34" charset="0"/>
                <a:cs typeface="Arial" pitchFamily="34" charset="0"/>
              </a:rPr>
              <a:t>Низколегированные </a:t>
            </a:r>
          </a:p>
          <a:p>
            <a:r>
              <a:rPr lang="en-US">
                <a:latin typeface="Arial" pitchFamily="34" charset="0"/>
                <a:cs typeface="Arial" pitchFamily="34" charset="0"/>
              </a:rPr>
              <a:t>&gt; 2%</a:t>
            </a: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335682" y="3071810"/>
            <a:ext cx="2659062" cy="641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ru-RU">
                <a:latin typeface="Arial" pitchFamily="34" charset="0"/>
                <a:cs typeface="Arial" pitchFamily="34" charset="0"/>
              </a:rPr>
              <a:t>Высоколегированные 10-60 %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366807" y="3856035"/>
            <a:ext cx="6481762" cy="915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ru-RU" b="1">
                <a:latin typeface="Arial" pitchFamily="34" charset="0"/>
                <a:cs typeface="Arial" pitchFamily="34" charset="0"/>
              </a:rPr>
              <a:t>Плотность</a:t>
            </a:r>
            <a:r>
              <a:rPr lang="ru-RU">
                <a:latin typeface="Arial" pitchFamily="34" charset="0"/>
                <a:cs typeface="Arial" pitchFamily="34" charset="0"/>
              </a:rPr>
              <a:t> -  (7,90-7,98)*10³ кг/м³ </a:t>
            </a:r>
          </a:p>
          <a:p>
            <a:r>
              <a:rPr lang="ru-RU" b="1">
                <a:latin typeface="Arial" pitchFamily="34" charset="0"/>
                <a:cs typeface="Arial" pitchFamily="34" charset="0"/>
              </a:rPr>
              <a:t>Коэффициент теплопроводности</a:t>
            </a:r>
            <a:r>
              <a:rPr lang="ru-RU">
                <a:latin typeface="Arial" pitchFamily="34" charset="0"/>
                <a:cs typeface="Arial" pitchFamily="34" charset="0"/>
              </a:rPr>
              <a:t> - (8…20) Вт/(м.К) </a:t>
            </a:r>
          </a:p>
          <a:p>
            <a:r>
              <a:rPr lang="ru-RU">
                <a:latin typeface="Arial" pitchFamily="34" charset="0"/>
                <a:cs typeface="Arial" pitchFamily="34" charset="0"/>
              </a:rPr>
              <a:t>Высоколегированные парамагнитны или диамагнитны . </a:t>
            </a: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 flipH="1">
            <a:off x="1150907" y="2847972"/>
            <a:ext cx="863600" cy="2889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7127844" y="2847972"/>
            <a:ext cx="719138" cy="2889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3238469" y="3063872"/>
            <a:ext cx="2663825" cy="641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ru-RU">
                <a:latin typeface="Arial" pitchFamily="34" charset="0"/>
                <a:cs typeface="Arial" pitchFamily="34" charset="0"/>
              </a:rPr>
              <a:t>Среднелегированные </a:t>
            </a:r>
            <a:r>
              <a:rPr lang="en-US">
                <a:latin typeface="Arial" pitchFamily="34" charset="0"/>
                <a:cs typeface="Arial" pitchFamily="34" charset="0"/>
              </a:rPr>
              <a:t>2</a:t>
            </a:r>
            <a:r>
              <a:rPr lang="ru-RU">
                <a:latin typeface="Arial" pitchFamily="34" charset="0"/>
                <a:cs typeface="Arial" pitchFamily="34" charset="0"/>
              </a:rPr>
              <a:t>-10 </a:t>
            </a:r>
            <a:r>
              <a:rPr lang="en-US">
                <a:latin typeface="Arial" pitchFamily="34" charset="0"/>
                <a:cs typeface="Arial" pitchFamily="34" charset="0"/>
              </a:rPr>
              <a:t>%</a:t>
            </a: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>
            <a:off x="4462432" y="2847972"/>
            <a:ext cx="0" cy="2889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/>
              <a:t>МАТЕРИАЛЫ ДЛЯ ХИМИЧЕСКИХ УСТАНОВОК</a:t>
            </a:r>
            <a:endParaRPr lang="ru-RU" sz="2800" dirty="0"/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Легированные стали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143504" y="4786322"/>
            <a:ext cx="3714808" cy="2071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Недостатки:</a:t>
            </a:r>
          </a:p>
          <a:p>
            <a:pPr indent="3600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Низкая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химстойкость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к элементарным галогенам в водных средах, в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апротонных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растворителях фтор.</a:t>
            </a:r>
          </a:p>
          <a:p>
            <a:pPr indent="3600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Высокая стоимость.</a:t>
            </a:r>
          </a:p>
          <a:p>
            <a:pPr indent="3600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Затруднена обработка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85720" y="4786322"/>
            <a:ext cx="42862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/>
            <a:r>
              <a:rPr lang="ru-RU" b="1" dirty="0" smtClean="0">
                <a:latin typeface="Arial" pitchFamily="34" charset="0"/>
                <a:cs typeface="Arial" pitchFamily="34" charset="0"/>
              </a:rPr>
              <a:t>Достоинства:</a:t>
            </a:r>
          </a:p>
          <a:p>
            <a:pPr indent="3600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Высокая прочность</a:t>
            </a:r>
          </a:p>
          <a:p>
            <a:pPr indent="3600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Устойчивы к щелочам до 200 С, аммиаку, концентрированной серной кислоте, повышенная коррозионная стойкость к разбавленным кислотам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146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Тяжелые металлы (плотность &gt;5 кг/дм</a:t>
            </a:r>
            <a:r>
              <a:rPr lang="ru-RU" sz="2400" b="1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214282" y="1571612"/>
            <a:ext cx="8715436" cy="3257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42900" algn="just" defTabSz="914400" eaLnBrk="1" latinLnBrk="0" hangingPunct="1">
              <a:lnSpc>
                <a:spcPct val="150000"/>
              </a:lnSpc>
              <a:spcAft>
                <a:spcPts val="1200"/>
              </a:spcAft>
              <a:buClrTx/>
              <a:buSzTx/>
              <a:tabLst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К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тяжелым металлам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относятся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b="1" i="1" u="sng" dirty="0" smtClean="0">
                <a:latin typeface="Arial" pitchFamily="34" charset="0"/>
                <a:cs typeface="Arial" pitchFamily="34" charset="0"/>
              </a:rPr>
              <a:t>медь, цинк, хром, никель и др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Они используются в большинстве случаев с учетом их особых свойств, характерных только для данного вида материала: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R="0" lvl="0" indent="342900" algn="just" defTabSz="914400" eaLnBrk="0" latinLnBrk="0" hangingPunct="0">
              <a:lnSpc>
                <a:spcPct val="150000"/>
              </a:lnSpc>
              <a:spcAft>
                <a:spcPts val="1200"/>
              </a:spcAft>
              <a:buClrTx/>
              <a:buSzTx/>
              <a:tabLst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—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медь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(благодаря ее хорошей электропроводности) — для из­готовления обмоточных проводов и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электрокабелей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marR="0" lvl="0" indent="342900" algn="just" defTabSz="914400" eaLnBrk="0" latinLnBrk="0" hangingPunct="0">
              <a:lnSpc>
                <a:spcPct val="150000"/>
              </a:lnSpc>
              <a:spcAft>
                <a:spcPts val="1200"/>
              </a:spcAft>
              <a:buClrTx/>
              <a:buSzTx/>
              <a:tabLst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—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хром и никель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(благодаря их высокой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коррозионностойкости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 — в качестве легирующих элементов в сталях.</a:t>
            </a:r>
          </a:p>
        </p:txBody>
      </p:sp>
      <p:pic>
        <p:nvPicPr>
          <p:cNvPr id="126980" name="Picture 4" descr="C:\6f8484ad3c4f61ceb7035e7a862e9a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857760"/>
            <a:ext cx="2484768" cy="1857364"/>
          </a:xfrm>
          <a:prstGeom prst="rect">
            <a:avLst/>
          </a:prstGeom>
          <a:noFill/>
        </p:spPr>
      </p:pic>
      <p:pic>
        <p:nvPicPr>
          <p:cNvPr id="126981" name="Picture 5" descr="C:\Chromium_crystals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4857760"/>
            <a:ext cx="3107751" cy="1857367"/>
          </a:xfrm>
          <a:prstGeom prst="rect">
            <a:avLst/>
          </a:prstGeom>
          <a:noFill/>
        </p:spPr>
      </p:pic>
      <p:pic>
        <p:nvPicPr>
          <p:cNvPr id="126982" name="Picture 6" descr="C:\230px-Nickel_electrolytic_and_1cm3_cub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4857760"/>
            <a:ext cx="2792399" cy="1857388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147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Тяжелые металлы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медь и ее сплавы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42844" y="1492248"/>
            <a:ext cx="8709025" cy="3667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Один </a:t>
            </a:r>
            <a:r>
              <a:rPr lang="ru-RU" dirty="0">
                <a:latin typeface="Arial" pitchFamily="34" charset="0"/>
                <a:cs typeface="Arial" pitchFamily="34" charset="0"/>
              </a:rPr>
              <a:t>из двух окрашенных металлов. Мягкий металл. 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142844" y="2003423"/>
            <a:ext cx="1295400" cy="3667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Латуни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1571604" y="2071678"/>
            <a:ext cx="5616575" cy="915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ru-RU" b="1">
                <a:latin typeface="Arial" pitchFamily="34" charset="0"/>
                <a:cs typeface="Arial" pitchFamily="34" charset="0"/>
              </a:rPr>
              <a:t>Плотность</a:t>
            </a:r>
            <a:r>
              <a:rPr lang="ru-RU">
                <a:latin typeface="Arial" pitchFamily="34" charset="0"/>
                <a:cs typeface="Arial" pitchFamily="34" charset="0"/>
              </a:rPr>
              <a:t> -  8,910*10³ кг/м³ </a:t>
            </a:r>
          </a:p>
          <a:p>
            <a:r>
              <a:rPr lang="ru-RU" b="1">
                <a:latin typeface="Arial" pitchFamily="34" charset="0"/>
                <a:cs typeface="Arial" pitchFamily="34" charset="0"/>
              </a:rPr>
              <a:t>Коэффициент теплопроводности</a:t>
            </a:r>
            <a:r>
              <a:rPr lang="ru-RU">
                <a:latin typeface="Arial" pitchFamily="34" charset="0"/>
                <a:cs typeface="Arial" pitchFamily="34" charset="0"/>
              </a:rPr>
              <a:t> -  401 Вт/(м·К) </a:t>
            </a:r>
          </a:p>
          <a:p>
            <a:r>
              <a:rPr lang="ru-RU">
                <a:latin typeface="Arial" pitchFamily="34" charset="0"/>
                <a:cs typeface="Arial" pitchFamily="34" charset="0"/>
              </a:rPr>
              <a:t>Диамагнетик</a:t>
            </a: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214282" y="3071810"/>
            <a:ext cx="8713787" cy="173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Стандартный потенциал реакции окисления меди  </a:t>
            </a:r>
            <a:r>
              <a:rPr lang="en-US" dirty="0">
                <a:latin typeface="Arial" pitchFamily="34" charset="0"/>
                <a:cs typeface="Arial" pitchFamily="34" charset="0"/>
              </a:rPr>
              <a:t>U</a:t>
            </a:r>
            <a:r>
              <a:rPr lang="ru-RU" baseline="30000" dirty="0">
                <a:latin typeface="Arial" pitchFamily="34" charset="0"/>
                <a:cs typeface="Arial" pitchFamily="34" charset="0"/>
              </a:rPr>
              <a:t>0</a:t>
            </a:r>
            <a:r>
              <a:rPr lang="ru-RU" dirty="0">
                <a:latin typeface="Arial" pitchFamily="34" charset="0"/>
                <a:cs typeface="Arial" pitchFamily="34" charset="0"/>
              </a:rPr>
              <a:t>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Cu</a:t>
            </a:r>
            <a:r>
              <a:rPr lang="ru-RU" baseline="30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Cu</a:t>
            </a:r>
            <a:r>
              <a:rPr lang="ru-RU" baseline="30000" dirty="0">
                <a:latin typeface="Arial" pitchFamily="34" charset="0"/>
                <a:cs typeface="Arial" pitchFamily="34" charset="0"/>
              </a:rPr>
              <a:t>2+</a:t>
            </a:r>
            <a:r>
              <a:rPr lang="ru-RU" dirty="0">
                <a:latin typeface="Arial" pitchFamily="34" charset="0"/>
                <a:cs typeface="Arial" pitchFamily="34" charset="0"/>
              </a:rPr>
              <a:t> ) = 0,34 В. Медь </a:t>
            </a:r>
            <a:r>
              <a:rPr lang="ru-RU" b="1" u="sng" dirty="0">
                <a:latin typeface="Arial" pitchFamily="34" charset="0"/>
                <a:cs typeface="Arial" pitchFamily="34" charset="0"/>
              </a:rPr>
              <a:t>устойчива</a:t>
            </a:r>
            <a:r>
              <a:rPr lang="ru-RU" dirty="0">
                <a:latin typeface="Arial" pitchFamily="34" charset="0"/>
                <a:cs typeface="Arial" pitchFamily="34" charset="0"/>
              </a:rPr>
              <a:t> к действию воды и разбавленных водных растворов кислот, щелочей и солей. </a:t>
            </a:r>
          </a:p>
          <a:p>
            <a:r>
              <a:rPr lang="ru-RU" b="1" u="sng" dirty="0">
                <a:latin typeface="Arial" pitchFamily="34" charset="0"/>
                <a:cs typeface="Arial" pitchFamily="34" charset="0"/>
              </a:rPr>
              <a:t>Неустойчива</a:t>
            </a:r>
            <a:r>
              <a:rPr lang="ru-RU" dirty="0">
                <a:latin typeface="Arial" pitchFamily="34" charset="0"/>
                <a:cs typeface="Arial" pitchFamily="34" charset="0"/>
              </a:rPr>
              <a:t> в растворах аммиака и аминов (особенно алифатических), к окислителям (азотной кислоте, концентрированной серной кислоте, растворам бихроматов). </a:t>
            </a:r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7270719" y="2003423"/>
            <a:ext cx="1511300" cy="3667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Бронзы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14"/>
          <p:cNvSpPr>
            <a:spLocks noChangeArrowheads="1"/>
          </p:cNvSpPr>
          <p:nvPr/>
        </p:nvSpPr>
        <p:spPr bwMode="auto">
          <a:xfrm>
            <a:off x="214282" y="4826675"/>
            <a:ext cx="871378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69875"/>
            <a:r>
              <a:rPr lang="ru-RU" sz="1400" b="1" dirty="0">
                <a:latin typeface="Arial" pitchFamily="34" charset="0"/>
                <a:cs typeface="Arial" pitchFamily="34" charset="0"/>
              </a:rPr>
              <a:t>Маркировка 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indent="269875"/>
            <a:r>
              <a:rPr lang="ru-RU" sz="1400" dirty="0">
                <a:latin typeface="Arial" pitchFamily="34" charset="0"/>
                <a:cs typeface="Arial" pitchFamily="34" charset="0"/>
              </a:rPr>
              <a:t>Латуни. ЛАЖ 60-1-1                                                Бронзы.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БрАЖН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10-4-4</a:t>
            </a:r>
          </a:p>
          <a:p>
            <a:pPr indent="269875"/>
            <a:r>
              <a:rPr lang="ru-RU" sz="1400" dirty="0">
                <a:latin typeface="Arial" pitchFamily="34" charset="0"/>
                <a:cs typeface="Arial" pitchFamily="34" charset="0"/>
              </a:rPr>
              <a:t>              |  |  |    |   |  |____ (1…2) %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Fe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                                   |   |  |  |    |   |  |____ (3,5…5,5) %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Ni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indent="269875"/>
            <a:r>
              <a:rPr lang="ru-RU" sz="1400" dirty="0">
                <a:latin typeface="Arial" pitchFamily="34" charset="0"/>
                <a:cs typeface="Arial" pitchFamily="34" charset="0"/>
              </a:rPr>
              <a:t>              |  |  |    |   |______(1…2) % 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Al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                                   |   |  |  |    |   |______(3,5…5,5) %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Fe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indent="269875"/>
            <a:r>
              <a:rPr lang="ru-RU" sz="1400" dirty="0">
                <a:latin typeface="Arial" pitchFamily="34" charset="0"/>
                <a:cs typeface="Arial" pitchFamily="34" charset="0"/>
              </a:rPr>
              <a:t>              |  |  |    |_________(59…61) % 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Cu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                           |   |  |  |    |_________(9…11) % 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Al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indent="269875"/>
            <a:r>
              <a:rPr lang="ru-RU" sz="1400" dirty="0">
                <a:latin typeface="Arial" pitchFamily="34" charset="0"/>
                <a:cs typeface="Arial" pitchFamily="34" charset="0"/>
              </a:rPr>
              <a:t>              |  |  |____________ железо                                       |   |  |  |____________ никель</a:t>
            </a:r>
          </a:p>
          <a:p>
            <a:pPr indent="269875"/>
            <a:r>
              <a:rPr lang="ru-RU" sz="1400" dirty="0">
                <a:latin typeface="Arial" pitchFamily="34" charset="0"/>
                <a:cs typeface="Arial" pitchFamily="34" charset="0"/>
              </a:rPr>
              <a:t>              |  |_____________  алюминий                                 |    |  |_____________  железо</a:t>
            </a:r>
          </a:p>
          <a:p>
            <a:pPr indent="269875"/>
            <a:r>
              <a:rPr lang="ru-RU" sz="1400" dirty="0">
                <a:latin typeface="Arial" pitchFamily="34" charset="0"/>
                <a:cs typeface="Arial" pitchFamily="34" charset="0"/>
              </a:rPr>
              <a:t>              |_______________ латунь                                       |    |_______________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алюминий</a:t>
            </a:r>
          </a:p>
          <a:p>
            <a:pPr indent="269875"/>
            <a:r>
              <a:rPr lang="ru-RU" sz="1400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|__________________ бронза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148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Тяжелые металлы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никель, кобальт и их сплавы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2845" y="1646245"/>
            <a:ext cx="8858311" cy="3667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Никель и кобальт – элементы подгруппы железа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2844" y="2500306"/>
            <a:ext cx="8858311" cy="3667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инвар,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коинвар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маллой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пермаллой,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супермаллой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– сплавы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сжелезом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285852" y="3357562"/>
            <a:ext cx="6481762" cy="915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Плотность</a:t>
            </a:r>
            <a:r>
              <a:rPr lang="ru-RU" dirty="0">
                <a:latin typeface="Arial" pitchFamily="34" charset="0"/>
                <a:cs typeface="Arial" pitchFamily="34" charset="0"/>
              </a:rPr>
              <a:t> -  8,900*10³ кг/м³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Коэффициент теплопроводности</a:t>
            </a:r>
            <a:r>
              <a:rPr lang="ru-RU" dirty="0">
                <a:latin typeface="Arial" pitchFamily="34" charset="0"/>
                <a:cs typeface="Arial" pitchFamily="34" charset="0"/>
              </a:rPr>
              <a:t> - 90,9 Вт/(м·К)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Сплавы имеют высокие магнитные свойства . </a:t>
            </a: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2519332" y="5534032"/>
            <a:ext cx="1909791" cy="609611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 flipH="1">
            <a:off x="4429124" y="5534032"/>
            <a:ext cx="1762096" cy="609611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500034" y="6143644"/>
            <a:ext cx="8143932" cy="3762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dirty="0" err="1">
                <a:latin typeface="Arial" pitchFamily="34" charset="0"/>
                <a:cs typeface="Arial" pitchFamily="34" charset="0"/>
              </a:rPr>
              <a:t>Антикоррозионыые</a:t>
            </a:r>
            <a:r>
              <a:rPr lang="ru-RU" dirty="0">
                <a:latin typeface="Arial" pitchFamily="34" charset="0"/>
                <a:cs typeface="Arial" pitchFamily="34" charset="0"/>
              </a:rPr>
              <a:t> покрытия,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магнитопроводы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0034" y="4643446"/>
            <a:ext cx="39290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 smtClean="0">
                <a:latin typeface="Arial" pitchFamily="34" charset="0"/>
                <a:cs typeface="Arial" pitchFamily="34" charset="0"/>
              </a:rPr>
              <a:t>Достоинства: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Высокая прочность и твердость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Коррозионная стойкость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72132" y="4643446"/>
            <a:ext cx="32147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 smtClean="0">
                <a:latin typeface="Arial" pitchFamily="34" charset="0"/>
                <a:cs typeface="Arial" pitchFamily="34" charset="0"/>
              </a:rPr>
              <a:t>Недостатки: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Высокая стоимость.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Токсичность соединений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149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Легкие металлы (плотность &lt; 5 кг/дм</a:t>
            </a:r>
            <a:r>
              <a:rPr lang="ru-RU" sz="2400" b="1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214282" y="1571612"/>
            <a:ext cx="8715436" cy="185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42900" algn="just" defTabSz="914400" eaLnBrk="1" latinLnBrk="0" hangingPunct="1">
              <a:lnSpc>
                <a:spcPct val="150000"/>
              </a:lnSpc>
              <a:spcAft>
                <a:spcPts val="1200"/>
              </a:spcAft>
              <a:buClrTx/>
              <a:buSzTx/>
              <a:tabLst/>
            </a:pPr>
            <a:r>
              <a:rPr lang="ru-RU" dirty="0" smtClean="0"/>
              <a:t>К </a:t>
            </a:r>
            <a:r>
              <a:rPr lang="ru-RU" b="1" dirty="0" smtClean="0"/>
              <a:t>легким металлам</a:t>
            </a:r>
            <a:r>
              <a:rPr lang="ru-RU" dirty="0" smtClean="0"/>
              <a:t> относят, в частности, </a:t>
            </a:r>
            <a:r>
              <a:rPr lang="ru-RU" b="1" i="1" u="sng" dirty="0" smtClean="0"/>
              <a:t>алюминий, магний и титан</a:t>
            </a:r>
            <a:r>
              <a:rPr lang="ru-RU" dirty="0" smtClean="0"/>
              <a:t>. Это легкие металлы высокой прочности с хорошей теплопроводностью. </a:t>
            </a:r>
            <a:endParaRPr lang="en-US" dirty="0" smtClean="0"/>
          </a:p>
          <a:p>
            <a:pPr marR="0" lvl="0" indent="342900" algn="just" defTabSz="914400" eaLnBrk="1" latinLnBrk="0" hangingPunct="1">
              <a:lnSpc>
                <a:spcPct val="150000"/>
              </a:lnSpc>
              <a:spcAft>
                <a:spcPts val="1200"/>
              </a:spcAft>
              <a:buClrTx/>
              <a:buSzTx/>
              <a:tabLst/>
            </a:pPr>
            <a:r>
              <a:rPr lang="ru-RU" dirty="0" smtClean="0"/>
              <a:t>Их основная область применения — легкие конструктивные детали и емкости для транспортировки разных веществ.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7634" name="Picture 2" descr="C:\86245111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3714752"/>
            <a:ext cx="2786082" cy="2571768"/>
          </a:xfrm>
          <a:prstGeom prst="rect">
            <a:avLst/>
          </a:prstGeom>
          <a:noFill/>
        </p:spPr>
      </p:pic>
      <p:pic>
        <p:nvPicPr>
          <p:cNvPr id="197635" name="Picture 3" descr="C:\gde_vzat_magniy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3714752"/>
            <a:ext cx="2857519" cy="2571767"/>
          </a:xfrm>
          <a:prstGeom prst="rect">
            <a:avLst/>
          </a:prstGeom>
          <a:noFill/>
        </p:spPr>
      </p:pic>
      <p:pic>
        <p:nvPicPr>
          <p:cNvPr id="197636" name="Picture 4" descr="C:\Aluminium-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714752"/>
            <a:ext cx="2571768" cy="257176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57224" y="6357958"/>
            <a:ext cx="1391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u="sng" dirty="0" smtClean="0"/>
              <a:t>алюминий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86182" y="6357958"/>
            <a:ext cx="102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u="sng" dirty="0" smtClean="0"/>
              <a:t>магний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929454" y="6357958"/>
            <a:ext cx="1003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u="sng" dirty="0" smtClean="0"/>
              <a:t>титан</a:t>
            </a:r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150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Легкие металлы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титан и его сплавы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85918" y="2714620"/>
            <a:ext cx="5903912" cy="6413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Плотность</a:t>
            </a:r>
            <a:r>
              <a:rPr lang="ru-RU" dirty="0">
                <a:latin typeface="Arial" pitchFamily="34" charset="0"/>
                <a:cs typeface="Arial" pitchFamily="34" charset="0"/>
              </a:rPr>
              <a:t> -  4,550*10³ кг/м³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Коэффициент теплопроводности</a:t>
            </a:r>
            <a:r>
              <a:rPr lang="ru-RU" dirty="0">
                <a:latin typeface="Arial" pitchFamily="34" charset="0"/>
                <a:cs typeface="Arial" pitchFamily="34" charset="0"/>
              </a:rPr>
              <a:t> -  7-18 Вт/(м·К)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500175"/>
            <a:ext cx="8786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Четвёртый по распространённости из металлов – 0,58 % в земной коре. Присутствует всегда вместе с другими элементами в виде оксидов, смешанных фосфатов и силикатов в </a:t>
            </a:r>
            <a:r>
              <a:rPr lang="ru-RU" dirty="0" err="1" smtClean="0"/>
              <a:t>т.н</a:t>
            </a:r>
            <a:r>
              <a:rPr lang="ru-RU" dirty="0" smtClean="0"/>
              <a:t> полиметаллических рудах; относится к рассеянным элементам. 90% запасов и 80% производства в РФ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3441680"/>
            <a:ext cx="8858312" cy="3139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Титан </a:t>
            </a:r>
            <a:r>
              <a:rPr lang="ru-RU" b="1" u="sng" dirty="0" smtClean="0">
                <a:latin typeface="Arial" pitchFamily="34" charset="0"/>
                <a:cs typeface="Arial" pitchFamily="34" charset="0"/>
              </a:rPr>
              <a:t>легируют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добавками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Al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Mo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Ta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Nb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Zn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Cu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Pd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Pt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r>
              <a:rPr lang="ru-RU" b="1" u="sng" dirty="0" smtClean="0">
                <a:latin typeface="Arial" pitchFamily="34" charset="0"/>
                <a:cs typeface="Arial" pitchFamily="34" charset="0"/>
              </a:rPr>
              <a:t>Устойчив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в нейтральных и кислых водных средах; газообразных –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HCl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NH</a:t>
            </a:r>
            <a:r>
              <a:rPr lang="ru-RU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ru-RU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в растворах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NaOH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KOH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до 20 %. 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u="sng" dirty="0" smtClean="0">
                <a:latin typeface="Arial" pitchFamily="34" charset="0"/>
                <a:cs typeface="Arial" pitchFamily="34" charset="0"/>
              </a:rPr>
              <a:t>Менее стоек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в растворах окисляющих и органических кислот,  крепких щелочей.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u="sng" dirty="0" smtClean="0">
                <a:latin typeface="Arial" pitchFamily="34" charset="0"/>
                <a:cs typeface="Arial" pitchFamily="34" charset="0"/>
              </a:rPr>
              <a:t>Нестоек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в растворах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HF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HCl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T&gt;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50 </a:t>
            </a:r>
            <a:r>
              <a:rPr lang="ru-RU" baseline="30000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С;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u="sng" dirty="0" smtClean="0">
                <a:latin typeface="Arial" pitchFamily="34" charset="0"/>
                <a:cs typeface="Arial" pitchFamily="34" charset="0"/>
              </a:rPr>
              <a:t>Присутствие окислителей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- бихроматов, перманганатов в среде повышает коррозионную стойкость. </a:t>
            </a:r>
          </a:p>
          <a:p>
            <a:pPr algn="just"/>
            <a:r>
              <a:rPr lang="ru-RU" b="1" u="sng" dirty="0" smtClean="0">
                <a:latin typeface="Arial" pitchFamily="34" charset="0"/>
                <a:cs typeface="Arial" pitchFamily="34" charset="0"/>
              </a:rPr>
              <a:t>Исключительно стоек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в морской воде и морской атмосфере. Легирование – особенно цирконием, молибденом и танталом - повышает коррозионную стойкость титановых сплавов в (2…200) раз. В некоторых органических средах титановые сплавы более стойки, чем даже стали класса Х18Н10Т.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151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85918" y="2214554"/>
            <a:ext cx="5903912" cy="6413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Плотность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-  2,702*10³ кг/м³ 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Коэффициент теплопроводности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-  188 Вт/(м·К)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500175"/>
            <a:ext cx="8786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Самый распространённый из металлов – 7,4 % в земной коре; присутствует в виде оксидов, смешанных фосфатов и силикатов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3000372"/>
            <a:ext cx="8858312" cy="25853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u="sng" dirty="0" smtClean="0">
                <a:latin typeface="Arial" pitchFamily="34" charset="0"/>
                <a:cs typeface="Arial" pitchFamily="34" charset="0"/>
              </a:rPr>
              <a:t>Стойкость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алюминия определяется образованием оксидных плёнок, существующих в диапазоне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рН=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(3…9). </a:t>
            </a:r>
          </a:p>
          <a:p>
            <a:pPr algn="just"/>
            <a:r>
              <a:rPr lang="ru-RU" b="1" u="sng" dirty="0" smtClean="0">
                <a:latin typeface="Arial" pitchFamily="34" charset="0"/>
                <a:cs typeface="Arial" pitchFamily="34" charset="0"/>
              </a:rPr>
              <a:t>Устойчив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в нейтральных и кислых водных средах; газообразных –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HCl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NH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3,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r>
              <a:rPr lang="ru-RU" b="1" u="sng" dirty="0" err="1" smtClean="0">
                <a:latin typeface="Arial" pitchFamily="34" charset="0"/>
                <a:cs typeface="Arial" pitchFamily="34" charset="0"/>
              </a:rPr>
              <a:t>Малостоек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в растворах окисляющих и органических кислот, а также щелочей. </a:t>
            </a:r>
          </a:p>
          <a:p>
            <a:pPr algn="just"/>
            <a:r>
              <a:rPr lang="ru-RU" b="1" u="sng" dirty="0" smtClean="0">
                <a:latin typeface="Arial" pitchFamily="34" charset="0"/>
                <a:cs typeface="Arial" pitchFamily="34" charset="0"/>
              </a:rPr>
              <a:t>Достоинство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– лёгкость; существенный </a:t>
            </a:r>
            <a:r>
              <a:rPr lang="ru-RU" b="1" u="sng" dirty="0" smtClean="0">
                <a:latin typeface="Arial" pitchFamily="34" charset="0"/>
                <a:cs typeface="Arial" pitchFamily="34" charset="0"/>
              </a:rPr>
              <a:t>недостаток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– низкая прочность. 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 технике, в т.ч. – химическом машиностроении значение имеют сплавы с кремнием, медью, магнием, марганцем, хромом, железом –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силумины, 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дюралимины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магналины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Легкие металлы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алюминий и его сплавы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5715016"/>
            <a:ext cx="88583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Применяют для изготовления реакторов, кристаллизаторов, сосудов, фильтров, теплообменников, дистилляционных и ректификационных аппаратов и труб, работающих под давлением до 0,6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Мпа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152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214282" y="1571612"/>
            <a:ext cx="871543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42900" algn="just" defTabSz="914400" eaLnBrk="1" latinLnBrk="0" hangingPunct="1">
              <a:lnSpc>
                <a:spcPct val="150000"/>
              </a:lnSpc>
              <a:buClrTx/>
              <a:buSzTx/>
              <a:tabLst/>
            </a:pPr>
            <a:r>
              <a:rPr lang="ru-RU" dirty="0" smtClean="0"/>
              <a:t>Природные (естественные) — без изменения состава и внутреннего строения. К ним относятся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ru-RU" b="1" i="1" u="sng" dirty="0" smtClean="0"/>
              <a:t>твердая порода</a:t>
            </a:r>
            <a:r>
              <a:rPr lang="ru-RU" dirty="0" smtClean="0"/>
              <a:t> (гранит), </a:t>
            </a:r>
            <a:r>
              <a:rPr lang="ru-RU" b="1" i="1" u="sng" dirty="0" smtClean="0"/>
              <a:t>минералы</a:t>
            </a:r>
            <a:r>
              <a:rPr lang="ru-RU" dirty="0" smtClean="0"/>
              <a:t> (например асбест)</a:t>
            </a:r>
            <a:r>
              <a:rPr lang="en-US" dirty="0" smtClean="0"/>
              <a:t> </a:t>
            </a:r>
            <a:r>
              <a:rPr lang="ru-RU" dirty="0" smtClean="0"/>
              <a:t>или </a:t>
            </a:r>
            <a:r>
              <a:rPr lang="ru-RU" b="1" i="1" u="sng" dirty="0" smtClean="0"/>
              <a:t>древесина</a:t>
            </a:r>
            <a:r>
              <a:rPr lang="ru-RU" dirty="0" smtClean="0"/>
              <a:t>. Все они находят свое применение в химической промышленности.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Природные материалы</a:t>
            </a:r>
          </a:p>
        </p:txBody>
      </p:sp>
      <p:pic>
        <p:nvPicPr>
          <p:cNvPr id="198658" name="Picture 2" descr="C:\12279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500438"/>
            <a:ext cx="2857520" cy="2436036"/>
          </a:xfrm>
          <a:prstGeom prst="rect">
            <a:avLst/>
          </a:prstGeom>
          <a:noFill/>
        </p:spPr>
      </p:pic>
      <p:pic>
        <p:nvPicPr>
          <p:cNvPr id="198660" name="Picture 4" descr="C:\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500438"/>
            <a:ext cx="3624140" cy="2414583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857224" y="6000768"/>
            <a:ext cx="29241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u="sng" dirty="0" smtClean="0"/>
              <a:t>Испытательный стол</a:t>
            </a:r>
          </a:p>
          <a:p>
            <a:pPr algn="ctr"/>
            <a:r>
              <a:rPr lang="ru-RU" b="1" i="1" u="sng" dirty="0" smtClean="0"/>
              <a:t>(гранитная плита)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857884" y="6000768"/>
            <a:ext cx="1081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u="sng" dirty="0" smtClean="0"/>
              <a:t>Асбест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153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214282" y="1571612"/>
            <a:ext cx="8715436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42900" algn="just" defTabSz="914400" eaLnBrk="1" latinLnBrk="0" hangingPunct="1">
              <a:lnSpc>
                <a:spcPct val="150000"/>
              </a:lnSpc>
              <a:buClrTx/>
              <a:buSzTx/>
              <a:tabLst/>
            </a:pPr>
            <a:r>
              <a:rPr lang="ru-RU" b="1" dirty="0" smtClean="0"/>
              <a:t>К синтетическим</a:t>
            </a:r>
            <a:r>
              <a:rPr lang="ru-RU" dirty="0" smtClean="0"/>
              <a:t>, или искусственным, </a:t>
            </a:r>
            <a:r>
              <a:rPr lang="ru-RU" b="1" dirty="0" smtClean="0"/>
              <a:t>материалам</a:t>
            </a:r>
            <a:r>
              <a:rPr lang="ru-RU" dirty="0" smtClean="0"/>
              <a:t> </a:t>
            </a:r>
            <a:r>
              <a:rPr lang="ru-RU" b="1" dirty="0" smtClean="0"/>
              <a:t>относятся</a:t>
            </a:r>
            <a:r>
              <a:rPr lang="ru-RU" dirty="0" smtClean="0"/>
              <a:t> прежде всего большая группа </a:t>
            </a:r>
            <a:r>
              <a:rPr lang="ru-RU" b="1" i="1" u="sng" dirty="0" smtClean="0"/>
              <a:t>пластмасс</a:t>
            </a:r>
            <a:r>
              <a:rPr lang="ru-RU" dirty="0" smtClean="0"/>
              <a:t>, а также </a:t>
            </a:r>
            <a:r>
              <a:rPr lang="ru-RU" b="1" i="1" u="sng" dirty="0" smtClean="0"/>
              <a:t>стекло</a:t>
            </a:r>
            <a:r>
              <a:rPr lang="ru-RU" dirty="0" smtClean="0"/>
              <a:t> и </a:t>
            </a:r>
            <a:r>
              <a:rPr lang="ru-RU" b="1" i="1" u="sng" dirty="0" smtClean="0"/>
              <a:t>керамика</a:t>
            </a:r>
            <a:r>
              <a:rPr lang="ru-RU" dirty="0" smtClean="0"/>
              <a:t>. </a:t>
            </a:r>
          </a:p>
          <a:p>
            <a:pPr marR="0" lvl="0" indent="342900" algn="just" defTabSz="914400" eaLnBrk="1" latinLnBrk="0" hangingPunct="1">
              <a:lnSpc>
                <a:spcPct val="150000"/>
              </a:lnSpc>
              <a:buClrTx/>
              <a:buSzTx/>
              <a:tabLst/>
            </a:pPr>
            <a:r>
              <a:rPr lang="ru-RU" dirty="0" smtClean="0"/>
              <a:t>Пластмассы отличаются легкостью, обладают электроизолирующими свойствами и представлены в весьма широком ассортименте — от мягких и упругих до твердых и жестких. </a:t>
            </a:r>
          </a:p>
          <a:p>
            <a:pPr marR="0" lvl="0" indent="342900" algn="just" defTabSz="914400" eaLnBrk="1" latinLnBrk="0" hangingPunct="1">
              <a:lnSpc>
                <a:spcPct val="150000"/>
              </a:lnSpc>
              <a:buClrTx/>
              <a:buSzTx/>
              <a:tabLst/>
            </a:pPr>
            <a:r>
              <a:rPr lang="ru-RU" dirty="0" smtClean="0"/>
              <a:t>Их применение чрезвычайно разнообразно и простирается от баллонов для жидкостей разного рода до конструктивных деталей передаточных механизмов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5588" name="Rectangle 4"/>
          <p:cNvSpPr>
            <a:spLocks noChangeArrowheads="1"/>
          </p:cNvSpPr>
          <p:nvPr/>
        </p:nvSpPr>
        <p:spPr bwMode="auto">
          <a:xfrm>
            <a:off x="357158" y="6286520"/>
            <a:ext cx="43714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Рисунок</a:t>
            </a:r>
            <a:r>
              <a:rPr lang="en-US" dirty="0" smtClean="0"/>
              <a:t>:</a:t>
            </a:r>
            <a:r>
              <a:rPr lang="ru-RU" dirty="0" smtClean="0"/>
              <a:t> Неметаллические материалы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Синтетические материалы</a:t>
            </a:r>
          </a:p>
        </p:txBody>
      </p:sp>
      <p:pic>
        <p:nvPicPr>
          <p:cNvPr id="195589" name="Picture 5" descr="C:\1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643446"/>
            <a:ext cx="2880831" cy="1633526"/>
          </a:xfrm>
          <a:prstGeom prst="rect">
            <a:avLst/>
          </a:prstGeom>
          <a:noFill/>
        </p:spPr>
      </p:pic>
      <p:pic>
        <p:nvPicPr>
          <p:cNvPr id="195590" name="Picture 6" descr="C:\bochk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4643446"/>
            <a:ext cx="2357454" cy="1643075"/>
          </a:xfrm>
          <a:prstGeom prst="rect">
            <a:avLst/>
          </a:prstGeom>
          <a:noFill/>
        </p:spPr>
      </p:pic>
      <p:pic>
        <p:nvPicPr>
          <p:cNvPr id="195591" name="Picture 7" descr="C:\metall-ba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4643446"/>
            <a:ext cx="1855487" cy="1643074"/>
          </a:xfrm>
          <a:prstGeom prst="rect">
            <a:avLst/>
          </a:prstGeom>
          <a:noFill/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154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Синтетические материалы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285852" y="1571612"/>
            <a:ext cx="2571767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Силикатные материалы </a:t>
            </a:r>
          </a:p>
        </p:txBody>
      </p:sp>
      <p:graphicFrame>
        <p:nvGraphicFramePr>
          <p:cNvPr id="22" name="Схема 21"/>
          <p:cNvGraphicFramePr/>
          <p:nvPr/>
        </p:nvGraphicFramePr>
        <p:xfrm>
          <a:off x="5286380" y="2357430"/>
          <a:ext cx="3571900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5572132" y="1571612"/>
            <a:ext cx="2786082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Органические материалы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Схема 19"/>
          <p:cNvGraphicFramePr/>
          <p:nvPr/>
        </p:nvGraphicFramePr>
        <p:xfrm>
          <a:off x="357158" y="2357430"/>
          <a:ext cx="4214842" cy="4214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155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/>
        </p:nvGraphicFramePr>
        <p:xfrm>
          <a:off x="285720" y="4357694"/>
          <a:ext cx="5000660" cy="2357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err="1" smtClean="0"/>
              <a:t>Полимеризационные</a:t>
            </a:r>
            <a:r>
              <a:rPr lang="ru-RU" sz="2400" b="1" dirty="0" smtClean="0"/>
              <a:t> пластмассы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44" y="1500174"/>
            <a:ext cx="88583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dirty="0" smtClean="0">
                <a:latin typeface="Arial" pitchFamily="34" charset="0"/>
                <a:cs typeface="Arial" pitchFamily="34" charset="0"/>
              </a:rPr>
              <a:t>Высокая </a:t>
            </a:r>
            <a:r>
              <a:rPr lang="ru-RU" b="1" u="sng" dirty="0" smtClean="0">
                <a:latin typeface="Arial" pitchFamily="34" charset="0"/>
                <a:cs typeface="Arial" pitchFamily="34" charset="0"/>
              </a:rPr>
              <a:t>стойкость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к водным растворам солей, оснований и неокисляющих кислот. </a:t>
            </a:r>
          </a:p>
          <a:p>
            <a:pPr indent="360000" algn="just"/>
            <a:r>
              <a:rPr lang="ru-RU" dirty="0" smtClean="0">
                <a:latin typeface="Arial" pitchFamily="34" charset="0"/>
                <a:cs typeface="Arial" pitchFamily="34" charset="0"/>
              </a:rPr>
              <a:t>Окислители,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галогенангидриды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другие реагенты, генерирующие радикалы, </a:t>
            </a:r>
            <a:r>
              <a:rPr lang="ru-RU" b="1" u="sng" dirty="0" smtClean="0">
                <a:latin typeface="Arial" pitchFamily="34" charset="0"/>
                <a:cs typeface="Arial" pitchFamily="34" charset="0"/>
              </a:rPr>
              <a:t>быстро разрушают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большинство пластмасс. </a:t>
            </a:r>
          </a:p>
          <a:p>
            <a:pPr indent="360000" algn="just"/>
            <a:r>
              <a:rPr lang="ru-RU" dirty="0" smtClean="0">
                <a:latin typeface="Arial" pitchFamily="34" charset="0"/>
                <a:cs typeface="Arial" pitchFamily="34" charset="0"/>
              </a:rPr>
              <a:t>Органические реагенты –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полигалогеналканы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ароматические углеводороды, нитропроизводные – вызывают </a:t>
            </a:r>
            <a:r>
              <a:rPr lang="ru-RU" b="1" u="sng" dirty="0" smtClean="0">
                <a:latin typeface="Arial" pitchFamily="34" charset="0"/>
                <a:cs typeface="Arial" pitchFamily="34" charset="0"/>
              </a:rPr>
              <a:t>набухание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полимеров с быстрой потерей прочности. </a:t>
            </a:r>
          </a:p>
          <a:p>
            <a:pPr indent="360000" algn="just"/>
            <a:r>
              <a:rPr lang="ru-RU" dirty="0" smtClean="0">
                <a:latin typeface="Arial" pitchFamily="34" charset="0"/>
                <a:cs typeface="Arial" pitchFamily="34" charset="0"/>
              </a:rPr>
              <a:t>Уникальной </a:t>
            </a:r>
            <a:r>
              <a:rPr lang="ru-RU" b="1" u="sng" dirty="0" smtClean="0">
                <a:latin typeface="Arial" pitchFamily="34" charset="0"/>
                <a:cs typeface="Arial" pitchFamily="34" charset="0"/>
              </a:rPr>
              <a:t>стойкостью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отличаются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полифторэтилены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– особенно фторопласт-4: они более инертны, чем даже фарфор. Только фтор и бром вызывают набухание фторопласта.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9682" name="Picture 2" descr="C:\polipropile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2132" y="4572008"/>
            <a:ext cx="3251200" cy="2032000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124750-D8E6-4E86-9CB3-7A1D84F122F4}" type="slidenum">
              <a:rPr lang="ru-RU" smtClean="0"/>
              <a:pPr>
                <a:defRPr/>
              </a:pPr>
              <a:t>156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5000636"/>
            <a:ext cx="2428892" cy="1491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/>
              <a:t>Каучуки и эластомеры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1415484"/>
            <a:ext cx="88583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Обладают хорошей </a:t>
            </a:r>
            <a:r>
              <a:rPr lang="ru-RU" b="1" u="sng" dirty="0" smtClean="0"/>
              <a:t>адгезией</a:t>
            </a:r>
            <a:r>
              <a:rPr lang="ru-RU" dirty="0" smtClean="0"/>
              <a:t> к металлам. </a:t>
            </a:r>
            <a:endParaRPr lang="en-US" dirty="0" smtClean="0"/>
          </a:p>
          <a:p>
            <a:pPr indent="457200" algn="just">
              <a:lnSpc>
                <a:spcPct val="150000"/>
              </a:lnSpc>
            </a:pPr>
            <a:r>
              <a:rPr lang="ru-RU" b="1" u="sng" dirty="0" smtClean="0"/>
              <a:t>Стойки</a:t>
            </a:r>
            <a:r>
              <a:rPr lang="ru-RU" dirty="0" smtClean="0"/>
              <a:t> к действию большинства неорганических реагентов, в т.ч., к окислителям – кроме галогенов и </a:t>
            </a:r>
            <a:r>
              <a:rPr lang="ru-RU" dirty="0" err="1" smtClean="0"/>
              <a:t>галогенангидридов</a:t>
            </a:r>
            <a:r>
              <a:rPr lang="ru-RU" dirty="0" smtClean="0"/>
              <a:t>, </a:t>
            </a:r>
            <a:r>
              <a:rPr lang="ru-RU" b="1" u="sng" dirty="0" smtClean="0"/>
              <a:t>стойки</a:t>
            </a:r>
            <a:r>
              <a:rPr lang="ru-RU" dirty="0" smtClean="0"/>
              <a:t> к спиртам, карбоновым кислотам; </a:t>
            </a:r>
          </a:p>
          <a:p>
            <a:pPr indent="457200" algn="just">
              <a:lnSpc>
                <a:spcPct val="150000"/>
              </a:lnSpc>
            </a:pPr>
            <a:r>
              <a:rPr lang="ru-RU" b="1" u="sng" dirty="0" smtClean="0"/>
              <a:t>Диапазон рабочих температур</a:t>
            </a:r>
            <a:r>
              <a:rPr lang="ru-RU" dirty="0" smtClean="0"/>
              <a:t>  от (-30) до (100…150) </a:t>
            </a:r>
            <a:r>
              <a:rPr lang="ru-RU" baseline="30000" dirty="0" smtClean="0"/>
              <a:t>О</a:t>
            </a:r>
            <a:r>
              <a:rPr lang="ru-RU" dirty="0" smtClean="0"/>
              <a:t>С.</a:t>
            </a:r>
          </a:p>
          <a:p>
            <a:pPr indent="457200" algn="just">
              <a:lnSpc>
                <a:spcPct val="150000"/>
              </a:lnSpc>
            </a:pPr>
            <a:r>
              <a:rPr lang="ru-RU" b="1" u="sng" dirty="0" smtClean="0"/>
              <a:t>Применяют</a:t>
            </a:r>
            <a:r>
              <a:rPr lang="ru-RU" dirty="0" smtClean="0"/>
              <a:t> для изготовления уплотнительных деталей оборудования, шлангов, труб,  а также в качестве клеев и </a:t>
            </a:r>
            <a:r>
              <a:rPr lang="ru-RU" dirty="0" err="1" smtClean="0"/>
              <a:t>герметиков</a:t>
            </a:r>
            <a:r>
              <a:rPr lang="ru-RU" dirty="0" smtClean="0"/>
              <a:t>, в качестве защитных покрытий стальной аппаратуры: реакторов, сосудов, фильтров, центрифуг, труб.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4857760"/>
            <a:ext cx="61436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Защита резиновыми покрытиями называется </a:t>
            </a:r>
            <a:r>
              <a:rPr lang="ru-RU" b="1" u="sng" dirty="0" err="1" smtClean="0"/>
              <a:t>гуммированием</a:t>
            </a:r>
            <a:r>
              <a:rPr lang="ru-RU" u="sng" dirty="0" smtClean="0"/>
              <a:t>.</a:t>
            </a:r>
            <a:r>
              <a:rPr lang="ru-RU" dirty="0" smtClean="0"/>
              <a:t> Гуммированное оборудование работоспособно при температурах до 100 </a:t>
            </a:r>
            <a:r>
              <a:rPr lang="ru-RU" baseline="30000" dirty="0" smtClean="0"/>
              <a:t>О</a:t>
            </a:r>
            <a:r>
              <a:rPr lang="ru-RU" dirty="0" smtClean="0"/>
              <a:t>С в неабразивных средах.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124750-D8E6-4E86-9CB3-7A1D84F122F4}" type="slidenum">
              <a:rPr lang="ru-RU" smtClean="0"/>
              <a:pPr>
                <a:defRPr/>
              </a:pPr>
              <a:t>157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4"/>
          <p:cNvSpPr>
            <a:spLocks noChangeArrowheads="1"/>
          </p:cNvSpPr>
          <p:nvPr/>
        </p:nvSpPr>
        <p:spPr bwMode="auto">
          <a:xfrm>
            <a:off x="285720" y="2571744"/>
            <a:ext cx="849788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60000">
              <a:lnSpc>
                <a:spcPct val="150000"/>
              </a:lnSpc>
              <a:buFontTx/>
              <a:buAutoNum type="arabicPeriod"/>
            </a:pPr>
            <a:r>
              <a:rPr lang="ru-RU" sz="2400" b="1" dirty="0"/>
              <a:t> Фенолоформальдегидные смолы (фенопласты</a:t>
            </a:r>
            <a:r>
              <a:rPr lang="ru-RU" sz="2400" b="1" dirty="0" smtClean="0"/>
              <a:t>). </a:t>
            </a:r>
            <a:endParaRPr lang="ru-RU" sz="2400" b="1" dirty="0"/>
          </a:p>
          <a:p>
            <a:pPr indent="360000">
              <a:lnSpc>
                <a:spcPct val="150000"/>
              </a:lnSpc>
              <a:buFontTx/>
              <a:buAutoNum type="arabicPeriod"/>
            </a:pPr>
            <a:r>
              <a:rPr lang="ru-RU" sz="2400" b="1" dirty="0"/>
              <a:t> Полиэтилентерефталат – </a:t>
            </a:r>
            <a:r>
              <a:rPr lang="ru-RU" sz="2400" b="1" dirty="0" smtClean="0"/>
              <a:t>лавсан</a:t>
            </a:r>
          </a:p>
          <a:p>
            <a:pPr indent="360000">
              <a:lnSpc>
                <a:spcPct val="150000"/>
              </a:lnSpc>
              <a:buFontTx/>
              <a:buAutoNum type="arabicPeriod"/>
            </a:pPr>
            <a:r>
              <a:rPr lang="ru-RU" sz="2400" b="1" dirty="0" smtClean="0"/>
              <a:t>Эпоксидные смолы.</a:t>
            </a:r>
            <a:endParaRPr lang="ru-RU" sz="2400" b="1" dirty="0"/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/>
              <a:t>Поликонденсационные пластмассы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158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/>
              <a:t>Углеродные (графитовые) материалы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1730" name="Picture 2" descr="C:\picture2126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5072074"/>
            <a:ext cx="1579256" cy="1600597"/>
          </a:xfrm>
          <a:prstGeom prst="rect">
            <a:avLst/>
          </a:prstGeom>
          <a:noFill/>
        </p:spPr>
      </p:pic>
      <p:pic>
        <p:nvPicPr>
          <p:cNvPr id="201731" name="Picture 3" descr="C:\21367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5214950"/>
            <a:ext cx="2000264" cy="150019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42844" y="1428736"/>
            <a:ext cx="88583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u="sng" dirty="0" smtClean="0"/>
              <a:t>Теплопроводность</a:t>
            </a:r>
            <a:r>
              <a:rPr lang="ru-RU" dirty="0" smtClean="0"/>
              <a:t> -.</a:t>
            </a:r>
            <a:r>
              <a:rPr lang="ru-RU" dirty="0" smtClean="0">
                <a:sym typeface="Symbol" pitchFamily="18" charset="2"/>
              </a:rPr>
              <a:t></a:t>
            </a:r>
            <a:r>
              <a:rPr lang="ru-RU" dirty="0" smtClean="0"/>
              <a:t> 90 Вт/м.К. </a:t>
            </a:r>
          </a:p>
          <a:p>
            <a:pPr indent="457200">
              <a:lnSpc>
                <a:spcPct val="150000"/>
              </a:lnSpc>
            </a:pPr>
            <a:r>
              <a:rPr lang="ru-RU" b="1" u="sng" dirty="0" smtClean="0"/>
              <a:t>Химическая стойкость</a:t>
            </a:r>
            <a:r>
              <a:rPr lang="ru-RU" dirty="0" smtClean="0"/>
              <a:t> графита –разрушается только концентрированной серной кислотой и фтором. </a:t>
            </a:r>
          </a:p>
          <a:p>
            <a:pPr indent="457200">
              <a:lnSpc>
                <a:spcPct val="150000"/>
              </a:lnSpc>
            </a:pPr>
            <a:r>
              <a:rPr lang="ru-RU" b="1" u="sng" dirty="0" smtClean="0"/>
              <a:t>Недостаток</a:t>
            </a:r>
            <a:r>
              <a:rPr lang="ru-RU" dirty="0" smtClean="0"/>
              <a:t>– хрупкость. </a:t>
            </a:r>
          </a:p>
          <a:p>
            <a:pPr indent="457200">
              <a:lnSpc>
                <a:spcPct val="150000"/>
              </a:lnSpc>
            </a:pPr>
            <a:r>
              <a:rPr lang="ru-RU" dirty="0" smtClean="0"/>
              <a:t>Используют графитопласты – композиции графита с фенопластами (в основном – </a:t>
            </a:r>
            <a:r>
              <a:rPr lang="ru-RU" dirty="0" err="1" smtClean="0"/>
              <a:t>фаолитом</a:t>
            </a:r>
            <a:r>
              <a:rPr lang="ru-RU" dirty="0" smtClean="0"/>
              <a:t> и бакелитом) </a:t>
            </a:r>
          </a:p>
          <a:p>
            <a:pPr indent="457200">
              <a:lnSpc>
                <a:spcPct val="150000"/>
              </a:lnSpc>
            </a:pPr>
            <a:r>
              <a:rPr lang="ru-RU" dirty="0" smtClean="0"/>
              <a:t>Из графитопластов </a:t>
            </a:r>
            <a:r>
              <a:rPr lang="ru-RU" b="1" u="sng" dirty="0" smtClean="0"/>
              <a:t>изготавливают</a:t>
            </a:r>
            <a:r>
              <a:rPr lang="ru-RU" dirty="0" smtClean="0"/>
              <a:t> корпуса и лопатки химических насосов; трубы; уплотнительные детали, детали пар скольжения; электроды и корпуса электролизёров; теплообменники для работы в среде паров галогенов и </a:t>
            </a:r>
            <a:r>
              <a:rPr lang="ru-RU" dirty="0" err="1" smtClean="0"/>
              <a:t>гидрогалогенидов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124750-D8E6-4E86-9CB3-7A1D84F122F4}" type="slidenum">
              <a:rPr lang="ru-RU" smtClean="0"/>
              <a:pPr>
                <a:defRPr/>
              </a:pPr>
              <a:t>159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0" y="0"/>
            <a:ext cx="914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МАТЕРИАЛЫ ДЛЯ ХИМИЧЕСКИХ УСТАНОВОК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214282" y="1571612"/>
            <a:ext cx="8715436" cy="367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457200" algn="just" defTabSz="914400" eaLnBrk="1" latinLnBrk="0" hangingPunct="1">
              <a:lnSpc>
                <a:spcPct val="150000"/>
              </a:lnSpc>
              <a:spcAft>
                <a:spcPts val="1200"/>
              </a:spcAft>
              <a:buClrTx/>
              <a:buSzTx/>
              <a:tabLst/>
            </a:pPr>
            <a:r>
              <a:rPr lang="ru-RU" b="1" dirty="0" smtClean="0"/>
              <a:t>Комбинированные материалы</a:t>
            </a:r>
            <a:r>
              <a:rPr lang="ru-RU" dirty="0" smtClean="0"/>
              <a:t> состоят из нескольких видов разных веществ, объединяя их положительные свойства в одном новом материале</a:t>
            </a:r>
            <a:r>
              <a:rPr lang="en-US" dirty="0" smtClean="0"/>
              <a:t>. </a:t>
            </a:r>
          </a:p>
          <a:p>
            <a:pPr indent="457200" algn="just">
              <a:lnSpc>
                <a:spcPct val="150000"/>
              </a:lnSpc>
              <a:spcAft>
                <a:spcPts val="1200"/>
              </a:spcAft>
            </a:pPr>
            <a:r>
              <a:rPr lang="ru-RU" dirty="0" smtClean="0"/>
              <a:t>Армированные стекловолокном пластмассы отличаются чрезвычайной прочностью и одновременно легкостью, то есть они прочны, как стекловолокна, и легки, как любая пластмасса.</a:t>
            </a:r>
          </a:p>
          <a:p>
            <a:pPr indent="457200" algn="just">
              <a:lnSpc>
                <a:spcPct val="150000"/>
              </a:lnSpc>
              <a:spcAft>
                <a:spcPts val="1200"/>
              </a:spcAft>
            </a:pPr>
            <a:r>
              <a:rPr lang="ru-RU" dirty="0" smtClean="0"/>
              <a:t>В качестве еще одного комбинированного материала можно назвать твердые сплавы, обладающие твердостью зерен твердого вещества и вязкостью связывающего их металла.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Комбинированные материалы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ECC65-1F10-4E9E-81FB-E9FBD5B6AA07}" type="slidenum">
              <a:rPr lang="ru-RU" smtClean="0"/>
              <a:pPr>
                <a:defRPr/>
              </a:pPr>
              <a:t>160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5059</TotalTime>
  <Words>9520</Words>
  <Application>Microsoft Office PowerPoint</Application>
  <PresentationFormat>Экран (4:3)</PresentationFormat>
  <Paragraphs>1730</Paragraphs>
  <Slides>160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160</vt:i4>
      </vt:variant>
    </vt:vector>
  </HeadingPairs>
  <TitlesOfParts>
    <vt:vector size="162" baseType="lpstr">
      <vt:lpstr>Тема Office</vt:lpstr>
      <vt:lpstr>Точечный рисунок</vt:lpstr>
      <vt:lpstr>Основы проектирования химических производств  Курс лекций</vt:lpstr>
      <vt:lpstr>Структура и содержание курса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ТЕХНИКО-ЭКОНОМИЧЕСКОЕ ОБОСНОВАНИЕ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Студия 55</dc:creator>
  <cp:lastModifiedBy>Дьяченко</cp:lastModifiedBy>
  <cp:revision>378</cp:revision>
  <cp:lastPrinted>2013-09-28T03:54:14Z</cp:lastPrinted>
  <dcterms:created xsi:type="dcterms:W3CDTF">2010-04-16T08:27:09Z</dcterms:created>
  <dcterms:modified xsi:type="dcterms:W3CDTF">2013-09-28T05:21:43Z</dcterms:modified>
</cp:coreProperties>
</file>