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301" r:id="rId14"/>
    <p:sldId id="302" r:id="rId15"/>
    <p:sldId id="269" r:id="rId16"/>
    <p:sldId id="303" r:id="rId17"/>
    <p:sldId id="304" r:id="rId18"/>
    <p:sldId id="305" r:id="rId19"/>
    <p:sldId id="267" r:id="rId20"/>
    <p:sldId id="271" r:id="rId21"/>
    <p:sldId id="306" r:id="rId22"/>
    <p:sldId id="272" r:id="rId23"/>
    <p:sldId id="307" r:id="rId24"/>
    <p:sldId id="273" r:id="rId25"/>
    <p:sldId id="274" r:id="rId26"/>
    <p:sldId id="308" r:id="rId27"/>
    <p:sldId id="275" r:id="rId28"/>
    <p:sldId id="276" r:id="rId29"/>
    <p:sldId id="278" r:id="rId30"/>
    <p:sldId id="310" r:id="rId31"/>
    <p:sldId id="311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309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96" r:id="rId51"/>
    <p:sldId id="297" r:id="rId52"/>
    <p:sldId id="298" r:id="rId53"/>
    <p:sldId id="299" r:id="rId54"/>
    <p:sldId id="300" r:id="rId55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60424" y="373761"/>
            <a:ext cx="6423151" cy="1183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542" y="328040"/>
            <a:ext cx="7728915" cy="1306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2300" y="1335150"/>
            <a:ext cx="7905750" cy="27863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4229" y="2581147"/>
            <a:ext cx="6736080" cy="132905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704215" marR="5080" indent="-692150">
              <a:lnSpc>
                <a:spcPts val="4860"/>
              </a:lnSpc>
              <a:spcBef>
                <a:spcPts val="710"/>
              </a:spcBef>
            </a:pPr>
            <a:r>
              <a:rPr sz="4500" spc="-65" dirty="0">
                <a:latin typeface="Times New Roman"/>
                <a:cs typeface="Times New Roman"/>
              </a:rPr>
              <a:t>Трудовые</a:t>
            </a:r>
            <a:r>
              <a:rPr sz="4500" spc="-20" dirty="0">
                <a:latin typeface="Times New Roman"/>
                <a:cs typeface="Times New Roman"/>
              </a:rPr>
              <a:t> </a:t>
            </a:r>
            <a:r>
              <a:rPr sz="4500" dirty="0">
                <a:latin typeface="Times New Roman"/>
                <a:cs typeface="Times New Roman"/>
              </a:rPr>
              <a:t>ресурсы</a:t>
            </a:r>
            <a:r>
              <a:rPr sz="4500" spc="-5" dirty="0">
                <a:latin typeface="Times New Roman"/>
                <a:cs typeface="Times New Roman"/>
              </a:rPr>
              <a:t> </a:t>
            </a:r>
            <a:r>
              <a:rPr sz="4500" dirty="0">
                <a:latin typeface="Times New Roman"/>
                <a:cs typeface="Times New Roman"/>
              </a:rPr>
              <a:t>и</a:t>
            </a:r>
            <a:r>
              <a:rPr sz="4500" spc="-20" dirty="0">
                <a:latin typeface="Times New Roman"/>
                <a:cs typeface="Times New Roman"/>
              </a:rPr>
              <a:t> </a:t>
            </a:r>
            <a:r>
              <a:rPr sz="4500" spc="-15" dirty="0">
                <a:latin typeface="Times New Roman"/>
                <a:cs typeface="Times New Roman"/>
              </a:rPr>
              <a:t>оплата </a:t>
            </a:r>
            <a:r>
              <a:rPr sz="4500" spc="-1110" dirty="0">
                <a:latin typeface="Times New Roman"/>
                <a:cs typeface="Times New Roman"/>
              </a:rPr>
              <a:t> </a:t>
            </a:r>
            <a:r>
              <a:rPr sz="4500" spc="-60" dirty="0">
                <a:latin typeface="Times New Roman"/>
                <a:cs typeface="Times New Roman"/>
              </a:rPr>
              <a:t>труда</a:t>
            </a:r>
            <a:r>
              <a:rPr sz="4500" spc="-25" dirty="0">
                <a:latin typeface="Times New Roman"/>
                <a:cs typeface="Times New Roman"/>
              </a:rPr>
              <a:t> </a:t>
            </a:r>
            <a:r>
              <a:rPr sz="4500" spc="-5" dirty="0">
                <a:latin typeface="Times New Roman"/>
                <a:cs typeface="Times New Roman"/>
              </a:rPr>
              <a:t>на</a:t>
            </a:r>
            <a:r>
              <a:rPr sz="4500" spc="-10" dirty="0">
                <a:latin typeface="Times New Roman"/>
                <a:cs typeface="Times New Roman"/>
              </a:rPr>
              <a:t> предприятии</a:t>
            </a:r>
            <a:endParaRPr sz="4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32557" y="4142728"/>
            <a:ext cx="4217035" cy="88773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10"/>
              </a:spcBef>
            </a:pPr>
            <a:r>
              <a:rPr sz="2400" spc="-20" dirty="0">
                <a:latin typeface="Times New Roman"/>
                <a:cs typeface="Times New Roman"/>
              </a:rPr>
              <a:t>Лектор </a:t>
            </a:r>
            <a:r>
              <a:rPr sz="2400" dirty="0">
                <a:latin typeface="Times New Roman"/>
                <a:cs typeface="Times New Roman"/>
              </a:rPr>
              <a:t>–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доцент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БШ,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2400" dirty="0">
                <a:latin typeface="Times New Roman"/>
                <a:cs typeface="Times New Roman"/>
              </a:rPr>
              <a:t>к.э.н.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Селевич</a:t>
            </a:r>
            <a:r>
              <a:rPr sz="2400" spc="-5" dirty="0">
                <a:latin typeface="Times New Roman"/>
                <a:cs typeface="Times New Roman"/>
              </a:rPr>
              <a:t> Ольга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Семеновна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7042" y="237871"/>
            <a:ext cx="589788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Нестандартные</a:t>
            </a:r>
            <a:r>
              <a:rPr spc="-25" dirty="0"/>
              <a:t> </a:t>
            </a:r>
            <a:r>
              <a:rPr spc="-5" dirty="0"/>
              <a:t>формы</a:t>
            </a:r>
            <a:r>
              <a:rPr spc="-25" dirty="0"/>
              <a:t> </a:t>
            </a:r>
            <a:r>
              <a:rPr spc="-5" dirty="0"/>
              <a:t>занятости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47166"/>
            <a:ext cx="8148955" cy="563118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84785" marR="488315" indent="-172720">
              <a:lnSpc>
                <a:spcPct val="8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900" b="1" spc="-5" dirty="0">
                <a:latin typeface="Calibri"/>
                <a:cs typeface="Calibri"/>
              </a:rPr>
              <a:t>Непостоянная</a:t>
            </a:r>
            <a:r>
              <a:rPr sz="1900" b="1" spc="25" dirty="0">
                <a:latin typeface="Calibri"/>
                <a:cs typeface="Calibri"/>
              </a:rPr>
              <a:t> </a:t>
            </a:r>
            <a:r>
              <a:rPr sz="1900" b="1" spc="-5" dirty="0">
                <a:latin typeface="Calibri"/>
                <a:cs typeface="Calibri"/>
              </a:rPr>
              <a:t>(временная)</a:t>
            </a:r>
            <a:r>
              <a:rPr sz="1900" b="1" spc="5" dirty="0">
                <a:latin typeface="Calibri"/>
                <a:cs typeface="Calibri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занятость</a:t>
            </a:r>
            <a:r>
              <a:rPr sz="1900" b="1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- </a:t>
            </a:r>
            <a:r>
              <a:rPr sz="1900" spc="-10" dirty="0">
                <a:latin typeface="Calibri"/>
                <a:cs typeface="Calibri"/>
              </a:rPr>
              <a:t>выполнение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работ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в </a:t>
            </a:r>
            <a:r>
              <a:rPr sz="1900" spc="-10" dirty="0">
                <a:latin typeface="Calibri"/>
                <a:cs typeface="Calibri"/>
              </a:rPr>
              <a:t>течение 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определенного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срока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или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определенного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объема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(сезонные,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проектные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работы,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разовая </a:t>
            </a:r>
            <a:r>
              <a:rPr sz="1900" spc="-5" dirty="0">
                <a:latin typeface="Calibri"/>
                <a:cs typeface="Calibri"/>
              </a:rPr>
              <a:t>и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случайная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занятость);</a:t>
            </a:r>
            <a:endParaRPr sz="1900">
              <a:latin typeface="Calibri"/>
              <a:cs typeface="Calibri"/>
            </a:endParaRPr>
          </a:p>
          <a:p>
            <a:pPr marL="184785" marR="86360" indent="-172720">
              <a:lnSpc>
                <a:spcPts val="1820"/>
              </a:lnSpc>
              <a:spcBef>
                <a:spcPts val="79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900" b="1" spc="-10" dirty="0">
                <a:latin typeface="Calibri"/>
                <a:cs typeface="Calibri"/>
              </a:rPr>
              <a:t>Неполная</a:t>
            </a:r>
            <a:r>
              <a:rPr sz="1900" b="1" spc="35" dirty="0">
                <a:latin typeface="Calibri"/>
                <a:cs typeface="Calibri"/>
              </a:rPr>
              <a:t> </a:t>
            </a:r>
            <a:r>
              <a:rPr sz="1900" b="1" spc="-5" dirty="0">
                <a:latin typeface="Calibri"/>
                <a:cs typeface="Calibri"/>
              </a:rPr>
              <a:t>(частичная)</a:t>
            </a:r>
            <a:r>
              <a:rPr sz="1900" b="1" spc="25" dirty="0">
                <a:latin typeface="Calibri"/>
                <a:cs typeface="Calibri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занятость</a:t>
            </a:r>
            <a:r>
              <a:rPr sz="1900" b="1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 </a:t>
            </a:r>
            <a:r>
              <a:rPr sz="1900" spc="-10" dirty="0">
                <a:latin typeface="Calibri"/>
                <a:cs typeface="Calibri"/>
              </a:rPr>
              <a:t>занятость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на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неполный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рабочий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день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или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неполную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рабочую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неделю;</a:t>
            </a:r>
            <a:endParaRPr sz="1900">
              <a:latin typeface="Calibri"/>
              <a:cs typeface="Calibri"/>
            </a:endParaRPr>
          </a:p>
          <a:p>
            <a:pPr marL="184785" marR="455295" indent="-172720">
              <a:lnSpc>
                <a:spcPts val="1820"/>
              </a:lnSpc>
              <a:spcBef>
                <a:spcPts val="80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900" b="1" spc="-10" dirty="0">
                <a:latin typeface="Calibri"/>
                <a:cs typeface="Calibri"/>
              </a:rPr>
              <a:t>Недозанятость</a:t>
            </a:r>
            <a:r>
              <a:rPr sz="1900" b="1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-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существует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в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двух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формах: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видимой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(количественной)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и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невидимой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(качественной).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Количественная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форма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недозанятости </a:t>
            </a:r>
            <a:r>
              <a:rPr sz="1900" spc="-10" dirty="0">
                <a:latin typeface="Calibri"/>
                <a:cs typeface="Calibri"/>
              </a:rPr>
              <a:t> выражается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в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продолжительности</a:t>
            </a:r>
            <a:r>
              <a:rPr sz="1900" spc="7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рабочего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времени,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ее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вынужденном</a:t>
            </a:r>
            <a:endParaRPr sz="1900">
              <a:latin typeface="Calibri"/>
              <a:cs typeface="Calibri"/>
            </a:endParaRPr>
          </a:p>
          <a:p>
            <a:pPr marL="184785" marR="5080">
              <a:lnSpc>
                <a:spcPct val="80000"/>
              </a:lnSpc>
              <a:spcBef>
                <a:spcPts val="25"/>
              </a:spcBef>
            </a:pPr>
            <a:r>
              <a:rPr sz="1900" spc="-5" dirty="0">
                <a:latin typeface="Calibri"/>
                <a:cs typeface="Calibri"/>
              </a:rPr>
              <a:t>сокращении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по сравнению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с </a:t>
            </a:r>
            <a:r>
              <a:rPr sz="1900" spc="-10" dirty="0">
                <a:latin typeface="Calibri"/>
                <a:cs typeface="Calibri"/>
              </a:rPr>
              <a:t>нормативной,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качественный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аспект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 </a:t>
            </a:r>
            <a:r>
              <a:rPr sz="1900" spc="-20" dirty="0">
                <a:latin typeface="Calibri"/>
                <a:cs typeface="Calibri"/>
              </a:rPr>
              <a:t>это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низкая </a:t>
            </a:r>
            <a:r>
              <a:rPr sz="1900" spc="-409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заработная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плата,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низкая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производительность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труда,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недоиспользование</a:t>
            </a:r>
            <a:endParaRPr sz="1900">
              <a:latin typeface="Calibri"/>
              <a:cs typeface="Calibri"/>
            </a:endParaRPr>
          </a:p>
          <a:p>
            <a:pPr marL="184785">
              <a:lnSpc>
                <a:spcPts val="1595"/>
              </a:lnSpc>
            </a:pPr>
            <a:r>
              <a:rPr sz="1900" spc="-5" dirty="0">
                <a:latin typeface="Calibri"/>
                <a:cs typeface="Calibri"/>
              </a:rPr>
              <a:t>профессионально-квалификационного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уровня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работников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и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другие</a:t>
            </a:r>
            <a:endParaRPr sz="1900">
              <a:latin typeface="Calibri"/>
              <a:cs typeface="Calibri"/>
            </a:endParaRPr>
          </a:p>
          <a:p>
            <a:pPr marL="184785">
              <a:lnSpc>
                <a:spcPts val="2055"/>
              </a:lnSpc>
            </a:pPr>
            <a:r>
              <a:rPr sz="1900" spc="-10" dirty="0">
                <a:latin typeface="Calibri"/>
                <a:cs typeface="Calibri"/>
              </a:rPr>
              <a:t>качественные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аспекты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использования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рабочей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силы.</a:t>
            </a:r>
            <a:endParaRPr sz="1900">
              <a:latin typeface="Calibri"/>
              <a:cs typeface="Calibri"/>
            </a:endParaRPr>
          </a:p>
          <a:p>
            <a:pPr marL="184785" marR="245110" indent="-172720">
              <a:lnSpc>
                <a:spcPct val="80000"/>
              </a:lnSpc>
              <a:spcBef>
                <a:spcPts val="80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900" b="1" spc="-10" dirty="0">
                <a:latin typeface="Calibri"/>
                <a:cs typeface="Calibri"/>
              </a:rPr>
              <a:t>Сверхзанятость</a:t>
            </a:r>
            <a:r>
              <a:rPr sz="1900" b="1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- </a:t>
            </a:r>
            <a:r>
              <a:rPr sz="1900" spc="-10" dirty="0">
                <a:latin typeface="Calibri"/>
                <a:cs typeface="Calibri"/>
              </a:rPr>
              <a:t>выполнение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работы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свыше стандартной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нормы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рабочего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времени;</a:t>
            </a:r>
            <a:endParaRPr sz="19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34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900" b="1" spc="-10" dirty="0">
                <a:latin typeface="Calibri"/>
                <a:cs typeface="Calibri"/>
              </a:rPr>
              <a:t>Самостоятельная</a:t>
            </a:r>
            <a:r>
              <a:rPr sz="1900" b="1" spc="10" dirty="0">
                <a:latin typeface="Calibri"/>
                <a:cs typeface="Calibri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занятость</a:t>
            </a:r>
            <a:endParaRPr sz="19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3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900" b="1" spc="-5" dirty="0">
                <a:latin typeface="Calibri"/>
                <a:cs typeface="Calibri"/>
              </a:rPr>
              <a:t>Неформальная занятость</a:t>
            </a:r>
            <a:r>
              <a:rPr sz="1900" spc="-5" dirty="0">
                <a:latin typeface="Calibri"/>
                <a:cs typeface="Calibri"/>
              </a:rPr>
              <a:t>:</a:t>
            </a:r>
            <a:endParaRPr sz="19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3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900" spc="-5" dirty="0">
                <a:latin typeface="Calibri"/>
                <a:cs typeface="Calibri"/>
              </a:rPr>
              <a:t>а) занятые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индивидуальным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(некорпорированным)</a:t>
            </a:r>
            <a:r>
              <a:rPr sz="1900" spc="5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предпринимательством;</a:t>
            </a:r>
            <a:endParaRPr sz="19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34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900" spc="-5" dirty="0">
                <a:latin typeface="Calibri"/>
                <a:cs typeface="Calibri"/>
              </a:rPr>
              <a:t>б)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занятые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по </a:t>
            </a:r>
            <a:r>
              <a:rPr sz="1900" spc="-10" dirty="0">
                <a:latin typeface="Calibri"/>
                <a:cs typeface="Calibri"/>
              </a:rPr>
              <a:t>найму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у физических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5" dirty="0">
                <a:latin typeface="Calibri"/>
                <a:cs typeface="Calibri"/>
              </a:rPr>
              <a:t>лиц;</a:t>
            </a:r>
            <a:endParaRPr sz="19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3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900" spc="-5" dirty="0">
                <a:latin typeface="Calibri"/>
                <a:cs typeface="Calibri"/>
              </a:rPr>
              <a:t>в)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занятые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в</a:t>
            </a:r>
            <a:r>
              <a:rPr sz="1900" spc="-15" dirty="0">
                <a:latin typeface="Calibri"/>
                <a:cs typeface="Calibri"/>
              </a:rPr>
              <a:t> домашних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хозяйствах;</a:t>
            </a:r>
            <a:endParaRPr sz="19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3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900" spc="-5" dirty="0">
                <a:latin typeface="Calibri"/>
                <a:cs typeface="Calibri"/>
              </a:rPr>
              <a:t>г)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занятые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в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формальном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секторе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на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основе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устной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договоренности.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8952" y="553974"/>
            <a:ext cx="60839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5" dirty="0">
                <a:latin typeface="Microsoft Sans Serif"/>
                <a:cs typeface="Microsoft Sans Serif"/>
              </a:rPr>
              <a:t>Персонал</a:t>
            </a:r>
            <a:r>
              <a:rPr sz="4400" spc="-5" dirty="0">
                <a:latin typeface="Microsoft Sans Serif"/>
                <a:cs typeface="Microsoft Sans Serif"/>
              </a:rPr>
              <a:t> </a:t>
            </a:r>
            <a:r>
              <a:rPr sz="4400" spc="-25" dirty="0">
                <a:latin typeface="Microsoft Sans Serif"/>
                <a:cs typeface="Microsoft Sans Serif"/>
              </a:rPr>
              <a:t>предприятия</a:t>
            </a:r>
            <a:endParaRPr sz="4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2009" y="1828800"/>
            <a:ext cx="7957820" cy="940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Это </a:t>
            </a:r>
            <a:r>
              <a:rPr sz="2400" spc="-5" dirty="0">
                <a:latin typeface="Calibri"/>
                <a:cs typeface="Calibri"/>
              </a:rPr>
              <a:t>совокупность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физических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15" dirty="0">
                <a:latin typeface="Calibri"/>
                <a:cs typeface="Calibri"/>
              </a:rPr>
              <a:t>лиц,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состоящих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фирмой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как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400" dirty="0">
                <a:latin typeface="Calibri"/>
                <a:cs typeface="Calibri"/>
              </a:rPr>
              <a:t>юридическим</a:t>
            </a:r>
            <a:r>
              <a:rPr sz="2400" spc="-10" dirty="0">
                <a:latin typeface="Calibri"/>
                <a:cs typeface="Calibri"/>
              </a:rPr>
              <a:t> лицом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отношениях, </a:t>
            </a:r>
            <a:r>
              <a:rPr sz="2400" spc="-15" dirty="0" err="1">
                <a:latin typeface="Calibri"/>
                <a:cs typeface="Calibri"/>
              </a:rPr>
              <a:t>регулируемых</a:t>
            </a:r>
            <a:r>
              <a:rPr lang="ru-RU" sz="2400" spc="-15" dirty="0">
                <a:latin typeface="Calibri"/>
                <a:cs typeface="Calibri"/>
              </a:rPr>
              <a:t> трудовым договором</a:t>
            </a:r>
            <a:r>
              <a:rPr sz="2400" dirty="0"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1200" y="501776"/>
            <a:ext cx="7727315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 indent="73025">
              <a:lnSpc>
                <a:spcPts val="3460"/>
              </a:lnSpc>
              <a:spcBef>
                <a:spcPts val="535"/>
              </a:spcBef>
            </a:pPr>
            <a:r>
              <a:rPr sz="3200" spc="-30" dirty="0"/>
              <a:t>Показатели количественных, качественных </a:t>
            </a:r>
            <a:r>
              <a:rPr sz="3200" dirty="0"/>
              <a:t>и </a:t>
            </a:r>
            <a:r>
              <a:rPr sz="3200" spc="-710" dirty="0"/>
              <a:t> </a:t>
            </a:r>
            <a:r>
              <a:rPr sz="3200" spc="-25" dirty="0"/>
              <a:t>структурных</a:t>
            </a:r>
            <a:r>
              <a:rPr sz="3200" spc="-95" dirty="0"/>
              <a:t> </a:t>
            </a:r>
            <a:r>
              <a:rPr sz="3200" spc="-25" dirty="0"/>
              <a:t>характеристик</a:t>
            </a:r>
            <a:r>
              <a:rPr sz="3200" spc="-90" dirty="0"/>
              <a:t> </a:t>
            </a:r>
            <a:r>
              <a:rPr sz="3200" spc="-25" dirty="0"/>
              <a:t>персонала</a:t>
            </a:r>
            <a:r>
              <a:rPr sz="3200" spc="-90" dirty="0"/>
              <a:t> </a:t>
            </a:r>
            <a:r>
              <a:rPr sz="3200" spc="-20" dirty="0"/>
              <a:t>фирмы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07542" y="2006854"/>
            <a:ext cx="7726045" cy="932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200" spc="-10" dirty="0">
                <a:latin typeface="Calibri"/>
                <a:cs typeface="Calibri"/>
              </a:rPr>
              <a:t>Списочная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 явочная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численность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работников</a:t>
            </a:r>
            <a:endParaRPr sz="2200">
              <a:latin typeface="Calibri"/>
              <a:cs typeface="Calibri"/>
            </a:endParaRPr>
          </a:p>
          <a:p>
            <a:pPr marL="184785" marR="5080" indent="-172720">
              <a:lnSpc>
                <a:spcPct val="70000"/>
              </a:lnSpc>
              <a:spcBef>
                <a:spcPts val="805"/>
              </a:spcBef>
              <a:buFont typeface="Microsoft Sans Serif"/>
              <a:buChar char="•"/>
              <a:tabLst>
                <a:tab pos="185420" algn="l"/>
                <a:tab pos="2416175" algn="l"/>
                <a:tab pos="4031615" algn="l"/>
                <a:tab pos="5551170" algn="l"/>
                <a:tab pos="5932170" algn="l"/>
              </a:tabLst>
            </a:pPr>
            <a:r>
              <a:rPr sz="2200" spc="-10" dirty="0">
                <a:latin typeface="Calibri"/>
                <a:cs typeface="Calibri"/>
              </a:rPr>
              <a:t>Ср</a:t>
            </a:r>
            <a:r>
              <a:rPr sz="2200" spc="-30" dirty="0">
                <a:latin typeface="Calibri"/>
                <a:cs typeface="Calibri"/>
              </a:rPr>
              <a:t>е</a:t>
            </a:r>
            <a:r>
              <a:rPr sz="2200" spc="-10" dirty="0">
                <a:latin typeface="Calibri"/>
                <a:cs typeface="Calibri"/>
              </a:rPr>
              <a:t>дне</a:t>
            </a:r>
            <a:r>
              <a:rPr sz="2200" spc="-15" dirty="0">
                <a:latin typeface="Calibri"/>
                <a:cs typeface="Calibri"/>
              </a:rPr>
              <a:t>с</a:t>
            </a:r>
            <a:r>
              <a:rPr sz="2200" spc="-5" dirty="0">
                <a:latin typeface="Calibri"/>
                <a:cs typeface="Calibri"/>
              </a:rPr>
              <a:t>п</a:t>
            </a:r>
            <a:r>
              <a:rPr sz="2200" dirty="0">
                <a:latin typeface="Calibri"/>
                <a:cs typeface="Calibri"/>
              </a:rPr>
              <a:t>и</a:t>
            </a:r>
            <a:r>
              <a:rPr sz="2200" spc="-5" dirty="0">
                <a:latin typeface="Calibri"/>
                <a:cs typeface="Calibri"/>
              </a:rPr>
              <a:t>сочн</a:t>
            </a:r>
            <a:r>
              <a:rPr sz="2200" dirty="0">
                <a:latin typeface="Calibri"/>
                <a:cs typeface="Calibri"/>
              </a:rPr>
              <a:t>а</a:t>
            </a:r>
            <a:r>
              <a:rPr sz="2200" spc="-5" dirty="0">
                <a:latin typeface="Calibri"/>
                <a:cs typeface="Calibri"/>
              </a:rPr>
              <a:t>я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5" dirty="0">
                <a:latin typeface="Calibri"/>
                <a:cs typeface="Calibri"/>
              </a:rPr>
              <a:t>числе</a:t>
            </a:r>
            <a:r>
              <a:rPr sz="2200" spc="10" dirty="0">
                <a:latin typeface="Calibri"/>
                <a:cs typeface="Calibri"/>
              </a:rPr>
              <a:t>н</a:t>
            </a:r>
            <a:r>
              <a:rPr sz="2200" spc="-5" dirty="0">
                <a:latin typeface="Calibri"/>
                <a:cs typeface="Calibri"/>
              </a:rPr>
              <a:t>н</a:t>
            </a:r>
            <a:r>
              <a:rPr sz="2200" dirty="0">
                <a:latin typeface="Calibri"/>
                <a:cs typeface="Calibri"/>
              </a:rPr>
              <a:t>о</a:t>
            </a:r>
            <a:r>
              <a:rPr sz="2200" spc="-5" dirty="0">
                <a:latin typeface="Calibri"/>
                <a:cs typeface="Calibri"/>
              </a:rPr>
              <a:t>сть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раб</a:t>
            </a:r>
            <a:r>
              <a:rPr sz="2200" spc="-15" dirty="0">
                <a:latin typeface="Calibri"/>
                <a:cs typeface="Calibri"/>
              </a:rPr>
              <a:t>о</a:t>
            </a:r>
            <a:r>
              <a:rPr sz="2200" spc="-10" dirty="0">
                <a:latin typeface="Calibri"/>
                <a:cs typeface="Calibri"/>
              </a:rPr>
              <a:t>тни</a:t>
            </a:r>
            <a:r>
              <a:rPr sz="2200" spc="-40" dirty="0">
                <a:latin typeface="Calibri"/>
                <a:cs typeface="Calibri"/>
              </a:rPr>
              <a:t>к</a:t>
            </a:r>
            <a:r>
              <a:rPr sz="2200" spc="-5" dirty="0">
                <a:latin typeface="Calibri"/>
                <a:cs typeface="Calibri"/>
              </a:rPr>
              <a:t>ов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з</a:t>
            </a:r>
            <a:r>
              <a:rPr sz="2200" spc="-5" dirty="0">
                <a:latin typeface="Calibri"/>
                <a:cs typeface="Calibri"/>
              </a:rPr>
              <a:t>а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10" dirty="0">
                <a:latin typeface="Calibri"/>
                <a:cs typeface="Calibri"/>
              </a:rPr>
              <a:t>о</a:t>
            </a:r>
            <a:r>
              <a:rPr sz="2200" dirty="0">
                <a:latin typeface="Calibri"/>
                <a:cs typeface="Calibri"/>
              </a:rPr>
              <a:t>п</a:t>
            </a:r>
            <a:r>
              <a:rPr sz="2200" spc="-10" dirty="0">
                <a:latin typeface="Calibri"/>
                <a:cs typeface="Calibri"/>
              </a:rPr>
              <a:t>р</a:t>
            </a:r>
            <a:r>
              <a:rPr sz="2200" spc="-35" dirty="0">
                <a:latin typeface="Calibri"/>
                <a:cs typeface="Calibri"/>
              </a:rPr>
              <a:t>еде</a:t>
            </a:r>
            <a:r>
              <a:rPr sz="2200" spc="-10" dirty="0">
                <a:latin typeface="Calibri"/>
                <a:cs typeface="Calibri"/>
              </a:rPr>
              <a:t>ленный  </a:t>
            </a:r>
            <a:r>
              <a:rPr sz="2200" spc="-15" dirty="0">
                <a:latin typeface="Calibri"/>
                <a:cs typeface="Calibri"/>
              </a:rPr>
              <a:t>период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25030" y="2915538"/>
            <a:ext cx="121158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05765" algn="l"/>
              </a:tabLst>
            </a:pPr>
            <a:r>
              <a:rPr sz="2200" spc="-5" dirty="0">
                <a:latin typeface="Calibri"/>
                <a:cs typeface="Calibri"/>
              </a:rPr>
              <a:t>в	об</a:t>
            </a:r>
            <a:r>
              <a:rPr sz="2200" spc="-25" dirty="0">
                <a:latin typeface="Calibri"/>
                <a:cs typeface="Calibri"/>
              </a:rPr>
              <a:t>щ</a:t>
            </a:r>
            <a:r>
              <a:rPr sz="2200" spc="-5" dirty="0">
                <a:latin typeface="Calibri"/>
                <a:cs typeface="Calibri"/>
              </a:rPr>
              <a:t>ей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7542" y="2915538"/>
            <a:ext cx="6282055" cy="126746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84785" marR="5080" indent="-172720">
              <a:lnSpc>
                <a:spcPct val="70000"/>
              </a:lnSpc>
              <a:spcBef>
                <a:spcPts val="885"/>
              </a:spcBef>
              <a:buFont typeface="Microsoft Sans Serif"/>
              <a:buChar char="•"/>
              <a:tabLst>
                <a:tab pos="185420" algn="l"/>
                <a:tab pos="1039494" algn="l"/>
                <a:tab pos="2687320" algn="l"/>
                <a:tab pos="4431030" algn="l"/>
              </a:tabLst>
            </a:pPr>
            <a:r>
              <a:rPr sz="2200" spc="-15" dirty="0">
                <a:latin typeface="Calibri"/>
                <a:cs typeface="Calibri"/>
              </a:rPr>
              <a:t>Доля	</a:t>
            </a:r>
            <a:r>
              <a:rPr sz="2200" spc="-10" dirty="0">
                <a:latin typeface="Calibri"/>
                <a:cs typeface="Calibri"/>
              </a:rPr>
              <a:t>работников	конкретного	</a:t>
            </a:r>
            <a:r>
              <a:rPr sz="2200" spc="-20" dirty="0">
                <a:latin typeface="Calibri"/>
                <a:cs typeface="Calibri"/>
              </a:rPr>
              <a:t>подразделения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численности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фирмы</a:t>
            </a:r>
            <a:endParaRPr sz="2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Microsoft Sans Serif"/>
              <a:buChar char="•"/>
              <a:tabLst>
                <a:tab pos="185420" algn="l"/>
              </a:tabLst>
            </a:pPr>
            <a:r>
              <a:rPr sz="2200" spc="-50" dirty="0">
                <a:latin typeface="Calibri"/>
                <a:cs typeface="Calibri"/>
              </a:rPr>
              <a:t>Темпы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прироста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численности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работников</a:t>
            </a:r>
            <a:endParaRPr sz="2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200" spc="-10" dirty="0">
                <a:latin typeface="Calibri"/>
                <a:cs typeface="Calibri"/>
              </a:rPr>
              <a:t>Средний разряд рабочих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предприятия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29629" y="4159377"/>
            <a:ext cx="250317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Calibri"/>
                <a:cs typeface="Calibri"/>
              </a:rPr>
              <a:t>среднеспециальным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7542" y="4159377"/>
            <a:ext cx="4986020" cy="160401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84785" marR="87630" indent="-172720">
              <a:lnSpc>
                <a:spcPct val="70000"/>
              </a:lnSpc>
              <a:spcBef>
                <a:spcPts val="885"/>
              </a:spcBef>
              <a:buFont typeface="Microsoft Sans Serif"/>
              <a:buChar char="•"/>
              <a:tabLst>
                <a:tab pos="185420" algn="l"/>
                <a:tab pos="1125220" algn="l"/>
                <a:tab pos="2658110" algn="l"/>
                <a:tab pos="3120390" algn="l"/>
                <a:tab pos="4445000" algn="l"/>
              </a:tabLst>
            </a:pPr>
            <a:r>
              <a:rPr sz="2200" spc="-20" dirty="0">
                <a:latin typeface="Calibri"/>
                <a:cs typeface="Calibri"/>
              </a:rPr>
              <a:t>Д</a:t>
            </a:r>
            <a:r>
              <a:rPr sz="2200" spc="-35" dirty="0">
                <a:latin typeface="Calibri"/>
                <a:cs typeface="Calibri"/>
              </a:rPr>
              <a:t>о</a:t>
            </a:r>
            <a:r>
              <a:rPr sz="2200" spc="-10" dirty="0">
                <a:latin typeface="Calibri"/>
                <a:cs typeface="Calibri"/>
              </a:rPr>
              <a:t>л</a:t>
            </a:r>
            <a:r>
              <a:rPr sz="2200" spc="-5" dirty="0">
                <a:latin typeface="Calibri"/>
                <a:cs typeface="Calibri"/>
              </a:rPr>
              <a:t>я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5" dirty="0">
                <a:latin typeface="Calibri"/>
                <a:cs typeface="Calibri"/>
              </a:rPr>
              <a:t>с</a:t>
            </a:r>
            <a:r>
              <a:rPr sz="2200" spc="-15" dirty="0">
                <a:latin typeface="Calibri"/>
                <a:cs typeface="Calibri"/>
              </a:rPr>
              <a:t>л</a:t>
            </a:r>
            <a:r>
              <a:rPr sz="2200" spc="-5" dirty="0">
                <a:latin typeface="Calibri"/>
                <a:cs typeface="Calibri"/>
              </a:rPr>
              <a:t>у</a:t>
            </a:r>
            <a:r>
              <a:rPr sz="2200" spc="-30" dirty="0">
                <a:latin typeface="Calibri"/>
                <a:cs typeface="Calibri"/>
              </a:rPr>
              <a:t>ж</a:t>
            </a:r>
            <a:r>
              <a:rPr sz="2200" spc="-5" dirty="0">
                <a:latin typeface="Calibri"/>
                <a:cs typeface="Calibri"/>
              </a:rPr>
              <a:t>ащих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5" dirty="0">
                <a:latin typeface="Calibri"/>
                <a:cs typeface="Calibri"/>
              </a:rPr>
              <a:t>с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5" dirty="0">
                <a:latin typeface="Calibri"/>
                <a:cs typeface="Calibri"/>
              </a:rPr>
              <a:t>высшим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dirty="0">
                <a:latin typeface="Calibri"/>
                <a:cs typeface="Calibri"/>
              </a:rPr>
              <a:t>л</a:t>
            </a:r>
            <a:r>
              <a:rPr sz="2200" spc="-5" dirty="0">
                <a:latin typeface="Calibri"/>
                <a:cs typeface="Calibri"/>
              </a:rPr>
              <a:t>и  образованием</a:t>
            </a:r>
            <a:endParaRPr sz="2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Microsoft Sans Serif"/>
              <a:buChar char="•"/>
              <a:tabLst>
                <a:tab pos="185420" algn="l"/>
              </a:tabLst>
            </a:pPr>
            <a:r>
              <a:rPr sz="2200" spc="-10" dirty="0">
                <a:latin typeface="Calibri"/>
                <a:cs typeface="Calibri"/>
              </a:rPr>
              <a:t>Средний стаж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работы </a:t>
            </a:r>
            <a:r>
              <a:rPr sz="2200" spc="-5" dirty="0">
                <a:latin typeface="Calibri"/>
                <a:cs typeface="Calibri"/>
              </a:rPr>
              <a:t>по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специальности</a:t>
            </a:r>
            <a:endParaRPr sz="2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200" spc="-25" dirty="0">
                <a:latin typeface="Calibri"/>
                <a:cs typeface="Calibri"/>
              </a:rPr>
              <a:t>Текучесть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кадров</a:t>
            </a:r>
            <a:endParaRPr sz="2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200" spc="-5" dirty="0">
                <a:latin typeface="Calibri"/>
                <a:cs typeface="Calibri"/>
              </a:rPr>
              <a:t>Фондовооруженность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работников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19452"/>
            <a:ext cx="8074025" cy="3776345"/>
          </a:xfrm>
          <a:prstGeom prst="rect">
            <a:avLst/>
          </a:prstGeom>
        </p:spPr>
        <p:txBody>
          <a:bodyPr vert="horz" wrap="square" lIns="0" tIns="201295" rIns="0" bIns="0" rtlCol="0">
            <a:spAutoFit/>
          </a:bodyPr>
          <a:lstStyle/>
          <a:p>
            <a:pPr marL="230504">
              <a:lnSpc>
                <a:spcPct val="100000"/>
              </a:lnSpc>
              <a:spcBef>
                <a:spcPts val="1585"/>
              </a:spcBef>
            </a:pPr>
            <a:r>
              <a:rPr sz="3300" spc="-30" dirty="0">
                <a:latin typeface="Calibri Light"/>
                <a:cs typeface="Calibri Light"/>
              </a:rPr>
              <a:t>Количественная</a:t>
            </a:r>
            <a:r>
              <a:rPr sz="3300" spc="-90" dirty="0">
                <a:latin typeface="Calibri Light"/>
                <a:cs typeface="Calibri Light"/>
              </a:rPr>
              <a:t> </a:t>
            </a:r>
            <a:r>
              <a:rPr sz="3300" spc="-25" dirty="0">
                <a:latin typeface="Calibri Light"/>
                <a:cs typeface="Calibri Light"/>
              </a:rPr>
              <a:t>характеристика</a:t>
            </a:r>
            <a:r>
              <a:rPr sz="3300" spc="-85" dirty="0">
                <a:latin typeface="Calibri Light"/>
                <a:cs typeface="Calibri Light"/>
              </a:rPr>
              <a:t> </a:t>
            </a:r>
            <a:r>
              <a:rPr sz="3300" spc="-25" dirty="0">
                <a:latin typeface="Calibri Light"/>
                <a:cs typeface="Calibri Light"/>
              </a:rPr>
              <a:t>персонала:</a:t>
            </a:r>
            <a:endParaRPr sz="3300">
              <a:latin typeface="Calibri Light"/>
              <a:cs typeface="Calibri Light"/>
            </a:endParaRPr>
          </a:p>
          <a:p>
            <a:pPr marL="184785" marR="5080" indent="-172720" algn="just">
              <a:lnSpc>
                <a:spcPct val="80800"/>
              </a:lnSpc>
              <a:spcBef>
                <a:spcPts val="246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3600" spc="-5" dirty="0">
                <a:latin typeface="Calibri"/>
                <a:cs typeface="Calibri"/>
              </a:rPr>
              <a:t>Списочная</a:t>
            </a:r>
            <a:r>
              <a:rPr sz="360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численность</a:t>
            </a:r>
            <a:r>
              <a:rPr sz="3600" dirty="0">
                <a:latin typeface="Calibri"/>
                <a:cs typeface="Calibri"/>
              </a:rPr>
              <a:t> -</a:t>
            </a:r>
            <a:r>
              <a:rPr sz="36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списочной </a:t>
            </a:r>
            <a:r>
              <a:rPr sz="2400" dirty="0">
                <a:latin typeface="Calibri"/>
                <a:cs typeface="Calibri"/>
              </a:rPr>
              <a:t> численности </a:t>
            </a:r>
            <a:r>
              <a:rPr sz="2400" spc="-10" dirty="0">
                <a:latin typeface="Calibri"/>
                <a:cs typeface="Calibri"/>
              </a:rPr>
              <a:t>каждый </a:t>
            </a:r>
            <a:r>
              <a:rPr sz="2400" spc="-20" dirty="0">
                <a:latin typeface="Calibri"/>
                <a:cs typeface="Calibri"/>
              </a:rPr>
              <a:t>сотрудник </a:t>
            </a:r>
            <a:r>
              <a:rPr sz="2400" spc="-10" dirty="0">
                <a:latin typeface="Calibri"/>
                <a:cs typeface="Calibri"/>
              </a:rPr>
              <a:t>учитывается </a:t>
            </a:r>
            <a:r>
              <a:rPr sz="2400" spc="-25" dirty="0">
                <a:latin typeface="Calibri"/>
                <a:cs typeface="Calibri"/>
              </a:rPr>
              <a:t>один </a:t>
            </a:r>
            <a:r>
              <a:rPr sz="2400" spc="-5" dirty="0">
                <a:latin typeface="Calibri"/>
                <a:cs typeface="Calibri"/>
              </a:rPr>
              <a:t>раз </a:t>
            </a:r>
            <a:r>
              <a:rPr sz="2400" spc="-20" dirty="0">
                <a:latin typeface="Calibri"/>
                <a:cs typeface="Calibri"/>
              </a:rPr>
              <a:t>(как 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1), </a:t>
            </a:r>
            <a:r>
              <a:rPr sz="2400" dirty="0">
                <a:latin typeface="Calibri"/>
                <a:cs typeface="Calibri"/>
              </a:rPr>
              <a:t>при </a:t>
            </a:r>
            <a:r>
              <a:rPr sz="2400" spc="-15" dirty="0">
                <a:latin typeface="Calibri"/>
                <a:cs typeface="Calibri"/>
              </a:rPr>
              <a:t>этом </a:t>
            </a:r>
            <a:r>
              <a:rPr sz="2400" dirty="0">
                <a:latin typeface="Calibri"/>
                <a:cs typeface="Calibri"/>
              </a:rPr>
              <a:t>за </a:t>
            </a:r>
            <a:r>
              <a:rPr sz="2400" spc="-10" dirty="0">
                <a:latin typeface="Calibri"/>
                <a:cs typeface="Calibri"/>
              </a:rPr>
              <a:t>каждый </a:t>
            </a:r>
            <a:r>
              <a:rPr sz="2400" spc="-5" dirty="0">
                <a:latin typeface="Calibri"/>
                <a:cs typeface="Calibri"/>
              </a:rPr>
              <a:t>календарный день учитываются </a:t>
            </a:r>
            <a:r>
              <a:rPr sz="2400" spc="-15" dirty="0">
                <a:latin typeface="Calibri"/>
                <a:cs typeface="Calibri"/>
              </a:rPr>
              <a:t>как 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фактически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работающие,</a:t>
            </a:r>
            <a:r>
              <a:rPr sz="2400" spc="-5" dirty="0">
                <a:latin typeface="Calibri"/>
                <a:cs typeface="Calibri"/>
              </a:rPr>
              <a:t> так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  <a:r>
              <a:rPr sz="2400" spc="5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отсутствующие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</a:t>
            </a:r>
            <a:r>
              <a:rPr sz="2400" spc="54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работе 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каким-либо </a:t>
            </a:r>
            <a:r>
              <a:rPr sz="2400" spc="-5" dirty="0">
                <a:latin typeface="Calibri"/>
                <a:cs typeface="Calibri"/>
              </a:rPr>
              <a:t>причинам.</a:t>
            </a:r>
            <a:endParaRPr sz="2400">
              <a:latin typeface="Calibri"/>
              <a:cs typeface="Calibri"/>
            </a:endParaRPr>
          </a:p>
          <a:p>
            <a:pPr marL="184785" marR="6350" indent="-172720" algn="just">
              <a:lnSpc>
                <a:spcPct val="81600"/>
              </a:lnSpc>
              <a:spcBef>
                <a:spcPts val="68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3600" spc="-5" dirty="0">
                <a:latin typeface="Calibri"/>
                <a:cs typeface="Calibri"/>
              </a:rPr>
              <a:t>Явочная</a:t>
            </a:r>
            <a:r>
              <a:rPr sz="360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численность</a:t>
            </a:r>
            <a:r>
              <a:rPr sz="3600" dirty="0">
                <a:latin typeface="Calibri"/>
                <a:cs typeface="Calibri"/>
              </a:rPr>
              <a:t> -</a:t>
            </a:r>
            <a:r>
              <a:rPr sz="36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это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необходимое </a:t>
            </a:r>
            <a:r>
              <a:rPr sz="2400" spc="-15" dirty="0">
                <a:latin typeface="Calibri"/>
                <a:cs typeface="Calibri"/>
              </a:rPr>
              <a:t> количество</a:t>
            </a:r>
            <a:r>
              <a:rPr sz="2400" spc="-10" dirty="0">
                <a:latin typeface="Calibri"/>
                <a:cs typeface="Calibri"/>
              </a:rPr>
              <a:t> работников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учетом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числа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рабочих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мест</a:t>
            </a:r>
            <a:r>
              <a:rPr sz="2400" dirty="0">
                <a:latin typeface="Calibri"/>
                <a:cs typeface="Calibri"/>
              </a:rPr>
              <a:t> и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нормы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времени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их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работы.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4155185"/>
            <a:ext cx="69583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  <a:tab pos="4514850" algn="l"/>
              </a:tabLst>
            </a:pPr>
            <a:r>
              <a:rPr sz="3600" spc="-5" dirty="0">
                <a:latin typeface="Calibri"/>
                <a:cs typeface="Calibri"/>
              </a:rPr>
              <a:t>Среднесписочная	численность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57107" y="4155185"/>
            <a:ext cx="2533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alibri"/>
                <a:cs typeface="Calibri"/>
              </a:rPr>
              <a:t>–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8151" y="4636770"/>
            <a:ext cx="7901940" cy="15621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675"/>
              </a:spcBef>
            </a:pPr>
            <a:r>
              <a:rPr sz="2400" spc="-15" dirty="0">
                <a:latin typeface="Calibri"/>
                <a:cs typeface="Calibri"/>
              </a:rPr>
              <a:t>определяется</a:t>
            </a:r>
            <a:r>
              <a:rPr sz="2400" spc="-10" dirty="0">
                <a:latin typeface="Calibri"/>
                <a:cs typeface="Calibri"/>
              </a:rPr>
              <a:t> путем</a:t>
            </a:r>
            <a:r>
              <a:rPr sz="2400" spc="-5" dirty="0">
                <a:latin typeface="Calibri"/>
                <a:cs typeface="Calibri"/>
              </a:rPr>
              <a:t> суммирования</a:t>
            </a:r>
            <a:r>
              <a:rPr sz="2400" spc="5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численности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работников</a:t>
            </a:r>
            <a:r>
              <a:rPr sz="2400" spc="-5" dirty="0">
                <a:latin typeface="Calibri"/>
                <a:cs typeface="Calibri"/>
              </a:rPr>
              <a:t> списочного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состава</a:t>
            </a:r>
            <a:r>
              <a:rPr sz="2400" dirty="0">
                <a:latin typeface="Calibri"/>
                <a:cs typeface="Calibri"/>
              </a:rPr>
              <a:t> за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каждый</a:t>
            </a:r>
            <a:r>
              <a:rPr sz="2400" spc="-5" dirty="0">
                <a:latin typeface="Calibri"/>
                <a:cs typeface="Calibri"/>
              </a:rPr>
              <a:t> календарный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день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месяца</a:t>
            </a:r>
            <a:r>
              <a:rPr sz="2400" dirty="0">
                <a:latin typeface="Calibri"/>
                <a:cs typeface="Calibri"/>
              </a:rPr>
              <a:t> (включая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праздничные</a:t>
            </a:r>
            <a:r>
              <a:rPr sz="2400" dirty="0">
                <a:latin typeface="Calibri"/>
                <a:cs typeface="Calibri"/>
              </a:rPr>
              <a:t> и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выходные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дни)</a:t>
            </a:r>
            <a:r>
              <a:rPr sz="2400" dirty="0">
                <a:latin typeface="Calibri"/>
                <a:cs typeface="Calibri"/>
              </a:rPr>
              <a:t> и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деления</a:t>
            </a:r>
            <a:r>
              <a:rPr sz="2400" spc="-10" dirty="0">
                <a:latin typeface="Calibri"/>
                <a:cs typeface="Calibri"/>
              </a:rPr>
              <a:t> полученной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суммы</a:t>
            </a:r>
            <a:r>
              <a:rPr sz="2400" spc="-5" dirty="0">
                <a:latin typeface="Calibri"/>
                <a:cs typeface="Calibri"/>
              </a:rPr>
              <a:t> на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число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календарных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дней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месяца.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6375" y="711453"/>
            <a:ext cx="719328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Качественная</a:t>
            </a:r>
            <a:r>
              <a:rPr spc="-120" dirty="0"/>
              <a:t> </a:t>
            </a:r>
            <a:r>
              <a:rPr spc="-25" dirty="0"/>
              <a:t>характеристика</a:t>
            </a:r>
            <a:r>
              <a:rPr spc="-110" dirty="0"/>
              <a:t> </a:t>
            </a:r>
            <a:r>
              <a:rPr spc="-25" dirty="0"/>
              <a:t>персонала: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2295271"/>
            <a:ext cx="7374255" cy="343789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84785" marR="68580" indent="-172720">
              <a:lnSpc>
                <a:spcPct val="90400"/>
              </a:lnSpc>
              <a:spcBef>
                <a:spcPts val="3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Экономические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параметры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(сложность</a:t>
            </a:r>
            <a:r>
              <a:rPr sz="2000" spc="-15" dirty="0">
                <a:latin typeface="Calibri"/>
                <a:cs typeface="Calibri"/>
              </a:rPr>
              <a:t> труда,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квалификация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работника, </a:t>
            </a:r>
            <a:r>
              <a:rPr sz="2000" dirty="0">
                <a:latin typeface="Calibri"/>
                <a:cs typeface="Calibri"/>
              </a:rPr>
              <a:t>отраслевая </a:t>
            </a:r>
            <a:r>
              <a:rPr sz="2000" spc="-5" dirty="0">
                <a:latin typeface="Calibri"/>
                <a:cs typeface="Calibri"/>
              </a:rPr>
              <a:t>принадлежность, </a:t>
            </a:r>
            <a:r>
              <a:rPr sz="2000" dirty="0">
                <a:latin typeface="Calibri"/>
                <a:cs typeface="Calibri"/>
              </a:rPr>
              <a:t>условия </a:t>
            </a:r>
            <a:r>
              <a:rPr sz="2000" spc="-15" dirty="0">
                <a:latin typeface="Calibri"/>
                <a:cs typeface="Calibri"/>
              </a:rPr>
              <a:t>труда, трудовой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стаж)</a:t>
            </a:r>
            <a:endParaRPr sz="2000">
              <a:latin typeface="Calibri"/>
              <a:cs typeface="Calibri"/>
            </a:endParaRPr>
          </a:p>
          <a:p>
            <a:pPr marL="184785" marR="610235" indent="-172720">
              <a:lnSpc>
                <a:spcPct val="90200"/>
              </a:lnSpc>
              <a:spcBef>
                <a:spcPts val="78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Личностные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параметры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(дисциплинированность,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наличие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компетенций, </a:t>
            </a:r>
            <a:r>
              <a:rPr sz="2000" spc="-5" dirty="0">
                <a:latin typeface="Calibri"/>
                <a:cs typeface="Calibri"/>
              </a:rPr>
              <a:t>добросовестность, оперативность, творческая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активность)</a:t>
            </a:r>
            <a:endParaRPr sz="2000">
              <a:latin typeface="Calibri"/>
              <a:cs typeface="Calibri"/>
            </a:endParaRPr>
          </a:p>
          <a:p>
            <a:pPr marL="184785" marR="53340" indent="-172720">
              <a:lnSpc>
                <a:spcPct val="90100"/>
              </a:lnSpc>
              <a:spcBef>
                <a:spcPts val="79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Организационно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технические</a:t>
            </a:r>
            <a:r>
              <a:rPr sz="2100" spc="3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параметры </a:t>
            </a:r>
            <a:r>
              <a:rPr sz="2000" spc="-10" dirty="0">
                <a:latin typeface="Calibri"/>
                <a:cs typeface="Calibri"/>
              </a:rPr>
              <a:t>(привлекательность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труда, </a:t>
            </a:r>
            <a:r>
              <a:rPr sz="2000" spc="-10" dirty="0">
                <a:latin typeface="Calibri"/>
                <a:cs typeface="Calibri"/>
              </a:rPr>
              <a:t>техническое </a:t>
            </a:r>
            <a:r>
              <a:rPr sz="2000" spc="-5" dirty="0">
                <a:latin typeface="Calibri"/>
                <a:cs typeface="Calibri"/>
              </a:rPr>
              <a:t>оснащение </a:t>
            </a:r>
            <a:r>
              <a:rPr sz="2000" spc="-15" dirty="0">
                <a:latin typeface="Calibri"/>
                <a:cs typeface="Calibri"/>
              </a:rPr>
              <a:t>труда, </a:t>
            </a:r>
            <a:r>
              <a:rPr sz="2000" spc="-5" dirty="0">
                <a:latin typeface="Calibri"/>
                <a:cs typeface="Calibri"/>
              </a:rPr>
              <a:t>уровень </a:t>
            </a:r>
            <a:r>
              <a:rPr sz="2000" spc="-10" dirty="0">
                <a:latin typeface="Calibri"/>
                <a:cs typeface="Calibri"/>
              </a:rPr>
              <a:t>технологической </a:t>
            </a:r>
            <a:r>
              <a:rPr sz="2000" spc="-5" dirty="0">
                <a:latin typeface="Calibri"/>
                <a:cs typeface="Calibri"/>
              </a:rPr>
              <a:t> организации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производства,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рациональная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организация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труда)</a:t>
            </a:r>
            <a:endParaRPr sz="2000">
              <a:latin typeface="Calibri"/>
              <a:cs typeface="Calibri"/>
            </a:endParaRPr>
          </a:p>
          <a:p>
            <a:pPr marL="184785" marR="5080" indent="-172720">
              <a:lnSpc>
                <a:spcPts val="2200"/>
              </a:lnSpc>
              <a:spcBef>
                <a:spcPts val="88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Социально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</a:t>
            </a:r>
            <a:r>
              <a:rPr sz="2100" spc="-20" dirty="0">
                <a:latin typeface="Calibri"/>
                <a:cs typeface="Calibri"/>
              </a:rPr>
              <a:t>культурные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параметры </a:t>
            </a:r>
            <a:r>
              <a:rPr sz="2000" spc="-10" dirty="0">
                <a:latin typeface="Calibri"/>
                <a:cs typeface="Calibri"/>
              </a:rPr>
              <a:t>(коллективизм,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социальная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активность,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общекультурное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нравственное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развитие)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0415" y="488253"/>
            <a:ext cx="75831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0" dirty="0"/>
              <a:t>Структурная</a:t>
            </a:r>
            <a:r>
              <a:rPr sz="3600" spc="-85" dirty="0"/>
              <a:t> </a:t>
            </a:r>
            <a:r>
              <a:rPr sz="3600" spc="-30" dirty="0"/>
              <a:t>характеристика</a:t>
            </a:r>
            <a:r>
              <a:rPr sz="3600" spc="-65" dirty="0"/>
              <a:t> </a:t>
            </a:r>
            <a:r>
              <a:rPr sz="3600" spc="-30" dirty="0"/>
              <a:t>персонала: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676400"/>
            <a:ext cx="8072120" cy="38785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3000" spc="-5" dirty="0">
                <a:latin typeface="Calibri"/>
                <a:cs typeface="Calibri"/>
              </a:rPr>
              <a:t>Непромышленный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персонал</a:t>
            </a:r>
            <a:endParaRPr sz="3000" dirty="0">
              <a:latin typeface="Calibri"/>
              <a:cs typeface="Calibri"/>
            </a:endParaRPr>
          </a:p>
          <a:p>
            <a:pPr marL="184785" indent="-172720">
              <a:lnSpc>
                <a:spcPts val="3465"/>
              </a:lnSpc>
              <a:spcBef>
                <a:spcPts val="8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3000" dirty="0">
                <a:latin typeface="Calibri"/>
                <a:cs typeface="Calibri"/>
              </a:rPr>
              <a:t>Промышленно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–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производственный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персонал</a:t>
            </a:r>
            <a:endParaRPr sz="3000" dirty="0">
              <a:latin typeface="Calibri"/>
              <a:cs typeface="Calibri"/>
            </a:endParaRPr>
          </a:p>
          <a:p>
            <a:pPr marL="527685" lvl="1" indent="-172720">
              <a:lnSpc>
                <a:spcPts val="3090"/>
              </a:lnSpc>
              <a:buFont typeface="Microsoft Sans Serif"/>
              <a:buChar char="•"/>
              <a:tabLst>
                <a:tab pos="528320" algn="l"/>
              </a:tabLst>
            </a:pPr>
            <a:r>
              <a:rPr sz="2800" spc="-5" dirty="0">
                <a:latin typeface="Calibri"/>
                <a:cs typeface="Calibri"/>
              </a:rPr>
              <a:t>Рабочие</a:t>
            </a:r>
            <a:endParaRPr sz="2800" dirty="0">
              <a:latin typeface="Calibri"/>
              <a:cs typeface="Calibri"/>
            </a:endParaRPr>
          </a:p>
          <a:p>
            <a:pPr marL="527685" lvl="1" indent="-172720">
              <a:lnSpc>
                <a:spcPts val="3130"/>
              </a:lnSpc>
              <a:buFont typeface="Microsoft Sans Serif"/>
              <a:buChar char="•"/>
              <a:tabLst>
                <a:tab pos="528320" algn="l"/>
              </a:tabLst>
            </a:pPr>
            <a:r>
              <a:rPr sz="2800" spc="-10" dirty="0">
                <a:latin typeface="Calibri"/>
                <a:cs typeface="Calibri"/>
              </a:rPr>
              <a:t>Служащие</a:t>
            </a:r>
            <a:endParaRPr sz="2800" dirty="0">
              <a:latin typeface="Calibri"/>
              <a:cs typeface="Calibri"/>
            </a:endParaRPr>
          </a:p>
          <a:p>
            <a:pPr marL="870585" lvl="2" indent="-172720">
              <a:lnSpc>
                <a:spcPts val="2810"/>
              </a:lnSpc>
              <a:buFont typeface="Microsoft Sans Serif"/>
              <a:buChar char="•"/>
              <a:tabLst>
                <a:tab pos="871219" algn="l"/>
              </a:tabLst>
            </a:pPr>
            <a:r>
              <a:rPr sz="2500" spc="-20" dirty="0">
                <a:latin typeface="Calibri"/>
                <a:cs typeface="Calibri"/>
              </a:rPr>
              <a:t>Руководитель</a:t>
            </a:r>
            <a:endParaRPr sz="2500" dirty="0">
              <a:latin typeface="Calibri"/>
              <a:cs typeface="Calibri"/>
            </a:endParaRPr>
          </a:p>
          <a:p>
            <a:pPr marL="870585" marR="5080" lvl="2" indent="-172720" algn="just">
              <a:lnSpc>
                <a:spcPct val="80300"/>
              </a:lnSpc>
              <a:spcBef>
                <a:spcPts val="490"/>
              </a:spcBef>
              <a:buFont typeface="Microsoft Sans Serif"/>
              <a:buChar char="•"/>
              <a:tabLst>
                <a:tab pos="871219" algn="l"/>
              </a:tabLst>
            </a:pPr>
            <a:r>
              <a:rPr sz="2500" spc="-5" dirty="0">
                <a:latin typeface="Calibri"/>
                <a:cs typeface="Calibri"/>
              </a:rPr>
              <a:t>Специалист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-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работник,</a:t>
            </a:r>
            <a:r>
              <a:rPr sz="2200" spc="-5" dirty="0">
                <a:latin typeface="Calibri"/>
                <a:cs typeface="Calibri"/>
              </a:rPr>
              <a:t> выполнение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обязанностей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которого</a:t>
            </a:r>
            <a:r>
              <a:rPr sz="2200" spc="-10" dirty="0">
                <a:latin typeface="Calibri"/>
                <a:cs typeface="Calibri"/>
              </a:rPr>
              <a:t> предусматривает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наличие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профессионального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(специального)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образования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или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хороших</a:t>
            </a:r>
            <a:r>
              <a:rPr sz="2200" spc="-5" dirty="0">
                <a:latin typeface="Calibri"/>
                <a:cs typeface="Calibri"/>
              </a:rPr>
              <a:t> практических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знаний и/или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практического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опыта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какой-либо</a:t>
            </a:r>
            <a:r>
              <a:rPr sz="2200" spc="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сфере.</a:t>
            </a:r>
            <a:endParaRPr sz="2200" dirty="0">
              <a:latin typeface="Calibri"/>
              <a:cs typeface="Calibri"/>
            </a:endParaRPr>
          </a:p>
          <a:p>
            <a:pPr marL="870585" lvl="2" indent="-172720">
              <a:lnSpc>
                <a:spcPts val="2525"/>
              </a:lnSpc>
              <a:buFont typeface="Microsoft Sans Serif"/>
              <a:buChar char="•"/>
              <a:tabLst>
                <a:tab pos="871219" algn="l"/>
                <a:tab pos="2167255" algn="l"/>
                <a:tab pos="4028440" algn="l"/>
                <a:tab pos="6135370" algn="l"/>
                <a:tab pos="6627495" algn="l"/>
              </a:tabLst>
            </a:pPr>
            <a:r>
              <a:rPr sz="2500" spc="-5" dirty="0">
                <a:latin typeface="Calibri"/>
                <a:cs typeface="Calibri"/>
              </a:rPr>
              <a:t>Другие	работники,	относящиеся	к	</a:t>
            </a:r>
            <a:r>
              <a:rPr sz="2500" spc="-10" dirty="0">
                <a:latin typeface="Calibri"/>
                <a:cs typeface="Calibri"/>
              </a:rPr>
              <a:t>служащим</a:t>
            </a:r>
            <a:endParaRPr sz="2500" dirty="0">
              <a:latin typeface="Calibri"/>
              <a:cs typeface="Calibri"/>
            </a:endParaRPr>
          </a:p>
          <a:p>
            <a:pPr marL="870585">
              <a:lnSpc>
                <a:spcPts val="2380"/>
              </a:lnSpc>
            </a:pPr>
            <a:r>
              <a:rPr sz="2200" spc="-5" dirty="0">
                <a:latin typeface="Calibri"/>
                <a:cs typeface="Calibri"/>
              </a:rPr>
              <a:t>(Например, УВП)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6561" y="733120"/>
            <a:ext cx="52304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Times New Roman"/>
                <a:cs typeface="Times New Roman"/>
              </a:rPr>
              <a:t>Классификация</a:t>
            </a:r>
            <a:r>
              <a:rPr sz="3200" b="1" spc="5" dirty="0">
                <a:latin typeface="Times New Roman"/>
                <a:cs typeface="Times New Roman"/>
              </a:rPr>
              <a:t> </a:t>
            </a:r>
            <a:r>
              <a:rPr sz="3200" b="1" spc="-25" dirty="0">
                <a:latin typeface="Times New Roman"/>
                <a:cs typeface="Times New Roman"/>
              </a:rPr>
              <a:t>работников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7542" y="2169216"/>
            <a:ext cx="2850515" cy="119697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Постоянные</a:t>
            </a:r>
            <a:r>
              <a:rPr sz="2100" spc="-7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работники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Временные</a:t>
            </a:r>
            <a:r>
              <a:rPr sz="2100" spc="-6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работники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Сезонные работники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8170" y="647776"/>
            <a:ext cx="54089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5" dirty="0">
                <a:latin typeface="Calibri Light"/>
                <a:cs typeface="Calibri Light"/>
              </a:rPr>
              <a:t>Потребность</a:t>
            </a:r>
            <a:r>
              <a:rPr sz="4000" spc="-105" dirty="0">
                <a:latin typeface="Calibri Light"/>
                <a:cs typeface="Calibri Light"/>
              </a:rPr>
              <a:t> </a:t>
            </a:r>
            <a:r>
              <a:rPr sz="4000" spc="-5" dirty="0">
                <a:latin typeface="Calibri Light"/>
                <a:cs typeface="Calibri Light"/>
              </a:rPr>
              <a:t>в</a:t>
            </a:r>
            <a:r>
              <a:rPr sz="4000" spc="-65" dirty="0">
                <a:latin typeface="Calibri Light"/>
                <a:cs typeface="Calibri Light"/>
              </a:rPr>
              <a:t> </a:t>
            </a:r>
            <a:r>
              <a:rPr sz="4000" spc="-35" dirty="0">
                <a:latin typeface="Calibri Light"/>
                <a:cs typeface="Calibri Light"/>
              </a:rPr>
              <a:t>персонале</a:t>
            </a:r>
            <a:endParaRPr sz="40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458075" cy="3633559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>
              <a:lnSpc>
                <a:spcPct val="90100"/>
              </a:lnSpc>
              <a:spcBef>
                <a:spcPts val="350"/>
              </a:spcBef>
            </a:pPr>
            <a:r>
              <a:rPr sz="2400" spc="-10" dirty="0">
                <a:latin typeface="Calibri"/>
                <a:cs typeface="Calibri"/>
              </a:rPr>
              <a:t>Это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совокупность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работников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соответствующей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квалификации,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объективно </a:t>
            </a:r>
            <a:r>
              <a:rPr sz="2400" spc="-15" dirty="0">
                <a:latin typeface="Calibri"/>
                <a:cs typeface="Calibri"/>
              </a:rPr>
              <a:t>необходимых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фирме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для реализации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стоящих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перед </a:t>
            </a:r>
            <a:r>
              <a:rPr sz="2400" spc="-45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ней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целей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задач </a:t>
            </a:r>
            <a:r>
              <a:rPr sz="2400" spc="-15" dirty="0">
                <a:latin typeface="Calibri"/>
                <a:cs typeface="Calibri"/>
              </a:rPr>
              <a:t>согласно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избранной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стратегии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развития</a:t>
            </a:r>
            <a:r>
              <a:rPr sz="2400" spc="-5" dirty="0">
                <a:latin typeface="Calibri"/>
                <a:cs typeface="Calibri"/>
              </a:rPr>
              <a:t>.</a:t>
            </a:r>
            <a:endParaRPr lang="ru-RU" sz="2400" spc="-5" dirty="0">
              <a:latin typeface="Calibri"/>
              <a:cs typeface="Calibri"/>
            </a:endParaRPr>
          </a:p>
          <a:p>
            <a:pPr marL="12700" marR="5080">
              <a:lnSpc>
                <a:spcPct val="90100"/>
              </a:lnSpc>
              <a:spcBef>
                <a:spcPts val="350"/>
              </a:spcBef>
            </a:pPr>
            <a:endParaRPr lang="ru-RU" sz="2400" spc="-5" dirty="0">
              <a:latin typeface="Calibri"/>
              <a:cs typeface="Calibri"/>
            </a:endParaRPr>
          </a:p>
          <a:p>
            <a:pPr marL="12700" marR="5080">
              <a:lnSpc>
                <a:spcPct val="90100"/>
              </a:lnSpc>
              <a:spcBef>
                <a:spcPts val="350"/>
              </a:spcBef>
            </a:pPr>
            <a:endParaRPr lang="ru-RU" sz="2400" spc="-5" dirty="0">
              <a:latin typeface="Calibri"/>
              <a:cs typeface="Calibri"/>
            </a:endParaRPr>
          </a:p>
          <a:p>
            <a:pPr marL="12700" marR="5080">
              <a:lnSpc>
                <a:spcPct val="90100"/>
              </a:lnSpc>
              <a:spcBef>
                <a:spcPts val="350"/>
              </a:spcBef>
            </a:pPr>
            <a:r>
              <a:rPr lang="ru-RU" sz="2400" spc="-5" dirty="0">
                <a:latin typeface="Calibri"/>
                <a:cs typeface="Calibri"/>
              </a:rPr>
              <a:t>Нормативный метод планирования - </a:t>
            </a:r>
            <a:r>
              <a:rPr lang="ru-RU" sz="2000" dirty="0"/>
              <a:t>основан на использовании норм труда, таких как нормы выработки, времени, обслуживания и т. д. Позволяет определить необходимое количество работников в зависимости от объёма работы и установленных норм.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6361" y="678891"/>
            <a:ext cx="80410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Расчет</a:t>
            </a:r>
            <a:r>
              <a:rPr sz="3600" spc="-5" dirty="0"/>
              <a:t> плановой</a:t>
            </a:r>
            <a:r>
              <a:rPr sz="3600" spc="-10" dirty="0"/>
              <a:t> </a:t>
            </a:r>
            <a:r>
              <a:rPr sz="3600" dirty="0"/>
              <a:t>численности</a:t>
            </a:r>
            <a:r>
              <a:rPr sz="3600" spc="-30" dirty="0"/>
              <a:t> </a:t>
            </a:r>
            <a:r>
              <a:rPr sz="3600" spc="-5" dirty="0"/>
              <a:t>персонала: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7645400" cy="2239652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2100" spc="-5" dirty="0">
                <a:latin typeface="Calibri"/>
                <a:cs typeface="Calibri"/>
              </a:rPr>
              <a:t>Чплан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Чбаз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</a:t>
            </a:r>
            <a:r>
              <a:rPr sz="2100" spc="-5" dirty="0">
                <a:latin typeface="Calibri"/>
                <a:cs typeface="Calibri"/>
              </a:rPr>
              <a:t> I</a:t>
            </a:r>
            <a:r>
              <a:rPr sz="1600" spc="-5" dirty="0">
                <a:latin typeface="Calibri"/>
                <a:cs typeface="Calibri"/>
              </a:rPr>
              <a:t>Q</a:t>
            </a:r>
            <a:r>
              <a:rPr sz="1600" spc="100" dirty="0">
                <a:latin typeface="Calibri"/>
                <a:cs typeface="Calibri"/>
              </a:rPr>
              <a:t> </a:t>
            </a:r>
            <a:r>
              <a:rPr lang="ru-RU" sz="2100" dirty="0">
                <a:latin typeface="Calibri"/>
                <a:cs typeface="Calibri"/>
              </a:rPr>
              <a:t>-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ΔЧ</a:t>
            </a:r>
            <a:r>
              <a:rPr lang="ru-RU" sz="2100" dirty="0">
                <a:latin typeface="Calibri"/>
                <a:cs typeface="Calibri"/>
              </a:rPr>
              <a:t>ф</a:t>
            </a:r>
            <a:r>
              <a:rPr sz="2100" dirty="0">
                <a:latin typeface="Calibri"/>
                <a:cs typeface="Calibri"/>
              </a:rPr>
              <a:t>,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30" dirty="0">
                <a:latin typeface="Calibri"/>
                <a:cs typeface="Calibri"/>
              </a:rPr>
              <a:t>где:</a:t>
            </a:r>
            <a:endParaRPr sz="2100" dirty="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  <a:spcBef>
                <a:spcPts val="540"/>
              </a:spcBef>
            </a:pPr>
            <a:r>
              <a:rPr sz="2100" spc="-5" dirty="0">
                <a:latin typeface="Calibri"/>
                <a:cs typeface="Calibri"/>
              </a:rPr>
              <a:t>Чбаз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среднесписочная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численность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работающих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базовом</a:t>
            </a:r>
            <a:endParaRPr sz="2100" dirty="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100" spc="-10" dirty="0">
                <a:latin typeface="Calibri"/>
                <a:cs typeface="Calibri"/>
              </a:rPr>
              <a:t>периоде;</a:t>
            </a:r>
            <a:endParaRPr sz="2100" dirty="0">
              <a:latin typeface="Calibri"/>
              <a:cs typeface="Calibri"/>
            </a:endParaRPr>
          </a:p>
          <a:p>
            <a:pPr marL="12700" marR="5080">
              <a:lnSpc>
                <a:spcPct val="121900"/>
              </a:lnSpc>
            </a:pPr>
            <a:r>
              <a:rPr sz="2100" spc="-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Q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</a:t>
            </a:r>
            <a:r>
              <a:rPr sz="2100" spc="-10" dirty="0">
                <a:latin typeface="Calibri"/>
                <a:cs typeface="Calibri"/>
              </a:rPr>
              <a:t>индекс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изменения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объема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производства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5" dirty="0">
                <a:latin typeface="Calibri"/>
                <a:cs typeface="Calibri"/>
              </a:rPr>
              <a:t> плановом </a:t>
            </a:r>
            <a:r>
              <a:rPr sz="2100" spc="-10" dirty="0">
                <a:latin typeface="Calibri"/>
                <a:cs typeface="Calibri"/>
              </a:rPr>
              <a:t>периоде;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ΔЧ</a:t>
            </a:r>
            <a:r>
              <a:rPr lang="ru-RU" sz="2100" dirty="0">
                <a:latin typeface="Calibri"/>
                <a:cs typeface="Calibri"/>
              </a:rPr>
              <a:t>ф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</a:t>
            </a:r>
            <a:r>
              <a:rPr sz="2100" dirty="0" err="1">
                <a:latin typeface="Calibri"/>
                <a:cs typeface="Calibri"/>
              </a:rPr>
              <a:t>изменение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 err="1">
                <a:latin typeface="Calibri"/>
                <a:cs typeface="Calibri"/>
              </a:rPr>
              <a:t>численности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 err="1">
                <a:latin typeface="Calibri"/>
                <a:cs typeface="Calibri"/>
              </a:rPr>
              <a:t>работающих</a:t>
            </a:r>
            <a:r>
              <a:rPr lang="ru-RU" sz="2100" spc="-10" dirty="0">
                <a:latin typeface="Calibri"/>
                <a:cs typeface="Calibri"/>
              </a:rPr>
              <a:t> за счет влияния отдельных факторов</a:t>
            </a:r>
            <a:r>
              <a:rPr sz="2100" spc="-10" dirty="0">
                <a:latin typeface="Calibri"/>
                <a:cs typeface="Calibri"/>
              </a:rPr>
              <a:t>.</a:t>
            </a:r>
            <a:endParaRPr sz="2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015489" marR="5080" indent="-2002789">
              <a:lnSpc>
                <a:spcPts val="4320"/>
              </a:lnSpc>
              <a:spcBef>
                <a:spcPts val="640"/>
              </a:spcBef>
            </a:pPr>
            <a:r>
              <a:rPr spc="-5" dirty="0"/>
              <a:t>Расчет</a:t>
            </a:r>
            <a:r>
              <a:rPr spc="5" dirty="0"/>
              <a:t> </a:t>
            </a:r>
            <a:r>
              <a:rPr spc="-10" dirty="0"/>
              <a:t>плановой</a:t>
            </a:r>
            <a:r>
              <a:rPr spc="-5" dirty="0"/>
              <a:t> численности </a:t>
            </a:r>
            <a:r>
              <a:rPr spc="-890" dirty="0"/>
              <a:t> </a:t>
            </a:r>
            <a:r>
              <a:rPr spc="-5" dirty="0"/>
              <a:t>персонала: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2589403"/>
            <a:ext cx="7393305" cy="2669833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380"/>
              </a:spcBef>
            </a:pPr>
            <a:r>
              <a:rPr sz="2800" spc="-5" dirty="0">
                <a:latin typeface="Calibri"/>
                <a:cs typeface="Calibri"/>
              </a:rPr>
              <a:t>Чплан</a:t>
            </a:r>
            <a:r>
              <a:rPr sz="2800" dirty="0">
                <a:latin typeface="Calibri"/>
                <a:cs typeface="Calibri"/>
              </a:rPr>
              <a:t> =</a:t>
            </a:r>
            <a:r>
              <a:rPr sz="2800" spc="5" dirty="0">
                <a:latin typeface="Calibri"/>
                <a:cs typeface="Calibri"/>
              </a:rPr>
              <a:t> </a:t>
            </a:r>
            <a:endParaRPr lang="ru-RU" sz="2800" spc="5" dirty="0">
              <a:latin typeface="Calibri"/>
              <a:cs typeface="Calibri"/>
            </a:endParaRPr>
          </a:p>
          <a:p>
            <a:pPr marL="12700" marR="5080" algn="ctr">
              <a:lnSpc>
                <a:spcPct val="150000"/>
              </a:lnSpc>
              <a:spcBef>
                <a:spcPts val="380"/>
              </a:spcBef>
            </a:pPr>
            <a:r>
              <a:rPr sz="2800" spc="-10" dirty="0" err="1">
                <a:latin typeface="Calibri"/>
                <a:cs typeface="Calibri"/>
              </a:rPr>
              <a:t>Планируемый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объем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выпуска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 err="1">
                <a:latin typeface="Calibri"/>
                <a:cs typeface="Calibri"/>
              </a:rPr>
              <a:t>продукции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/</a:t>
            </a:r>
            <a:endParaRPr lang="ru-RU" sz="2800" dirty="0">
              <a:latin typeface="Calibri"/>
              <a:cs typeface="Calibri"/>
            </a:endParaRPr>
          </a:p>
          <a:p>
            <a:pPr marL="12700" marR="5080" algn="ctr">
              <a:lnSpc>
                <a:spcPct val="150000"/>
              </a:lnSpc>
              <a:spcBef>
                <a:spcPts val="380"/>
              </a:spcBef>
            </a:pP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планируемая </a:t>
            </a:r>
            <a:r>
              <a:rPr sz="2800" spc="-459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выработка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продукции</a:t>
            </a:r>
            <a:r>
              <a:rPr sz="2800" dirty="0">
                <a:latin typeface="Calibri"/>
                <a:cs typeface="Calibri"/>
              </a:rPr>
              <a:t> на </a:t>
            </a:r>
            <a:r>
              <a:rPr sz="2800" spc="-20" dirty="0">
                <a:latin typeface="Calibri"/>
                <a:cs typeface="Calibri"/>
              </a:rPr>
              <a:t>одного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работника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9845" y="524078"/>
            <a:ext cx="71672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5" dirty="0"/>
              <a:t>Характеристики</a:t>
            </a:r>
            <a:r>
              <a:rPr sz="4000" spc="-120" dirty="0"/>
              <a:t> </a:t>
            </a:r>
            <a:r>
              <a:rPr sz="4000" spc="-35" dirty="0"/>
              <a:t>движения</a:t>
            </a:r>
            <a:r>
              <a:rPr sz="4000" spc="-114" dirty="0"/>
              <a:t> </a:t>
            </a:r>
            <a:r>
              <a:rPr sz="4000" spc="-30" dirty="0"/>
              <a:t>кадров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673340" cy="246316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154940" algn="just">
              <a:lnSpc>
                <a:spcPct val="90000"/>
              </a:lnSpc>
              <a:spcBef>
                <a:spcPts val="350"/>
              </a:spcBef>
            </a:pPr>
            <a:r>
              <a:rPr sz="2100" b="1" spc="-10" dirty="0">
                <a:latin typeface="Calibri"/>
                <a:cs typeface="Calibri"/>
              </a:rPr>
              <a:t>Оборот </a:t>
            </a:r>
            <a:r>
              <a:rPr sz="2100" b="1" spc="-5" dirty="0">
                <a:latin typeface="Calibri"/>
                <a:cs typeface="Calibri"/>
              </a:rPr>
              <a:t>кадров</a:t>
            </a:r>
            <a:r>
              <a:rPr sz="2100" b="1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</a:t>
            </a:r>
            <a:r>
              <a:rPr sz="2100" spc="-10" dirty="0">
                <a:latin typeface="Calibri"/>
                <a:cs typeface="Calibri"/>
              </a:rPr>
              <a:t>это </a:t>
            </a:r>
            <a:r>
              <a:rPr sz="2100" spc="-5" dirty="0">
                <a:latin typeface="Calibri"/>
                <a:cs typeface="Calibri"/>
              </a:rPr>
              <a:t>отношение</a:t>
            </a:r>
            <a:r>
              <a:rPr sz="2100" dirty="0">
                <a:latin typeface="Calibri"/>
                <a:cs typeface="Calibri"/>
              </a:rPr>
              <a:t> числа </a:t>
            </a:r>
            <a:r>
              <a:rPr sz="2100" spc="-5" dirty="0">
                <a:latin typeface="Calibri"/>
                <a:cs typeface="Calibri"/>
              </a:rPr>
              <a:t>всех выбывших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(оборот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 err="1">
                <a:latin typeface="Calibri"/>
                <a:cs typeface="Calibri"/>
              </a:rPr>
              <a:t>по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455" dirty="0">
                <a:latin typeface="Calibri"/>
                <a:cs typeface="Calibri"/>
              </a:rPr>
              <a:t> </a:t>
            </a:r>
            <a:r>
              <a:rPr lang="ru-RU" sz="2100" spc="-5" dirty="0">
                <a:latin typeface="Calibri"/>
                <a:cs typeface="Calibri"/>
              </a:rPr>
              <a:t>выбытию</a:t>
            </a:r>
            <a:r>
              <a:rPr sz="2100" spc="-5" dirty="0">
                <a:latin typeface="Calibri"/>
                <a:cs typeface="Calibri"/>
              </a:rPr>
              <a:t>) </a:t>
            </a:r>
            <a:r>
              <a:rPr sz="2100" dirty="0">
                <a:latin typeface="Calibri"/>
                <a:cs typeface="Calibri"/>
              </a:rPr>
              <a:t>или вновь принятых </a:t>
            </a:r>
            <a:r>
              <a:rPr sz="2100" spc="-10" dirty="0">
                <a:latin typeface="Calibri"/>
                <a:cs typeface="Calibri"/>
              </a:rPr>
              <a:t>(оборот </a:t>
            </a:r>
            <a:r>
              <a:rPr sz="2100" dirty="0">
                <a:latin typeface="Calibri"/>
                <a:cs typeface="Calibri"/>
              </a:rPr>
              <a:t>по </a:t>
            </a:r>
            <a:r>
              <a:rPr sz="2100" spc="-5" dirty="0">
                <a:latin typeface="Calibri"/>
                <a:cs typeface="Calibri"/>
              </a:rPr>
              <a:t>приему) </a:t>
            </a:r>
            <a:r>
              <a:rPr sz="2100" dirty="0">
                <a:latin typeface="Calibri"/>
                <a:cs typeface="Calibri"/>
              </a:rPr>
              <a:t>за 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определенный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период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времени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к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среднесписочной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численности 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работающих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 </a:t>
            </a:r>
            <a:r>
              <a:rPr sz="2100" spc="-15" dirty="0">
                <a:latin typeface="Calibri"/>
                <a:cs typeface="Calibri"/>
              </a:rPr>
              <a:t>этот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период.</a:t>
            </a:r>
            <a:endParaRPr sz="2100" dirty="0">
              <a:latin typeface="Calibri"/>
              <a:cs typeface="Calibri"/>
            </a:endParaRPr>
          </a:p>
          <a:p>
            <a:pPr marL="12700" marR="5080" algn="just">
              <a:lnSpc>
                <a:spcPts val="2270"/>
              </a:lnSpc>
              <a:spcBef>
                <a:spcPts val="825"/>
              </a:spcBef>
            </a:pPr>
            <a:r>
              <a:rPr sz="2100" b="1" spc="-25" dirty="0">
                <a:latin typeface="Calibri"/>
                <a:cs typeface="Calibri"/>
              </a:rPr>
              <a:t>Текучесть </a:t>
            </a:r>
            <a:r>
              <a:rPr sz="2100" b="1" spc="-5" dirty="0">
                <a:latin typeface="Calibri"/>
                <a:cs typeface="Calibri"/>
              </a:rPr>
              <a:t>кадров </a:t>
            </a:r>
            <a:r>
              <a:rPr sz="2100" dirty="0">
                <a:latin typeface="Calibri"/>
                <a:cs typeface="Calibri"/>
              </a:rPr>
              <a:t>– </a:t>
            </a:r>
            <a:r>
              <a:rPr sz="2100" spc="-10" dirty="0">
                <a:latin typeface="Calibri"/>
                <a:cs typeface="Calibri"/>
              </a:rPr>
              <a:t>это </a:t>
            </a:r>
            <a:r>
              <a:rPr sz="2100" spc="-5" dirty="0">
                <a:latin typeface="Calibri"/>
                <a:cs typeface="Calibri"/>
              </a:rPr>
              <a:t>выраженное </a:t>
            </a:r>
            <a:r>
              <a:rPr sz="2100" dirty="0">
                <a:latin typeface="Calibri"/>
                <a:cs typeface="Calibri"/>
              </a:rPr>
              <a:t>в </a:t>
            </a:r>
            <a:r>
              <a:rPr sz="2100" spc="-5" dirty="0">
                <a:latin typeface="Calibri"/>
                <a:cs typeface="Calibri"/>
              </a:rPr>
              <a:t>процентах отношение </a:t>
            </a:r>
            <a:r>
              <a:rPr sz="2100" dirty="0">
                <a:latin typeface="Calibri"/>
                <a:cs typeface="Calibri"/>
              </a:rPr>
              <a:t>числа 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уволенных </a:t>
            </a:r>
            <a:r>
              <a:rPr sz="2100" dirty="0">
                <a:latin typeface="Calibri"/>
                <a:cs typeface="Calibri"/>
              </a:rPr>
              <a:t>по </a:t>
            </a:r>
            <a:r>
              <a:rPr sz="2100" spc="-5" dirty="0">
                <a:latin typeface="Calibri"/>
                <a:cs typeface="Calibri"/>
              </a:rPr>
              <a:t>собственному </a:t>
            </a:r>
            <a:r>
              <a:rPr sz="2100" spc="-10" dirty="0">
                <a:latin typeface="Calibri"/>
                <a:cs typeface="Calibri"/>
              </a:rPr>
              <a:t>желанию </a:t>
            </a:r>
            <a:r>
              <a:rPr sz="2100" dirty="0">
                <a:latin typeface="Calibri"/>
                <a:cs typeface="Calibri"/>
              </a:rPr>
              <a:t>и из-за </a:t>
            </a:r>
            <a:r>
              <a:rPr sz="2100" spc="-5" dirty="0">
                <a:latin typeface="Calibri"/>
                <a:cs typeface="Calibri"/>
              </a:rPr>
              <a:t>нарушений </a:t>
            </a:r>
            <a:r>
              <a:rPr sz="2100" spc="-20" dirty="0">
                <a:latin typeface="Calibri"/>
                <a:cs typeface="Calibri"/>
              </a:rPr>
              <a:t>трудовой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дисциплины</a:t>
            </a:r>
            <a:r>
              <a:rPr sz="2100" spc="-10" dirty="0">
                <a:latin typeface="Calibri"/>
                <a:cs typeface="Calibri"/>
              </a:rPr>
              <a:t> работников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</a:t>
            </a:r>
            <a:r>
              <a:rPr sz="2100" spc="-10" dirty="0">
                <a:latin typeface="Calibri"/>
                <a:cs typeface="Calibri"/>
              </a:rPr>
              <a:t> определенный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период</a:t>
            </a:r>
            <a:r>
              <a:rPr sz="2100" spc="-5" dirty="0">
                <a:latin typeface="Calibri"/>
                <a:cs typeface="Calibri"/>
              </a:rPr>
              <a:t> времени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к</a:t>
            </a:r>
          </a:p>
          <a:p>
            <a:pPr marL="12700" algn="just">
              <a:lnSpc>
                <a:spcPts val="2230"/>
              </a:lnSpc>
            </a:pPr>
            <a:r>
              <a:rPr sz="2100" spc="-5" dirty="0">
                <a:latin typeface="Calibri"/>
                <a:cs typeface="Calibri"/>
              </a:rPr>
              <a:t>среднесписочной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численности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 </a:t>
            </a:r>
            <a:r>
              <a:rPr sz="2100" spc="-20" dirty="0">
                <a:latin typeface="Calibri"/>
                <a:cs typeface="Calibri"/>
              </a:rPr>
              <a:t>тот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же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период.</a:t>
            </a:r>
            <a:endParaRPr sz="2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403E01-870A-44FB-AB13-87D84979B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328040"/>
            <a:ext cx="7728915" cy="553998"/>
          </a:xfrm>
        </p:spPr>
        <p:txBody>
          <a:bodyPr/>
          <a:lstStyle/>
          <a:p>
            <a:r>
              <a:rPr lang="ru-RU" sz="3600" spc="-5" dirty="0"/>
              <a:t>Задача: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9D8B97-1EB0-42F6-BB4F-10D2D661D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2300" y="1335150"/>
            <a:ext cx="7905750" cy="3695884"/>
          </a:xfrm>
        </p:spPr>
        <p:txBody>
          <a:bodyPr/>
          <a:lstStyle/>
          <a:p>
            <a:pPr marR="5080" algn="just">
              <a:lnSpc>
                <a:spcPct val="150000"/>
              </a:lnSpc>
              <a:spcBef>
                <a:spcPts val="100"/>
              </a:spcBef>
            </a:pPr>
            <a:r>
              <a:rPr lang="ru-RU" sz="2100" kern="1200" spc="-15" dirty="0">
                <a:latin typeface="Calibri"/>
                <a:cs typeface="Calibri"/>
              </a:rPr>
              <a:t>	На 1 октября численность работников по списку составляла 800 человек. </a:t>
            </a:r>
          </a:p>
          <a:p>
            <a:pPr marR="5080" algn="just">
              <a:lnSpc>
                <a:spcPct val="150000"/>
              </a:lnSpc>
              <a:spcBef>
                <a:spcPts val="100"/>
              </a:spcBef>
            </a:pPr>
            <a:r>
              <a:rPr lang="ru-RU" sz="2100" kern="1200" spc="-15" dirty="0">
                <a:latin typeface="Calibri"/>
                <a:cs typeface="Calibri"/>
              </a:rPr>
              <a:t>	13 октября 8 человек призваны в армию, 18 октября принято 10 человек, 22  октября	уволилось по собственному желанию 7 человек.	</a:t>
            </a:r>
          </a:p>
          <a:p>
            <a:pPr marR="5080" algn="just">
              <a:lnSpc>
                <a:spcPct val="150000"/>
              </a:lnSpc>
              <a:spcBef>
                <a:spcPts val="100"/>
              </a:spcBef>
            </a:pPr>
            <a:r>
              <a:rPr lang="ru-RU" sz="2100" kern="1200" spc="-15" dirty="0">
                <a:latin typeface="Calibri"/>
                <a:cs typeface="Calibri"/>
              </a:rPr>
              <a:t>	Найти среднесписочную численность за	октябрь, численность на 1 ноября, коэффициенты выбытия, текучести, приема и оборота.  </a:t>
            </a:r>
            <a:endParaRPr lang="ru-RU" dirty="0">
              <a:cs typeface="Calibri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6452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6793E2-9E0B-4DA8-9E3A-8A7D9BE88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328040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E22D97-074C-40DD-90B6-E9FDAF6B6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2300" y="1335150"/>
            <a:ext cx="7905750" cy="3172663"/>
          </a:xfrm>
        </p:spPr>
        <p:txBody>
          <a:bodyPr/>
          <a:lstStyle/>
          <a:p>
            <a:pPr marL="342900" marR="5080" indent="-342900" algn="just">
              <a:lnSpc>
                <a:spcPts val="2395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ru-RU" sz="2400" kern="1200" spc="-15" dirty="0">
                <a:cs typeface="Calibri"/>
              </a:rPr>
              <a:t>Ч на 1.11 = 800 – 8 + 10 – 7 = 795 чел.</a:t>
            </a:r>
          </a:p>
          <a:p>
            <a:pPr marL="355600" indent="-342900">
              <a:lnSpc>
                <a:spcPct val="100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ru-RU" sz="2400" kern="1200" spc="-15" dirty="0" err="1">
                <a:cs typeface="Calibri"/>
              </a:rPr>
              <a:t>Чсреднеспис</a:t>
            </a:r>
            <a:r>
              <a:rPr lang="ru-RU" sz="2400" kern="1200" spc="-15" dirty="0">
                <a:cs typeface="Calibri"/>
              </a:rPr>
              <a:t>. = (800 × 12 + 792 × 5 + 802 × 4 + 795 × 10) / 31 = 797,8 чел.</a:t>
            </a:r>
          </a:p>
          <a:p>
            <a:pPr marL="355600" indent="-342900">
              <a:lnSpc>
                <a:spcPct val="100000"/>
              </a:lnSpc>
              <a:spcBef>
                <a:spcPts val="555"/>
              </a:spcBef>
              <a:buFont typeface="Arial" panose="020B0604020202020204" pitchFamily="34" charset="0"/>
              <a:buChar char="•"/>
            </a:pPr>
            <a:r>
              <a:rPr lang="ru-RU" sz="2400" kern="1200" spc="-15" dirty="0">
                <a:cs typeface="Calibri"/>
              </a:rPr>
              <a:t>К выбытия = 15 × 100 / 797,8 = 1,88%</a:t>
            </a:r>
          </a:p>
          <a:p>
            <a:pPr marL="355600" indent="-342900">
              <a:lnSpc>
                <a:spcPct val="100000"/>
              </a:lnSpc>
              <a:spcBef>
                <a:spcPts val="540"/>
              </a:spcBef>
              <a:buFont typeface="Arial" panose="020B0604020202020204" pitchFamily="34" charset="0"/>
              <a:buChar char="•"/>
            </a:pPr>
            <a:r>
              <a:rPr lang="ru-RU" sz="2400" kern="1200" spc="-15" dirty="0">
                <a:cs typeface="Calibri"/>
              </a:rPr>
              <a:t>К текучести = 7 ×100/797,8 = 0,88%</a:t>
            </a:r>
          </a:p>
          <a:p>
            <a:pPr marL="355600" indent="-342900">
              <a:lnSpc>
                <a:spcPct val="100000"/>
              </a:lnSpc>
              <a:spcBef>
                <a:spcPts val="555"/>
              </a:spcBef>
              <a:buFont typeface="Arial" panose="020B0604020202020204" pitchFamily="34" charset="0"/>
              <a:buChar char="•"/>
            </a:pPr>
            <a:r>
              <a:rPr lang="ru-RU" sz="2400" kern="1200" spc="-15" dirty="0">
                <a:cs typeface="Calibri"/>
              </a:rPr>
              <a:t>К приема = 10 ×100/797,8 = 1,25%</a:t>
            </a:r>
          </a:p>
          <a:p>
            <a:pPr marL="355600" indent="-342900">
              <a:spcBef>
                <a:spcPts val="555"/>
              </a:spcBef>
              <a:buFont typeface="Arial" panose="020B0604020202020204" pitchFamily="34" charset="0"/>
              <a:buChar char="•"/>
            </a:pPr>
            <a:r>
              <a:rPr lang="ru-RU" sz="2400" kern="1200" spc="-15" dirty="0">
                <a:cs typeface="Calibri"/>
              </a:rPr>
              <a:t>К оборота = (8+7+10) ×100/797,8 = 3,13%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1086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60470" y="678256"/>
            <a:ext cx="16243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Задача: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469516"/>
            <a:ext cx="8073390" cy="321094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indent="685800" algn="just">
              <a:lnSpc>
                <a:spcPct val="150000"/>
              </a:lnSpc>
              <a:spcBef>
                <a:spcPts val="380"/>
              </a:spcBef>
            </a:pPr>
            <a:r>
              <a:rPr sz="2400" spc="-5" dirty="0">
                <a:latin typeface="Calibri"/>
                <a:cs typeface="Calibri"/>
              </a:rPr>
              <a:t>Предприятие</a:t>
            </a:r>
            <a:r>
              <a:rPr sz="2400" dirty="0">
                <a:latin typeface="Calibri"/>
                <a:cs typeface="Calibri"/>
              </a:rPr>
              <a:t> начало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работать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февраля.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Среднесписочная </a:t>
            </a:r>
            <a:r>
              <a:rPr sz="2400" spc="-459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численность </a:t>
            </a:r>
            <a:r>
              <a:rPr sz="2400" spc="-10" dirty="0">
                <a:latin typeface="Calibri"/>
                <a:cs typeface="Calibri"/>
              </a:rPr>
              <a:t>работников </a:t>
            </a:r>
            <a:r>
              <a:rPr sz="2400" dirty="0">
                <a:latin typeface="Calibri"/>
                <a:cs typeface="Calibri"/>
              </a:rPr>
              <a:t>в феврале </a:t>
            </a:r>
            <a:r>
              <a:rPr sz="2400" spc="-5" dirty="0">
                <a:latin typeface="Calibri"/>
                <a:cs typeface="Calibri"/>
              </a:rPr>
              <a:t>составляла </a:t>
            </a:r>
            <a:r>
              <a:rPr sz="2400" dirty="0">
                <a:latin typeface="Calibri"/>
                <a:cs typeface="Calibri"/>
              </a:rPr>
              <a:t>820 </a:t>
            </a:r>
            <a:r>
              <a:rPr sz="2400" spc="-10" dirty="0">
                <a:latin typeface="Calibri"/>
                <a:cs typeface="Calibri"/>
              </a:rPr>
              <a:t>человек, </a:t>
            </a:r>
            <a:r>
              <a:rPr sz="2400" dirty="0">
                <a:latin typeface="Calibri"/>
                <a:cs typeface="Calibri"/>
              </a:rPr>
              <a:t>в </a:t>
            </a:r>
            <a:r>
              <a:rPr sz="2400" spc="-10" dirty="0">
                <a:latin typeface="Calibri"/>
                <a:cs typeface="Calibri"/>
              </a:rPr>
              <a:t>марте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880.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Далее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предприятие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расформировали.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Найти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среднесписочную </a:t>
            </a:r>
            <a:r>
              <a:rPr sz="2400" spc="-459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численность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работников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за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1-й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квартал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за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год.</a:t>
            </a:r>
            <a:endParaRPr sz="2400" dirty="0">
              <a:latin typeface="Calibri"/>
              <a:cs typeface="Calibri"/>
            </a:endParaRPr>
          </a:p>
          <a:p>
            <a:pPr marL="759460" marR="872490" indent="-60960" algn="just">
              <a:lnSpc>
                <a:spcPts val="3070"/>
              </a:lnSpc>
              <a:spcBef>
                <a:spcPts val="60"/>
              </a:spcBef>
            </a:pP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337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156401-CFF6-4288-91B8-222954F7E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1" y="685800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9279DB-80FE-4DB5-ADC4-593D287F3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9124" y="1981200"/>
            <a:ext cx="7905750" cy="1107996"/>
          </a:xfrm>
        </p:spPr>
        <p:txBody>
          <a:bodyPr/>
          <a:lstStyle/>
          <a:p>
            <a:r>
              <a:rPr lang="ru-RU" sz="2400" spc="-5" dirty="0" err="1">
                <a:cs typeface="Calibri"/>
              </a:rPr>
              <a:t>Чсреднеспис</a:t>
            </a:r>
            <a:r>
              <a:rPr lang="ru-RU" sz="2400" spc="-5" dirty="0">
                <a:cs typeface="Calibri"/>
              </a:rPr>
              <a:t>.</a:t>
            </a:r>
            <a:r>
              <a:rPr lang="ru-RU" sz="2400" dirty="0">
                <a:cs typeface="Calibri"/>
              </a:rPr>
              <a:t> 1 </a:t>
            </a:r>
            <a:r>
              <a:rPr lang="ru-RU" sz="2400" spc="-5" dirty="0">
                <a:cs typeface="Calibri"/>
              </a:rPr>
              <a:t>кв.= (0+820+880)/3 </a:t>
            </a:r>
            <a:r>
              <a:rPr lang="ru-RU" sz="2400" dirty="0">
                <a:cs typeface="Calibri"/>
              </a:rPr>
              <a:t>= 566,7 </a:t>
            </a:r>
            <a:r>
              <a:rPr lang="ru-RU" sz="2400" spc="-15" dirty="0">
                <a:cs typeface="Calibri"/>
              </a:rPr>
              <a:t>чел. </a:t>
            </a:r>
            <a:r>
              <a:rPr lang="ru-RU" sz="2400" spc="-459" dirty="0">
                <a:cs typeface="Calibri"/>
              </a:rPr>
              <a:t> </a:t>
            </a:r>
          </a:p>
          <a:p>
            <a:endParaRPr lang="ru-RU" sz="2400" spc="-459" dirty="0">
              <a:cs typeface="Calibri"/>
            </a:endParaRPr>
          </a:p>
          <a:p>
            <a:r>
              <a:rPr lang="ru-RU" sz="2400" spc="-5" dirty="0" err="1">
                <a:cs typeface="Calibri"/>
              </a:rPr>
              <a:t>Чсреднеспис</a:t>
            </a:r>
            <a:r>
              <a:rPr lang="ru-RU" sz="2400" spc="-5" dirty="0">
                <a:cs typeface="Calibri"/>
              </a:rPr>
              <a:t>.</a:t>
            </a:r>
            <a:r>
              <a:rPr lang="ru-RU" sz="2400" spc="450" dirty="0">
                <a:cs typeface="Calibri"/>
              </a:rPr>
              <a:t> </a:t>
            </a:r>
            <a:r>
              <a:rPr lang="ru-RU" sz="2400" spc="-20" dirty="0">
                <a:cs typeface="Calibri"/>
              </a:rPr>
              <a:t>год.=</a:t>
            </a:r>
            <a:r>
              <a:rPr lang="ru-RU" sz="2400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(566,7</a:t>
            </a:r>
            <a:r>
              <a:rPr lang="ru-RU" sz="2400" spc="-30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+ 0</a:t>
            </a:r>
            <a:r>
              <a:rPr lang="ru-RU" sz="2400" spc="10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+ 0</a:t>
            </a:r>
            <a:r>
              <a:rPr lang="ru-RU" sz="2400" spc="-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+ </a:t>
            </a:r>
            <a:r>
              <a:rPr lang="ru-RU" sz="2400" spc="-5" dirty="0">
                <a:cs typeface="Calibri"/>
              </a:rPr>
              <a:t>0)/4</a:t>
            </a:r>
            <a:r>
              <a:rPr lang="ru-RU" sz="2400" spc="-20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= 141,7</a:t>
            </a:r>
            <a:r>
              <a:rPr lang="ru-RU" sz="2400" spc="-20" dirty="0">
                <a:cs typeface="Calibri"/>
              </a:rPr>
              <a:t> </a:t>
            </a:r>
            <a:r>
              <a:rPr lang="ru-RU" sz="2400" spc="-15" dirty="0">
                <a:cs typeface="Calibri"/>
              </a:rPr>
              <a:t>чел.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44615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A030B2-3383-4165-A552-769DC728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328040"/>
            <a:ext cx="7728915" cy="507831"/>
          </a:xfrm>
        </p:spPr>
        <p:txBody>
          <a:bodyPr/>
          <a:lstStyle/>
          <a:p>
            <a:r>
              <a:rPr lang="ru-RU" dirty="0"/>
              <a:t>Задача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82DFDF-8111-4D4A-9BA6-C4E2B00C7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2300" y="1335150"/>
            <a:ext cx="7905750" cy="3693319"/>
          </a:xfrm>
        </p:spPr>
        <p:txBody>
          <a:bodyPr/>
          <a:lstStyle/>
          <a:p>
            <a:r>
              <a:rPr lang="ru-RU" sz="2400" dirty="0"/>
              <a:t>Сезонное предприятие начало работать 17 мая. Число работников по списку составляло (человек):</a:t>
            </a:r>
          </a:p>
          <a:p>
            <a:r>
              <a:rPr lang="ru-RU" sz="2400" dirty="0"/>
              <a:t>17 мая – 300</a:t>
            </a:r>
          </a:p>
          <a:p>
            <a:r>
              <a:rPr lang="ru-RU" sz="2400" dirty="0"/>
              <a:t>18 мая – 330</a:t>
            </a:r>
          </a:p>
          <a:p>
            <a:r>
              <a:rPr lang="ru-RU" sz="2400" dirty="0"/>
              <a:t>19 мая – 350</a:t>
            </a:r>
          </a:p>
          <a:p>
            <a:r>
              <a:rPr lang="ru-RU" sz="2400" dirty="0"/>
              <a:t>20 мая – 360</a:t>
            </a:r>
          </a:p>
          <a:p>
            <a:r>
              <a:rPr lang="ru-RU" sz="2400" dirty="0"/>
              <a:t>С 21 по 31 мая – 380</a:t>
            </a:r>
          </a:p>
          <a:p>
            <a:r>
              <a:rPr lang="ru-RU" sz="2400" dirty="0"/>
              <a:t>С 1 июня по 31 декабря – 400</a:t>
            </a:r>
          </a:p>
          <a:p>
            <a:r>
              <a:rPr lang="ru-RU" sz="2400" dirty="0"/>
              <a:t>Определите среднесписочную численность работников в мае, </a:t>
            </a:r>
            <a:r>
              <a:rPr lang="en-US" sz="2400" dirty="0"/>
              <a:t>II</a:t>
            </a:r>
            <a:r>
              <a:rPr lang="ru-RU" sz="2400" dirty="0"/>
              <a:t>, </a:t>
            </a:r>
            <a:r>
              <a:rPr lang="en-US" sz="2400" dirty="0"/>
              <a:t>III</a:t>
            </a:r>
            <a:r>
              <a:rPr lang="ru-RU" sz="2400" dirty="0"/>
              <a:t> и </a:t>
            </a:r>
            <a:r>
              <a:rPr lang="en-US" sz="2400" dirty="0"/>
              <a:t>IV</a:t>
            </a:r>
            <a:r>
              <a:rPr lang="ru-RU" sz="2400" dirty="0"/>
              <a:t> кварталах, за год.</a:t>
            </a:r>
          </a:p>
        </p:txBody>
      </p:sp>
    </p:spTree>
    <p:extLst>
      <p:ext uri="{BB962C8B-B14F-4D97-AF65-F5344CB8AC3E}">
        <p14:creationId xmlns:p14="http://schemas.microsoft.com/office/powerpoint/2010/main" val="2812254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E7B4A5-9A54-4191-954F-50EE85020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328040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C1F216-345C-4B51-A02E-605C702CD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2300" y="1335150"/>
            <a:ext cx="7905750" cy="553998"/>
          </a:xfrm>
        </p:spPr>
        <p:txBody>
          <a:bodyPr/>
          <a:lstStyle/>
          <a:p>
            <a:r>
              <a:rPr lang="ru-RU" dirty="0" err="1"/>
              <a:t>Чсреднеспис</a:t>
            </a:r>
            <a:r>
              <a:rPr lang="ru-RU" dirty="0"/>
              <a:t> за май = (16*0 + 1*300 + 1*330 + 1*350 + 1*360 + 11*380) / 31 = 178 человек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DB554685-B7A7-4A2A-AF36-A081DA97A281}"/>
              </a:ext>
            </a:extLst>
          </p:cNvPr>
          <p:cNvSpPr txBox="1">
            <a:spLocks/>
          </p:cNvSpPr>
          <p:nvPr/>
        </p:nvSpPr>
        <p:spPr>
          <a:xfrm>
            <a:off x="622300" y="2209800"/>
            <a:ext cx="790575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kern="0" dirty="0" err="1"/>
              <a:t>Чсреднеспис</a:t>
            </a:r>
            <a:r>
              <a:rPr lang="ru-RU" kern="0" dirty="0"/>
              <a:t> за июнь = 30*400 / 30 = 400 человек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4E3774A9-07CE-43EB-BFFC-1239E0177C25}"/>
              </a:ext>
            </a:extLst>
          </p:cNvPr>
          <p:cNvSpPr txBox="1">
            <a:spLocks/>
          </p:cNvSpPr>
          <p:nvPr/>
        </p:nvSpPr>
        <p:spPr>
          <a:xfrm>
            <a:off x="622300" y="2875002"/>
            <a:ext cx="790575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kern="0" dirty="0" err="1"/>
              <a:t>Чсреднеспис</a:t>
            </a:r>
            <a:r>
              <a:rPr lang="ru-RU" kern="0" dirty="0"/>
              <a:t> за </a:t>
            </a:r>
            <a:r>
              <a:rPr lang="en-US" kern="0" dirty="0"/>
              <a:t>II</a:t>
            </a:r>
            <a:r>
              <a:rPr lang="ru-RU" kern="0" dirty="0"/>
              <a:t> кв. = (0 + 178 + 400) / 3 = 192,67 человек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B56B7001-9439-4723-B5B2-289A31D16495}"/>
              </a:ext>
            </a:extLst>
          </p:cNvPr>
          <p:cNvSpPr txBox="1">
            <a:spLocks/>
          </p:cNvSpPr>
          <p:nvPr/>
        </p:nvSpPr>
        <p:spPr>
          <a:xfrm>
            <a:off x="619124" y="3429001"/>
            <a:ext cx="790575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kern="0" dirty="0" err="1"/>
              <a:t>Чсреднеспис</a:t>
            </a:r>
            <a:r>
              <a:rPr lang="ru-RU" kern="0" dirty="0"/>
              <a:t> за </a:t>
            </a:r>
            <a:r>
              <a:rPr lang="en-US" kern="0" dirty="0"/>
              <a:t>III</a:t>
            </a:r>
            <a:r>
              <a:rPr lang="ru-RU" kern="0" dirty="0"/>
              <a:t> кв. = (400 + 400 + 400) / 3 = 400 человек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1B1EEB-CCEE-41F8-BA7E-594F7E2FE6B7}"/>
              </a:ext>
            </a:extLst>
          </p:cNvPr>
          <p:cNvSpPr/>
          <p:nvPr/>
        </p:nvSpPr>
        <p:spPr>
          <a:xfrm>
            <a:off x="530708" y="3909537"/>
            <a:ext cx="79057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Чсреднеспис</a:t>
            </a:r>
            <a:r>
              <a:rPr lang="ru-RU" dirty="0"/>
              <a:t> за год = (0 + </a:t>
            </a:r>
            <a:r>
              <a:rPr lang="ru-RU" kern="0" dirty="0"/>
              <a:t>192,67</a:t>
            </a:r>
            <a:r>
              <a:rPr lang="ru-RU" dirty="0"/>
              <a:t> + 400 + 400) / 4 = 248,17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312836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6" grpId="0" build="p"/>
      <p:bldP spid="7" grpId="0" build="p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8022" y="711453"/>
            <a:ext cx="47339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Производительность</a:t>
            </a:r>
            <a:r>
              <a:rPr spc="-120" dirty="0"/>
              <a:t> </a:t>
            </a:r>
            <a:r>
              <a:rPr spc="-20" dirty="0"/>
              <a:t>труда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7826858" cy="1253548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400" b="1" spc="-5" dirty="0">
                <a:latin typeface="Calibri"/>
                <a:cs typeface="Calibri"/>
              </a:rPr>
              <a:t>Выработка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количество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продукции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единицу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времени</a:t>
            </a:r>
            <a:endParaRPr sz="24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400" b="1" spc="-25" dirty="0">
                <a:latin typeface="Calibri"/>
                <a:cs typeface="Calibri"/>
              </a:rPr>
              <a:t>Трудоемкость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количество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времени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единицу продукции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989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60470" y="642315"/>
            <a:ext cx="16243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Задача: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730490" cy="633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2395"/>
              </a:lnSpc>
              <a:spcBef>
                <a:spcPts val="100"/>
              </a:spcBef>
            </a:pPr>
            <a:r>
              <a:rPr sz="2100" spc="-5" dirty="0">
                <a:latin typeface="Calibri"/>
                <a:cs typeface="Calibri"/>
              </a:rPr>
              <a:t>Нормативная</a:t>
            </a:r>
            <a:r>
              <a:rPr sz="2100" spc="520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трудоемкость</a:t>
            </a:r>
            <a:r>
              <a:rPr sz="2100" spc="5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</a:t>
            </a:r>
            <a:r>
              <a:rPr sz="2100" spc="5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5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270</a:t>
            </a:r>
            <a:r>
              <a:rPr sz="2100" spc="5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тыс.</a:t>
            </a:r>
            <a:r>
              <a:rPr sz="2100" spc="50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нормо-часов;</a:t>
            </a:r>
          </a:p>
          <a:p>
            <a:pPr marR="5080" algn="r">
              <a:lnSpc>
                <a:spcPts val="2395"/>
              </a:lnSpc>
              <a:tabLst>
                <a:tab pos="1705610" algn="l"/>
                <a:tab pos="3290570" algn="l"/>
                <a:tab pos="4074160" algn="l"/>
                <a:tab pos="4386580" algn="l"/>
                <a:tab pos="5110480" algn="l"/>
                <a:tab pos="6230620" algn="l"/>
                <a:tab pos="7069455" algn="l"/>
              </a:tabLst>
            </a:pPr>
            <a:r>
              <a:rPr sz="2100" spc="-30" dirty="0">
                <a:latin typeface="Calibri"/>
                <a:cs typeface="Calibri"/>
              </a:rPr>
              <a:t>к</a:t>
            </a:r>
            <a:r>
              <a:rPr sz="2100" spc="-5" dirty="0">
                <a:latin typeface="Calibri"/>
                <a:cs typeface="Calibri"/>
              </a:rPr>
              <a:t>оэф</a:t>
            </a:r>
            <a:r>
              <a:rPr sz="2100" spc="-10" dirty="0">
                <a:latin typeface="Calibri"/>
                <a:cs typeface="Calibri"/>
              </a:rPr>
              <a:t>ф</a:t>
            </a:r>
            <a:r>
              <a:rPr sz="2100" dirty="0">
                <a:latin typeface="Calibri"/>
                <a:cs typeface="Calibri"/>
              </a:rPr>
              <a:t>ициент	в</a:t>
            </a:r>
            <a:r>
              <a:rPr sz="2100" spc="-10" dirty="0">
                <a:latin typeface="Calibri"/>
                <a:cs typeface="Calibri"/>
              </a:rPr>
              <a:t>ы</a:t>
            </a:r>
            <a:r>
              <a:rPr sz="2100" dirty="0">
                <a:latin typeface="Calibri"/>
                <a:cs typeface="Calibri"/>
              </a:rPr>
              <a:t>п</a:t>
            </a:r>
            <a:r>
              <a:rPr sz="2100" spc="-45" dirty="0">
                <a:latin typeface="Calibri"/>
                <a:cs typeface="Calibri"/>
              </a:rPr>
              <a:t>о</a:t>
            </a:r>
            <a:r>
              <a:rPr sz="2100" spc="-5" dirty="0">
                <a:latin typeface="Calibri"/>
                <a:cs typeface="Calibri"/>
              </a:rPr>
              <a:t>лнени</a:t>
            </a:r>
            <a:r>
              <a:rPr sz="2100" dirty="0">
                <a:latin typeface="Calibri"/>
                <a:cs typeface="Calibri"/>
              </a:rPr>
              <a:t>я	норм	–	1,15;	ср</a:t>
            </a:r>
            <a:r>
              <a:rPr sz="2100" spc="-30" dirty="0">
                <a:latin typeface="Calibri"/>
                <a:cs typeface="Calibri"/>
              </a:rPr>
              <a:t>е</a:t>
            </a:r>
            <a:r>
              <a:rPr sz="2100" spc="-5" dirty="0">
                <a:latin typeface="Calibri"/>
                <a:cs typeface="Calibri"/>
              </a:rPr>
              <a:t>дне</a:t>
            </a:r>
            <a:r>
              <a:rPr sz="2100" dirty="0">
                <a:latin typeface="Calibri"/>
                <a:cs typeface="Calibri"/>
              </a:rPr>
              <a:t>е	число	часов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7542" y="2386710"/>
            <a:ext cx="773303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9180" algn="l"/>
                <a:tab pos="2073275" algn="l"/>
                <a:tab pos="3578860" algn="l"/>
                <a:tab pos="3923665" algn="l"/>
                <a:tab pos="4513580" algn="l"/>
                <a:tab pos="4864100" algn="l"/>
                <a:tab pos="5690235" algn="l"/>
                <a:tab pos="6593840" algn="l"/>
              </a:tabLst>
            </a:pPr>
            <a:r>
              <a:rPr sz="2100" spc="-5" dirty="0">
                <a:latin typeface="Calibri"/>
                <a:cs typeface="Calibri"/>
              </a:rPr>
              <a:t>раб</a:t>
            </a:r>
            <a:r>
              <a:rPr sz="2100" spc="-20" dirty="0">
                <a:latin typeface="Calibri"/>
                <a:cs typeface="Calibri"/>
              </a:rPr>
              <a:t>о</a:t>
            </a:r>
            <a:r>
              <a:rPr sz="2100" spc="-10" dirty="0">
                <a:latin typeface="Calibri"/>
                <a:cs typeface="Calibri"/>
              </a:rPr>
              <a:t>т</a:t>
            </a:r>
            <a:r>
              <a:rPr sz="2100" dirty="0">
                <a:latin typeface="Calibri"/>
                <a:cs typeface="Calibri"/>
              </a:rPr>
              <a:t>ы	</a:t>
            </a:r>
            <a:r>
              <a:rPr sz="2100" spc="-65" dirty="0">
                <a:latin typeface="Calibri"/>
                <a:cs typeface="Calibri"/>
              </a:rPr>
              <a:t>о</a:t>
            </a:r>
            <a:r>
              <a:rPr sz="2100" dirty="0">
                <a:latin typeface="Calibri"/>
                <a:cs typeface="Calibri"/>
              </a:rPr>
              <a:t>дн</a:t>
            </a:r>
            <a:r>
              <a:rPr sz="2100" spc="-5" dirty="0">
                <a:latin typeface="Calibri"/>
                <a:cs typeface="Calibri"/>
              </a:rPr>
              <a:t>о</a:t>
            </a:r>
            <a:r>
              <a:rPr sz="2100" spc="-20" dirty="0">
                <a:latin typeface="Calibri"/>
                <a:cs typeface="Calibri"/>
              </a:rPr>
              <a:t>г</a:t>
            </a:r>
            <a:r>
              <a:rPr sz="2100" dirty="0">
                <a:latin typeface="Calibri"/>
                <a:cs typeface="Calibri"/>
              </a:rPr>
              <a:t>о	с</a:t>
            </a:r>
            <a:r>
              <a:rPr sz="2100" spc="-15" dirty="0">
                <a:latin typeface="Calibri"/>
                <a:cs typeface="Calibri"/>
              </a:rPr>
              <a:t>о</a:t>
            </a:r>
            <a:r>
              <a:rPr sz="2100" spc="-5" dirty="0">
                <a:latin typeface="Calibri"/>
                <a:cs typeface="Calibri"/>
              </a:rPr>
              <a:t>т</a:t>
            </a:r>
            <a:r>
              <a:rPr sz="2100" spc="-10" dirty="0">
                <a:latin typeface="Calibri"/>
                <a:cs typeface="Calibri"/>
              </a:rPr>
              <a:t>р</a:t>
            </a:r>
            <a:r>
              <a:rPr sz="2100" spc="-90" dirty="0">
                <a:latin typeface="Calibri"/>
                <a:cs typeface="Calibri"/>
              </a:rPr>
              <a:t>у</a:t>
            </a:r>
            <a:r>
              <a:rPr sz="2100" spc="-5" dirty="0">
                <a:latin typeface="Calibri"/>
                <a:cs typeface="Calibri"/>
              </a:rPr>
              <a:t>д</a:t>
            </a:r>
            <a:r>
              <a:rPr sz="2100" spc="5" dirty="0">
                <a:latin typeface="Calibri"/>
                <a:cs typeface="Calibri"/>
              </a:rPr>
              <a:t>н</a:t>
            </a:r>
            <a:r>
              <a:rPr sz="2100" dirty="0">
                <a:latin typeface="Calibri"/>
                <a:cs typeface="Calibri"/>
              </a:rPr>
              <a:t>и</a:t>
            </a:r>
            <a:r>
              <a:rPr sz="2100" spc="-35" dirty="0">
                <a:latin typeface="Calibri"/>
                <a:cs typeface="Calibri"/>
              </a:rPr>
              <a:t>к</a:t>
            </a:r>
            <a:r>
              <a:rPr sz="2100" dirty="0">
                <a:latin typeface="Calibri"/>
                <a:cs typeface="Calibri"/>
              </a:rPr>
              <a:t>а	в	</a:t>
            </a:r>
            <a:r>
              <a:rPr sz="2100" spc="-20" dirty="0">
                <a:latin typeface="Calibri"/>
                <a:cs typeface="Calibri"/>
              </a:rPr>
              <a:t>г</a:t>
            </a:r>
            <a:r>
              <a:rPr sz="2100" spc="-65" dirty="0">
                <a:latin typeface="Calibri"/>
                <a:cs typeface="Calibri"/>
              </a:rPr>
              <a:t>о</a:t>
            </a:r>
            <a:r>
              <a:rPr sz="2100" dirty="0">
                <a:latin typeface="Calibri"/>
                <a:cs typeface="Calibri"/>
              </a:rPr>
              <a:t>д	–	16</a:t>
            </a:r>
            <a:r>
              <a:rPr sz="2100" spc="-10" dirty="0">
                <a:latin typeface="Calibri"/>
                <a:cs typeface="Calibri"/>
              </a:rPr>
              <a:t>6</a:t>
            </a:r>
            <a:r>
              <a:rPr sz="2100" spc="5" dirty="0">
                <a:latin typeface="Calibri"/>
                <a:cs typeface="Calibri"/>
              </a:rPr>
              <a:t>4</a:t>
            </a:r>
            <a:r>
              <a:rPr sz="2100" dirty="0">
                <a:latin typeface="Calibri"/>
                <a:cs typeface="Calibri"/>
              </a:rPr>
              <a:t>.	</a:t>
            </a:r>
            <a:r>
              <a:rPr sz="2100" spc="-5" dirty="0">
                <a:latin typeface="Calibri"/>
                <a:cs typeface="Calibri"/>
              </a:rPr>
              <a:t>Н</a:t>
            </a:r>
            <a:r>
              <a:rPr sz="2100" spc="-15" dirty="0">
                <a:latin typeface="Calibri"/>
                <a:cs typeface="Calibri"/>
              </a:rPr>
              <a:t>а</a:t>
            </a:r>
            <a:r>
              <a:rPr sz="2100" dirty="0">
                <a:latin typeface="Calibri"/>
                <a:cs typeface="Calibri"/>
              </a:rPr>
              <a:t>й</a:t>
            </a:r>
            <a:r>
              <a:rPr sz="2100" spc="5" dirty="0">
                <a:latin typeface="Calibri"/>
                <a:cs typeface="Calibri"/>
              </a:rPr>
              <a:t>т</a:t>
            </a:r>
            <a:r>
              <a:rPr sz="2100" dirty="0">
                <a:latin typeface="Calibri"/>
                <a:cs typeface="Calibri"/>
              </a:rPr>
              <a:t>и	пл</a:t>
            </a:r>
            <a:r>
              <a:rPr sz="2100" spc="-10" dirty="0">
                <a:latin typeface="Calibri"/>
                <a:cs typeface="Calibri"/>
              </a:rPr>
              <a:t>а</a:t>
            </a:r>
            <a:r>
              <a:rPr sz="2100" dirty="0">
                <a:latin typeface="Calibri"/>
                <a:cs typeface="Calibri"/>
              </a:rPr>
              <a:t>н</a:t>
            </a:r>
            <a:r>
              <a:rPr sz="2100" spc="-5" dirty="0">
                <a:latin typeface="Calibri"/>
                <a:cs typeface="Calibri"/>
              </a:rPr>
              <a:t>о</a:t>
            </a:r>
            <a:r>
              <a:rPr sz="2100" spc="-10" dirty="0">
                <a:latin typeface="Calibri"/>
                <a:cs typeface="Calibri"/>
              </a:rPr>
              <a:t>в</a:t>
            </a:r>
            <a:r>
              <a:rPr sz="2100" dirty="0">
                <a:latin typeface="Calibri"/>
                <a:cs typeface="Calibri"/>
              </a:rPr>
              <a:t>ую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07542" y="2606166"/>
            <a:ext cx="7730490" cy="40523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2100" spc="-20" dirty="0">
                <a:latin typeface="Calibri"/>
                <a:cs typeface="Calibri"/>
              </a:rPr>
              <a:t>трудоемкость</a:t>
            </a:r>
            <a:r>
              <a:rPr sz="2100" spc="3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работ,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необходимую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численность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spc="-10" dirty="0" err="1">
                <a:latin typeface="Calibri"/>
                <a:cs typeface="Calibri"/>
              </a:rPr>
              <a:t>работников</a:t>
            </a:r>
            <a:r>
              <a:rPr sz="2100" spc="-10" dirty="0">
                <a:latin typeface="Calibri"/>
                <a:cs typeface="Calibri"/>
              </a:rPr>
              <a:t>.</a:t>
            </a:r>
            <a:endParaRPr sz="2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BA159-E933-43E4-9A19-454F791E3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328040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4C196F-343C-495C-8A72-82B782894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2300" y="1335150"/>
            <a:ext cx="7905750" cy="1402948"/>
          </a:xfrm>
        </p:spPr>
        <p:txBody>
          <a:bodyPr/>
          <a:lstStyle/>
          <a:p>
            <a:pPr marL="12700">
              <a:lnSpc>
                <a:spcPts val="2395"/>
              </a:lnSpc>
              <a:spcBef>
                <a:spcPts val="540"/>
              </a:spcBef>
            </a:pPr>
            <a:r>
              <a:rPr lang="ru-RU" sz="2400" spc="-5" dirty="0">
                <a:cs typeface="Calibri"/>
              </a:rPr>
              <a:t>Плановая</a:t>
            </a:r>
            <a:r>
              <a:rPr lang="ru-RU" sz="2400" spc="165" dirty="0">
                <a:cs typeface="Calibri"/>
              </a:rPr>
              <a:t> </a:t>
            </a:r>
            <a:r>
              <a:rPr lang="ru-RU" sz="2400" spc="-20" dirty="0">
                <a:cs typeface="Calibri"/>
              </a:rPr>
              <a:t>трудоемкость</a:t>
            </a:r>
            <a:r>
              <a:rPr lang="ru-RU" sz="2400" spc="165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работ</a:t>
            </a:r>
            <a:r>
              <a:rPr lang="ru-RU" sz="2400" spc="16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=</a:t>
            </a:r>
            <a:r>
              <a:rPr lang="ru-RU" sz="2400" spc="160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270</a:t>
            </a:r>
            <a:r>
              <a:rPr lang="ru-RU" sz="2400" spc="160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тыс.</a:t>
            </a:r>
            <a:r>
              <a:rPr lang="ru-RU" sz="2400" spc="14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/</a:t>
            </a:r>
            <a:r>
              <a:rPr lang="ru-RU" sz="2400" spc="150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1,15</a:t>
            </a:r>
            <a:r>
              <a:rPr lang="ru-RU" sz="2400" spc="15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=</a:t>
            </a:r>
            <a:r>
              <a:rPr lang="ru-RU" sz="2400" spc="155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234783 ч.</a:t>
            </a:r>
          </a:p>
          <a:p>
            <a:pPr marL="12700">
              <a:lnSpc>
                <a:spcPts val="2395"/>
              </a:lnSpc>
              <a:spcBef>
                <a:spcPts val="540"/>
              </a:spcBef>
            </a:pPr>
            <a:endParaRPr lang="ru-RU" sz="2400" dirty="0"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lang="ru-RU" sz="2400" dirty="0">
                <a:cs typeface="Calibri"/>
              </a:rPr>
              <a:t>Ч</a:t>
            </a:r>
            <a:r>
              <a:rPr lang="ru-RU" sz="2400" spc="-2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работников</a:t>
            </a:r>
            <a:r>
              <a:rPr lang="ru-RU" sz="2400" spc="-20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=</a:t>
            </a:r>
            <a:r>
              <a:rPr lang="ru-RU" sz="2400" spc="-10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234783/1664</a:t>
            </a:r>
            <a:r>
              <a:rPr lang="ru-RU" sz="2400" spc="-4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=</a:t>
            </a:r>
            <a:r>
              <a:rPr lang="ru-RU" sz="2400" spc="-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141</a:t>
            </a:r>
            <a:r>
              <a:rPr lang="ru-RU" sz="2400" spc="-25" dirty="0">
                <a:cs typeface="Calibri"/>
              </a:rPr>
              <a:t> </a:t>
            </a:r>
            <a:r>
              <a:rPr lang="ru-RU" sz="2400" spc="-15" dirty="0">
                <a:cs typeface="Calibri"/>
              </a:rPr>
              <a:t>чел.</a:t>
            </a:r>
            <a:endParaRPr lang="ru-RU" sz="2400" dirty="0">
              <a:cs typeface="Calibri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390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9717" y="751459"/>
            <a:ext cx="14655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Задача: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3400" y="1810258"/>
            <a:ext cx="8305800" cy="25263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387475" algn="l"/>
                <a:tab pos="2777490" algn="l"/>
                <a:tab pos="3059430" algn="l"/>
                <a:tab pos="3580765" algn="l"/>
                <a:tab pos="3867150" algn="l"/>
                <a:tab pos="4292600" algn="l"/>
                <a:tab pos="5467350" algn="l"/>
              </a:tabLst>
            </a:pPr>
            <a:r>
              <a:rPr sz="2800" spc="-10" dirty="0" err="1">
                <a:latin typeface="Calibri"/>
                <a:cs typeface="Calibri"/>
              </a:rPr>
              <a:t>Выработка</a:t>
            </a:r>
            <a:r>
              <a:rPr lang="ru-RU" sz="2800" spc="-10" dirty="0">
                <a:latin typeface="Calibri"/>
                <a:cs typeface="Calibri"/>
              </a:rPr>
              <a:t> </a:t>
            </a:r>
            <a:r>
              <a:rPr sz="2800" spc="-15" dirty="0" err="1">
                <a:latin typeface="Calibri"/>
                <a:cs typeface="Calibri"/>
              </a:rPr>
              <a:t>продукции</a:t>
            </a:r>
            <a:r>
              <a:rPr lang="ru-RU"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</a:t>
            </a:r>
            <a:r>
              <a:rPr lang="ru-RU" sz="2800" dirty="0">
                <a:latin typeface="Calibri"/>
                <a:cs typeface="Calibri"/>
              </a:rPr>
              <a:t> </a:t>
            </a:r>
            <a:r>
              <a:rPr sz="2800" dirty="0" err="1">
                <a:latin typeface="Calibri"/>
                <a:cs typeface="Calibri"/>
              </a:rPr>
              <a:t>час</a:t>
            </a:r>
            <a:r>
              <a:rPr lang="ru-RU" sz="28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lang="ru-RU" sz="28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12</a:t>
            </a:r>
            <a:r>
              <a:rPr lang="ru-RU" sz="2800" dirty="0">
                <a:latin typeface="Calibri"/>
                <a:cs typeface="Calibri"/>
              </a:rPr>
              <a:t> </a:t>
            </a:r>
            <a:r>
              <a:rPr sz="2800" spc="-15" dirty="0" err="1">
                <a:latin typeface="Calibri"/>
                <a:cs typeface="Calibri"/>
              </a:rPr>
              <a:t>изделий</a:t>
            </a:r>
            <a:r>
              <a:rPr sz="2800" spc="-15" dirty="0">
                <a:latin typeface="Calibri"/>
                <a:cs typeface="Calibri"/>
              </a:rPr>
              <a:t>.</a:t>
            </a:r>
            <a:endParaRPr lang="ru-RU" sz="2800" spc="-15" dirty="0">
              <a:latin typeface="Calibri"/>
              <a:cs typeface="Calibri"/>
            </a:endParaRPr>
          </a:p>
          <a:p>
            <a:pPr marL="12700">
              <a:spcBef>
                <a:spcPts val="100"/>
              </a:spcBef>
              <a:tabLst>
                <a:tab pos="1387475" algn="l"/>
                <a:tab pos="2777490" algn="l"/>
                <a:tab pos="3059430" algn="l"/>
                <a:tab pos="3580765" algn="l"/>
                <a:tab pos="3867150" algn="l"/>
                <a:tab pos="4292600" algn="l"/>
                <a:tab pos="5467350" algn="l"/>
              </a:tabLst>
            </a:pPr>
            <a:r>
              <a:rPr sz="2800" spc="-30" dirty="0" err="1">
                <a:latin typeface="Calibri"/>
                <a:cs typeface="Calibri"/>
              </a:rPr>
              <a:t>Трудоемкость</a:t>
            </a:r>
            <a:r>
              <a:rPr lang="ru-RU" sz="2800" spc="-30" dirty="0">
                <a:latin typeface="Calibri"/>
                <a:cs typeface="Calibri"/>
              </a:rPr>
              <a:t> </a:t>
            </a:r>
            <a:r>
              <a:rPr lang="ru-RU" sz="2800" dirty="0">
                <a:cs typeface="Calibri"/>
              </a:rPr>
              <a:t>п</a:t>
            </a:r>
            <a:r>
              <a:rPr lang="ru-RU" sz="2800" spc="-10" dirty="0">
                <a:cs typeface="Calibri"/>
              </a:rPr>
              <a:t>о</a:t>
            </a:r>
            <a:r>
              <a:rPr lang="ru-RU" sz="2800" dirty="0">
                <a:cs typeface="Calibri"/>
              </a:rPr>
              <a:t>сле вн</a:t>
            </a:r>
            <a:r>
              <a:rPr lang="ru-RU" sz="2800" spc="-25" dirty="0">
                <a:cs typeface="Calibri"/>
              </a:rPr>
              <a:t>е</a:t>
            </a:r>
            <a:r>
              <a:rPr lang="ru-RU" sz="2800" spc="-5" dirty="0">
                <a:cs typeface="Calibri"/>
              </a:rPr>
              <a:t>дрени</a:t>
            </a:r>
            <a:r>
              <a:rPr lang="ru-RU" sz="2800" dirty="0">
                <a:cs typeface="Calibri"/>
              </a:rPr>
              <a:t>я новой </a:t>
            </a:r>
            <a:r>
              <a:rPr lang="ru-RU" sz="2800" spc="-25" dirty="0">
                <a:cs typeface="Calibri"/>
              </a:rPr>
              <a:t>т</a:t>
            </a:r>
            <a:r>
              <a:rPr lang="ru-RU" sz="2800" spc="-15" dirty="0">
                <a:cs typeface="Calibri"/>
              </a:rPr>
              <a:t>е</a:t>
            </a:r>
            <a:r>
              <a:rPr lang="ru-RU" sz="2800" spc="-5" dirty="0">
                <a:cs typeface="Calibri"/>
              </a:rPr>
              <a:t>хн</a:t>
            </a:r>
            <a:r>
              <a:rPr lang="ru-RU" sz="2800" spc="-40" dirty="0">
                <a:cs typeface="Calibri"/>
              </a:rPr>
              <a:t>о</a:t>
            </a:r>
            <a:r>
              <a:rPr lang="ru-RU" sz="2800" spc="5" dirty="0">
                <a:cs typeface="Calibri"/>
              </a:rPr>
              <a:t>л</a:t>
            </a:r>
            <a:r>
              <a:rPr lang="ru-RU" sz="2800" spc="-5" dirty="0">
                <a:cs typeface="Calibri"/>
              </a:rPr>
              <a:t>оги</a:t>
            </a:r>
            <a:r>
              <a:rPr lang="ru-RU" sz="2800" dirty="0">
                <a:cs typeface="Calibri"/>
              </a:rPr>
              <a:t>и сниз</a:t>
            </a:r>
            <a:r>
              <a:rPr lang="ru-RU" sz="2800" spc="5" dirty="0">
                <a:cs typeface="Calibri"/>
              </a:rPr>
              <a:t>и</a:t>
            </a:r>
            <a:r>
              <a:rPr lang="ru-RU" sz="2800" spc="-5" dirty="0">
                <a:cs typeface="Calibri"/>
              </a:rPr>
              <a:t>лас</a:t>
            </a:r>
            <a:r>
              <a:rPr lang="ru-RU" sz="2800" dirty="0">
                <a:cs typeface="Calibri"/>
              </a:rPr>
              <a:t>ь на 20</a:t>
            </a:r>
            <a:r>
              <a:rPr lang="ru-RU" sz="2800" spc="-5" dirty="0">
                <a:cs typeface="Calibri"/>
              </a:rPr>
              <a:t>%</a:t>
            </a:r>
            <a:r>
              <a:rPr lang="ru-RU" sz="2800" dirty="0">
                <a:cs typeface="Calibri"/>
              </a:rPr>
              <a:t>. </a:t>
            </a:r>
          </a:p>
          <a:p>
            <a:pPr marL="12700">
              <a:spcBef>
                <a:spcPts val="100"/>
              </a:spcBef>
              <a:tabLst>
                <a:tab pos="1387475" algn="l"/>
                <a:tab pos="2777490" algn="l"/>
                <a:tab pos="3059430" algn="l"/>
                <a:tab pos="3580765" algn="l"/>
                <a:tab pos="3867150" algn="l"/>
                <a:tab pos="4292600" algn="l"/>
                <a:tab pos="5467350" algn="l"/>
              </a:tabLst>
            </a:pPr>
            <a:r>
              <a:rPr lang="ru-RU" sz="2800" spc="-15" dirty="0">
                <a:cs typeface="Calibri"/>
              </a:rPr>
              <a:t>К</a:t>
            </a:r>
            <a:r>
              <a:rPr lang="ru-RU" sz="2800" dirty="0">
                <a:cs typeface="Calibri"/>
              </a:rPr>
              <a:t>ак </a:t>
            </a:r>
            <a:r>
              <a:rPr lang="ru-RU" sz="2800" spc="-5" dirty="0">
                <a:cs typeface="Calibri"/>
              </a:rPr>
              <a:t>изменится </a:t>
            </a:r>
            <a:r>
              <a:rPr lang="ru-RU" sz="2800" spc="-10" dirty="0">
                <a:cs typeface="Calibri"/>
              </a:rPr>
              <a:t>производительность</a:t>
            </a:r>
            <a:r>
              <a:rPr lang="ru-RU" sz="2800" spc="10" dirty="0">
                <a:cs typeface="Calibri"/>
              </a:rPr>
              <a:t> </a:t>
            </a:r>
            <a:r>
              <a:rPr lang="ru-RU" sz="2800" spc="-20" dirty="0">
                <a:cs typeface="Calibri"/>
              </a:rPr>
              <a:t>труда?</a:t>
            </a:r>
            <a:endParaRPr lang="ru-RU" sz="2800" dirty="0">
              <a:cs typeface="Calibri"/>
            </a:endParaRPr>
          </a:p>
          <a:p>
            <a:pPr marL="12700">
              <a:spcBef>
                <a:spcPts val="100"/>
              </a:spcBef>
              <a:tabLst>
                <a:tab pos="1387475" algn="l"/>
                <a:tab pos="2777490" algn="l"/>
                <a:tab pos="3059430" algn="l"/>
                <a:tab pos="3580765" algn="l"/>
                <a:tab pos="3867150" algn="l"/>
                <a:tab pos="4292600" algn="l"/>
                <a:tab pos="5467350" algn="l"/>
              </a:tabLst>
            </a:pPr>
            <a:endParaRPr lang="ru-RU" sz="2400" dirty="0"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7475" algn="l"/>
                <a:tab pos="2777490" algn="l"/>
                <a:tab pos="3059430" algn="l"/>
                <a:tab pos="3580765" algn="l"/>
                <a:tab pos="3867150" algn="l"/>
                <a:tab pos="4292600" algn="l"/>
                <a:tab pos="5467350" algn="l"/>
              </a:tabLst>
            </a:pP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B2E426-5099-4D75-8CDC-559ADE6C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328040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28573F-3D8F-40E4-8E67-1DA7B4197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2300" y="1335150"/>
            <a:ext cx="7905750" cy="1695336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lang="ru-RU" sz="2400" spc="-35" dirty="0">
                <a:cs typeface="Calibri"/>
              </a:rPr>
              <a:t>Трудоемкость</a:t>
            </a:r>
            <a:r>
              <a:rPr lang="ru-RU" sz="2400" spc="4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до</a:t>
            </a:r>
            <a:r>
              <a:rPr lang="ru-RU" sz="2400" dirty="0">
                <a:cs typeface="Calibri"/>
              </a:rPr>
              <a:t> изменения</a:t>
            </a:r>
            <a:r>
              <a:rPr lang="ru-RU" sz="2400" spc="10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– 5</a:t>
            </a:r>
            <a:r>
              <a:rPr lang="ru-RU" sz="2400" spc="-10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мин.</a:t>
            </a:r>
            <a:r>
              <a:rPr lang="ru-RU" sz="2400" dirty="0">
                <a:cs typeface="Calibri"/>
              </a:rPr>
              <a:t> на</a:t>
            </a:r>
            <a:r>
              <a:rPr lang="ru-RU" sz="2400" spc="-10" dirty="0">
                <a:cs typeface="Calibri"/>
              </a:rPr>
              <a:t> изделие.</a:t>
            </a:r>
            <a:endParaRPr lang="ru-RU" sz="2400" dirty="0"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lang="ru-RU" sz="2400" spc="-5" dirty="0">
                <a:cs typeface="Calibri"/>
              </a:rPr>
              <a:t>После</a:t>
            </a:r>
            <a:r>
              <a:rPr lang="ru-RU" sz="2400" spc="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изменений</a:t>
            </a:r>
            <a:r>
              <a:rPr lang="ru-RU" sz="2400" spc="15" dirty="0">
                <a:cs typeface="Calibri"/>
              </a:rPr>
              <a:t> </a:t>
            </a:r>
            <a:r>
              <a:rPr lang="ru-RU" sz="2400" spc="-20" dirty="0">
                <a:cs typeface="Calibri"/>
              </a:rPr>
              <a:t>трудоемкость</a:t>
            </a:r>
            <a:r>
              <a:rPr lang="ru-RU" sz="2400" spc="2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стала</a:t>
            </a:r>
            <a:r>
              <a:rPr lang="ru-RU" sz="2400" spc="-2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4</a:t>
            </a:r>
            <a:r>
              <a:rPr lang="ru-RU" sz="2400" spc="-5" dirty="0">
                <a:cs typeface="Calibri"/>
              </a:rPr>
              <a:t> минуты</a:t>
            </a:r>
            <a:r>
              <a:rPr lang="ru-RU" sz="2400" spc="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на</a:t>
            </a:r>
            <a:r>
              <a:rPr lang="ru-RU" sz="2400" spc="-2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изделие.</a:t>
            </a:r>
            <a:endParaRPr lang="ru-RU" sz="2400" dirty="0"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lang="ru-RU" sz="2400" spc="-100" dirty="0">
                <a:cs typeface="Calibri"/>
              </a:rPr>
              <a:t>То</a:t>
            </a:r>
            <a:r>
              <a:rPr lang="ru-RU" sz="2400" dirty="0">
                <a:cs typeface="Calibri"/>
              </a:rPr>
              <a:t> есть</a:t>
            </a:r>
            <a:r>
              <a:rPr lang="ru-RU" sz="2400" spc="-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новая</a:t>
            </a:r>
            <a:r>
              <a:rPr lang="ru-RU" sz="2400" spc="-10" dirty="0">
                <a:cs typeface="Calibri"/>
              </a:rPr>
              <a:t> выработка</a:t>
            </a:r>
            <a:r>
              <a:rPr lang="ru-RU" sz="2400" spc="-3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– 15</a:t>
            </a:r>
            <a:r>
              <a:rPr lang="ru-RU" sz="2400" spc="-10" dirty="0">
                <a:cs typeface="Calibri"/>
              </a:rPr>
              <a:t> </a:t>
            </a:r>
            <a:r>
              <a:rPr lang="ru-RU" sz="2400" spc="-15" dirty="0">
                <a:cs typeface="Calibri"/>
              </a:rPr>
              <a:t>изделий</a:t>
            </a:r>
            <a:r>
              <a:rPr lang="ru-RU" sz="2400" spc="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в</a:t>
            </a:r>
            <a:r>
              <a:rPr lang="ru-RU" sz="2400" spc="-1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час.</a:t>
            </a: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lang="ru-RU" sz="2400" spc="-5" dirty="0">
                <a:cs typeface="Calibri"/>
              </a:rPr>
              <a:t>Прирост</a:t>
            </a:r>
            <a:r>
              <a:rPr lang="ru-RU" sz="2400" spc="-25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выработки</a:t>
            </a:r>
            <a:r>
              <a:rPr lang="ru-RU" sz="2400" spc="-3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(производительности)</a:t>
            </a:r>
            <a:r>
              <a:rPr lang="ru-RU" sz="2400" spc="2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–</a:t>
            </a:r>
            <a:r>
              <a:rPr lang="ru-RU" sz="2400" spc="-5" dirty="0">
                <a:cs typeface="Calibri"/>
              </a:rPr>
              <a:t> 25%.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1013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6430" y="711453"/>
            <a:ext cx="123380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Зад</a:t>
            </a:r>
            <a:r>
              <a:rPr spc="-10" dirty="0"/>
              <a:t>а</a:t>
            </a:r>
            <a:r>
              <a:rPr dirty="0"/>
              <a:t>ча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446645" cy="17011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>
              <a:lnSpc>
                <a:spcPts val="2395"/>
              </a:lnSpc>
              <a:spcBef>
                <a:spcPts val="100"/>
              </a:spcBef>
              <a:tabLst>
                <a:tab pos="185420" algn="l"/>
              </a:tabLst>
            </a:pPr>
            <a:r>
              <a:rPr sz="2100" spc="-35" dirty="0">
                <a:latin typeface="Calibri"/>
                <a:cs typeface="Calibri"/>
              </a:rPr>
              <a:t>Трудоемкость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изготовления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изделия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снизилась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800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чел.-</a:t>
            </a:r>
            <a:r>
              <a:rPr sz="2100" spc="-5" dirty="0" err="1">
                <a:latin typeface="Calibri"/>
                <a:cs typeface="Calibri"/>
              </a:rPr>
              <a:t>часов</a:t>
            </a:r>
            <a:r>
              <a:rPr lang="ru-RU" sz="2100" dirty="0">
                <a:latin typeface="Calibri"/>
                <a:cs typeface="Calibri"/>
              </a:rPr>
              <a:t> </a:t>
            </a:r>
            <a:r>
              <a:rPr sz="2100" spc="-15" dirty="0" err="1">
                <a:latin typeface="Calibri"/>
                <a:cs typeface="Calibri"/>
              </a:rPr>
              <a:t>до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700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чел.-часов.</a:t>
            </a:r>
            <a:r>
              <a:rPr sz="2100" spc="45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Найти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процент:</a:t>
            </a:r>
            <a:endParaRPr sz="2100" dirty="0">
              <a:latin typeface="Calibri"/>
              <a:cs typeface="Calibri"/>
            </a:endParaRPr>
          </a:p>
          <a:p>
            <a:pPr marL="12065">
              <a:lnSpc>
                <a:spcPct val="100000"/>
              </a:lnSpc>
              <a:spcBef>
                <a:spcPts val="540"/>
              </a:spcBef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1.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экономии </a:t>
            </a:r>
            <a:r>
              <a:rPr sz="2100" spc="-10" dirty="0" err="1">
                <a:latin typeface="Calibri"/>
                <a:cs typeface="Calibri"/>
              </a:rPr>
              <a:t>рабочего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 err="1">
                <a:latin typeface="Calibri"/>
                <a:cs typeface="Calibri"/>
              </a:rPr>
              <a:t>времени</a:t>
            </a:r>
            <a:r>
              <a:rPr lang="ru-RU" sz="2100" spc="-5" dirty="0">
                <a:latin typeface="Calibri"/>
                <a:cs typeface="Calibri"/>
              </a:rPr>
              <a:t>;</a:t>
            </a:r>
            <a:endParaRPr sz="2100" dirty="0">
              <a:latin typeface="Calibri"/>
              <a:cs typeface="Calibri"/>
            </a:endParaRPr>
          </a:p>
          <a:p>
            <a:pPr marL="12065" marR="527050">
              <a:lnSpc>
                <a:spcPts val="2270"/>
              </a:lnSpc>
              <a:spcBef>
                <a:spcPts val="840"/>
              </a:spcBef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2.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повышения</a:t>
            </a:r>
            <a:r>
              <a:rPr sz="2100" spc="-10" dirty="0">
                <a:latin typeface="Calibri"/>
                <a:cs typeface="Calibri"/>
              </a:rPr>
              <a:t> производительности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труда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</a:t>
            </a:r>
            <a:r>
              <a:rPr sz="2100" spc="-5" dirty="0">
                <a:latin typeface="Calibri"/>
                <a:cs typeface="Calibri"/>
              </a:rPr>
              <a:t> счет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экономии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рабочего </a:t>
            </a:r>
            <a:r>
              <a:rPr sz="2100" spc="-5" dirty="0">
                <a:latin typeface="Calibri"/>
                <a:cs typeface="Calibri"/>
              </a:rPr>
              <a:t>времени.</a:t>
            </a:r>
            <a:endParaRPr sz="2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71138" y="705992"/>
            <a:ext cx="160210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Решение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69516"/>
            <a:ext cx="7777480" cy="1279838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065" marR="85090" algn="just">
              <a:lnSpc>
                <a:spcPts val="2270"/>
              </a:lnSpc>
              <a:spcBef>
                <a:spcPts val="380"/>
              </a:spcBef>
              <a:tabLst>
                <a:tab pos="185420" algn="l"/>
              </a:tabLst>
            </a:pPr>
            <a:r>
              <a:rPr sz="2400" dirty="0">
                <a:latin typeface="Calibri"/>
                <a:cs typeface="Calibri"/>
              </a:rPr>
              <a:t>1. </a:t>
            </a:r>
            <a:r>
              <a:rPr sz="2400" spc="-5" dirty="0">
                <a:latin typeface="Calibri"/>
                <a:cs typeface="Calibri"/>
              </a:rPr>
              <a:t>(800 </a:t>
            </a:r>
            <a:r>
              <a:rPr sz="2400" dirty="0">
                <a:latin typeface="Calibri"/>
                <a:cs typeface="Calibri"/>
              </a:rPr>
              <a:t>- 700) / 800 </a:t>
            </a:r>
            <a:r>
              <a:rPr sz="2400" spc="-5" dirty="0">
                <a:latin typeface="Calibri"/>
                <a:cs typeface="Calibri"/>
              </a:rPr>
              <a:t>*100% </a:t>
            </a:r>
            <a:r>
              <a:rPr sz="2400" dirty="0">
                <a:latin typeface="Calibri"/>
                <a:cs typeface="Calibri"/>
              </a:rPr>
              <a:t>= 12,5% </a:t>
            </a:r>
            <a:r>
              <a:rPr sz="2400" spc="-10" dirty="0">
                <a:latin typeface="Calibri"/>
                <a:cs typeface="Calibri"/>
              </a:rPr>
              <a:t>экономии рабочего </a:t>
            </a:r>
            <a:r>
              <a:rPr sz="2400" spc="-5" dirty="0">
                <a:latin typeface="Calibri"/>
                <a:cs typeface="Calibri"/>
              </a:rPr>
              <a:t>времени </a:t>
            </a:r>
            <a:r>
              <a:rPr sz="2400" spc="-10" dirty="0">
                <a:latin typeface="Calibri"/>
                <a:cs typeface="Calibri"/>
              </a:rPr>
              <a:t>(то </a:t>
            </a:r>
            <a:r>
              <a:rPr sz="2400" spc="-45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есть </a:t>
            </a:r>
            <a:r>
              <a:rPr sz="2400" spc="-15" dirty="0">
                <a:latin typeface="Calibri"/>
                <a:cs typeface="Calibri"/>
              </a:rPr>
              <a:t>тот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же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объем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работ</a:t>
            </a:r>
            <a:r>
              <a:rPr sz="2400" spc="-5" dirty="0">
                <a:latin typeface="Calibri"/>
                <a:cs typeface="Calibri"/>
              </a:rPr>
              <a:t> мы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делаем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быстрее </a:t>
            </a:r>
            <a:r>
              <a:rPr sz="2400" dirty="0">
                <a:latin typeface="Calibri"/>
                <a:cs typeface="Calibri"/>
              </a:rPr>
              <a:t>на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12,5%).</a:t>
            </a:r>
            <a:endParaRPr lang="ru-RU" sz="2400" spc="-5" dirty="0">
              <a:latin typeface="Calibri"/>
              <a:cs typeface="Calibri"/>
            </a:endParaRPr>
          </a:p>
          <a:p>
            <a:pPr marL="12065" marR="85090" algn="just">
              <a:lnSpc>
                <a:spcPts val="2270"/>
              </a:lnSpc>
              <a:spcBef>
                <a:spcPts val="380"/>
              </a:spcBef>
              <a:tabLst>
                <a:tab pos="185420" algn="l"/>
              </a:tabLst>
            </a:pPr>
            <a:endParaRPr sz="2100" dirty="0">
              <a:latin typeface="Calibri"/>
              <a:cs typeface="Calibri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38B1009-EAFF-419D-BEB7-0071B593F9D9}"/>
              </a:ext>
            </a:extLst>
          </p:cNvPr>
          <p:cNvSpPr/>
          <p:nvPr/>
        </p:nvSpPr>
        <p:spPr>
          <a:xfrm>
            <a:off x="504564" y="2585153"/>
            <a:ext cx="79984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2. Чтобы ответить на второй вопрос, мы должны найти, насколько  больше мы будем делать продукции в новых условиях за прежнее  количество времени. Этот процент и будет процентом повышения  производительности труда.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4304D7C-A7AB-4512-8E8E-D54396225BE6}"/>
              </a:ext>
            </a:extLst>
          </p:cNvPr>
          <p:cNvSpPr/>
          <p:nvPr/>
        </p:nvSpPr>
        <p:spPr>
          <a:xfrm>
            <a:off x="535940" y="4419600"/>
            <a:ext cx="7777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700 чел.-часов – это 100%</a:t>
            </a:r>
          </a:p>
          <a:p>
            <a:r>
              <a:rPr lang="ru-RU" sz="2400" dirty="0"/>
              <a:t>800 чел.-часов – Х%.</a:t>
            </a:r>
          </a:p>
          <a:p>
            <a:r>
              <a:rPr lang="ru-RU" sz="2400" dirty="0"/>
              <a:t>Х = 114,4%, то есть производительность увеличилась на 14,4%.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6E437-345F-44A6-A9F1-3E31040C1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328040"/>
            <a:ext cx="7728915" cy="662560"/>
          </a:xfrm>
        </p:spPr>
        <p:txBody>
          <a:bodyPr/>
          <a:lstStyle/>
          <a:p>
            <a:r>
              <a:rPr lang="ru-RU" dirty="0"/>
              <a:t>Фонд рабочего времени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2F37E7-1825-4F6D-9131-559A2437A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94" y="838200"/>
            <a:ext cx="8348906" cy="610928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8B912575-7BD5-4E87-AADF-E6A0163F1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048" y="1447800"/>
            <a:ext cx="7905750" cy="278637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728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348488"/>
            <a:ext cx="39497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Фонд</a:t>
            </a:r>
            <a:r>
              <a:rPr sz="3000" spc="-40" dirty="0"/>
              <a:t> </a:t>
            </a:r>
            <a:r>
              <a:rPr sz="3000" dirty="0"/>
              <a:t>рабочего</a:t>
            </a:r>
            <a:r>
              <a:rPr sz="3000" spc="-30" dirty="0"/>
              <a:t> </a:t>
            </a:r>
            <a:r>
              <a:rPr sz="3000" spc="-5" dirty="0"/>
              <a:t>времени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707542" y="968755"/>
            <a:ext cx="7403465" cy="3952364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Пример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расчёта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годового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фонда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рабочего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времени </a:t>
            </a:r>
            <a:r>
              <a:rPr sz="2100" dirty="0" err="1">
                <a:latin typeface="Calibri"/>
                <a:cs typeface="Calibri"/>
              </a:rPr>
              <a:t>на</a:t>
            </a:r>
            <a:r>
              <a:rPr sz="2100" dirty="0">
                <a:latin typeface="Calibri"/>
                <a:cs typeface="Calibri"/>
              </a:rPr>
              <a:t> 202</a:t>
            </a:r>
            <a:r>
              <a:rPr lang="ru-RU" sz="2100" dirty="0">
                <a:latin typeface="Calibri"/>
                <a:cs typeface="Calibri"/>
              </a:rPr>
              <a:t>4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30" dirty="0">
                <a:latin typeface="Calibri"/>
                <a:cs typeface="Calibri"/>
              </a:rPr>
              <a:t>год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ts val="2395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5" dirty="0">
                <a:latin typeface="Calibri"/>
                <a:cs typeface="Calibri"/>
              </a:rPr>
              <a:t>Сотрудники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компании </a:t>
            </a:r>
            <a:r>
              <a:rPr sz="2100" spc="-10" dirty="0">
                <a:latin typeface="Calibri"/>
                <a:cs typeface="Calibri"/>
              </a:rPr>
              <a:t>работают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пять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дней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неделю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</a:t>
            </a:r>
            <a:r>
              <a:rPr sz="2100" spc="-5" dirty="0">
                <a:latin typeface="Calibri"/>
                <a:cs typeface="Calibri"/>
              </a:rPr>
              <a:t> восемь</a:t>
            </a:r>
            <a:endParaRPr sz="2100" dirty="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часов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день.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В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компании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 err="1">
                <a:latin typeface="Calibri"/>
                <a:cs typeface="Calibri"/>
              </a:rPr>
              <a:t>конец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202</a:t>
            </a:r>
            <a:r>
              <a:rPr lang="ru-RU" sz="2100" dirty="0">
                <a:latin typeface="Calibri"/>
                <a:cs typeface="Calibri"/>
              </a:rPr>
              <a:t>3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года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было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10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работников.</a:t>
            </a:r>
            <a:endParaRPr sz="2100" dirty="0">
              <a:latin typeface="Calibri"/>
              <a:cs typeface="Calibri"/>
            </a:endParaRPr>
          </a:p>
          <a:p>
            <a:pPr marL="184785" marR="737870" indent="-172720">
              <a:lnSpc>
                <a:spcPts val="2270"/>
              </a:lnSpc>
              <a:spcBef>
                <a:spcPts val="8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Кадровый </a:t>
            </a:r>
            <a:r>
              <a:rPr sz="2100" dirty="0">
                <a:latin typeface="Calibri"/>
                <a:cs typeface="Calibri"/>
              </a:rPr>
              <a:t>специалист на </a:t>
            </a:r>
            <a:r>
              <a:rPr sz="2100" spc="-5" dirty="0">
                <a:latin typeface="Calibri"/>
                <a:cs typeface="Calibri"/>
              </a:rPr>
              <a:t>основе </a:t>
            </a:r>
            <a:r>
              <a:rPr sz="2100" dirty="0">
                <a:latin typeface="Calibri"/>
                <a:cs typeface="Calibri"/>
              </a:rPr>
              <a:t>данных за </a:t>
            </a:r>
            <a:r>
              <a:rPr sz="2100" spc="-10" dirty="0">
                <a:latin typeface="Calibri"/>
                <a:cs typeface="Calibri"/>
              </a:rPr>
              <a:t>прошлый </a:t>
            </a:r>
            <a:r>
              <a:rPr sz="2100" spc="-30" dirty="0">
                <a:latin typeface="Calibri"/>
                <a:cs typeface="Calibri"/>
              </a:rPr>
              <a:t>год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выяснил,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сколько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 </a:t>
            </a:r>
            <a:r>
              <a:rPr sz="2100" spc="-10" dirty="0">
                <a:latin typeface="Calibri"/>
                <a:cs typeface="Calibri"/>
              </a:rPr>
              <a:t>среднем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один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работник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отсутствует 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ежегодно:</a:t>
            </a:r>
            <a:endParaRPr sz="2100" dirty="0">
              <a:latin typeface="Calibri"/>
              <a:cs typeface="Calibri"/>
            </a:endParaRPr>
          </a:p>
          <a:p>
            <a:pPr marL="184785" marR="451484" indent="-172720">
              <a:lnSpc>
                <a:spcPts val="2270"/>
              </a:lnSpc>
              <a:spcBef>
                <a:spcPts val="79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28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дней в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30" dirty="0">
                <a:latin typeface="Calibri"/>
                <a:cs typeface="Calibri"/>
              </a:rPr>
              <a:t>год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— </a:t>
            </a:r>
            <a:r>
              <a:rPr sz="2100" spc="-20" dirty="0">
                <a:latin typeface="Calibri"/>
                <a:cs typeface="Calibri"/>
              </a:rPr>
              <a:t>ежегодный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отпуск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(28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календарных дней </a:t>
            </a:r>
            <a:r>
              <a:rPr sz="2100" dirty="0">
                <a:latin typeface="Calibri"/>
                <a:cs typeface="Calibri"/>
              </a:rPr>
              <a:t>в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среднем—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рабочих);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1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7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дней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30" dirty="0">
                <a:latin typeface="Calibri"/>
                <a:cs typeface="Calibri"/>
              </a:rPr>
              <a:t>год</a:t>
            </a:r>
            <a:r>
              <a:rPr sz="2100" dirty="0">
                <a:latin typeface="Calibri"/>
                <a:cs typeface="Calibri"/>
              </a:rPr>
              <a:t> —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временная</a:t>
            </a:r>
            <a:r>
              <a:rPr sz="2100" spc="-10" dirty="0">
                <a:latin typeface="Calibri"/>
                <a:cs typeface="Calibri"/>
              </a:rPr>
              <a:t> нетрудоспособность;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2</a:t>
            </a:r>
            <a:r>
              <a:rPr sz="2100" spc="-5" dirty="0">
                <a:latin typeface="Calibri"/>
                <a:cs typeface="Calibri"/>
              </a:rPr>
              <a:t> дня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30" dirty="0">
                <a:latin typeface="Calibri"/>
                <a:cs typeface="Calibri"/>
              </a:rPr>
              <a:t>год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—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иные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отсутствия.</a:t>
            </a:r>
            <a:endParaRPr sz="2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428371"/>
            <a:ext cx="434340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Фонд</a:t>
            </a:r>
            <a:r>
              <a:rPr spc="-35" dirty="0"/>
              <a:t> </a:t>
            </a:r>
            <a:r>
              <a:rPr dirty="0"/>
              <a:t>рабочего</a:t>
            </a:r>
            <a:r>
              <a:rPr spc="-45" dirty="0"/>
              <a:t> </a:t>
            </a:r>
            <a:r>
              <a:rPr dirty="0"/>
              <a:t>времени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891951"/>
              </p:ext>
            </p:extLst>
          </p:nvPr>
        </p:nvGraphicFramePr>
        <p:xfrm>
          <a:off x="622300" y="1335150"/>
          <a:ext cx="7886700" cy="2773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Показатель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Расчет</a:t>
                      </a:r>
                      <a:r>
                        <a:rPr sz="20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\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значение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Календарные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дни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36</a:t>
                      </a:r>
                      <a:r>
                        <a:rPr lang="ru-RU" sz="2000" dirty="0">
                          <a:latin typeface="Calibri"/>
                          <a:cs typeface="Calibri"/>
                        </a:rPr>
                        <a:t>6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15" dirty="0">
                          <a:latin typeface="Calibri"/>
                          <a:cs typeface="Calibri"/>
                        </a:rPr>
                        <a:t>Выходные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праздничные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дни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118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Календарный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ФРВ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36</a:t>
                      </a:r>
                      <a:r>
                        <a:rPr lang="ru-RU" sz="20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×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36</a:t>
                      </a:r>
                      <a:r>
                        <a:rPr lang="ru-RU" sz="20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0</a:t>
                      </a: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Номинальный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ФРВ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(36</a:t>
                      </a:r>
                      <a:r>
                        <a:rPr lang="ru-RU" sz="20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118)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×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24</a:t>
                      </a:r>
                      <a:r>
                        <a:rPr lang="ru-RU" sz="20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0</a:t>
                      </a: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Максимально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возможный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ФРВ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24</a:t>
                      </a:r>
                      <a:r>
                        <a:rPr lang="ru-RU" sz="20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(20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×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10)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22</a:t>
                      </a:r>
                      <a:r>
                        <a:rPr lang="ru-RU" sz="20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0</a:t>
                      </a: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Фактический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ФРВ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22</a:t>
                      </a:r>
                      <a:r>
                        <a:rPr lang="ru-RU" sz="20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70–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20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21</a:t>
                      </a:r>
                      <a:r>
                        <a:rPr lang="ru-RU" sz="200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0</a:t>
                      </a: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822" rIns="0" bIns="0" rtlCol="0">
            <a:spAutoFit/>
          </a:bodyPr>
          <a:lstStyle/>
          <a:p>
            <a:pPr marL="816610" marR="5080" indent="923290">
              <a:lnSpc>
                <a:spcPts val="3560"/>
              </a:lnSpc>
              <a:spcBef>
                <a:spcPts val="550"/>
              </a:spcBef>
            </a:pPr>
            <a:r>
              <a:rPr dirty="0"/>
              <a:t>Фонды </a:t>
            </a:r>
            <a:r>
              <a:rPr spc="-5" dirty="0"/>
              <a:t>времени </a:t>
            </a:r>
            <a:r>
              <a:rPr dirty="0"/>
              <a:t>работы </a:t>
            </a:r>
            <a:r>
              <a:rPr spc="5" dirty="0"/>
              <a:t> </a:t>
            </a:r>
            <a:r>
              <a:rPr spc="-10" dirty="0"/>
              <a:t>производственного</a:t>
            </a:r>
            <a:r>
              <a:rPr spc="45" dirty="0"/>
              <a:t> </a:t>
            </a:r>
            <a:r>
              <a:rPr spc="-10" dirty="0"/>
              <a:t>оборудования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6547" y="1845564"/>
            <a:ext cx="6547104" cy="436473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9C0C6-36C7-426C-8A08-353DF8477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328040"/>
            <a:ext cx="7728915" cy="507831"/>
          </a:xfrm>
        </p:spPr>
        <p:txBody>
          <a:bodyPr/>
          <a:lstStyle/>
          <a:p>
            <a:r>
              <a:rPr lang="ru-RU" dirty="0"/>
              <a:t>Задача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E504D85-4C8A-4720-AF77-36F8AAC09CF7}"/>
              </a:ext>
            </a:extLst>
          </p:cNvPr>
          <p:cNvSpPr/>
          <p:nvPr/>
        </p:nvSpPr>
        <p:spPr>
          <a:xfrm>
            <a:off x="707542" y="1143000"/>
            <a:ext cx="78268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Определите явочную и списочную численность рабочих по следующим данным:</a:t>
            </a:r>
          </a:p>
          <a:p>
            <a:r>
              <a:rPr lang="ru-RU" sz="2000" dirty="0"/>
              <a:t>Трудоемкость работ на год по плану – 2600 тыс. нормо-часов</a:t>
            </a:r>
          </a:p>
          <a:p>
            <a:r>
              <a:rPr lang="ru-RU" sz="2000" dirty="0"/>
              <a:t>Номинальный фонд рабочего времени по балансу – 2032 ч.</a:t>
            </a:r>
          </a:p>
          <a:p>
            <a:r>
              <a:rPr lang="ru-RU" sz="2000" dirty="0"/>
              <a:t>Полезный (эффективный) фонд времени – 1637 ч.</a:t>
            </a:r>
          </a:p>
          <a:p>
            <a:r>
              <a:rPr lang="ru-RU" sz="2000" dirty="0"/>
              <a:t>Коэффициент выполнения норм выработки – 1,1.</a:t>
            </a:r>
          </a:p>
        </p:txBody>
      </p:sp>
    </p:spTree>
    <p:extLst>
      <p:ext uri="{BB962C8B-B14F-4D97-AF65-F5344CB8AC3E}">
        <p14:creationId xmlns:p14="http://schemas.microsoft.com/office/powerpoint/2010/main" val="15334466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F37AB2-2AB9-43FB-8F7F-055CD422A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328040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0B817ED-8D4D-41A2-B45F-95603AA0E18C}"/>
              </a:ext>
            </a:extLst>
          </p:cNvPr>
          <p:cNvSpPr/>
          <p:nvPr/>
        </p:nvSpPr>
        <p:spPr>
          <a:xfrm>
            <a:off x="680648" y="1295400"/>
            <a:ext cx="80823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Найдем фактическую трудоемкость запланированного объема работ</a:t>
            </a:r>
          </a:p>
          <a:p>
            <a:r>
              <a:rPr lang="ru-RU" sz="2000" dirty="0"/>
              <a:t>2600000 / 1,1 = 2363,636 тыс. нормо-часов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6BE5B40-87DE-4A0E-A8C0-E595F4A2D363}"/>
              </a:ext>
            </a:extLst>
          </p:cNvPr>
          <p:cNvSpPr/>
          <p:nvPr/>
        </p:nvSpPr>
        <p:spPr>
          <a:xfrm>
            <a:off x="680648" y="2133600"/>
            <a:ext cx="80823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Найдем явочную численность</a:t>
            </a:r>
          </a:p>
          <a:p>
            <a:r>
              <a:rPr lang="ru-RU" sz="2000" dirty="0"/>
              <a:t>2363,636 тыс. / 2032 = 1163,2 человека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E17A40B-CB51-4D87-9667-574B6AD7B498}"/>
              </a:ext>
            </a:extLst>
          </p:cNvPr>
          <p:cNvSpPr/>
          <p:nvPr/>
        </p:nvSpPr>
        <p:spPr>
          <a:xfrm>
            <a:off x="707542" y="2971800"/>
            <a:ext cx="80823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Найдем списочную численность</a:t>
            </a:r>
          </a:p>
          <a:p>
            <a:r>
              <a:rPr lang="ru-RU" sz="2000" dirty="0"/>
              <a:t>2363,636 тыс. / 1637 = 1444 человека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974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6933" y="711453"/>
            <a:ext cx="385191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Формы</a:t>
            </a:r>
            <a:r>
              <a:rPr spc="-45" dirty="0"/>
              <a:t> </a:t>
            </a:r>
            <a:r>
              <a:rPr spc="-5" dirty="0"/>
              <a:t>оплаты</a:t>
            </a:r>
            <a:r>
              <a:rPr spc="-55" dirty="0"/>
              <a:t> </a:t>
            </a:r>
            <a:r>
              <a:rPr spc="-5" dirty="0"/>
              <a:t>труда: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574280" cy="348223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84785" marR="887094" indent="-172720">
              <a:lnSpc>
                <a:spcPct val="90100"/>
              </a:lnSpc>
              <a:spcBef>
                <a:spcPts val="3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b="1" spc="-5" dirty="0">
                <a:latin typeface="Calibri"/>
                <a:cs typeface="Calibri"/>
              </a:rPr>
              <a:t>Повременная форма</a:t>
            </a:r>
            <a:r>
              <a:rPr sz="2100" b="1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- </a:t>
            </a:r>
            <a:r>
              <a:rPr lang="ru-RU" sz="2100" spc="-5" dirty="0">
                <a:latin typeface="Calibri"/>
                <a:cs typeface="Calibri"/>
              </a:rPr>
              <a:t>форма</a:t>
            </a:r>
            <a:r>
              <a:rPr sz="2100" spc="-5" dirty="0">
                <a:latin typeface="Calibri"/>
                <a:cs typeface="Calibri"/>
              </a:rPr>
              <a:t> оплаты </a:t>
            </a:r>
            <a:r>
              <a:rPr sz="2100" spc="-20" dirty="0">
                <a:latin typeface="Calibri"/>
                <a:cs typeface="Calibri"/>
              </a:rPr>
              <a:t>труда </a:t>
            </a:r>
            <a:r>
              <a:rPr sz="2100" spc="-10" dirty="0">
                <a:latin typeface="Calibri"/>
                <a:cs typeface="Calibri"/>
              </a:rPr>
              <a:t>наёмного 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работника, </a:t>
            </a:r>
            <a:r>
              <a:rPr sz="2100" dirty="0">
                <a:latin typeface="Calibri"/>
                <a:cs typeface="Calibri"/>
              </a:rPr>
              <a:t>при </a:t>
            </a:r>
            <a:r>
              <a:rPr sz="2100" spc="-15" dirty="0">
                <a:latin typeface="Calibri"/>
                <a:cs typeface="Calibri"/>
              </a:rPr>
              <a:t>которой </a:t>
            </a:r>
            <a:r>
              <a:rPr sz="2100" spc="-5" dirty="0">
                <a:latin typeface="Calibri"/>
                <a:cs typeface="Calibri"/>
              </a:rPr>
              <a:t>заработок </a:t>
            </a:r>
            <a:r>
              <a:rPr sz="2100" dirty="0">
                <a:latin typeface="Calibri"/>
                <a:cs typeface="Calibri"/>
              </a:rPr>
              <a:t>зависит </a:t>
            </a:r>
            <a:r>
              <a:rPr sz="2100" spc="-10" dirty="0">
                <a:latin typeface="Calibri"/>
                <a:cs typeface="Calibri"/>
              </a:rPr>
              <a:t>от количества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фактически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отработанного </a:t>
            </a:r>
            <a:r>
              <a:rPr sz="2100" spc="-5" dirty="0">
                <a:latin typeface="Calibri"/>
                <a:cs typeface="Calibri"/>
              </a:rPr>
              <a:t>времени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</a:t>
            </a:r>
          </a:p>
          <a:p>
            <a:pPr marL="184785">
              <a:lnSpc>
                <a:spcPts val="2270"/>
              </a:lnSpc>
            </a:pPr>
            <a:r>
              <a:rPr sz="2100" spc="-10" dirty="0">
                <a:latin typeface="Calibri"/>
                <a:cs typeface="Calibri"/>
              </a:rPr>
              <a:t>учётом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квалификации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работника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 </a:t>
            </a:r>
            <a:r>
              <a:rPr sz="2100" spc="-5" dirty="0">
                <a:latin typeface="Calibri"/>
                <a:cs typeface="Calibri"/>
              </a:rPr>
              <a:t>условий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труда.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ts val="2395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b="1" spc="-10" dirty="0">
                <a:latin typeface="Calibri"/>
                <a:cs typeface="Calibri"/>
              </a:rPr>
              <a:t>Сдельная</a:t>
            </a:r>
            <a:r>
              <a:rPr sz="2100" b="1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форма</a:t>
            </a:r>
            <a:r>
              <a:rPr sz="2100" b="1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-</a:t>
            </a:r>
            <a:r>
              <a:rPr sz="2100" spc="-10" dirty="0" err="1">
                <a:latin typeface="Calibri"/>
                <a:cs typeface="Calibri"/>
              </a:rPr>
              <a:t>это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lang="ru-RU" sz="2100" spc="-10" dirty="0">
                <a:latin typeface="Calibri"/>
                <a:cs typeface="Calibri"/>
              </a:rPr>
              <a:t>форма</a:t>
            </a:r>
            <a:r>
              <a:rPr sz="2100" spc="-5" dirty="0">
                <a:latin typeface="Calibri"/>
                <a:cs typeface="Calibri"/>
              </a:rPr>
              <a:t> оплаты</a:t>
            </a:r>
            <a:r>
              <a:rPr sz="2100" spc="-20" dirty="0">
                <a:latin typeface="Calibri"/>
                <a:cs typeface="Calibri"/>
              </a:rPr>
              <a:t> труда,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при</a:t>
            </a:r>
          </a:p>
          <a:p>
            <a:pPr marL="184785" marR="5080">
              <a:lnSpc>
                <a:spcPts val="2270"/>
              </a:lnSpc>
              <a:spcBef>
                <a:spcPts val="155"/>
              </a:spcBef>
            </a:pPr>
            <a:r>
              <a:rPr sz="2100" spc="-15" dirty="0">
                <a:latin typeface="Calibri"/>
                <a:cs typeface="Calibri"/>
              </a:rPr>
              <a:t>которой </a:t>
            </a:r>
            <a:r>
              <a:rPr sz="2100" spc="-5" dirty="0">
                <a:latin typeface="Calibri"/>
                <a:cs typeface="Calibri"/>
              </a:rPr>
              <a:t>заработная </a:t>
            </a:r>
            <a:r>
              <a:rPr sz="2100" dirty="0">
                <a:latin typeface="Calibri"/>
                <a:cs typeface="Calibri"/>
              </a:rPr>
              <a:t>плата зависит </a:t>
            </a:r>
            <a:r>
              <a:rPr sz="2100" spc="-10" dirty="0">
                <a:latin typeface="Calibri"/>
                <a:cs typeface="Calibri"/>
              </a:rPr>
              <a:t>от </a:t>
            </a:r>
            <a:r>
              <a:rPr sz="2100" spc="-15" dirty="0">
                <a:latin typeface="Calibri"/>
                <a:cs typeface="Calibri"/>
              </a:rPr>
              <a:t>количества </a:t>
            </a:r>
            <a:r>
              <a:rPr sz="2100" spc="-5" dirty="0">
                <a:latin typeface="Calibri"/>
                <a:cs typeface="Calibri"/>
              </a:rPr>
              <a:t>выработанной 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продукции</a:t>
            </a:r>
            <a:r>
              <a:rPr sz="2100" dirty="0">
                <a:latin typeface="Calibri"/>
                <a:cs typeface="Calibri"/>
              </a:rPr>
              <a:t> в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течение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рабочего</a:t>
            </a:r>
            <a:r>
              <a:rPr sz="2100" spc="-5" dirty="0">
                <a:latin typeface="Calibri"/>
                <a:cs typeface="Calibri"/>
              </a:rPr>
              <a:t> времени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величины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расценки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каждое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произведённое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рабочим</a:t>
            </a:r>
            <a:r>
              <a:rPr sz="2100" spc="-15" dirty="0">
                <a:latin typeface="Calibri"/>
                <a:cs typeface="Calibri"/>
              </a:rPr>
              <a:t> изделие.</a:t>
            </a:r>
            <a:endParaRPr sz="2100" dirty="0">
              <a:latin typeface="Calibri"/>
              <a:cs typeface="Calibri"/>
            </a:endParaRPr>
          </a:p>
          <a:p>
            <a:pPr marL="184785" marR="156210" indent="-172720">
              <a:lnSpc>
                <a:spcPts val="2270"/>
              </a:lnSpc>
              <a:spcBef>
                <a:spcPts val="8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Данная форма </a:t>
            </a:r>
            <a:r>
              <a:rPr sz="2100" spc="-10" dirty="0">
                <a:latin typeface="Calibri"/>
                <a:cs typeface="Calibri"/>
              </a:rPr>
              <a:t>позволяет </a:t>
            </a:r>
            <a:r>
              <a:rPr sz="2100" dirty="0">
                <a:latin typeface="Calibri"/>
                <a:cs typeface="Calibri"/>
              </a:rPr>
              <a:t>повышать </a:t>
            </a:r>
            <a:r>
              <a:rPr sz="2100" spc="-10" dirty="0">
                <a:latin typeface="Calibri"/>
                <a:cs typeface="Calibri"/>
              </a:rPr>
              <a:t>производительность </a:t>
            </a:r>
            <a:r>
              <a:rPr sz="2100" spc="-20" dirty="0">
                <a:latin typeface="Calibri"/>
                <a:cs typeface="Calibri"/>
              </a:rPr>
              <a:t>труда,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стимулируя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рост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квалификации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работников,</a:t>
            </a:r>
            <a:r>
              <a:rPr sz="2100" spc="-15" dirty="0">
                <a:latin typeface="Calibri"/>
                <a:cs typeface="Calibri"/>
              </a:rPr>
              <a:t> улучшение 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организации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производства, </a:t>
            </a:r>
            <a:r>
              <a:rPr sz="2100" spc="-20" dirty="0">
                <a:latin typeface="Calibri"/>
                <a:cs typeface="Calibri"/>
              </a:rPr>
              <a:t>труда,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использования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техники</a:t>
            </a:r>
            <a:endParaRPr sz="2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3703" y="684352"/>
            <a:ext cx="72764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Повременные</a:t>
            </a:r>
            <a:r>
              <a:rPr sz="3600" spc="-15" dirty="0"/>
              <a:t> </a:t>
            </a:r>
            <a:r>
              <a:rPr sz="3600" spc="-5" dirty="0"/>
              <a:t>системы</a:t>
            </a:r>
            <a:r>
              <a:rPr sz="3600" spc="-10" dirty="0"/>
              <a:t> оплаты</a:t>
            </a:r>
            <a:r>
              <a:rPr sz="3600" spc="-5" dirty="0"/>
              <a:t> труда: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7516495" cy="281038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Простая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повременная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система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Повременно</a:t>
            </a:r>
            <a:r>
              <a:rPr sz="2100" dirty="0">
                <a:latin typeface="Calibri"/>
                <a:cs typeface="Calibri"/>
              </a:rPr>
              <a:t> –</a:t>
            </a:r>
            <a:r>
              <a:rPr sz="2100" spc="-5" dirty="0">
                <a:latin typeface="Calibri"/>
                <a:cs typeface="Calibri"/>
              </a:rPr>
              <a:t> премиальная </a:t>
            </a:r>
            <a:r>
              <a:rPr sz="2100" spc="-10" dirty="0">
                <a:latin typeface="Calibri"/>
                <a:cs typeface="Calibri"/>
              </a:rPr>
              <a:t>система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Повременная</a:t>
            </a:r>
            <a:r>
              <a:rPr sz="2100" dirty="0">
                <a:latin typeface="Calibri"/>
                <a:cs typeface="Calibri"/>
              </a:rPr>
              <a:t> с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нормированным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заданием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i="1" dirty="0">
                <a:latin typeface="Calibri"/>
                <a:cs typeface="Calibri"/>
              </a:rPr>
              <a:t>-</a:t>
            </a:r>
            <a:r>
              <a:rPr sz="2100" i="1"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в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отличие</a:t>
            </a:r>
            <a:r>
              <a:rPr spc="-5" dirty="0">
                <a:latin typeface="Calibri"/>
                <a:cs typeface="Calibri"/>
              </a:rPr>
              <a:t> от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системы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с</a:t>
            </a:r>
          </a:p>
          <a:p>
            <a:pPr marL="184785" marR="5080">
              <a:spcBef>
                <a:spcPts val="135"/>
              </a:spcBef>
            </a:pPr>
            <a:r>
              <a:rPr spc="-5" dirty="0">
                <a:latin typeface="Calibri"/>
                <a:cs typeface="Calibri"/>
              </a:rPr>
              <a:t>премированием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учитывается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только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выполнение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плана,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а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не</a:t>
            </a:r>
            <a:r>
              <a:rPr spc="-5" dirty="0">
                <a:latin typeface="Calibri"/>
                <a:cs typeface="Calibri"/>
              </a:rPr>
              <a:t> перевыполнение.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Премия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может </a:t>
            </a:r>
            <a:r>
              <a:rPr dirty="0">
                <a:latin typeface="Calibri"/>
                <a:cs typeface="Calibri"/>
              </a:rPr>
              <a:t> выплачиваться </a:t>
            </a:r>
            <a:r>
              <a:rPr spc="-5" dirty="0">
                <a:latin typeface="Calibri"/>
                <a:cs typeface="Calibri"/>
              </a:rPr>
              <a:t>за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высокое качество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продукции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(работы)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и за</a:t>
            </a:r>
            <a:r>
              <a:rPr spc="-5" dirty="0">
                <a:latin typeface="Calibri"/>
                <a:cs typeface="Calibri"/>
              </a:rPr>
              <a:t> экономное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использование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сырья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и </a:t>
            </a:r>
            <a:r>
              <a:rPr spc="-30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материалов.</a:t>
            </a:r>
            <a:endParaRPr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48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Окладная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система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Контрактная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система</a:t>
            </a:r>
            <a:endParaRPr sz="2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11453"/>
            <a:ext cx="611695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Применение</a:t>
            </a:r>
            <a:r>
              <a:rPr spc="-35" dirty="0"/>
              <a:t> </a:t>
            </a:r>
            <a:r>
              <a:rPr spc="-10" dirty="0"/>
              <a:t>повременных</a:t>
            </a:r>
            <a:r>
              <a:rPr spc="-30" dirty="0"/>
              <a:t> </a:t>
            </a:r>
            <a:r>
              <a:rPr spc="-5" dirty="0"/>
              <a:t>систем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7682230" cy="437896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на </a:t>
            </a:r>
            <a:r>
              <a:rPr sz="2100" spc="-10" dirty="0">
                <a:latin typeface="Calibri"/>
                <a:cs typeface="Calibri"/>
              </a:rPr>
              <a:t>конвейерных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линиях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регламентированным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ритмом;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при </a:t>
            </a:r>
            <a:r>
              <a:rPr sz="2100" spc="-10" dirty="0">
                <a:latin typeface="Calibri"/>
                <a:cs typeface="Calibri"/>
              </a:rPr>
              <a:t>выполнении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обслуживанию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оборудования;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ts val="2395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на</a:t>
            </a:r>
            <a:r>
              <a:rPr sz="2100" spc="-5" dirty="0">
                <a:latin typeface="Calibri"/>
                <a:cs typeface="Calibri"/>
              </a:rPr>
              <a:t> рабочих местах,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45" dirty="0">
                <a:latin typeface="Calibri"/>
                <a:cs typeface="Calibri"/>
              </a:rPr>
              <a:t>где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определяющим</a:t>
            </a:r>
            <a:r>
              <a:rPr sz="2100" spc="4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показателем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работы</a:t>
            </a:r>
            <a:endParaRPr sz="2100" dirty="0">
              <a:latin typeface="Calibri"/>
              <a:cs typeface="Calibri"/>
            </a:endParaRPr>
          </a:p>
          <a:p>
            <a:pPr marR="68580" algn="ctr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считается обеспечение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высокого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качества </a:t>
            </a:r>
            <a:r>
              <a:rPr sz="2100" spc="-10" dirty="0">
                <a:latin typeface="Calibri"/>
                <a:cs typeface="Calibri"/>
              </a:rPr>
              <a:t>продукции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 </a:t>
            </a:r>
            <a:r>
              <a:rPr sz="2100" spc="-5" dirty="0">
                <a:latin typeface="Calibri"/>
                <a:cs typeface="Calibri"/>
              </a:rPr>
              <a:t>работы;</a:t>
            </a:r>
            <a:endParaRPr sz="2100" dirty="0">
              <a:latin typeface="Calibri"/>
              <a:cs typeface="Calibri"/>
            </a:endParaRPr>
          </a:p>
          <a:p>
            <a:pPr marL="184785" marR="64135" indent="-185420">
              <a:lnSpc>
                <a:spcPts val="2395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на</a:t>
            </a:r>
            <a:r>
              <a:rPr sz="2100" spc="-5" dirty="0">
                <a:latin typeface="Calibri"/>
                <a:cs typeface="Calibri"/>
              </a:rPr>
              <a:t> рабочих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местах,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45" dirty="0">
                <a:latin typeface="Calibri"/>
                <a:cs typeface="Calibri"/>
              </a:rPr>
              <a:t>где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определение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количественного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результата</a:t>
            </a:r>
            <a:endParaRPr sz="2100" dirty="0">
              <a:latin typeface="Calibri"/>
              <a:cs typeface="Calibri"/>
            </a:endParaRPr>
          </a:p>
          <a:p>
            <a:pPr marL="184785">
              <a:lnSpc>
                <a:spcPts val="2270"/>
              </a:lnSpc>
            </a:pPr>
            <a:r>
              <a:rPr sz="2100" spc="-25" dirty="0">
                <a:latin typeface="Calibri"/>
                <a:cs typeface="Calibri"/>
              </a:rPr>
              <a:t>труда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требует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больших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затрат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 </a:t>
            </a:r>
            <a:r>
              <a:rPr sz="2100" spc="-5" dirty="0">
                <a:latin typeface="Calibri"/>
                <a:cs typeface="Calibri"/>
              </a:rPr>
              <a:t>нецелесообразно,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или </a:t>
            </a:r>
            <a:r>
              <a:rPr sz="2100" spc="-10" dirty="0">
                <a:latin typeface="Calibri"/>
                <a:cs typeface="Calibri"/>
              </a:rPr>
              <a:t>вообще</a:t>
            </a:r>
            <a:endParaRPr sz="2100" dirty="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невозможно;</a:t>
            </a:r>
            <a:endParaRPr sz="2100" dirty="0">
              <a:latin typeface="Calibri"/>
              <a:cs typeface="Calibri"/>
            </a:endParaRPr>
          </a:p>
          <a:p>
            <a:pPr marL="184785" marR="5080" indent="-172720">
              <a:lnSpc>
                <a:spcPts val="2270"/>
              </a:lnSpc>
              <a:spcBef>
                <a:spcPts val="82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на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рабочих местах,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45" dirty="0">
                <a:latin typeface="Calibri"/>
                <a:cs typeface="Calibri"/>
              </a:rPr>
              <a:t>где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можно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определить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результат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труда,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но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его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нельзя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считать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основным </a:t>
            </a:r>
            <a:r>
              <a:rPr sz="2100" spc="-15" dirty="0">
                <a:latin typeface="Calibri"/>
                <a:cs typeface="Calibri"/>
              </a:rPr>
              <a:t>показателем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работы;</a:t>
            </a:r>
            <a:endParaRPr sz="2100" dirty="0">
              <a:latin typeface="Calibri"/>
              <a:cs typeface="Calibri"/>
            </a:endParaRPr>
          </a:p>
          <a:p>
            <a:pPr marL="184785" marR="44450" indent="-172720">
              <a:lnSpc>
                <a:spcPct val="90000"/>
              </a:lnSpc>
              <a:spcBef>
                <a:spcPts val="77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если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работник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не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может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оказать </a:t>
            </a:r>
            <a:r>
              <a:rPr sz="2100" spc="-5" dirty="0">
                <a:latin typeface="Calibri"/>
                <a:cs typeface="Calibri"/>
              </a:rPr>
              <a:t>непосредственного </a:t>
            </a:r>
            <a:r>
              <a:rPr sz="2100" spc="-10" dirty="0">
                <a:latin typeface="Calibri"/>
                <a:cs typeface="Calibri"/>
              </a:rPr>
              <a:t>влияния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 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увеличение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количественного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результата</a:t>
            </a:r>
            <a:r>
              <a:rPr sz="2100" spc="-5" dirty="0">
                <a:latin typeface="Calibri"/>
                <a:cs typeface="Calibri"/>
              </a:rPr>
              <a:t> работы,</a:t>
            </a:r>
            <a:r>
              <a:rPr sz="2100" spc="-15" dirty="0">
                <a:latin typeface="Calibri"/>
                <a:cs typeface="Calibri"/>
              </a:rPr>
              <a:t> который 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определяется</a:t>
            </a:r>
            <a:r>
              <a:rPr sz="2100" spc="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прежде</a:t>
            </a:r>
            <a:r>
              <a:rPr sz="2100" spc="-5" dirty="0">
                <a:latin typeface="Calibri"/>
                <a:cs typeface="Calibri"/>
              </a:rPr>
              <a:t> всего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производительностью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оборудования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или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другими </a:t>
            </a:r>
            <a:r>
              <a:rPr sz="2100" spc="-10" dirty="0">
                <a:latin typeface="Calibri"/>
                <a:cs typeface="Calibri"/>
              </a:rPr>
              <a:t>факторами.</a:t>
            </a:r>
            <a:endParaRPr sz="2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8524" y="684352"/>
            <a:ext cx="63487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Сдельные</a:t>
            </a:r>
            <a:r>
              <a:rPr sz="3600" spc="-30" dirty="0"/>
              <a:t> </a:t>
            </a:r>
            <a:r>
              <a:rPr sz="3600" spc="-5" dirty="0"/>
              <a:t>системы</a:t>
            </a:r>
            <a:r>
              <a:rPr sz="3600" spc="-30" dirty="0"/>
              <a:t> </a:t>
            </a:r>
            <a:r>
              <a:rPr sz="3600" spc="-5" dirty="0"/>
              <a:t>оплаты</a:t>
            </a:r>
            <a:r>
              <a:rPr sz="3600" spc="5" dirty="0"/>
              <a:t> </a:t>
            </a:r>
            <a:r>
              <a:rPr sz="3600" spc="-5" dirty="0"/>
              <a:t>труда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5940" y="1627708"/>
            <a:ext cx="7996555" cy="4949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700" dirty="0">
                <a:latin typeface="Calibri"/>
                <a:cs typeface="Calibri"/>
              </a:rPr>
              <a:t>Прямая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индивидуальная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сдельная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система</a:t>
            </a:r>
            <a:endParaRPr sz="27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6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700" spc="-5" dirty="0">
                <a:latin typeface="Calibri"/>
                <a:cs typeface="Calibri"/>
              </a:rPr>
              <a:t>Прямая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коллективная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сдельная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система</a:t>
            </a:r>
            <a:endParaRPr sz="27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4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700" spc="-10" dirty="0">
                <a:latin typeface="Calibri"/>
                <a:cs typeface="Calibri"/>
              </a:rPr>
              <a:t>Косвенно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–</a:t>
            </a:r>
            <a:r>
              <a:rPr sz="2700" spc="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сдельная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система</a:t>
            </a:r>
            <a:endParaRPr sz="2700">
              <a:latin typeface="Calibri"/>
              <a:cs typeface="Calibri"/>
            </a:endParaRPr>
          </a:p>
          <a:p>
            <a:pPr marL="184785" marR="5080" indent="-172720">
              <a:lnSpc>
                <a:spcPct val="81100"/>
              </a:lnSpc>
              <a:spcBef>
                <a:spcPts val="76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700" spc="-15" dirty="0">
                <a:latin typeface="Calibri"/>
                <a:cs typeface="Calibri"/>
              </a:rPr>
              <a:t>Сдельно </a:t>
            </a:r>
            <a:r>
              <a:rPr sz="2700" dirty="0">
                <a:latin typeface="Calibri"/>
                <a:cs typeface="Calibri"/>
              </a:rPr>
              <a:t>– </a:t>
            </a:r>
            <a:r>
              <a:rPr sz="2700" spc="-5" dirty="0">
                <a:latin typeface="Calibri"/>
                <a:cs typeface="Calibri"/>
              </a:rPr>
              <a:t>прогрессивная </a:t>
            </a:r>
            <a:r>
              <a:rPr sz="2700" spc="-10" dirty="0">
                <a:latin typeface="Calibri"/>
                <a:cs typeface="Calibri"/>
              </a:rPr>
              <a:t>система </a:t>
            </a:r>
            <a:r>
              <a:rPr sz="2700" dirty="0">
                <a:latin typeface="Calibri"/>
                <a:cs typeface="Calibri"/>
              </a:rPr>
              <a:t>– </a:t>
            </a:r>
            <a:r>
              <a:rPr sz="1700" spc="-5" dirty="0">
                <a:latin typeface="Calibri"/>
                <a:cs typeface="Calibri"/>
              </a:rPr>
              <a:t>оплата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-10" dirty="0">
                <a:latin typeface="Calibri"/>
                <a:cs typeface="Calibri"/>
              </a:rPr>
              <a:t>пределах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установленных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норм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производится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прямым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сдельным расценкам,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сверх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этих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норм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— по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повышенным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расценкам.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выполнении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рабочим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различных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работ</a:t>
            </a:r>
            <a:r>
              <a:rPr sz="1800" dirty="0">
                <a:latin typeface="Calibri"/>
                <a:cs typeface="Calibri"/>
              </a:rPr>
              <a:t> 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выполнения </a:t>
            </a:r>
            <a:r>
              <a:rPr sz="1800" dirty="0">
                <a:latin typeface="Calibri"/>
                <a:cs typeface="Calibri"/>
              </a:rPr>
              <a:t>норм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степень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повышения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расценок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устанавливается</a:t>
            </a:r>
            <a:endParaRPr sz="1800">
              <a:latin typeface="Calibri"/>
              <a:cs typeface="Calibri"/>
            </a:endParaRPr>
          </a:p>
          <a:p>
            <a:pPr marL="184785" marR="196215">
              <a:lnSpc>
                <a:spcPct val="80000"/>
              </a:lnSpc>
            </a:pPr>
            <a:r>
              <a:rPr sz="1800" spc="-5" dirty="0">
                <a:latin typeface="Calibri"/>
                <a:cs typeface="Calibri"/>
              </a:rPr>
              <a:t>путем сопоставления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фактических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затрат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времени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нормируемым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временем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всем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выполняемым </a:t>
            </a:r>
            <a:r>
              <a:rPr sz="1800" dirty="0">
                <a:latin typeface="Calibri"/>
                <a:cs typeface="Calibri"/>
              </a:rPr>
              <a:t>за </a:t>
            </a:r>
            <a:r>
              <a:rPr sz="1800" spc="-10" dirty="0">
                <a:latin typeface="Calibri"/>
                <a:cs typeface="Calibri"/>
              </a:rPr>
              <a:t>расчётный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период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работам.</a:t>
            </a:r>
            <a:endParaRPr sz="1800">
              <a:latin typeface="Calibri"/>
              <a:cs typeface="Calibri"/>
            </a:endParaRPr>
          </a:p>
          <a:p>
            <a:pPr marL="184785" marR="526415" indent="-172720" algn="just">
              <a:lnSpc>
                <a:spcPct val="81300"/>
              </a:lnSpc>
              <a:spcBef>
                <a:spcPts val="73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700" spc="-10" dirty="0">
                <a:latin typeface="Calibri"/>
                <a:cs typeface="Calibri"/>
              </a:rPr>
              <a:t>Сдельно-премиальная система </a:t>
            </a:r>
            <a:r>
              <a:rPr sz="2700" dirty="0">
                <a:latin typeface="Calibri"/>
                <a:cs typeface="Calibri"/>
              </a:rPr>
              <a:t>- </a:t>
            </a:r>
            <a:r>
              <a:rPr sz="1700" dirty="0">
                <a:latin typeface="Calibri"/>
                <a:cs typeface="Calibri"/>
              </a:rPr>
              <a:t>рабочий помимо </a:t>
            </a:r>
            <a:r>
              <a:rPr sz="1700" spc="-5" dirty="0">
                <a:latin typeface="Calibri"/>
                <a:cs typeface="Calibri"/>
              </a:rPr>
              <a:t>прямого 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сдельного </a:t>
            </a:r>
            <a:r>
              <a:rPr sz="1700" spc="-5" dirty="0">
                <a:latin typeface="Calibri"/>
                <a:cs typeface="Calibri"/>
              </a:rPr>
              <a:t>заработка получает премию </a:t>
            </a:r>
            <a:r>
              <a:rPr sz="1700" dirty="0">
                <a:latin typeface="Calibri"/>
                <a:cs typeface="Calibri"/>
              </a:rPr>
              <a:t>за </a:t>
            </a:r>
            <a:r>
              <a:rPr sz="1700" spc="-5" dirty="0">
                <a:latin typeface="Calibri"/>
                <a:cs typeface="Calibri"/>
              </a:rPr>
              <a:t>достижение </a:t>
            </a:r>
            <a:r>
              <a:rPr sz="1700" dirty="0">
                <a:latin typeface="Calibri"/>
                <a:cs typeface="Calibri"/>
              </a:rPr>
              <a:t>заранее </a:t>
            </a:r>
            <a:r>
              <a:rPr sz="1700" spc="-5" dirty="0">
                <a:latin typeface="Calibri"/>
                <a:cs typeface="Calibri"/>
              </a:rPr>
              <a:t>установленных 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показателей. </a:t>
            </a:r>
            <a:r>
              <a:rPr sz="1700" dirty="0">
                <a:latin typeface="Calibri"/>
                <a:cs typeface="Calibri"/>
              </a:rPr>
              <a:t>Размер </a:t>
            </a:r>
            <a:r>
              <a:rPr sz="1700" spc="-5" dirty="0">
                <a:latin typeface="Calibri"/>
                <a:cs typeface="Calibri"/>
              </a:rPr>
              <a:t>премии </a:t>
            </a:r>
            <a:r>
              <a:rPr sz="1700" dirty="0">
                <a:latin typeface="Calibri"/>
                <a:cs typeface="Calibri"/>
              </a:rPr>
              <a:t>и </a:t>
            </a:r>
            <a:r>
              <a:rPr sz="1700" spc="-5" dirty="0">
                <a:latin typeface="Calibri"/>
                <a:cs typeface="Calibri"/>
              </a:rPr>
              <a:t>показатели </a:t>
            </a:r>
            <a:r>
              <a:rPr sz="1700" spc="-10" dirty="0">
                <a:latin typeface="Calibri"/>
                <a:cs typeface="Calibri"/>
              </a:rPr>
              <a:t>определяются </a:t>
            </a:r>
            <a:r>
              <a:rPr sz="1700" dirty="0">
                <a:latin typeface="Calibri"/>
                <a:cs typeface="Calibri"/>
              </a:rPr>
              <a:t>задачами </a:t>
            </a:r>
            <a:r>
              <a:rPr sz="1700" spc="-10" dirty="0">
                <a:latin typeface="Calibri"/>
                <a:cs typeface="Calibri"/>
              </a:rPr>
              <a:t>улучшения </a:t>
            </a:r>
            <a:r>
              <a:rPr sz="1700" spc="-37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деятельности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предприятия,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характером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норм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труд, объёмом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и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сложностью</a:t>
            </a:r>
            <a:endParaRPr sz="1700">
              <a:latin typeface="Calibri"/>
              <a:cs typeface="Calibri"/>
            </a:endParaRPr>
          </a:p>
          <a:p>
            <a:pPr marL="184785">
              <a:lnSpc>
                <a:spcPts val="1630"/>
              </a:lnSpc>
            </a:pPr>
            <a:r>
              <a:rPr sz="1700" dirty="0">
                <a:latin typeface="Calibri"/>
                <a:cs typeface="Calibri"/>
              </a:rPr>
              <a:t>плановых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работ,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например,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показатель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выполнения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норм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труда</a:t>
            </a:r>
            <a:endParaRPr sz="17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700" spc="-15" dirty="0">
                <a:latin typeface="Calibri"/>
                <a:cs typeface="Calibri"/>
              </a:rPr>
              <a:t>Аккордная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система</a:t>
            </a:r>
            <a:endParaRPr sz="27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6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700" spc="-5" dirty="0">
                <a:latin typeface="Calibri"/>
                <a:cs typeface="Calibri"/>
              </a:rPr>
              <a:t>Смешанная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(повременно-сдельная)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система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822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spc="-5" dirty="0"/>
              <a:t>Внедрение </a:t>
            </a:r>
            <a:r>
              <a:rPr spc="-10" dirty="0"/>
              <a:t>сдельной </a:t>
            </a:r>
            <a:r>
              <a:rPr spc="-5" dirty="0"/>
              <a:t>системы </a:t>
            </a:r>
            <a:r>
              <a:rPr spc="-10" dirty="0"/>
              <a:t>оплаты. </a:t>
            </a:r>
            <a:r>
              <a:rPr spc="-735" dirty="0"/>
              <a:t> </a:t>
            </a:r>
            <a:r>
              <a:rPr spc="-5" dirty="0"/>
              <a:t>Определяем: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7531734" cy="265049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применяемые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виды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сдельной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оплаты </a:t>
            </a:r>
            <a:r>
              <a:rPr sz="2100" spc="-20" dirty="0">
                <a:latin typeface="Calibri"/>
                <a:cs typeface="Calibri"/>
              </a:rPr>
              <a:t>труда;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5" dirty="0">
                <a:latin typeface="Calibri"/>
                <a:cs typeface="Calibri"/>
              </a:rPr>
              <a:t>категории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работников,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которых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они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распространяются;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5" dirty="0">
                <a:latin typeface="Calibri"/>
                <a:cs typeface="Calibri"/>
              </a:rPr>
              <a:t>сдельные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расценки;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нормы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выработки;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ts val="2395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формы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учетных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документов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для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определения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результатов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труда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spc="-10" dirty="0">
                <a:latin typeface="Calibri"/>
                <a:cs typeface="Calibri"/>
              </a:rPr>
              <a:t>конкретного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работника;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другие </a:t>
            </a:r>
            <a:r>
              <a:rPr sz="2100" dirty="0">
                <a:latin typeface="Calibri"/>
                <a:cs typeface="Calibri"/>
              </a:rPr>
              <a:t>правила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 </a:t>
            </a:r>
            <a:r>
              <a:rPr sz="2100" spc="-5" dirty="0">
                <a:latin typeface="Calibri"/>
                <a:cs typeface="Calibri"/>
              </a:rPr>
              <a:t>выбору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работодателя.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0280" y="720928"/>
            <a:ext cx="71970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Соблюдение</a:t>
            </a:r>
            <a:r>
              <a:rPr sz="3200" dirty="0"/>
              <a:t> </a:t>
            </a:r>
            <a:r>
              <a:rPr sz="3200" spc="-5" dirty="0"/>
              <a:t>трудового</a:t>
            </a:r>
            <a:r>
              <a:rPr sz="3200" spc="5" dirty="0"/>
              <a:t> </a:t>
            </a:r>
            <a:r>
              <a:rPr sz="3200" spc="-5" dirty="0"/>
              <a:t>законодательства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07542" y="1811782"/>
            <a:ext cx="8062595" cy="41008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 indent="-172720">
              <a:lnSpc>
                <a:spcPts val="2280"/>
              </a:lnSpc>
              <a:spcBef>
                <a:spcPts val="10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000" dirty="0">
                <a:latin typeface="Calibri"/>
                <a:cs typeface="Calibri"/>
              </a:rPr>
              <a:t>Месячная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зарплата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работника,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полностью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выполнившего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норму</a:t>
            </a:r>
            <a:endParaRPr sz="2000">
              <a:latin typeface="Calibri"/>
              <a:cs typeface="Calibri"/>
            </a:endParaRPr>
          </a:p>
          <a:p>
            <a:pPr marL="184785">
              <a:lnSpc>
                <a:spcPts val="2160"/>
              </a:lnSpc>
            </a:pPr>
            <a:r>
              <a:rPr sz="2000" spc="-5" dirty="0">
                <a:latin typeface="Calibri"/>
                <a:cs typeface="Calibri"/>
              </a:rPr>
              <a:t>выработки,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не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может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быть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меньше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МРОТ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(ст.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133 ТК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РФ).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Поэтому</a:t>
            </a:r>
            <a:endParaRPr sz="2000">
              <a:latin typeface="Calibri"/>
              <a:cs typeface="Calibri"/>
            </a:endParaRPr>
          </a:p>
          <a:p>
            <a:pPr marL="184785" marR="292735">
              <a:lnSpc>
                <a:spcPts val="2160"/>
              </a:lnSpc>
              <a:spcBef>
                <a:spcPts val="150"/>
              </a:spcBef>
            </a:pPr>
            <a:r>
              <a:rPr sz="2000" spc="-10" dirty="0">
                <a:latin typeface="Calibri"/>
                <a:cs typeface="Calibri"/>
              </a:rPr>
              <a:t>сдельные </a:t>
            </a:r>
            <a:r>
              <a:rPr sz="2000" spc="-5" dirty="0">
                <a:latin typeface="Calibri"/>
                <a:cs typeface="Calibri"/>
              </a:rPr>
              <a:t>расценки </a:t>
            </a:r>
            <a:r>
              <a:rPr sz="2000" spc="-15" dirty="0">
                <a:latin typeface="Calibri"/>
                <a:cs typeface="Calibri"/>
              </a:rPr>
              <a:t>должны </a:t>
            </a:r>
            <a:r>
              <a:rPr sz="2000" dirty="0">
                <a:latin typeface="Calibri"/>
                <a:cs typeface="Calibri"/>
              </a:rPr>
              <a:t>быть </a:t>
            </a:r>
            <a:r>
              <a:rPr sz="2000" spc="-5" dirty="0">
                <a:latin typeface="Calibri"/>
                <a:cs typeface="Calibri"/>
              </a:rPr>
              <a:t>такими, чтобы работник </a:t>
            </a:r>
            <a:r>
              <a:rPr sz="2000" dirty="0">
                <a:latin typeface="Calibri"/>
                <a:cs typeface="Calibri"/>
              </a:rPr>
              <a:t>не </a:t>
            </a:r>
            <a:r>
              <a:rPr sz="2000" spc="-10" dirty="0">
                <a:latin typeface="Calibri"/>
                <a:cs typeface="Calibri"/>
              </a:rPr>
              <a:t>получал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меньше </a:t>
            </a:r>
            <a:r>
              <a:rPr sz="2000" spc="-10" dirty="0">
                <a:latin typeface="Calibri"/>
                <a:cs typeface="Calibri"/>
              </a:rPr>
              <a:t>МРОТ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выполнении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плана.</a:t>
            </a:r>
            <a:endParaRPr sz="2000">
              <a:latin typeface="Calibri"/>
              <a:cs typeface="Calibri"/>
            </a:endParaRPr>
          </a:p>
          <a:p>
            <a:pPr marL="184785" marR="663575" indent="-172720">
              <a:lnSpc>
                <a:spcPct val="90000"/>
              </a:lnSpc>
              <a:spcBef>
                <a:spcPts val="77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000" spc="-5" dirty="0">
                <a:latin typeface="Calibri"/>
                <a:cs typeface="Calibri"/>
              </a:rPr>
              <a:t>Оплата </a:t>
            </a:r>
            <a:r>
              <a:rPr sz="2000" spc="-20" dirty="0">
                <a:latin typeface="Calibri"/>
                <a:cs typeface="Calibri"/>
              </a:rPr>
              <a:t>труда </a:t>
            </a:r>
            <a:r>
              <a:rPr sz="2000" dirty="0">
                <a:latin typeface="Calibri"/>
                <a:cs typeface="Calibri"/>
              </a:rPr>
              <a:t>при </a:t>
            </a:r>
            <a:r>
              <a:rPr sz="2000" spc="-10" dirty="0">
                <a:latin typeface="Calibri"/>
                <a:cs typeface="Calibri"/>
              </a:rPr>
              <a:t>сдельной </a:t>
            </a:r>
            <a:r>
              <a:rPr sz="2000" spc="-5" dirty="0">
                <a:latin typeface="Calibri"/>
                <a:cs typeface="Calibri"/>
              </a:rPr>
              <a:t>системе </a:t>
            </a:r>
            <a:r>
              <a:rPr sz="2000" spc="-10" dirty="0">
                <a:latin typeface="Calibri"/>
                <a:cs typeface="Calibri"/>
              </a:rPr>
              <a:t>происходит </a:t>
            </a:r>
            <a:r>
              <a:rPr sz="2000" dirty="0">
                <a:latin typeface="Calibri"/>
                <a:cs typeface="Calibri"/>
              </a:rPr>
              <a:t>по </a:t>
            </a:r>
            <a:r>
              <a:rPr sz="2000" spc="-10" dirty="0">
                <a:latin typeface="Calibri"/>
                <a:cs typeface="Calibri"/>
              </a:rPr>
              <a:t>расценкам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выполняемой </a:t>
            </a:r>
            <a:r>
              <a:rPr sz="2000" spc="-5" dirty="0">
                <a:latin typeface="Calibri"/>
                <a:cs typeface="Calibri"/>
              </a:rPr>
              <a:t>работы. Но </a:t>
            </a:r>
            <a:r>
              <a:rPr sz="2000" dirty="0">
                <a:latin typeface="Calibri"/>
                <a:cs typeface="Calibri"/>
              </a:rPr>
              <a:t>если </a:t>
            </a:r>
            <a:r>
              <a:rPr sz="2000" spc="-5" dirty="0">
                <a:latin typeface="Calibri"/>
                <a:cs typeface="Calibri"/>
              </a:rPr>
              <a:t>работнику </a:t>
            </a:r>
            <a:r>
              <a:rPr sz="2000" spc="-10" dirty="0">
                <a:latin typeface="Calibri"/>
                <a:cs typeface="Calibri"/>
              </a:rPr>
              <a:t>более высокого </a:t>
            </a:r>
            <a:r>
              <a:rPr sz="2000" spc="-5" dirty="0">
                <a:latin typeface="Calibri"/>
                <a:cs typeface="Calibri"/>
              </a:rPr>
              <a:t>разряда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поручают </a:t>
            </a:r>
            <a:r>
              <a:rPr sz="2000" spc="-20" dirty="0">
                <a:latin typeface="Calibri"/>
                <a:cs typeface="Calibri"/>
              </a:rPr>
              <a:t>труд </a:t>
            </a:r>
            <a:r>
              <a:rPr sz="2000" dirty="0">
                <a:latin typeface="Calibri"/>
                <a:cs typeface="Calibri"/>
              </a:rPr>
              <a:t>низшей </a:t>
            </a:r>
            <a:r>
              <a:rPr sz="2000" spc="-5" dirty="0">
                <a:latin typeface="Calibri"/>
                <a:cs typeface="Calibri"/>
              </a:rPr>
              <a:t>квалификации, </a:t>
            </a:r>
            <a:r>
              <a:rPr sz="2000" spc="-10" dirty="0">
                <a:latin typeface="Calibri"/>
                <a:cs typeface="Calibri"/>
              </a:rPr>
              <a:t>то </a:t>
            </a:r>
            <a:r>
              <a:rPr sz="2000" spc="-15" dirty="0">
                <a:latin typeface="Calibri"/>
                <a:cs typeface="Calibri"/>
              </a:rPr>
              <a:t>работодатель должен 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выплатить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межразрядную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разницу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(ст.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150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ТК </a:t>
            </a:r>
            <a:r>
              <a:rPr sz="2000" dirty="0">
                <a:latin typeface="Calibri"/>
                <a:cs typeface="Calibri"/>
              </a:rPr>
              <a:t>РФ).</a:t>
            </a:r>
            <a:endParaRPr sz="2000">
              <a:latin typeface="Calibri"/>
              <a:cs typeface="Calibri"/>
            </a:endParaRPr>
          </a:p>
          <a:p>
            <a:pPr marL="184785" marR="5080" indent="-172720">
              <a:lnSpc>
                <a:spcPts val="2160"/>
              </a:lnSpc>
              <a:spcBef>
                <a:spcPts val="819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000" spc="-15" dirty="0">
                <a:latin typeface="Calibri"/>
                <a:cs typeface="Calibri"/>
              </a:rPr>
              <a:t>Работодатель </a:t>
            </a:r>
            <a:r>
              <a:rPr sz="2000" dirty="0">
                <a:latin typeface="Calibri"/>
                <a:cs typeface="Calibri"/>
              </a:rPr>
              <a:t>не </a:t>
            </a:r>
            <a:r>
              <a:rPr sz="2000" spc="-15" dirty="0">
                <a:latin typeface="Calibri"/>
                <a:cs typeface="Calibri"/>
              </a:rPr>
              <a:t>может </a:t>
            </a:r>
            <a:r>
              <a:rPr sz="2000" dirty="0">
                <a:latin typeface="Calibri"/>
                <a:cs typeface="Calibri"/>
              </a:rPr>
              <a:t>в </a:t>
            </a:r>
            <a:r>
              <a:rPr sz="2000" spc="-10" dirty="0">
                <a:latin typeface="Calibri"/>
                <a:cs typeface="Calibri"/>
              </a:rPr>
              <a:t>одностороннем </a:t>
            </a:r>
            <a:r>
              <a:rPr sz="2000" spc="-5" dirty="0">
                <a:latin typeface="Calibri"/>
                <a:cs typeface="Calibri"/>
              </a:rPr>
              <a:t>порядке снижать </a:t>
            </a:r>
            <a:r>
              <a:rPr sz="2000" spc="-10" dirty="0">
                <a:latin typeface="Calibri"/>
                <a:cs typeface="Calibri"/>
              </a:rPr>
              <a:t>сдельные </a:t>
            </a:r>
            <a:r>
              <a:rPr sz="2000" spc="-5" dirty="0">
                <a:latin typeface="Calibri"/>
                <a:cs typeface="Calibri"/>
              </a:rPr>
              <a:t> расценки, </a:t>
            </a:r>
            <a:r>
              <a:rPr sz="2000" dirty="0">
                <a:latin typeface="Calibri"/>
                <a:cs typeface="Calibri"/>
              </a:rPr>
              <a:t>без </a:t>
            </a:r>
            <a:r>
              <a:rPr sz="2000" spc="-5" dirty="0">
                <a:latin typeface="Calibri"/>
                <a:cs typeface="Calibri"/>
              </a:rPr>
              <a:t>учета </a:t>
            </a:r>
            <a:r>
              <a:rPr sz="2000" spc="-10" dirty="0">
                <a:latin typeface="Calibri"/>
                <a:cs typeface="Calibri"/>
              </a:rPr>
              <a:t>положений </a:t>
            </a:r>
            <a:r>
              <a:rPr sz="2000" spc="-30" dirty="0">
                <a:latin typeface="Calibri"/>
                <a:cs typeface="Calibri"/>
              </a:rPr>
              <a:t>ст. </a:t>
            </a:r>
            <a:r>
              <a:rPr sz="2000" dirty="0">
                <a:latin typeface="Calibri"/>
                <a:cs typeface="Calibri"/>
              </a:rPr>
              <a:t>57, 72, 74 </a:t>
            </a:r>
            <a:r>
              <a:rPr sz="2000" spc="-5" dirty="0">
                <a:latin typeface="Calibri"/>
                <a:cs typeface="Calibri"/>
              </a:rPr>
              <a:t>ТК </a:t>
            </a:r>
            <a:r>
              <a:rPr sz="2000" spc="-50" dirty="0">
                <a:latin typeface="Calibri"/>
                <a:cs typeface="Calibri"/>
              </a:rPr>
              <a:t>РФ. </a:t>
            </a:r>
            <a:r>
              <a:rPr sz="2000" dirty="0">
                <a:latin typeface="Calibri"/>
                <a:cs typeface="Calibri"/>
              </a:rPr>
              <a:t>С </a:t>
            </a:r>
            <a:r>
              <a:rPr sz="2000" spc="-10" dirty="0">
                <a:latin typeface="Calibri"/>
                <a:cs typeface="Calibri"/>
              </a:rPr>
              <a:t>работником </a:t>
            </a:r>
            <a:r>
              <a:rPr sz="2000" dirty="0">
                <a:latin typeface="Calibri"/>
                <a:cs typeface="Calibri"/>
              </a:rPr>
              <a:t>нужно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подписать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дополнительное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соглашение</a:t>
            </a:r>
            <a:r>
              <a:rPr sz="2000" dirty="0">
                <a:latin typeface="Calibri"/>
                <a:cs typeface="Calibri"/>
              </a:rPr>
              <a:t> к </a:t>
            </a:r>
            <a:r>
              <a:rPr sz="2000" spc="-20" dirty="0">
                <a:latin typeface="Calibri"/>
                <a:cs typeface="Calibri"/>
              </a:rPr>
              <a:t>трудовому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договору.</a:t>
            </a:r>
            <a:endParaRPr sz="2000">
              <a:latin typeface="Calibri"/>
              <a:cs typeface="Calibri"/>
            </a:endParaRPr>
          </a:p>
          <a:p>
            <a:pPr marL="184785">
              <a:lnSpc>
                <a:spcPts val="2010"/>
              </a:lnSpc>
            </a:pPr>
            <a:r>
              <a:rPr sz="2000" spc="-5" dirty="0">
                <a:latin typeface="Calibri"/>
                <a:cs typeface="Calibri"/>
              </a:rPr>
              <a:t>Снижение расценок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должно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быть </a:t>
            </a:r>
            <a:r>
              <a:rPr sz="2000" spc="-5" dirty="0">
                <a:latin typeface="Calibri"/>
                <a:cs typeface="Calibri"/>
              </a:rPr>
              <a:t>обосновано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организационными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или</a:t>
            </a:r>
            <a:endParaRPr sz="2000">
              <a:latin typeface="Calibri"/>
              <a:cs typeface="Calibri"/>
            </a:endParaRPr>
          </a:p>
          <a:p>
            <a:pPr marL="184785" marR="372110">
              <a:lnSpc>
                <a:spcPts val="2160"/>
              </a:lnSpc>
              <a:spcBef>
                <a:spcPts val="155"/>
              </a:spcBef>
            </a:pPr>
            <a:r>
              <a:rPr sz="2000" spc="-10" dirty="0">
                <a:latin typeface="Calibri"/>
                <a:cs typeface="Calibri"/>
              </a:rPr>
              <a:t>технологическими </a:t>
            </a:r>
            <a:r>
              <a:rPr sz="2000" spc="-5" dirty="0">
                <a:latin typeface="Calibri"/>
                <a:cs typeface="Calibri"/>
              </a:rPr>
              <a:t>изменениями, </a:t>
            </a:r>
            <a:r>
              <a:rPr sz="2000" dirty="0">
                <a:latin typeface="Calibri"/>
                <a:cs typeface="Calibri"/>
              </a:rPr>
              <a:t>к </a:t>
            </a:r>
            <a:r>
              <a:rPr sz="2000" spc="-10" dirty="0">
                <a:latin typeface="Calibri"/>
                <a:cs typeface="Calibri"/>
              </a:rPr>
              <a:t>которым </a:t>
            </a:r>
            <a:r>
              <a:rPr sz="2000" dirty="0">
                <a:latin typeface="Calibri"/>
                <a:cs typeface="Calibri"/>
              </a:rPr>
              <a:t>не </a:t>
            </a:r>
            <a:r>
              <a:rPr sz="2000" spc="-10" dirty="0">
                <a:latin typeface="Calibri"/>
                <a:cs typeface="Calibri"/>
              </a:rPr>
              <a:t>относится ухудшение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финансового</a:t>
            </a:r>
            <a:r>
              <a:rPr sz="2000" spc="-15" dirty="0">
                <a:latin typeface="Calibri"/>
                <a:cs typeface="Calibri"/>
              </a:rPr>
              <a:t> положения работодателя.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09771" y="348488"/>
            <a:ext cx="11252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Задача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707542" y="821182"/>
            <a:ext cx="7706359" cy="4989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ts val="2395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25" dirty="0">
                <a:latin typeface="Calibri"/>
                <a:cs typeface="Calibri"/>
              </a:rPr>
              <a:t>Тарифная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ставка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рабочего</a:t>
            </a:r>
            <a:r>
              <a:rPr sz="2100" dirty="0">
                <a:latin typeface="Calibri"/>
                <a:cs typeface="Calibri"/>
              </a:rPr>
              <a:t> V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разряда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составляет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617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руб./ч.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270"/>
              </a:lnSpc>
            </a:pPr>
            <a:r>
              <a:rPr sz="2100" spc="-15" dirty="0">
                <a:latin typeface="Calibri"/>
                <a:cs typeface="Calibri"/>
              </a:rPr>
              <a:t>Продолжительность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рабочего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дня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7 ч. </a:t>
            </a:r>
            <a:r>
              <a:rPr sz="2100" spc="-15" dirty="0">
                <a:latin typeface="Calibri"/>
                <a:cs typeface="Calibri"/>
              </a:rPr>
              <a:t>Количество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рабочих</a:t>
            </a:r>
            <a:r>
              <a:rPr sz="2100" spc="-5" dirty="0">
                <a:latin typeface="Calibri"/>
                <a:cs typeface="Calibri"/>
              </a:rPr>
              <a:t> дней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270"/>
              </a:lnSpc>
            </a:pPr>
            <a:r>
              <a:rPr sz="2100" dirty="0">
                <a:latin typeface="Calibri"/>
                <a:cs typeface="Calibri"/>
              </a:rPr>
              <a:t>в </a:t>
            </a:r>
            <a:r>
              <a:rPr sz="2100" spc="-10" dirty="0">
                <a:latin typeface="Calibri"/>
                <a:cs typeface="Calibri"/>
              </a:rPr>
              <a:t>месяце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20.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Норма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выработки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86 </a:t>
            </a:r>
            <a:r>
              <a:rPr sz="2100" spc="-10" dirty="0">
                <a:latin typeface="Calibri"/>
                <a:cs typeface="Calibri"/>
              </a:rPr>
              <a:t>деталей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 </a:t>
            </a:r>
            <a:r>
              <a:rPr sz="2100" spc="-15" dirty="0">
                <a:latin typeface="Calibri"/>
                <a:cs typeface="Calibri"/>
              </a:rPr>
              <a:t>смену.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spc="-10" dirty="0">
                <a:latin typeface="Calibri"/>
                <a:cs typeface="Calibri"/>
              </a:rPr>
              <a:t>Фактическая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выработка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 </a:t>
            </a:r>
            <a:r>
              <a:rPr sz="2100" spc="-5" dirty="0">
                <a:latin typeface="Calibri"/>
                <a:cs typeface="Calibri"/>
              </a:rPr>
              <a:t>месяц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1978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деталей.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Рассчитайте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заработок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рабочего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</a:t>
            </a:r>
            <a:r>
              <a:rPr sz="2100" spc="-5" dirty="0">
                <a:latin typeface="Calibri"/>
                <a:cs typeface="Calibri"/>
              </a:rPr>
              <a:t> месяц: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а)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при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простой повременной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системе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оплаты </a:t>
            </a:r>
            <a:r>
              <a:rPr sz="2100" spc="-20" dirty="0">
                <a:latin typeface="Calibri"/>
                <a:cs typeface="Calibri"/>
              </a:rPr>
              <a:t>труда;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ts val="2395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б)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при</a:t>
            </a:r>
            <a:r>
              <a:rPr sz="2100" spc="-5" dirty="0">
                <a:latin typeface="Calibri"/>
                <a:cs typeface="Calibri"/>
              </a:rPr>
              <a:t> повременно-премиальной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системе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оплаты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труда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(премия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составляет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10%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от </a:t>
            </a:r>
            <a:r>
              <a:rPr sz="2100" spc="-5" dirty="0">
                <a:latin typeface="Calibri"/>
                <a:cs typeface="Calibri"/>
              </a:rPr>
              <a:t>тарифа);</a:t>
            </a:r>
            <a:endParaRPr sz="2100">
              <a:latin typeface="Calibri"/>
              <a:cs typeface="Calibri"/>
            </a:endParaRPr>
          </a:p>
          <a:p>
            <a:pPr marL="184785" marR="107950" indent="-172720">
              <a:lnSpc>
                <a:spcPts val="2270"/>
              </a:lnSpc>
              <a:spcBef>
                <a:spcPts val="82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в)</a:t>
            </a:r>
            <a:r>
              <a:rPr sz="2100" spc="-5" dirty="0">
                <a:latin typeface="Calibri"/>
                <a:cs typeface="Calibri"/>
              </a:rPr>
              <a:t> при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прямой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сдельной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оплате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труда</a:t>
            </a:r>
            <a:r>
              <a:rPr sz="2100" spc="-10" dirty="0">
                <a:latin typeface="Calibri"/>
                <a:cs typeface="Calibri"/>
              </a:rPr>
              <a:t> (расценка</a:t>
            </a:r>
            <a:r>
              <a:rPr sz="2100" dirty="0">
                <a:latin typeface="Calibri"/>
                <a:cs typeface="Calibri"/>
              </a:rPr>
              <a:t> за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одну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деталь</a:t>
            </a:r>
            <a:r>
              <a:rPr sz="2100" spc="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50</a:t>
            </a:r>
            <a:r>
              <a:rPr sz="2100" spc="-10" dirty="0">
                <a:latin typeface="Calibri"/>
                <a:cs typeface="Calibri"/>
              </a:rPr>
              <a:t> руб.);</a:t>
            </a:r>
            <a:endParaRPr sz="2100">
              <a:latin typeface="Calibri"/>
              <a:cs typeface="Calibri"/>
            </a:endParaRPr>
          </a:p>
          <a:p>
            <a:pPr marL="184785" marR="478155" indent="-172720" algn="just">
              <a:lnSpc>
                <a:spcPct val="90100"/>
              </a:lnSpc>
              <a:spcBef>
                <a:spcPts val="76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г) </a:t>
            </a:r>
            <a:r>
              <a:rPr sz="2100" spc="-5" dirty="0">
                <a:latin typeface="Calibri"/>
                <a:cs typeface="Calibri"/>
              </a:rPr>
              <a:t>при </a:t>
            </a:r>
            <a:r>
              <a:rPr sz="2100" spc="-10" dirty="0">
                <a:latin typeface="Calibri"/>
                <a:cs typeface="Calibri"/>
              </a:rPr>
              <a:t>сдельно-премиальной системе </a:t>
            </a:r>
            <a:r>
              <a:rPr sz="2100" spc="-5" dirty="0">
                <a:latin typeface="Calibri"/>
                <a:cs typeface="Calibri"/>
              </a:rPr>
              <a:t>оплаты </a:t>
            </a:r>
            <a:r>
              <a:rPr sz="2100" spc="-25" dirty="0">
                <a:latin typeface="Calibri"/>
                <a:cs typeface="Calibri"/>
              </a:rPr>
              <a:t>труда </a:t>
            </a:r>
            <a:r>
              <a:rPr sz="2100" spc="-10" dirty="0">
                <a:latin typeface="Calibri"/>
                <a:cs typeface="Calibri"/>
              </a:rPr>
              <a:t>(премия </a:t>
            </a:r>
            <a:r>
              <a:rPr sz="2100" dirty="0">
                <a:latin typeface="Calibri"/>
                <a:cs typeface="Calibri"/>
              </a:rPr>
              <a:t>–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0,5% </a:t>
            </a:r>
            <a:r>
              <a:rPr sz="2100" spc="-10" dirty="0">
                <a:latin typeface="Calibri"/>
                <a:cs typeface="Calibri"/>
              </a:rPr>
              <a:t>от </a:t>
            </a:r>
            <a:r>
              <a:rPr sz="2100" spc="-15" dirty="0">
                <a:latin typeface="Calibri"/>
                <a:cs typeface="Calibri"/>
              </a:rPr>
              <a:t>сдельного </a:t>
            </a:r>
            <a:r>
              <a:rPr sz="2100" spc="-10" dirty="0">
                <a:latin typeface="Calibri"/>
                <a:cs typeface="Calibri"/>
              </a:rPr>
              <a:t>заработка </a:t>
            </a:r>
            <a:r>
              <a:rPr sz="2100" dirty="0">
                <a:latin typeface="Calibri"/>
                <a:cs typeface="Calibri"/>
              </a:rPr>
              <a:t>за </a:t>
            </a:r>
            <a:r>
              <a:rPr sz="2100" spc="-10" dirty="0">
                <a:latin typeface="Calibri"/>
                <a:cs typeface="Calibri"/>
              </a:rPr>
              <a:t>каждый </a:t>
            </a:r>
            <a:r>
              <a:rPr sz="2100" spc="-5" dirty="0">
                <a:latin typeface="Calibri"/>
                <a:cs typeface="Calibri"/>
              </a:rPr>
              <a:t>процент </a:t>
            </a:r>
            <a:r>
              <a:rPr sz="2100" dirty="0">
                <a:latin typeface="Calibri"/>
                <a:cs typeface="Calibri"/>
              </a:rPr>
              <a:t>превышения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нормы </a:t>
            </a:r>
            <a:r>
              <a:rPr sz="2100" spc="-5" dirty="0">
                <a:latin typeface="Calibri"/>
                <a:cs typeface="Calibri"/>
              </a:rPr>
              <a:t>выработки);</a:t>
            </a:r>
            <a:endParaRPr sz="2100">
              <a:latin typeface="Calibri"/>
              <a:cs typeface="Calibri"/>
            </a:endParaRPr>
          </a:p>
          <a:p>
            <a:pPr marL="184785" indent="-172720" algn="just">
              <a:lnSpc>
                <a:spcPts val="2395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д)</a:t>
            </a:r>
            <a:r>
              <a:rPr sz="2100" dirty="0">
                <a:latin typeface="Calibri"/>
                <a:cs typeface="Calibri"/>
              </a:rPr>
              <a:t> при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сдельно-прогрессивной </a:t>
            </a:r>
            <a:r>
              <a:rPr sz="2100" spc="-10" dirty="0">
                <a:latin typeface="Calibri"/>
                <a:cs typeface="Calibri"/>
              </a:rPr>
              <a:t>системе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оплаты </a:t>
            </a:r>
            <a:r>
              <a:rPr sz="2100" spc="-25" dirty="0">
                <a:latin typeface="Calibri"/>
                <a:cs typeface="Calibri"/>
              </a:rPr>
              <a:t>труда</a:t>
            </a:r>
            <a:endParaRPr sz="2100">
              <a:latin typeface="Calibri"/>
              <a:cs typeface="Calibri"/>
            </a:endParaRPr>
          </a:p>
          <a:p>
            <a:pPr marL="184785" algn="just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(повышающий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коэффициент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5" dirty="0">
                <a:latin typeface="Calibri"/>
                <a:cs typeface="Calibri"/>
              </a:rPr>
              <a:t> 1,8).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2130" y="276605"/>
            <a:ext cx="14585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Решение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707542" y="867283"/>
            <a:ext cx="7715250" cy="56924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20000"/>
              </a:lnSpc>
              <a:spcBef>
                <a:spcPts val="9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pc="-5" dirty="0">
                <a:latin typeface="Calibri"/>
                <a:cs typeface="Calibri"/>
              </a:rPr>
              <a:t>а)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При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индивидуальной</a:t>
            </a:r>
            <a:r>
              <a:rPr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простой</a:t>
            </a:r>
            <a:r>
              <a:rPr u="heavy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повременной</a:t>
            </a:r>
            <a:r>
              <a:rPr u="heavy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оплате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труда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в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основе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расчёта</a:t>
            </a:r>
            <a:endParaRPr dirty="0">
              <a:latin typeface="Calibri"/>
              <a:cs typeface="Calibri"/>
            </a:endParaRPr>
          </a:p>
          <a:p>
            <a:pPr marL="184785">
              <a:lnSpc>
                <a:spcPct val="120000"/>
              </a:lnSpc>
            </a:pPr>
            <a:r>
              <a:rPr spc="-10" dirty="0">
                <a:latin typeface="Calibri"/>
                <a:cs typeface="Calibri"/>
              </a:rPr>
              <a:t>заработка рабочего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лежит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зависимость: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Зповр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=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ЧТС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×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Тфакт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где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ЧТС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—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 err="1">
                <a:latin typeface="Calibri"/>
                <a:cs typeface="Calibri"/>
              </a:rPr>
              <a:t>часовая</a:t>
            </a:r>
            <a:r>
              <a:rPr lang="ru-RU" spc="-5" dirty="0">
                <a:latin typeface="Calibri"/>
                <a:cs typeface="Calibri"/>
              </a:rPr>
              <a:t> </a:t>
            </a:r>
            <a:r>
              <a:rPr spc="-5" dirty="0" err="1">
                <a:latin typeface="Calibri"/>
                <a:cs typeface="Calibri"/>
              </a:rPr>
              <a:t>тарифная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ставка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рабочего-повременщика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соответствующего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разряда,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 err="1">
                <a:latin typeface="Calibri"/>
                <a:cs typeface="Calibri"/>
              </a:rPr>
              <a:t>по</a:t>
            </a:r>
            <a:r>
              <a:rPr lang="ru-RU" spc="-10" dirty="0">
                <a:latin typeface="Calibri"/>
                <a:cs typeface="Calibri"/>
              </a:rPr>
              <a:t> </a:t>
            </a:r>
            <a:r>
              <a:rPr spc="-10" dirty="0" err="1">
                <a:latin typeface="Calibri"/>
                <a:cs typeface="Calibri"/>
              </a:rPr>
              <a:t>повременному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тарифу,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руб./час; </a:t>
            </a:r>
            <a:r>
              <a:rPr spc="-35" dirty="0">
                <a:latin typeface="Calibri"/>
                <a:cs typeface="Calibri"/>
              </a:rPr>
              <a:t>Тфакт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—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фактически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отработанное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время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за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период </a:t>
            </a:r>
            <a:r>
              <a:rPr spc="-35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по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данным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табельного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учёта,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час.</a:t>
            </a:r>
            <a:endParaRPr dirty="0">
              <a:latin typeface="Calibri"/>
              <a:cs typeface="Calibri"/>
            </a:endParaRPr>
          </a:p>
          <a:p>
            <a:pPr marL="184785" indent="-172720">
              <a:lnSpc>
                <a:spcPct val="120000"/>
              </a:lnSpc>
              <a:spcBef>
                <a:spcPts val="22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pc="-5" dirty="0">
                <a:latin typeface="Calibri"/>
                <a:cs typeface="Calibri"/>
              </a:rPr>
              <a:t>Зповр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=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617*7*20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=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86380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руб.</a:t>
            </a:r>
            <a:endParaRPr dirty="0">
              <a:latin typeface="Calibri"/>
              <a:cs typeface="Calibri"/>
            </a:endParaRPr>
          </a:p>
          <a:p>
            <a:pPr marL="184785" indent="-172720">
              <a:lnSpc>
                <a:spcPct val="120000"/>
              </a:lnSpc>
              <a:spcBef>
                <a:spcPts val="21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pc="-5" dirty="0">
                <a:latin typeface="Calibri"/>
                <a:cs typeface="Calibri"/>
              </a:rPr>
              <a:t>б)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При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индивидуальной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повременно-премиальной</a:t>
            </a:r>
            <a:r>
              <a:rPr u="heavy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оплате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труда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 err="1">
                <a:latin typeface="Calibri"/>
                <a:cs typeface="Calibri"/>
              </a:rPr>
              <a:t>заработная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 err="1">
                <a:latin typeface="Calibri"/>
                <a:cs typeface="Calibri"/>
              </a:rPr>
              <a:t>плата</a:t>
            </a:r>
            <a:r>
              <a:rPr lang="ru-RU" spc="-5" dirty="0">
                <a:latin typeface="Calibri"/>
                <a:cs typeface="Calibri"/>
              </a:rPr>
              <a:t> </a:t>
            </a:r>
            <a:r>
              <a:rPr spc="-10" dirty="0" err="1">
                <a:latin typeface="Calibri"/>
                <a:cs typeface="Calibri"/>
              </a:rPr>
              <a:t>рабочего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при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повременной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оплате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труда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определяется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по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формуле: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Зповр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пр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=ЧТС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×(1</a:t>
            </a:r>
            <a:r>
              <a:rPr lang="ru-RU"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+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Кпр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/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100)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×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40" dirty="0">
                <a:latin typeface="Calibri"/>
                <a:cs typeface="Calibri"/>
              </a:rPr>
              <a:t>Тфакт,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где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Кпр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–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установленная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величина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премиальных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 err="1">
                <a:latin typeface="Calibri"/>
                <a:cs typeface="Calibri"/>
              </a:rPr>
              <a:t>выплат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к</a:t>
            </a:r>
            <a:r>
              <a:rPr lang="ru-RU" spc="-5" dirty="0">
                <a:latin typeface="Calibri"/>
                <a:cs typeface="Calibri"/>
              </a:rPr>
              <a:t> </a:t>
            </a:r>
            <a:r>
              <a:rPr spc="-10" dirty="0" err="1">
                <a:latin typeface="Calibri"/>
                <a:cs typeface="Calibri"/>
              </a:rPr>
              <a:t>простой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повременной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(тарифной)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заработной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плате</a:t>
            </a:r>
            <a:endParaRPr dirty="0">
              <a:latin typeface="Calibri"/>
              <a:cs typeface="Calibri"/>
            </a:endParaRPr>
          </a:p>
          <a:p>
            <a:pPr marL="230504" indent="-218440">
              <a:lnSpc>
                <a:spcPct val="120000"/>
              </a:lnSpc>
              <a:spcBef>
                <a:spcPts val="235"/>
              </a:spcBef>
              <a:buFont typeface="Microsoft Sans Serif"/>
              <a:buChar char="•"/>
              <a:tabLst>
                <a:tab pos="230504" algn="l"/>
                <a:tab pos="231140" algn="l"/>
              </a:tabLst>
            </a:pPr>
            <a:r>
              <a:rPr spc="-5" dirty="0">
                <a:latin typeface="Calibri"/>
                <a:cs typeface="Calibri"/>
              </a:rPr>
              <a:t>Зповр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пр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617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*(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1+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10/100)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*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7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*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20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95018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руб.</a:t>
            </a:r>
            <a:endParaRPr dirty="0">
              <a:latin typeface="Calibri"/>
              <a:cs typeface="Calibri"/>
            </a:endParaRPr>
          </a:p>
          <a:p>
            <a:pPr marL="184785" indent="-172720">
              <a:lnSpc>
                <a:spcPct val="120000"/>
              </a:lnSpc>
              <a:spcBef>
                <a:spcPts val="22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pc="-5" dirty="0">
                <a:latin typeface="Calibri"/>
                <a:cs typeface="Calibri"/>
              </a:rPr>
              <a:t>в)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При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прямой</a:t>
            </a:r>
            <a:r>
              <a:rPr u="heavy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сдельной</a:t>
            </a:r>
            <a:r>
              <a:rPr u="heavy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оплате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труда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заработная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плата </a:t>
            </a:r>
            <a:r>
              <a:rPr spc="-10" dirty="0">
                <a:latin typeface="Calibri"/>
                <a:cs typeface="Calibri"/>
              </a:rPr>
              <a:t>рабочего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 err="1">
                <a:latin typeface="Calibri"/>
                <a:cs typeface="Calibri"/>
              </a:rPr>
              <a:t>определяется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spc="-5" dirty="0" err="1">
                <a:latin typeface="Calibri"/>
                <a:cs typeface="Calibri"/>
              </a:rPr>
              <a:t>по</a:t>
            </a:r>
            <a:r>
              <a:rPr lang="ru-RU" spc="-5" dirty="0">
                <a:latin typeface="Calibri"/>
                <a:cs typeface="Calibri"/>
              </a:rPr>
              <a:t> </a:t>
            </a:r>
            <a:r>
              <a:rPr spc="-15" dirty="0" err="1">
                <a:latin typeface="Calibri"/>
                <a:cs typeface="Calibri"/>
              </a:rPr>
              <a:t>формуле</a:t>
            </a:r>
            <a:r>
              <a:rPr spc="-15" dirty="0">
                <a:latin typeface="Calibri"/>
                <a:cs typeface="Calibri"/>
              </a:rPr>
              <a:t>: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Зсд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=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Зрас*Nфакт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где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Зрас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–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индивидуальная </a:t>
            </a:r>
            <a:r>
              <a:rPr spc="-15" dirty="0">
                <a:latin typeface="Calibri"/>
                <a:cs typeface="Calibri"/>
              </a:rPr>
              <a:t>сдельная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расценка,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руб./шт.; </a:t>
            </a:r>
            <a:r>
              <a:rPr spc="-35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Nфакт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–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количество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фактически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выполненных работ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за </a:t>
            </a:r>
            <a:r>
              <a:rPr spc="-10" dirty="0">
                <a:latin typeface="Calibri"/>
                <a:cs typeface="Calibri"/>
              </a:rPr>
              <a:t>расчетный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период,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шт.</a:t>
            </a:r>
            <a:endParaRPr dirty="0">
              <a:latin typeface="Calibri"/>
              <a:cs typeface="Calibri"/>
            </a:endParaRPr>
          </a:p>
          <a:p>
            <a:pPr marL="230504" indent="-218440">
              <a:lnSpc>
                <a:spcPct val="120000"/>
              </a:lnSpc>
              <a:spcBef>
                <a:spcPts val="215"/>
              </a:spcBef>
              <a:buFont typeface="Microsoft Sans Serif"/>
              <a:buChar char="•"/>
              <a:tabLst>
                <a:tab pos="230504" algn="l"/>
                <a:tab pos="231140" algn="l"/>
              </a:tabLst>
            </a:pPr>
            <a:r>
              <a:rPr spc="-5" dirty="0">
                <a:latin typeface="Calibri"/>
                <a:cs typeface="Calibri"/>
              </a:rPr>
              <a:t>Зсд =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50*1978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=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98900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руб.</a:t>
            </a:r>
            <a:endParaRPr dirty="0">
              <a:latin typeface="Calibri"/>
              <a:cs typeface="Calibri"/>
            </a:endParaRPr>
          </a:p>
          <a:p>
            <a:pPr marL="184785" indent="-172720">
              <a:lnSpc>
                <a:spcPts val="1630"/>
              </a:lnSpc>
              <a:spcBef>
                <a:spcPts val="229"/>
              </a:spcBef>
              <a:buFont typeface="Microsoft Sans Serif"/>
              <a:buChar char="•"/>
              <a:tabLst>
                <a:tab pos="185420" algn="l"/>
              </a:tabLst>
            </a:pP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5ADD59-1AF2-48D4-87EB-3F798817E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328040"/>
            <a:ext cx="7728915" cy="507831"/>
          </a:xfrm>
        </p:spPr>
        <p:txBody>
          <a:bodyPr/>
          <a:lstStyle/>
          <a:p>
            <a:pPr algn="ctr"/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96CB65-AF61-4DD4-8E42-81A581A4A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9124" y="1066800"/>
            <a:ext cx="7905750" cy="4140621"/>
          </a:xfrm>
        </p:spPr>
        <p:txBody>
          <a:bodyPr/>
          <a:lstStyle/>
          <a:p>
            <a:pPr marL="184785" indent="-172720">
              <a:lnSpc>
                <a:spcPct val="120000"/>
              </a:lnSpc>
              <a:spcBef>
                <a:spcPts val="229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lang="ru-RU" sz="2000" spc="-5" dirty="0">
                <a:cs typeface="Calibri"/>
              </a:rPr>
              <a:t>г)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При</a:t>
            </a:r>
            <a:r>
              <a:rPr lang="ru-RU" sz="2000" dirty="0">
                <a:cs typeface="Calibri"/>
              </a:rPr>
              <a:t> </a:t>
            </a:r>
            <a:r>
              <a:rPr lang="ru-RU" sz="2000" u="heavy" spc="-5" dirty="0">
                <a:uFill>
                  <a:solidFill>
                    <a:srgbClr val="000000"/>
                  </a:solidFill>
                </a:uFill>
                <a:cs typeface="Calibri"/>
              </a:rPr>
              <a:t>индивидуальной </a:t>
            </a:r>
            <a:r>
              <a:rPr lang="ru-RU" sz="2000" u="heavy" spc="-10" dirty="0">
                <a:uFill>
                  <a:solidFill>
                    <a:srgbClr val="000000"/>
                  </a:solidFill>
                </a:uFill>
                <a:cs typeface="Calibri"/>
              </a:rPr>
              <a:t>сдельно-премиальной</a:t>
            </a:r>
            <a:r>
              <a:rPr lang="ru-RU" sz="2000" u="heavy" spc="35" dirty="0">
                <a:uFill>
                  <a:solidFill>
                    <a:srgbClr val="000000"/>
                  </a:solidFill>
                </a:uFill>
                <a:cs typeface="Calibri"/>
              </a:rPr>
              <a:t> </a:t>
            </a:r>
            <a:r>
              <a:rPr lang="ru-RU" sz="2000" u="heavy" spc="-10" dirty="0">
                <a:uFill>
                  <a:solidFill>
                    <a:srgbClr val="000000"/>
                  </a:solidFill>
                </a:uFill>
                <a:cs typeface="Calibri"/>
              </a:rPr>
              <a:t>оплате</a:t>
            </a:r>
            <a:r>
              <a:rPr lang="ru-RU" sz="2000" spc="20" dirty="0">
                <a:cs typeface="Calibri"/>
              </a:rPr>
              <a:t> </a:t>
            </a:r>
            <a:r>
              <a:rPr lang="ru-RU" sz="2000" spc="-20" dirty="0">
                <a:cs typeface="Calibri"/>
              </a:rPr>
              <a:t>труда</a:t>
            </a:r>
            <a:r>
              <a:rPr lang="ru-RU" sz="2000" spc="-5" dirty="0">
                <a:cs typeface="Calibri"/>
              </a:rPr>
              <a:t> заработная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плата </a:t>
            </a:r>
            <a:r>
              <a:rPr lang="ru-RU" sz="2000" spc="-15" dirty="0">
                <a:cs typeface="Calibri"/>
              </a:rPr>
              <a:t>определяется</a:t>
            </a:r>
            <a:r>
              <a:rPr lang="ru-RU" sz="2000" spc="5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по</a:t>
            </a:r>
            <a:r>
              <a:rPr lang="ru-RU" sz="2000" spc="10" dirty="0">
                <a:cs typeface="Calibri"/>
              </a:rPr>
              <a:t> </a:t>
            </a:r>
            <a:r>
              <a:rPr lang="ru-RU" sz="2000" spc="-15" dirty="0">
                <a:cs typeface="Calibri"/>
              </a:rPr>
              <a:t>формуле:</a:t>
            </a:r>
            <a:r>
              <a:rPr lang="ru-RU" sz="2000" spc="35" dirty="0">
                <a:cs typeface="Calibri"/>
              </a:rPr>
              <a:t> </a:t>
            </a:r>
            <a:r>
              <a:rPr lang="ru-RU" sz="2000" spc="-5" dirty="0" err="1">
                <a:cs typeface="Calibri"/>
              </a:rPr>
              <a:t>Зсдпр</a:t>
            </a:r>
            <a:r>
              <a:rPr lang="ru-RU" sz="2000" spc="3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=</a:t>
            </a:r>
            <a:r>
              <a:rPr lang="ru-RU" sz="2000" spc="10" dirty="0">
                <a:cs typeface="Calibri"/>
              </a:rPr>
              <a:t> </a:t>
            </a:r>
            <a:r>
              <a:rPr lang="ru-RU" sz="2000" spc="-5" dirty="0" err="1">
                <a:cs typeface="Calibri"/>
              </a:rPr>
              <a:t>Зсд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+</a:t>
            </a:r>
            <a:r>
              <a:rPr lang="ru-RU" sz="2000" spc="1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(</a:t>
            </a:r>
            <a:r>
              <a:rPr lang="ru-RU" sz="2000" spc="-5" dirty="0" err="1">
                <a:cs typeface="Calibri"/>
              </a:rPr>
              <a:t>Зсд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+</a:t>
            </a:r>
            <a:r>
              <a:rPr lang="ru-RU" sz="2000" spc="15" dirty="0">
                <a:cs typeface="Calibri"/>
              </a:rPr>
              <a:t> </a:t>
            </a:r>
            <a:r>
              <a:rPr lang="ru-RU" sz="2000" spc="-5" dirty="0" err="1">
                <a:cs typeface="Calibri"/>
              </a:rPr>
              <a:t>Кпр</a:t>
            </a:r>
            <a:r>
              <a:rPr lang="ru-RU" sz="2000" spc="-5" dirty="0">
                <a:cs typeface="Calibri"/>
              </a:rPr>
              <a:t>)</a:t>
            </a:r>
            <a:r>
              <a:rPr lang="ru-RU" sz="2000" spc="2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\</a:t>
            </a:r>
            <a:r>
              <a:rPr lang="ru-RU" sz="2000" spc="10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100,</a:t>
            </a:r>
            <a:r>
              <a:rPr lang="ru-RU" sz="2000" spc="20" dirty="0">
                <a:cs typeface="Calibri"/>
              </a:rPr>
              <a:t> </a:t>
            </a:r>
            <a:r>
              <a:rPr lang="ru-RU" sz="2000" spc="-35" dirty="0">
                <a:cs typeface="Calibri"/>
              </a:rPr>
              <a:t>где</a:t>
            </a:r>
            <a:r>
              <a:rPr lang="ru-RU" sz="2000" spc="-5" dirty="0">
                <a:cs typeface="Calibri"/>
              </a:rPr>
              <a:t> </a:t>
            </a:r>
            <a:r>
              <a:rPr lang="ru-RU" sz="2000" spc="-10" dirty="0" err="1">
                <a:cs typeface="Calibri"/>
              </a:rPr>
              <a:t>Кпр</a:t>
            </a:r>
            <a:r>
              <a:rPr lang="ru-RU" sz="2000" spc="3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—</a:t>
            </a:r>
            <a:r>
              <a:rPr lang="ru-RU" sz="2000" spc="10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установленная </a:t>
            </a:r>
            <a:r>
              <a:rPr lang="ru-RU" sz="2000" spc="-345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величина премиальных</a:t>
            </a:r>
            <a:r>
              <a:rPr lang="ru-RU" sz="2000" dirty="0">
                <a:cs typeface="Calibri"/>
              </a:rPr>
              <a:t> </a:t>
            </a:r>
            <a:r>
              <a:rPr lang="ru-RU" sz="2000" spc="-20" dirty="0">
                <a:cs typeface="Calibri"/>
              </a:rPr>
              <a:t>доплат,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%.</a:t>
            </a:r>
            <a:endParaRPr lang="ru-RU" sz="2000" dirty="0">
              <a:cs typeface="Calibri"/>
            </a:endParaRPr>
          </a:p>
          <a:p>
            <a:pPr marL="184785" indent="-172720">
              <a:lnSpc>
                <a:spcPct val="120000"/>
              </a:lnSpc>
              <a:spcBef>
                <a:spcPts val="22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lang="ru-RU" sz="2000" spc="-10" dirty="0">
                <a:cs typeface="Calibri"/>
              </a:rPr>
              <a:t>Норма</a:t>
            </a:r>
            <a:r>
              <a:rPr lang="ru-RU" sz="2000" spc="1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выработки</a:t>
            </a:r>
            <a:r>
              <a:rPr lang="ru-RU" sz="200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за</a:t>
            </a:r>
            <a:r>
              <a:rPr lang="ru-RU" sz="2000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месяц</a:t>
            </a:r>
            <a:r>
              <a:rPr lang="ru-RU" sz="2000" spc="25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составляет</a:t>
            </a:r>
            <a:r>
              <a:rPr lang="ru-RU" sz="2000" spc="30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86*20</a:t>
            </a:r>
            <a:r>
              <a:rPr lang="ru-RU" sz="2000" spc="5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=</a:t>
            </a:r>
            <a:r>
              <a:rPr lang="ru-RU" sz="2000" spc="15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1720</a:t>
            </a:r>
            <a:r>
              <a:rPr lang="ru-RU" sz="2000" spc="30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деталей,</a:t>
            </a:r>
            <a:r>
              <a:rPr lang="ru-RU" sz="2000" spc="1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процент</a:t>
            </a:r>
            <a:r>
              <a:rPr lang="ru-RU" sz="2000" spc="3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превышения нормы</a:t>
            </a:r>
            <a:r>
              <a:rPr lang="ru-RU" sz="2000" spc="1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выработки равен</a:t>
            </a:r>
            <a:r>
              <a:rPr lang="ru-RU" sz="2000" spc="-1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1978/1720*100%</a:t>
            </a:r>
            <a:r>
              <a:rPr lang="ru-RU" sz="2000" spc="8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-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100%</a:t>
            </a:r>
            <a:r>
              <a:rPr lang="ru-RU" sz="2000" spc="3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=</a:t>
            </a:r>
            <a:r>
              <a:rPr lang="ru-RU" sz="2000" spc="1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15%.</a:t>
            </a:r>
            <a:r>
              <a:rPr lang="ru-RU" sz="2000" spc="15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Премия</a:t>
            </a:r>
            <a:r>
              <a:rPr lang="ru-RU" sz="2000" spc="35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составляет</a:t>
            </a:r>
            <a:r>
              <a:rPr lang="ru-RU" sz="2000" spc="30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15*0,5</a:t>
            </a:r>
            <a:r>
              <a:rPr lang="ru-RU" sz="2000" spc="4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= </a:t>
            </a:r>
            <a:r>
              <a:rPr lang="ru-RU" sz="2000" spc="-345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7,5%</a:t>
            </a:r>
            <a:r>
              <a:rPr lang="ru-RU" sz="2000" spc="25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от</a:t>
            </a:r>
            <a:r>
              <a:rPr lang="ru-RU" sz="2000" spc="10" dirty="0">
                <a:cs typeface="Calibri"/>
              </a:rPr>
              <a:t> </a:t>
            </a:r>
            <a:r>
              <a:rPr lang="ru-RU" sz="2000" spc="-15" dirty="0">
                <a:cs typeface="Calibri"/>
              </a:rPr>
              <a:t>сдельной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заработной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платы.</a:t>
            </a:r>
            <a:endParaRPr lang="ru-RU" sz="2000" dirty="0">
              <a:cs typeface="Calibri"/>
            </a:endParaRPr>
          </a:p>
          <a:p>
            <a:pPr marL="184785" indent="-172720">
              <a:lnSpc>
                <a:spcPct val="120000"/>
              </a:lnSpc>
              <a:spcBef>
                <a:spcPts val="21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lang="ru-RU" sz="2000" spc="-50" dirty="0">
                <a:cs typeface="Calibri"/>
              </a:rPr>
              <a:t>Тогда</a:t>
            </a:r>
            <a:r>
              <a:rPr lang="ru-RU" sz="2000" spc="-20" dirty="0">
                <a:cs typeface="Calibri"/>
              </a:rPr>
              <a:t> </a:t>
            </a:r>
            <a:r>
              <a:rPr lang="ru-RU" sz="2000" spc="-10" dirty="0" err="1">
                <a:cs typeface="Calibri"/>
              </a:rPr>
              <a:t>Зсдпр</a:t>
            </a:r>
            <a:r>
              <a:rPr lang="ru-RU" sz="2000" spc="2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=</a:t>
            </a:r>
            <a:r>
              <a:rPr lang="ru-RU" sz="2000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98900</a:t>
            </a:r>
            <a:r>
              <a:rPr lang="ru-RU" sz="2000" spc="3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+</a:t>
            </a:r>
            <a:r>
              <a:rPr lang="ru-RU" sz="2000" spc="-10" dirty="0">
                <a:cs typeface="Calibri"/>
              </a:rPr>
              <a:t> 98900</a:t>
            </a:r>
            <a:r>
              <a:rPr lang="ru-RU" sz="2000" spc="35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*7,5%</a:t>
            </a:r>
            <a:r>
              <a:rPr lang="ru-RU" sz="2000" spc="4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=</a:t>
            </a:r>
            <a:r>
              <a:rPr lang="ru-RU" sz="2000" spc="-10" dirty="0">
                <a:cs typeface="Calibri"/>
              </a:rPr>
              <a:t> 106317,5</a:t>
            </a:r>
            <a:r>
              <a:rPr lang="ru-RU" sz="2000" spc="4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руб.</a:t>
            </a:r>
            <a:endParaRPr lang="ru-RU" sz="2000" dirty="0">
              <a:cs typeface="Calibri"/>
            </a:endParaRPr>
          </a:p>
          <a:p>
            <a:pPr marL="184785" indent="-172720">
              <a:lnSpc>
                <a:spcPct val="120000"/>
              </a:lnSpc>
              <a:spcBef>
                <a:spcPts val="229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lang="ru-RU" sz="2000" spc="-5" dirty="0">
                <a:cs typeface="Calibri"/>
              </a:rPr>
              <a:t>д)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При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u="heavy" spc="-5" dirty="0">
                <a:uFill>
                  <a:solidFill>
                    <a:srgbClr val="000000"/>
                  </a:solidFill>
                </a:uFill>
                <a:cs typeface="Calibri"/>
              </a:rPr>
              <a:t>индивидуальной</a:t>
            </a:r>
            <a:r>
              <a:rPr lang="ru-RU" sz="2000" u="heavy" spc="5" dirty="0">
                <a:uFill>
                  <a:solidFill>
                    <a:srgbClr val="000000"/>
                  </a:solidFill>
                </a:uFill>
                <a:cs typeface="Calibri"/>
              </a:rPr>
              <a:t> </a:t>
            </a:r>
            <a:r>
              <a:rPr lang="ru-RU" sz="2000" u="heavy" spc="-10" dirty="0">
                <a:uFill>
                  <a:solidFill>
                    <a:srgbClr val="000000"/>
                  </a:solidFill>
                </a:uFill>
                <a:cs typeface="Calibri"/>
              </a:rPr>
              <a:t>сдельно-прогрессивной</a:t>
            </a:r>
            <a:r>
              <a:rPr lang="ru-RU" sz="2000" u="heavy" spc="35" dirty="0">
                <a:uFill>
                  <a:solidFill>
                    <a:srgbClr val="000000"/>
                  </a:solidFill>
                </a:uFill>
                <a:cs typeface="Calibri"/>
              </a:rPr>
              <a:t> </a:t>
            </a:r>
            <a:r>
              <a:rPr lang="ru-RU" sz="2000" u="heavy" spc="-10" dirty="0">
                <a:uFill>
                  <a:solidFill>
                    <a:srgbClr val="000000"/>
                  </a:solidFill>
                </a:uFill>
                <a:cs typeface="Calibri"/>
              </a:rPr>
              <a:t>оплате</a:t>
            </a:r>
            <a:r>
              <a:rPr lang="ru-RU" sz="2000" spc="25" dirty="0">
                <a:cs typeface="Calibri"/>
              </a:rPr>
              <a:t> </a:t>
            </a:r>
            <a:r>
              <a:rPr lang="ru-RU" sz="2000" spc="-20" dirty="0">
                <a:cs typeface="Calibri"/>
              </a:rPr>
              <a:t>труда</a:t>
            </a:r>
            <a:r>
              <a:rPr lang="ru-RU" sz="200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размер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заработной платы</a:t>
            </a:r>
            <a:r>
              <a:rPr lang="ru-RU" sz="2000" spc="-10" dirty="0">
                <a:cs typeface="Calibri"/>
              </a:rPr>
              <a:t> </a:t>
            </a:r>
            <a:r>
              <a:rPr lang="ru-RU" sz="2000" spc="-15" dirty="0">
                <a:cs typeface="Calibri"/>
              </a:rPr>
              <a:t>определяется</a:t>
            </a:r>
            <a:r>
              <a:rPr lang="ru-RU" sz="2000" spc="6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по</a:t>
            </a:r>
            <a:r>
              <a:rPr lang="ru-RU" sz="2000" spc="20" dirty="0">
                <a:cs typeface="Calibri"/>
              </a:rPr>
              <a:t> </a:t>
            </a:r>
            <a:r>
              <a:rPr lang="ru-RU" sz="2000" spc="-15" dirty="0">
                <a:cs typeface="Calibri"/>
              </a:rPr>
              <a:t>формуле:</a:t>
            </a:r>
            <a:r>
              <a:rPr lang="ru-RU" sz="2000" spc="40" dirty="0">
                <a:cs typeface="Calibri"/>
              </a:rPr>
              <a:t> </a:t>
            </a:r>
            <a:r>
              <a:rPr lang="ru-RU" sz="2000" spc="-5" dirty="0" err="1">
                <a:cs typeface="Calibri"/>
              </a:rPr>
              <a:t>Зсд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spc="-5" dirty="0" err="1">
                <a:cs typeface="Calibri"/>
              </a:rPr>
              <a:t>пргр</a:t>
            </a:r>
            <a:r>
              <a:rPr lang="ru-RU" sz="200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=</a:t>
            </a:r>
            <a:r>
              <a:rPr lang="ru-RU" sz="2000" spc="15" dirty="0">
                <a:cs typeface="Calibri"/>
              </a:rPr>
              <a:t> </a:t>
            </a:r>
            <a:r>
              <a:rPr lang="ru-RU" sz="2000" spc="-5" dirty="0" err="1">
                <a:cs typeface="Calibri"/>
              </a:rPr>
              <a:t>Зрас</a:t>
            </a:r>
            <a:r>
              <a:rPr lang="ru-RU" sz="200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*</a:t>
            </a:r>
            <a:r>
              <a:rPr lang="ru-RU" sz="2000" spc="15" dirty="0">
                <a:cs typeface="Calibri"/>
              </a:rPr>
              <a:t> </a:t>
            </a:r>
            <a:r>
              <a:rPr lang="ru-RU" sz="2000" spc="-5" dirty="0" err="1">
                <a:cs typeface="Calibri"/>
              </a:rPr>
              <a:t>Nбаз</a:t>
            </a:r>
            <a:r>
              <a:rPr lang="ru-RU" sz="2000" spc="1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+</a:t>
            </a:r>
            <a:r>
              <a:rPr lang="ru-RU" sz="2000" spc="15" dirty="0">
                <a:cs typeface="Calibri"/>
              </a:rPr>
              <a:t> </a:t>
            </a:r>
            <a:r>
              <a:rPr lang="ru-RU" sz="2000" spc="-5" dirty="0" err="1">
                <a:cs typeface="Calibri"/>
              </a:rPr>
              <a:t>Зрас</a:t>
            </a:r>
            <a:r>
              <a:rPr lang="ru-RU" sz="2000" spc="-5" dirty="0">
                <a:cs typeface="Calibri"/>
              </a:rPr>
              <a:t>*(</a:t>
            </a:r>
            <a:r>
              <a:rPr lang="ru-RU" sz="2000" spc="-5" dirty="0" err="1">
                <a:cs typeface="Calibri"/>
              </a:rPr>
              <a:t>Nфакт</a:t>
            </a:r>
            <a:r>
              <a:rPr lang="ru-RU" sz="2000" spc="2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–</a:t>
            </a:r>
            <a:r>
              <a:rPr lang="ru-RU" sz="2000" spc="15" dirty="0">
                <a:cs typeface="Calibri"/>
              </a:rPr>
              <a:t> </a:t>
            </a:r>
            <a:r>
              <a:rPr lang="ru-RU" sz="2000" spc="-5" dirty="0" err="1">
                <a:cs typeface="Calibri"/>
              </a:rPr>
              <a:t>Nбаз</a:t>
            </a:r>
            <a:r>
              <a:rPr lang="ru-RU" sz="2000" spc="-5" dirty="0">
                <a:cs typeface="Calibri"/>
              </a:rPr>
              <a:t>),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spc="-35" dirty="0">
                <a:cs typeface="Calibri"/>
              </a:rPr>
              <a:t>где </a:t>
            </a:r>
            <a:r>
              <a:rPr lang="ru-RU" sz="2000" spc="-345" dirty="0">
                <a:cs typeface="Calibri"/>
              </a:rPr>
              <a:t> </a:t>
            </a:r>
            <a:r>
              <a:rPr lang="ru-RU" sz="2000" spc="-5" dirty="0" err="1">
                <a:cs typeface="Calibri"/>
              </a:rPr>
              <a:t>Nбаз</a:t>
            </a:r>
            <a:r>
              <a:rPr lang="ru-RU" sz="2000" spc="-1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—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spc="-15" dirty="0">
                <a:cs typeface="Calibri"/>
              </a:rPr>
              <a:t>исходная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норма</a:t>
            </a:r>
            <a:r>
              <a:rPr lang="ru-RU" sz="2000" spc="10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(база),</a:t>
            </a:r>
            <a:r>
              <a:rPr lang="ru-RU" sz="2000" dirty="0">
                <a:cs typeface="Calibri"/>
              </a:rPr>
              <a:t> </a:t>
            </a:r>
            <a:r>
              <a:rPr lang="ru-RU" sz="2000" spc="-25" dirty="0">
                <a:cs typeface="Calibri"/>
              </a:rPr>
              <a:t>шт.</a:t>
            </a:r>
            <a:endParaRPr lang="ru-RU" sz="2000" dirty="0">
              <a:cs typeface="Calibri"/>
            </a:endParaRPr>
          </a:p>
          <a:p>
            <a:pPr marL="230504" indent="-218440">
              <a:lnSpc>
                <a:spcPct val="120000"/>
              </a:lnSpc>
              <a:spcBef>
                <a:spcPts val="225"/>
              </a:spcBef>
              <a:buFont typeface="Microsoft Sans Serif"/>
              <a:buChar char="•"/>
              <a:tabLst>
                <a:tab pos="230504" algn="l"/>
                <a:tab pos="231140" algn="l"/>
              </a:tabLst>
            </a:pPr>
            <a:r>
              <a:rPr lang="ru-RU" sz="2000" spc="-45" dirty="0">
                <a:cs typeface="Calibri"/>
              </a:rPr>
              <a:t>Тогда:</a:t>
            </a:r>
            <a:r>
              <a:rPr lang="ru-RU" sz="2000" spc="-10" dirty="0">
                <a:cs typeface="Calibri"/>
              </a:rPr>
              <a:t> </a:t>
            </a:r>
            <a:r>
              <a:rPr lang="ru-RU" sz="2000" spc="-5" dirty="0" err="1">
                <a:cs typeface="Calibri"/>
              </a:rPr>
              <a:t>Зсд.пргр</a:t>
            </a:r>
            <a:r>
              <a:rPr lang="ru-RU" sz="200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=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50*1720</a:t>
            </a:r>
            <a:r>
              <a:rPr lang="ru-RU" sz="2000" spc="5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+</a:t>
            </a:r>
            <a:r>
              <a:rPr lang="ru-RU" sz="2000" spc="1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50*1,8*(1978</a:t>
            </a:r>
            <a:r>
              <a:rPr lang="ru-RU" sz="2000" spc="7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–</a:t>
            </a:r>
            <a:r>
              <a:rPr lang="ru-RU" sz="2000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1720)</a:t>
            </a:r>
            <a:r>
              <a:rPr lang="ru-RU" sz="2000" spc="4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=</a:t>
            </a:r>
            <a:r>
              <a:rPr lang="ru-RU" sz="2000" spc="5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109220</a:t>
            </a:r>
            <a:r>
              <a:rPr lang="ru-RU" sz="2000" spc="45" dirty="0">
                <a:cs typeface="Calibri"/>
              </a:rPr>
              <a:t> </a:t>
            </a:r>
            <a:r>
              <a:rPr lang="ru-RU" sz="2000" spc="-10" dirty="0">
                <a:cs typeface="Calibri"/>
              </a:rPr>
              <a:t>руб.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37432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9717" y="787400"/>
            <a:ext cx="14655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Задача: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618540" y="1757553"/>
            <a:ext cx="8073390" cy="253165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 indent="685165" algn="just">
              <a:lnSpc>
                <a:spcPct val="130000"/>
              </a:lnSpc>
              <a:spcBef>
                <a:spcPts val="350"/>
              </a:spcBef>
            </a:pPr>
            <a:r>
              <a:rPr sz="2100" spc="-5" dirty="0">
                <a:latin typeface="Calibri"/>
                <a:cs typeface="Calibri"/>
              </a:rPr>
              <a:t>Норма времени </a:t>
            </a:r>
            <a:r>
              <a:rPr sz="2100" dirty="0">
                <a:latin typeface="Calibri"/>
                <a:cs typeface="Calibri"/>
              </a:rPr>
              <a:t>на </a:t>
            </a:r>
            <a:r>
              <a:rPr sz="2100" spc="-15" dirty="0">
                <a:latin typeface="Calibri"/>
                <a:cs typeface="Calibri"/>
              </a:rPr>
              <a:t>изделие </a:t>
            </a:r>
            <a:r>
              <a:rPr sz="2100" dirty="0">
                <a:latin typeface="Calibri"/>
                <a:cs typeface="Calibri"/>
              </a:rPr>
              <a:t>– </a:t>
            </a:r>
            <a:r>
              <a:rPr sz="2100" spc="-5" dirty="0">
                <a:latin typeface="Calibri"/>
                <a:cs typeface="Calibri"/>
              </a:rPr>
              <a:t>12 мин., </a:t>
            </a:r>
            <a:r>
              <a:rPr sz="2100" dirty="0">
                <a:latin typeface="Calibri"/>
                <a:cs typeface="Calibri"/>
              </a:rPr>
              <a:t>часовая </a:t>
            </a:r>
            <a:r>
              <a:rPr sz="2100" spc="-5" dirty="0">
                <a:latin typeface="Calibri"/>
                <a:cs typeface="Calibri"/>
              </a:rPr>
              <a:t>тарифная </a:t>
            </a:r>
            <a:r>
              <a:rPr sz="2100" spc="-15" dirty="0">
                <a:latin typeface="Calibri"/>
                <a:cs typeface="Calibri"/>
              </a:rPr>
              <a:t>ставка 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при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данной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сложности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труда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15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руб.,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месяце</a:t>
            </a:r>
            <a:r>
              <a:rPr sz="2100" spc="-5" dirty="0">
                <a:latin typeface="Calibri"/>
                <a:cs typeface="Calibri"/>
              </a:rPr>
              <a:t> 24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рабочих</a:t>
            </a:r>
            <a:r>
              <a:rPr sz="2100" spc="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дня, </a:t>
            </a:r>
            <a:r>
              <a:rPr sz="2100" dirty="0">
                <a:latin typeface="Calibri"/>
                <a:cs typeface="Calibri"/>
              </a:rPr>
              <a:t> смена – 8 часов. За </a:t>
            </a:r>
            <a:r>
              <a:rPr sz="2100" spc="-5" dirty="0">
                <a:latin typeface="Calibri"/>
                <a:cs typeface="Calibri"/>
              </a:rPr>
              <a:t>месяц </a:t>
            </a:r>
            <a:r>
              <a:rPr sz="2100" spc="-10" dirty="0">
                <a:latin typeface="Calibri"/>
                <a:cs typeface="Calibri"/>
              </a:rPr>
              <a:t>изготовлено </a:t>
            </a:r>
            <a:r>
              <a:rPr sz="2100" dirty="0">
                <a:latin typeface="Calibri"/>
                <a:cs typeface="Calibri"/>
              </a:rPr>
              <a:t>1008 </a:t>
            </a:r>
            <a:r>
              <a:rPr sz="2100" spc="-10" dirty="0">
                <a:latin typeface="Calibri"/>
                <a:cs typeface="Calibri"/>
              </a:rPr>
              <a:t>изделий. </a:t>
            </a:r>
            <a:r>
              <a:rPr sz="2100" spc="-5" dirty="0">
                <a:latin typeface="Calibri"/>
                <a:cs typeface="Calibri"/>
              </a:rPr>
              <a:t>Найти норму 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выработки </a:t>
            </a:r>
            <a:r>
              <a:rPr sz="2100" dirty="0">
                <a:latin typeface="Calibri"/>
                <a:cs typeface="Calibri"/>
              </a:rPr>
              <a:t>в </a:t>
            </a:r>
            <a:r>
              <a:rPr sz="2100" spc="10" dirty="0">
                <a:latin typeface="Calibri"/>
                <a:cs typeface="Calibri"/>
              </a:rPr>
              <a:t>месяц, </a:t>
            </a:r>
            <a:r>
              <a:rPr sz="2100" spc="-10" dirty="0">
                <a:latin typeface="Calibri"/>
                <a:cs typeface="Calibri"/>
              </a:rPr>
              <a:t>сдельную </a:t>
            </a:r>
            <a:r>
              <a:rPr sz="2100" spc="-5" dirty="0">
                <a:latin typeface="Calibri"/>
                <a:cs typeface="Calibri"/>
              </a:rPr>
              <a:t>расценку на </a:t>
            </a:r>
            <a:r>
              <a:rPr sz="2100" spc="-10" dirty="0">
                <a:latin typeface="Calibri"/>
                <a:cs typeface="Calibri"/>
              </a:rPr>
              <a:t>изделие, сумму сдельной </a:t>
            </a:r>
            <a:r>
              <a:rPr sz="2100" spc="-5" dirty="0">
                <a:latin typeface="Calibri"/>
                <a:cs typeface="Calibri"/>
              </a:rPr>
              <a:t> зарплаты</a:t>
            </a:r>
            <a:r>
              <a:rPr sz="2100" dirty="0">
                <a:latin typeface="Calibri"/>
                <a:cs typeface="Calibri"/>
              </a:rPr>
              <a:t> в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10" dirty="0">
                <a:latin typeface="Calibri"/>
                <a:cs typeface="Calibri"/>
              </a:rPr>
              <a:t>месяц,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если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каждый</a:t>
            </a:r>
            <a:r>
              <a:rPr sz="2100" spc="-10" dirty="0">
                <a:latin typeface="Calibri"/>
                <a:cs typeface="Calibri"/>
              </a:rPr>
              <a:t> процент</a:t>
            </a:r>
            <a:r>
              <a:rPr sz="2100" spc="-5" dirty="0">
                <a:latin typeface="Calibri"/>
                <a:cs typeface="Calibri"/>
              </a:rPr>
              <a:t> перевыполнения 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выплачивается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1,5%</a:t>
            </a:r>
            <a:r>
              <a:rPr sz="2100" spc="-10" dirty="0">
                <a:latin typeface="Calibri"/>
                <a:cs typeface="Calibri"/>
              </a:rPr>
              <a:t> заработка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 </a:t>
            </a:r>
            <a:r>
              <a:rPr sz="2100" spc="-15" dirty="0">
                <a:latin typeface="Calibri"/>
                <a:cs typeface="Calibri"/>
              </a:rPr>
              <a:t>сдельным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расценкам.</a:t>
            </a:r>
            <a:endParaRPr sz="2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16273" y="849579"/>
            <a:ext cx="1713864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Решение: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8540" y="1832287"/>
            <a:ext cx="6456680" cy="3141980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2100" spc="-10" dirty="0">
                <a:latin typeface="Calibri"/>
                <a:cs typeface="Calibri"/>
              </a:rPr>
              <a:t>Объем производства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 </a:t>
            </a:r>
            <a:r>
              <a:rPr sz="2100" spc="-5" dirty="0">
                <a:latin typeface="Calibri"/>
                <a:cs typeface="Calibri"/>
              </a:rPr>
              <a:t>час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 60/12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5 </a:t>
            </a:r>
            <a:r>
              <a:rPr sz="2100" spc="-35" dirty="0">
                <a:latin typeface="Calibri"/>
                <a:cs typeface="Calibri"/>
              </a:rPr>
              <a:t>шт.</a:t>
            </a:r>
            <a:endParaRPr sz="2100">
              <a:latin typeface="Calibri"/>
              <a:cs typeface="Calibri"/>
            </a:endParaRPr>
          </a:p>
          <a:p>
            <a:pPr marL="12700" marR="2082164">
              <a:lnSpc>
                <a:spcPts val="3070"/>
              </a:lnSpc>
              <a:spcBef>
                <a:spcPts val="185"/>
              </a:spcBef>
            </a:pPr>
            <a:r>
              <a:rPr sz="2100" spc="-5" dirty="0">
                <a:latin typeface="Calibri"/>
                <a:cs typeface="Calibri"/>
              </a:rPr>
              <a:t>Норма выработки </a:t>
            </a:r>
            <a:r>
              <a:rPr sz="2100" dirty="0">
                <a:latin typeface="Calibri"/>
                <a:cs typeface="Calibri"/>
              </a:rPr>
              <a:t>= 5 × 8 </a:t>
            </a:r>
            <a:r>
              <a:rPr sz="2100" spc="-5" dirty="0">
                <a:latin typeface="Calibri"/>
                <a:cs typeface="Calibri"/>
              </a:rPr>
              <a:t>×24 </a:t>
            </a:r>
            <a:r>
              <a:rPr sz="2100" dirty="0">
                <a:latin typeface="Calibri"/>
                <a:cs typeface="Calibri"/>
              </a:rPr>
              <a:t>= 960 </a:t>
            </a:r>
            <a:r>
              <a:rPr sz="2100" spc="-35" dirty="0">
                <a:latin typeface="Calibri"/>
                <a:cs typeface="Calibri"/>
              </a:rPr>
              <a:t>шт. </a:t>
            </a:r>
            <a:r>
              <a:rPr sz="2100" spc="-46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Сдельная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расценка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 </a:t>
            </a:r>
            <a:r>
              <a:rPr sz="2100" spc="-5" dirty="0">
                <a:latin typeface="Calibri"/>
                <a:cs typeface="Calibri"/>
              </a:rPr>
              <a:t>15/5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 </a:t>
            </a:r>
            <a:r>
              <a:rPr sz="2100" spc="-20" dirty="0">
                <a:latin typeface="Calibri"/>
                <a:cs typeface="Calibri"/>
              </a:rPr>
              <a:t>руб./шт.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2100" dirty="0">
                <a:latin typeface="Calibri"/>
                <a:cs typeface="Calibri"/>
              </a:rPr>
              <a:t>План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перевыполнен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5%.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((1008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-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960)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100/960)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2100" spc="-15" dirty="0">
                <a:latin typeface="Calibri"/>
                <a:cs typeface="Calibri"/>
              </a:rPr>
              <a:t>Сдельный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заработок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1008</a:t>
            </a:r>
            <a:r>
              <a:rPr sz="2100" spc="-5" dirty="0">
                <a:latin typeface="Calibri"/>
                <a:cs typeface="Calibri"/>
              </a:rPr>
              <a:t> ×3</a:t>
            </a:r>
            <a:r>
              <a:rPr sz="2100" dirty="0">
                <a:latin typeface="Calibri"/>
                <a:cs typeface="Calibri"/>
              </a:rPr>
              <a:t> 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3024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2100" dirty="0">
                <a:latin typeface="Calibri"/>
                <a:cs typeface="Calibri"/>
              </a:rPr>
              <a:t>Зарплата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</a:t>
            </a:r>
            <a:r>
              <a:rPr sz="2100" spc="-5" dirty="0">
                <a:latin typeface="Calibri"/>
                <a:cs typeface="Calibri"/>
              </a:rPr>
              <a:t> премией</a:t>
            </a:r>
            <a:r>
              <a:rPr sz="2100" dirty="0">
                <a:latin typeface="Calibri"/>
                <a:cs typeface="Calibri"/>
              </a:rPr>
              <a:t> 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3024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+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3024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×1,5%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×5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3250,8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2100" dirty="0">
                <a:latin typeface="Calibri"/>
                <a:cs typeface="Calibri"/>
              </a:rPr>
              <a:t>3024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×1,5%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45,36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2100" dirty="0">
                <a:latin typeface="Calibri"/>
                <a:cs typeface="Calibri"/>
              </a:rPr>
              <a:t>45,36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×5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226,8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11453"/>
            <a:ext cx="553593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Повременно-сдельная</a:t>
            </a:r>
            <a:r>
              <a:rPr spc="-70" dirty="0"/>
              <a:t> </a:t>
            </a:r>
            <a:r>
              <a:rPr spc="-5" dirty="0"/>
              <a:t>система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826858" cy="14311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ts val="2395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400" spc="-20" dirty="0">
                <a:latin typeface="Calibri"/>
                <a:cs typeface="Calibri"/>
              </a:rPr>
              <a:t>одна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часть</a:t>
            </a:r>
            <a:r>
              <a:rPr sz="2400" spc="-5" dirty="0">
                <a:latin typeface="Calibri"/>
                <a:cs typeface="Calibri"/>
              </a:rPr>
              <a:t> оплаты</a:t>
            </a:r>
            <a:r>
              <a:rPr sz="2400" spc="459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выплачивается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пропорции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к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отработанному</a:t>
            </a:r>
            <a:r>
              <a:rPr lang="ru-RU" sz="2400" spc="-5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времени</a:t>
            </a:r>
            <a:r>
              <a:rPr sz="2400" spc="-5" dirty="0">
                <a:latin typeface="Calibri"/>
                <a:cs typeface="Calibri"/>
              </a:rPr>
              <a:t>;</a:t>
            </a:r>
            <a:endParaRPr sz="24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400" spc="-10" dirty="0">
                <a:latin typeface="Calibri"/>
                <a:cs typeface="Calibri"/>
              </a:rPr>
              <a:t>вторая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 </a:t>
            </a:r>
            <a:r>
              <a:rPr sz="2400" spc="-10" dirty="0">
                <a:latin typeface="Calibri"/>
                <a:cs typeface="Calibri"/>
              </a:rPr>
              <a:t>соответствии</a:t>
            </a:r>
            <a:r>
              <a:rPr sz="2400" dirty="0">
                <a:latin typeface="Calibri"/>
                <a:cs typeface="Calibri"/>
              </a:rPr>
              <a:t> с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объемом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выпущенной </a:t>
            </a:r>
            <a:r>
              <a:rPr sz="2400" spc="-10" dirty="0">
                <a:latin typeface="Calibri"/>
                <a:cs typeface="Calibri"/>
              </a:rPr>
              <a:t>продукции.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822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spc="-5" dirty="0"/>
              <a:t>Предпосылки внедрения повременной- </a:t>
            </a:r>
            <a:r>
              <a:rPr spc="-735" dirty="0"/>
              <a:t> </a:t>
            </a:r>
            <a:r>
              <a:rPr spc="-5" dirty="0"/>
              <a:t>сдельной</a:t>
            </a:r>
            <a:r>
              <a:rPr spc="-10" dirty="0"/>
              <a:t> </a:t>
            </a:r>
            <a:r>
              <a:rPr spc="-5" dirty="0"/>
              <a:t>системы</a:t>
            </a:r>
            <a:r>
              <a:rPr spc="-30" dirty="0"/>
              <a:t> </a:t>
            </a:r>
            <a:r>
              <a:rPr spc="-5" dirty="0"/>
              <a:t>оплаты</a:t>
            </a:r>
            <a:r>
              <a:rPr spc="-10" dirty="0"/>
              <a:t> </a:t>
            </a:r>
            <a:r>
              <a:rPr spc="-5" dirty="0"/>
              <a:t>труда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632700" cy="3531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ts val="2395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количественные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показатели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выработки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(в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натуральных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или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270"/>
              </a:lnSpc>
            </a:pPr>
            <a:r>
              <a:rPr sz="2100" spc="-10" dirty="0">
                <a:latin typeface="Calibri"/>
                <a:cs typeface="Calibri"/>
              </a:rPr>
              <a:t>денежных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единицах, единицах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обслуживания), </a:t>
            </a:r>
            <a:r>
              <a:rPr sz="2100" spc="-15" dirty="0">
                <a:latin typeface="Calibri"/>
                <a:cs typeface="Calibri"/>
              </a:rPr>
              <a:t>которые</a:t>
            </a:r>
            <a:r>
              <a:rPr sz="2100" spc="-5" dirty="0">
                <a:latin typeface="Calibri"/>
                <a:cs typeface="Calibri"/>
              </a:rPr>
              <a:t> могут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dirty="0">
                <a:latin typeface="Calibri"/>
                <a:cs typeface="Calibri"/>
              </a:rPr>
              <a:t>применяться </a:t>
            </a:r>
            <a:r>
              <a:rPr sz="2100" spc="-15" dirty="0">
                <a:latin typeface="Calibri"/>
                <a:cs typeface="Calibri"/>
              </a:rPr>
              <a:t>как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ко</a:t>
            </a:r>
            <a:r>
              <a:rPr sz="2100" spc="-5" dirty="0">
                <a:latin typeface="Calibri"/>
                <a:cs typeface="Calibri"/>
              </a:rPr>
              <a:t> всем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функциям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работника,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так </a:t>
            </a:r>
            <a:r>
              <a:rPr sz="2100" dirty="0">
                <a:latin typeface="Calibri"/>
                <a:cs typeface="Calibri"/>
              </a:rPr>
              <a:t>и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к их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части;</a:t>
            </a:r>
            <a:endParaRPr sz="2100">
              <a:latin typeface="Calibri"/>
              <a:cs typeface="Calibri"/>
            </a:endParaRPr>
          </a:p>
          <a:p>
            <a:pPr marL="184785" marR="5080" indent="-172720">
              <a:lnSpc>
                <a:spcPts val="2270"/>
              </a:lnSpc>
              <a:spcBef>
                <a:spcPts val="82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помимо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часто</a:t>
            </a:r>
            <a:r>
              <a:rPr sz="2100" spc="-10" dirty="0">
                <a:latin typeface="Calibri"/>
                <a:cs typeface="Calibri"/>
              </a:rPr>
              <a:t> повторяющихся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операций работник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периодически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занят разовыми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поручениями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либо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несистематическими, 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разнородными </a:t>
            </a:r>
            <a:r>
              <a:rPr sz="2100" spc="-5" dirty="0">
                <a:latin typeface="Calibri"/>
                <a:cs typeface="Calibri"/>
              </a:rPr>
              <a:t>операциями;</a:t>
            </a:r>
            <a:endParaRPr sz="2100">
              <a:latin typeface="Calibri"/>
              <a:cs typeface="Calibri"/>
            </a:endParaRPr>
          </a:p>
          <a:p>
            <a:pPr marL="184785" marR="123189" indent="-172720">
              <a:lnSpc>
                <a:spcPts val="2270"/>
              </a:lnSpc>
              <a:spcBef>
                <a:spcPts val="8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работник </a:t>
            </a:r>
            <a:r>
              <a:rPr sz="2100" dirty="0">
                <a:latin typeface="Calibri"/>
                <a:cs typeface="Calibri"/>
              </a:rPr>
              <a:t>прямо </a:t>
            </a:r>
            <a:r>
              <a:rPr sz="2100" spc="-10" dirty="0">
                <a:latin typeface="Calibri"/>
                <a:cs typeface="Calibri"/>
              </a:rPr>
              <a:t>влияет </a:t>
            </a:r>
            <a:r>
              <a:rPr sz="2100" dirty="0">
                <a:latin typeface="Calibri"/>
                <a:cs typeface="Calibri"/>
              </a:rPr>
              <a:t>на </a:t>
            </a:r>
            <a:r>
              <a:rPr sz="2100" spc="-5" dirty="0">
                <a:latin typeface="Calibri"/>
                <a:cs typeface="Calibri"/>
              </a:rPr>
              <a:t>выработку </a:t>
            </a:r>
            <a:r>
              <a:rPr sz="2100" spc="-15" dirty="0">
                <a:latin typeface="Calibri"/>
                <a:cs typeface="Calibri"/>
              </a:rPr>
              <a:t>как </a:t>
            </a:r>
            <a:r>
              <a:rPr sz="2100" dirty="0">
                <a:latin typeface="Calibri"/>
                <a:cs typeface="Calibri"/>
              </a:rPr>
              <a:t>по </a:t>
            </a:r>
            <a:r>
              <a:rPr sz="2100" spc="-5" dirty="0">
                <a:latin typeface="Calibri"/>
                <a:cs typeface="Calibri"/>
              </a:rPr>
              <a:t>всем операциям </a:t>
            </a:r>
            <a:r>
              <a:rPr sz="2100" dirty="0">
                <a:latin typeface="Calibri"/>
                <a:cs typeface="Calibri"/>
              </a:rPr>
              <a:t>на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своем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участке,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так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часть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из них;</a:t>
            </a:r>
            <a:endParaRPr sz="2100">
              <a:latin typeface="Calibri"/>
              <a:cs typeface="Calibri"/>
            </a:endParaRPr>
          </a:p>
          <a:p>
            <a:pPr marL="184785" marR="148590" indent="-172720">
              <a:lnSpc>
                <a:spcPts val="2270"/>
              </a:lnSpc>
              <a:spcBef>
                <a:spcPts val="8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компания испытает </a:t>
            </a:r>
            <a:r>
              <a:rPr sz="2100" spc="-10" dirty="0">
                <a:latin typeface="Calibri"/>
                <a:cs typeface="Calibri"/>
              </a:rPr>
              <a:t>потребность </a:t>
            </a:r>
            <a:r>
              <a:rPr sz="2100" spc="-5" dirty="0">
                <a:latin typeface="Calibri"/>
                <a:cs typeface="Calibri"/>
              </a:rPr>
              <a:t>воздействовать </a:t>
            </a:r>
            <a:r>
              <a:rPr sz="2100" spc="-10" dirty="0">
                <a:latin typeface="Calibri"/>
                <a:cs typeface="Calibri"/>
              </a:rPr>
              <a:t>одновременно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количественные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 </a:t>
            </a:r>
            <a:r>
              <a:rPr sz="2100" spc="-5" dirty="0">
                <a:latin typeface="Calibri"/>
                <a:cs typeface="Calibri"/>
              </a:rPr>
              <a:t>качественные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параметры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производства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 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минимальной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суммой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издержек.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822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spc="-5" dirty="0"/>
              <a:t>Варианты внедрения повременно- </a:t>
            </a:r>
            <a:r>
              <a:rPr spc="-735" dirty="0"/>
              <a:t> </a:t>
            </a:r>
            <a:r>
              <a:rPr spc="-5" dirty="0"/>
              <a:t>сдельной</a:t>
            </a:r>
            <a:r>
              <a:rPr spc="-10" dirty="0"/>
              <a:t> </a:t>
            </a:r>
            <a:r>
              <a:rPr spc="-5" dirty="0"/>
              <a:t>системы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70459"/>
            <a:ext cx="7903058" cy="3925433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100" dirty="0">
                <a:latin typeface="Calibri"/>
                <a:cs typeface="Calibri"/>
              </a:rPr>
              <a:t>1.</a:t>
            </a:r>
            <a:r>
              <a:rPr sz="2100" spc="-10" dirty="0">
                <a:latin typeface="Calibri"/>
                <a:cs typeface="Calibri"/>
              </a:rPr>
              <a:t> Система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контролируемой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выработки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42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800" spc="-30" dirty="0">
                <a:latin typeface="Calibri"/>
                <a:cs typeface="Calibri"/>
              </a:rPr>
              <a:t>ФОТ</a:t>
            </a:r>
            <a:r>
              <a:rPr sz="2800" spc="-5" dirty="0">
                <a:latin typeface="Calibri"/>
                <a:cs typeface="Calibri"/>
              </a:rPr>
              <a:t> =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Чс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*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 *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Vф /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Vн,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5" dirty="0">
                <a:latin typeface="Calibri"/>
                <a:cs typeface="Calibri"/>
              </a:rPr>
              <a:t>где</a:t>
            </a:r>
            <a:endParaRPr sz="28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9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Чс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часовая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(или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дневная)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ставка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t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фактически отработанное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период</a:t>
            </a:r>
            <a:r>
              <a:rPr sz="2100" spc="-5" dirty="0">
                <a:latin typeface="Calibri"/>
                <a:cs typeface="Calibri"/>
              </a:rPr>
              <a:t> время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Vф </a:t>
            </a:r>
            <a:r>
              <a:rPr sz="2100" dirty="0">
                <a:latin typeface="Calibri"/>
                <a:cs typeface="Calibri"/>
              </a:rPr>
              <a:t>– </a:t>
            </a:r>
            <a:r>
              <a:rPr sz="2100" spc="-5" dirty="0">
                <a:latin typeface="Calibri"/>
                <a:cs typeface="Calibri"/>
              </a:rPr>
              <a:t>фактический </a:t>
            </a:r>
            <a:r>
              <a:rPr sz="2100" spc="-10" dirty="0">
                <a:latin typeface="Calibri"/>
                <a:cs typeface="Calibri"/>
              </a:rPr>
              <a:t>объем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выработки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период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Vн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нормированное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задание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период</a:t>
            </a:r>
            <a:endParaRPr sz="2100" dirty="0">
              <a:latin typeface="Calibri"/>
              <a:cs typeface="Calibri"/>
            </a:endParaRPr>
          </a:p>
          <a:p>
            <a:pPr marL="275590" indent="-263525">
              <a:lnSpc>
                <a:spcPct val="100000"/>
              </a:lnSpc>
              <a:spcBef>
                <a:spcPts val="550"/>
              </a:spcBef>
              <a:buAutoNum type="arabicPeriod" startAt="2"/>
              <a:tabLst>
                <a:tab pos="276225" algn="l"/>
              </a:tabLst>
            </a:pPr>
            <a:r>
              <a:rPr sz="2100" spc="-10" dirty="0">
                <a:latin typeface="Calibri"/>
                <a:cs typeface="Calibri"/>
              </a:rPr>
              <a:t>Система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расценкой </a:t>
            </a:r>
            <a:r>
              <a:rPr sz="2100" dirty="0">
                <a:latin typeface="Calibri"/>
                <a:cs typeface="Calibri"/>
              </a:rPr>
              <a:t>за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единицу</a:t>
            </a:r>
            <a:r>
              <a:rPr sz="2100" spc="-15" dirty="0">
                <a:latin typeface="Calibri"/>
                <a:cs typeface="Calibri"/>
              </a:rPr>
              <a:t> изделия</a:t>
            </a:r>
            <a:endParaRPr sz="2100" dirty="0">
              <a:latin typeface="Calibri"/>
              <a:cs typeface="Calibri"/>
            </a:endParaRPr>
          </a:p>
          <a:p>
            <a:pPr marL="275590" indent="-263525">
              <a:lnSpc>
                <a:spcPts val="2395"/>
              </a:lnSpc>
              <a:spcBef>
                <a:spcPts val="540"/>
              </a:spcBef>
              <a:buAutoNum type="arabicPeriod" startAt="2"/>
              <a:tabLst>
                <a:tab pos="276225" algn="l"/>
              </a:tabLst>
            </a:pPr>
            <a:r>
              <a:rPr sz="2100" spc="-10" dirty="0">
                <a:latin typeface="Calibri"/>
                <a:cs typeface="Calibri"/>
              </a:rPr>
              <a:t>Система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</a:t>
            </a:r>
            <a:r>
              <a:rPr sz="2100" spc="-10" dirty="0">
                <a:latin typeface="Calibri"/>
                <a:cs typeface="Calibri"/>
              </a:rPr>
              <a:t> процентом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от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суммы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реализации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 err="1">
                <a:latin typeface="Calibri"/>
                <a:cs typeface="Calibri"/>
              </a:rPr>
              <a:t>или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 err="1">
                <a:latin typeface="Calibri"/>
                <a:cs typeface="Calibri"/>
              </a:rPr>
              <a:t>оценки</a:t>
            </a:r>
            <a:r>
              <a:rPr lang="ru-RU" sz="2100" spc="-10" dirty="0">
                <a:latin typeface="Calibri"/>
                <a:cs typeface="Calibri"/>
              </a:rPr>
              <a:t> </a:t>
            </a:r>
            <a:r>
              <a:rPr sz="2100" spc="-5" dirty="0" err="1">
                <a:latin typeface="Calibri"/>
                <a:cs typeface="Calibri"/>
              </a:rPr>
              <a:t>произведенной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продукции</a:t>
            </a:r>
            <a:endParaRPr sz="2100" dirty="0">
              <a:latin typeface="Calibri"/>
              <a:cs typeface="Calibri"/>
            </a:endParaRPr>
          </a:p>
          <a:p>
            <a:pPr marL="275590" indent="-263525">
              <a:lnSpc>
                <a:spcPct val="100000"/>
              </a:lnSpc>
              <a:spcBef>
                <a:spcPts val="555"/>
              </a:spcBef>
              <a:buAutoNum type="arabicPeriod" startAt="4"/>
              <a:tabLst>
                <a:tab pos="276225" algn="l"/>
              </a:tabLst>
            </a:pPr>
            <a:r>
              <a:rPr sz="2100" spc="-10" dirty="0">
                <a:latin typeface="Calibri"/>
                <a:cs typeface="Calibri"/>
              </a:rPr>
              <a:t>Повременно-сдельно-премиальная</a:t>
            </a:r>
            <a:r>
              <a:rPr sz="2100" spc="4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система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оплаты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труда</a:t>
            </a:r>
            <a:endParaRPr sz="2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822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spc="-5" dirty="0"/>
              <a:t>Пример повременно-сдельной оплаты </a:t>
            </a:r>
            <a:r>
              <a:rPr dirty="0"/>
              <a:t>с </a:t>
            </a:r>
            <a:r>
              <a:rPr spc="-735" dirty="0"/>
              <a:t> </a:t>
            </a:r>
            <a:r>
              <a:rPr spc="-5" dirty="0"/>
              <a:t>нормируемой</a:t>
            </a:r>
            <a:r>
              <a:rPr spc="5" dirty="0"/>
              <a:t> </a:t>
            </a:r>
            <a:r>
              <a:rPr spc="-5" dirty="0"/>
              <a:t>выработкой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5555615" cy="197167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Часовая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ставка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475</a:t>
            </a:r>
            <a:r>
              <a:rPr sz="2100" spc="-15" dirty="0">
                <a:latin typeface="Calibri"/>
                <a:cs typeface="Calibri"/>
              </a:rPr>
              <a:t> рублей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Нормированное</a:t>
            </a:r>
            <a:r>
              <a:rPr sz="2100" dirty="0">
                <a:latin typeface="Calibri"/>
                <a:cs typeface="Calibri"/>
              </a:rPr>
              <a:t> задание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месяц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45 000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35" dirty="0">
                <a:latin typeface="Calibri"/>
                <a:cs typeface="Calibri"/>
              </a:rPr>
              <a:t>шт.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Фактически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изготовлено</a:t>
            </a:r>
            <a:r>
              <a:rPr sz="2100" dirty="0">
                <a:latin typeface="Calibri"/>
                <a:cs typeface="Calibri"/>
              </a:rPr>
              <a:t> 46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35" dirty="0">
                <a:latin typeface="Calibri"/>
                <a:cs typeface="Calibri"/>
              </a:rPr>
              <a:t>шт.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Отработано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168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часов.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20" dirty="0">
                <a:latin typeface="Calibri"/>
                <a:cs typeface="Calibri"/>
              </a:rPr>
              <a:t>ФОТ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475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168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46200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45000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81928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822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spc="-5" dirty="0"/>
              <a:t>Пример повременно-сдельной оплаты </a:t>
            </a:r>
            <a:r>
              <a:rPr dirty="0"/>
              <a:t> </a:t>
            </a:r>
            <a:r>
              <a:rPr spc="-5" dirty="0"/>
              <a:t>труда</a:t>
            </a:r>
            <a:r>
              <a:rPr spc="-30" dirty="0"/>
              <a:t> </a:t>
            </a:r>
            <a:r>
              <a:rPr dirty="0"/>
              <a:t>с</a:t>
            </a:r>
            <a:r>
              <a:rPr spc="-15" dirty="0"/>
              <a:t> </a:t>
            </a:r>
            <a:r>
              <a:rPr dirty="0"/>
              <a:t>расценкой</a:t>
            </a:r>
            <a:r>
              <a:rPr spc="-20" dirty="0"/>
              <a:t> </a:t>
            </a:r>
            <a:r>
              <a:rPr spc="-5" dirty="0"/>
              <a:t>за</a:t>
            </a:r>
            <a:r>
              <a:rPr spc="-15" dirty="0"/>
              <a:t> </a:t>
            </a:r>
            <a:r>
              <a:rPr spc="-5" dirty="0"/>
              <a:t>единицу</a:t>
            </a:r>
            <a:r>
              <a:rPr spc="-10" dirty="0"/>
              <a:t> </a:t>
            </a:r>
            <a:r>
              <a:rPr spc="-5" dirty="0"/>
              <a:t>продукции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472945"/>
            <a:ext cx="7647940" cy="351472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Пусть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фирма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готова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платить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сотруднику </a:t>
            </a:r>
            <a:r>
              <a:rPr sz="2100" dirty="0">
                <a:latin typeface="Calibri"/>
                <a:cs typeface="Calibri"/>
              </a:rPr>
              <a:t>80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000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ts val="2395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Принято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решение,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что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60%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оплаты </a:t>
            </a:r>
            <a:r>
              <a:rPr sz="2100" spc="-30" dirty="0">
                <a:latin typeface="Calibri"/>
                <a:cs typeface="Calibri"/>
              </a:rPr>
              <a:t>будет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оформлено</a:t>
            </a:r>
            <a:r>
              <a:rPr sz="2100" spc="4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как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10" dirty="0">
                <a:latin typeface="Calibri"/>
                <a:cs typeface="Calibri"/>
              </a:rPr>
              <a:t>оклад,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а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dirty="0">
                <a:latin typeface="Calibri"/>
                <a:cs typeface="Calibri"/>
              </a:rPr>
              <a:t>40%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-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через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сдельную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расценку.</a:t>
            </a:r>
            <a:endParaRPr sz="2100">
              <a:latin typeface="Calibri"/>
              <a:cs typeface="Calibri"/>
            </a:endParaRPr>
          </a:p>
          <a:p>
            <a:pPr marL="184785" marR="738505" indent="-172720">
              <a:lnSpc>
                <a:spcPts val="2270"/>
              </a:lnSpc>
              <a:spcBef>
                <a:spcPts val="8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При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этом</a:t>
            </a:r>
            <a:r>
              <a:rPr sz="2100" spc="-15" dirty="0">
                <a:latin typeface="Calibri"/>
                <a:cs typeface="Calibri"/>
              </a:rPr>
              <a:t> допускается,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что </a:t>
            </a:r>
            <a:r>
              <a:rPr sz="2100" spc="-5" dirty="0">
                <a:latin typeface="Calibri"/>
                <a:cs typeface="Calibri"/>
              </a:rPr>
              <a:t>работник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может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перевыполнять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установленную норму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выработки.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1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Норма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выработки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-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5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ед.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час.</a:t>
            </a:r>
            <a:endParaRPr sz="2100">
              <a:latin typeface="Calibri"/>
              <a:cs typeface="Calibri"/>
            </a:endParaRPr>
          </a:p>
          <a:p>
            <a:pPr marL="184785" marR="802005" indent="-172720">
              <a:lnSpc>
                <a:spcPts val="2270"/>
              </a:lnSpc>
              <a:spcBef>
                <a:spcPts val="83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Среднемесячное</a:t>
            </a:r>
            <a:r>
              <a:rPr sz="2100" spc="4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количество</a:t>
            </a:r>
            <a:r>
              <a:rPr sz="2100" spc="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часов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производственному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календарю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168,3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</a:t>
            </a:r>
            <a:r>
              <a:rPr sz="2100" spc="-5" dirty="0">
                <a:latin typeface="Calibri"/>
                <a:cs typeface="Calibri"/>
              </a:rPr>
              <a:t> (2 </a:t>
            </a:r>
            <a:r>
              <a:rPr sz="2100" dirty="0">
                <a:latin typeface="Calibri"/>
                <a:cs typeface="Calibri"/>
              </a:rPr>
              <a:t>019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12).</a:t>
            </a:r>
            <a:endParaRPr sz="2100">
              <a:latin typeface="Calibri"/>
              <a:cs typeface="Calibri"/>
            </a:endParaRPr>
          </a:p>
          <a:p>
            <a:pPr marL="184785" marR="118110" indent="-172720">
              <a:lnSpc>
                <a:spcPts val="2270"/>
              </a:lnSpc>
              <a:spcBef>
                <a:spcPts val="8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30" dirty="0">
                <a:latin typeface="Calibri"/>
                <a:cs typeface="Calibri"/>
              </a:rPr>
              <a:t>Требуется</a:t>
            </a:r>
            <a:r>
              <a:rPr sz="2100" spc="4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сформировать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повременно-сдельную</a:t>
            </a:r>
            <a:r>
              <a:rPr sz="2100" spc="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систему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оплаты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 </a:t>
            </a:r>
            <a:r>
              <a:rPr sz="2100" spc="-5" dirty="0">
                <a:latin typeface="Calibri"/>
                <a:cs typeface="Calibri"/>
              </a:rPr>
              <a:t>проанализировать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ее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жизнеспособность.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822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spc="-5" dirty="0"/>
              <a:t>Пример повременно-сдельной оплаты </a:t>
            </a:r>
            <a:r>
              <a:rPr dirty="0"/>
              <a:t> </a:t>
            </a:r>
            <a:r>
              <a:rPr spc="-5" dirty="0"/>
              <a:t>труда</a:t>
            </a:r>
            <a:r>
              <a:rPr spc="-30" dirty="0"/>
              <a:t> </a:t>
            </a:r>
            <a:r>
              <a:rPr dirty="0"/>
              <a:t>с</a:t>
            </a:r>
            <a:r>
              <a:rPr spc="-15" dirty="0"/>
              <a:t> </a:t>
            </a:r>
            <a:r>
              <a:rPr dirty="0"/>
              <a:t>расценкой</a:t>
            </a:r>
            <a:r>
              <a:rPr spc="-20" dirty="0"/>
              <a:t> </a:t>
            </a:r>
            <a:r>
              <a:rPr spc="-5" dirty="0"/>
              <a:t>за</a:t>
            </a:r>
            <a:r>
              <a:rPr spc="-15" dirty="0"/>
              <a:t> </a:t>
            </a:r>
            <a:r>
              <a:rPr spc="-5" dirty="0"/>
              <a:t>единицу</a:t>
            </a:r>
            <a:r>
              <a:rPr spc="-10" dirty="0"/>
              <a:t> </a:t>
            </a:r>
            <a:r>
              <a:rPr spc="-5" dirty="0"/>
              <a:t>продукции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46597"/>
            <a:ext cx="7144384" cy="437134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2100" spc="-5" dirty="0">
                <a:latin typeface="Calibri"/>
                <a:cs typeface="Calibri"/>
              </a:rPr>
              <a:t>Решение:</a:t>
            </a:r>
            <a:endParaRPr sz="2100">
              <a:latin typeface="Calibri"/>
              <a:cs typeface="Calibri"/>
            </a:endParaRPr>
          </a:p>
          <a:p>
            <a:pPr marL="274955" indent="-26289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75590" algn="l"/>
              </a:tabLst>
            </a:pPr>
            <a:r>
              <a:rPr sz="2100" spc="-5" dirty="0">
                <a:latin typeface="Calibri"/>
                <a:cs typeface="Calibri"/>
              </a:rPr>
              <a:t>Рассчитываем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оклад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работника: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2100" dirty="0">
                <a:latin typeface="Calibri"/>
                <a:cs typeface="Calibri"/>
              </a:rPr>
              <a:t>80000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60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%</a:t>
            </a:r>
            <a:r>
              <a:rPr sz="2100" spc="4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48000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275590" indent="-263525">
              <a:lnSpc>
                <a:spcPct val="100000"/>
              </a:lnSpc>
              <a:spcBef>
                <a:spcPts val="300"/>
              </a:spcBef>
              <a:buAutoNum type="arabicPeriod" startAt="2"/>
              <a:tabLst>
                <a:tab pos="276225" algn="l"/>
              </a:tabLst>
            </a:pPr>
            <a:r>
              <a:rPr sz="2100" spc="-10" dirty="0">
                <a:latin typeface="Calibri"/>
                <a:cs typeface="Calibri"/>
              </a:rPr>
              <a:t>Сумма,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которая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30" dirty="0">
                <a:latin typeface="Calibri"/>
                <a:cs typeface="Calibri"/>
              </a:rPr>
              <a:t>будет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выплачиваться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через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расценку: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100" dirty="0">
                <a:latin typeface="Calibri"/>
                <a:cs typeface="Calibri"/>
              </a:rPr>
              <a:t>80000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48000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32000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274955" indent="-262890">
              <a:lnSpc>
                <a:spcPct val="100000"/>
              </a:lnSpc>
              <a:spcBef>
                <a:spcPts val="290"/>
              </a:spcBef>
              <a:buAutoNum type="arabicPeriod" startAt="3"/>
              <a:tabLst>
                <a:tab pos="275590" algn="l"/>
              </a:tabLst>
            </a:pPr>
            <a:r>
              <a:rPr sz="2100" spc="-5" dirty="0">
                <a:latin typeface="Calibri"/>
                <a:cs typeface="Calibri"/>
              </a:rPr>
              <a:t>Часовая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ставка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для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расчета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расценки: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100" dirty="0">
                <a:latin typeface="Calibri"/>
                <a:cs typeface="Calibri"/>
              </a:rPr>
              <a:t>32000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168,3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190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275590" indent="-263525">
              <a:lnSpc>
                <a:spcPct val="100000"/>
              </a:lnSpc>
              <a:spcBef>
                <a:spcPts val="300"/>
              </a:spcBef>
              <a:buAutoNum type="arabicPeriod" startAt="4"/>
              <a:tabLst>
                <a:tab pos="276225" algn="l"/>
              </a:tabLst>
            </a:pPr>
            <a:r>
              <a:rPr sz="2100" spc="-10" dirty="0">
                <a:latin typeface="Calibri"/>
                <a:cs typeface="Calibri"/>
              </a:rPr>
              <a:t>Расценка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единицу: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190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 5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38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270"/>
              </a:lnSpc>
              <a:spcBef>
                <a:spcPts val="290"/>
              </a:spcBef>
            </a:pPr>
            <a:r>
              <a:rPr sz="2100" dirty="0">
                <a:latin typeface="Calibri"/>
                <a:cs typeface="Calibri"/>
              </a:rPr>
              <a:t>В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результате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сотруднику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устанавливаются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оклад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48000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270"/>
              </a:lnSpc>
            </a:pPr>
            <a:r>
              <a:rPr sz="2100" spc="-10" dirty="0">
                <a:latin typeface="Calibri"/>
                <a:cs typeface="Calibri"/>
              </a:rPr>
              <a:t>расценка</a:t>
            </a:r>
            <a:r>
              <a:rPr sz="2100" spc="-5" dirty="0">
                <a:latin typeface="Calibri"/>
                <a:cs typeface="Calibri"/>
              </a:rPr>
              <a:t> за </a:t>
            </a:r>
            <a:r>
              <a:rPr sz="2100" spc="-10" dirty="0">
                <a:latin typeface="Calibri"/>
                <a:cs typeface="Calibri"/>
              </a:rPr>
              <a:t>единицу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продукции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38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12700" marR="5080">
              <a:lnSpc>
                <a:spcPct val="80000"/>
              </a:lnSpc>
              <a:spcBef>
                <a:spcPts val="805"/>
              </a:spcBef>
            </a:pPr>
            <a:r>
              <a:rPr sz="2100" spc="-10" dirty="0">
                <a:latin typeface="Calibri"/>
                <a:cs typeface="Calibri"/>
              </a:rPr>
              <a:t>Предположим,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сотруднику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удалось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 </a:t>
            </a:r>
            <a:r>
              <a:rPr sz="2100" spc="-5" dirty="0">
                <a:latin typeface="Calibri"/>
                <a:cs typeface="Calibri"/>
              </a:rPr>
              <a:t>месяц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изготовить </a:t>
            </a:r>
            <a:r>
              <a:rPr sz="2100" dirty="0">
                <a:latin typeface="Calibri"/>
                <a:cs typeface="Calibri"/>
              </a:rPr>
              <a:t>890 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деталей. </a:t>
            </a:r>
            <a:r>
              <a:rPr sz="2100" dirty="0">
                <a:latin typeface="Calibri"/>
                <a:cs typeface="Calibri"/>
              </a:rPr>
              <a:t>В </a:t>
            </a:r>
            <a:r>
              <a:rPr sz="2100" spc="-10" dirty="0">
                <a:latin typeface="Calibri"/>
                <a:cs typeface="Calibri"/>
              </a:rPr>
              <a:t>итоге </a:t>
            </a:r>
            <a:r>
              <a:rPr sz="2100" dirty="0">
                <a:latin typeface="Calibri"/>
                <a:cs typeface="Calibri"/>
              </a:rPr>
              <a:t>по завершении </a:t>
            </a:r>
            <a:r>
              <a:rPr sz="2100" spc="-5" dirty="0">
                <a:latin typeface="Calibri"/>
                <a:cs typeface="Calibri"/>
              </a:rPr>
              <a:t>месяца он </a:t>
            </a:r>
            <a:r>
              <a:rPr sz="2100" spc="-10" dirty="0">
                <a:latin typeface="Calibri"/>
                <a:cs typeface="Calibri"/>
              </a:rPr>
              <a:t>получит </a:t>
            </a:r>
            <a:r>
              <a:rPr sz="2100" dirty="0">
                <a:latin typeface="Calibri"/>
                <a:cs typeface="Calibri"/>
              </a:rPr>
              <a:t>81820 </a:t>
            </a:r>
            <a:r>
              <a:rPr sz="2100" spc="-10" dirty="0">
                <a:latin typeface="Calibri"/>
                <a:cs typeface="Calibri"/>
              </a:rPr>
              <a:t>руб.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(48000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+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890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 </a:t>
            </a:r>
            <a:r>
              <a:rPr sz="2100" spc="-5" dirty="0">
                <a:latin typeface="Calibri"/>
                <a:cs typeface="Calibri"/>
              </a:rPr>
              <a:t>38).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822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spc="-5" dirty="0"/>
              <a:t>Пример повременно-сдельной оплаты </a:t>
            </a:r>
            <a:r>
              <a:rPr dirty="0"/>
              <a:t>с </a:t>
            </a:r>
            <a:r>
              <a:rPr spc="-735" dirty="0"/>
              <a:t> </a:t>
            </a:r>
            <a:r>
              <a:rPr spc="-5" dirty="0"/>
              <a:t>процентом</a:t>
            </a:r>
            <a:r>
              <a:rPr dirty="0"/>
              <a:t> </a:t>
            </a:r>
            <a:r>
              <a:rPr spc="-5" dirty="0"/>
              <a:t>от</a:t>
            </a:r>
            <a:r>
              <a:rPr spc="-10" dirty="0"/>
              <a:t> </a:t>
            </a:r>
            <a:r>
              <a:rPr spc="-5" dirty="0"/>
              <a:t>объема</a:t>
            </a:r>
            <a:r>
              <a:rPr spc="-15" dirty="0"/>
              <a:t> </a:t>
            </a:r>
            <a:r>
              <a:rPr spc="-5" dirty="0"/>
              <a:t>продаж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693659" cy="3343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 algn="just">
              <a:lnSpc>
                <a:spcPts val="2395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В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магазине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бытовой </a:t>
            </a:r>
            <a:r>
              <a:rPr sz="2100" spc="-10" dirty="0">
                <a:latin typeface="Calibri"/>
                <a:cs typeface="Calibri"/>
              </a:rPr>
              <a:t>техники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фонд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заработной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платы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одного</a:t>
            </a:r>
            <a:endParaRPr sz="2100">
              <a:latin typeface="Calibri"/>
              <a:cs typeface="Calibri"/>
            </a:endParaRPr>
          </a:p>
          <a:p>
            <a:pPr marL="184785" algn="just">
              <a:lnSpc>
                <a:spcPts val="2395"/>
              </a:lnSpc>
            </a:pPr>
            <a:r>
              <a:rPr sz="2100" spc="-10" dirty="0">
                <a:latin typeface="Calibri"/>
                <a:cs typeface="Calibri"/>
              </a:rPr>
              <a:t>продавца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составляет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70000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184785" marR="593090" indent="-172720" algn="just">
              <a:lnSpc>
                <a:spcPts val="2270"/>
              </a:lnSpc>
              <a:spcBef>
                <a:spcPts val="82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В </a:t>
            </a:r>
            <a:r>
              <a:rPr sz="2100" spc="-5" dirty="0">
                <a:latin typeface="Calibri"/>
                <a:cs typeface="Calibri"/>
              </a:rPr>
              <a:t>качестве оклада решено оставить </a:t>
            </a:r>
            <a:r>
              <a:rPr sz="2100" dirty="0">
                <a:latin typeface="Calibri"/>
                <a:cs typeface="Calibri"/>
              </a:rPr>
              <a:t>60 %, а к </a:t>
            </a:r>
            <a:r>
              <a:rPr sz="2100" spc="-10" dirty="0">
                <a:latin typeface="Calibri"/>
                <a:cs typeface="Calibri"/>
              </a:rPr>
              <a:t>объему </a:t>
            </a:r>
            <a:r>
              <a:rPr sz="2100" spc="-15" dirty="0">
                <a:latin typeface="Calibri"/>
                <a:cs typeface="Calibri"/>
              </a:rPr>
              <a:t>продаж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привязать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%.</a:t>
            </a:r>
            <a:endParaRPr sz="2100">
              <a:latin typeface="Calibri"/>
              <a:cs typeface="Calibri"/>
            </a:endParaRPr>
          </a:p>
          <a:p>
            <a:pPr marL="184785" marR="873760" indent="-172720" algn="just">
              <a:lnSpc>
                <a:spcPct val="90000"/>
              </a:lnSpc>
              <a:spcBef>
                <a:spcPts val="77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План </a:t>
            </a:r>
            <a:r>
              <a:rPr sz="2100" spc="-5" dirty="0">
                <a:latin typeface="Calibri"/>
                <a:cs typeface="Calibri"/>
              </a:rPr>
              <a:t>реализации </a:t>
            </a:r>
            <a:r>
              <a:rPr sz="2100" spc="-10" dirty="0">
                <a:latin typeface="Calibri"/>
                <a:cs typeface="Calibri"/>
              </a:rPr>
              <a:t>установлен </a:t>
            </a:r>
            <a:r>
              <a:rPr sz="2100" dirty="0">
                <a:latin typeface="Calibri"/>
                <a:cs typeface="Calibri"/>
              </a:rPr>
              <a:t>на </a:t>
            </a:r>
            <a:r>
              <a:rPr sz="2100" spc="-5" dirty="0">
                <a:latin typeface="Calibri"/>
                <a:cs typeface="Calibri"/>
              </a:rPr>
              <a:t>уровне</a:t>
            </a:r>
            <a:r>
              <a:rPr sz="2100" dirty="0">
                <a:latin typeface="Calibri"/>
                <a:cs typeface="Calibri"/>
              </a:rPr>
              <a:t> 1 400 000 </a:t>
            </a:r>
            <a:r>
              <a:rPr sz="2100" spc="-10" dirty="0">
                <a:latin typeface="Calibri"/>
                <a:cs typeface="Calibri"/>
              </a:rPr>
              <a:t>руб. </a:t>
            </a:r>
            <a:r>
              <a:rPr sz="2100" dirty="0">
                <a:latin typeface="Calibri"/>
                <a:cs typeface="Calibri"/>
              </a:rPr>
              <a:t>на 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человека, </a:t>
            </a:r>
            <a:r>
              <a:rPr sz="2100" spc="-20" dirty="0">
                <a:latin typeface="Calibri"/>
                <a:cs typeface="Calibri"/>
              </a:rPr>
              <a:t>исходя </a:t>
            </a:r>
            <a:r>
              <a:rPr sz="2100" dirty="0">
                <a:latin typeface="Calibri"/>
                <a:cs typeface="Calibri"/>
              </a:rPr>
              <a:t>из </a:t>
            </a:r>
            <a:r>
              <a:rPr sz="2100" spc="-5" dirty="0">
                <a:latin typeface="Calibri"/>
                <a:cs typeface="Calibri"/>
              </a:rPr>
              <a:t>практики компании </a:t>
            </a:r>
            <a:r>
              <a:rPr sz="2100" dirty="0">
                <a:latin typeface="Calibri"/>
                <a:cs typeface="Calibri"/>
              </a:rPr>
              <a:t>в аналогичных </a:t>
            </a:r>
            <a:r>
              <a:rPr sz="2100" spc="-5" dirty="0">
                <a:latin typeface="Calibri"/>
                <a:cs typeface="Calibri"/>
              </a:rPr>
              <a:t>по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численности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населения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конъюнктуре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рынка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регионах.</a:t>
            </a:r>
            <a:endParaRPr sz="2100">
              <a:latin typeface="Calibri"/>
              <a:cs typeface="Calibri"/>
            </a:endParaRPr>
          </a:p>
          <a:p>
            <a:pPr marL="184785" indent="-172720" algn="just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Среднемесячное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количество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часов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168,3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ч.</a:t>
            </a:r>
            <a:endParaRPr sz="2100">
              <a:latin typeface="Calibri"/>
              <a:cs typeface="Calibri"/>
            </a:endParaRPr>
          </a:p>
          <a:p>
            <a:pPr marL="184785" indent="-172720" algn="just">
              <a:lnSpc>
                <a:spcPts val="2395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20" dirty="0">
                <a:latin typeface="Calibri"/>
                <a:cs typeface="Calibri"/>
              </a:rPr>
              <a:t>Необходимо</a:t>
            </a:r>
            <a:r>
              <a:rPr sz="2100" spc="4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выработать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повременно-сдельную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систему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оплаты </a:t>
            </a:r>
            <a:r>
              <a:rPr sz="2100" dirty="0">
                <a:latin typeface="Calibri"/>
                <a:cs typeface="Calibri"/>
              </a:rPr>
              <a:t>с</a:t>
            </a:r>
            <a:endParaRPr sz="2100">
              <a:latin typeface="Calibri"/>
              <a:cs typeface="Calibri"/>
            </a:endParaRPr>
          </a:p>
          <a:p>
            <a:pPr marL="184785" algn="just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начислением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процента</a:t>
            </a:r>
            <a:r>
              <a:rPr sz="2100" dirty="0">
                <a:latin typeface="Calibri"/>
                <a:cs typeface="Calibri"/>
              </a:rPr>
              <a:t> с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оборота.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822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spc="-5" dirty="0"/>
              <a:t>Пример повременно-сдельной оплаты </a:t>
            </a:r>
            <a:r>
              <a:rPr dirty="0"/>
              <a:t>с </a:t>
            </a:r>
            <a:r>
              <a:rPr spc="-735" dirty="0"/>
              <a:t> </a:t>
            </a:r>
            <a:r>
              <a:rPr spc="-5" dirty="0"/>
              <a:t>процентом</a:t>
            </a:r>
            <a:r>
              <a:rPr dirty="0"/>
              <a:t> </a:t>
            </a:r>
            <a:r>
              <a:rPr spc="-5" dirty="0"/>
              <a:t>от</a:t>
            </a:r>
            <a:r>
              <a:rPr spc="-10" dirty="0"/>
              <a:t> </a:t>
            </a:r>
            <a:r>
              <a:rPr spc="-5" dirty="0"/>
              <a:t>объема</a:t>
            </a:r>
            <a:r>
              <a:rPr spc="-15" dirty="0"/>
              <a:t> </a:t>
            </a:r>
            <a:r>
              <a:rPr spc="-5" dirty="0"/>
              <a:t>продаж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7543800" cy="4005579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2100" spc="-5" dirty="0">
                <a:latin typeface="Calibri"/>
                <a:cs typeface="Calibri"/>
              </a:rPr>
              <a:t>Решение:</a:t>
            </a:r>
            <a:endParaRPr sz="2100">
              <a:latin typeface="Calibri"/>
              <a:cs typeface="Calibri"/>
            </a:endParaRPr>
          </a:p>
          <a:p>
            <a:pPr marL="274955" indent="-262890">
              <a:lnSpc>
                <a:spcPct val="100000"/>
              </a:lnSpc>
              <a:spcBef>
                <a:spcPts val="540"/>
              </a:spcBef>
              <a:buAutoNum type="arabicPeriod"/>
              <a:tabLst>
                <a:tab pos="275590" algn="l"/>
              </a:tabLst>
            </a:pPr>
            <a:r>
              <a:rPr sz="2100" spc="-15" dirty="0">
                <a:latin typeface="Calibri"/>
                <a:cs typeface="Calibri"/>
              </a:rPr>
              <a:t>Определяем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ежемесячную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сумму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оклада: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2100" dirty="0">
                <a:latin typeface="Calibri"/>
                <a:cs typeface="Calibri"/>
              </a:rPr>
              <a:t>70000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60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%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100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%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42000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275590" indent="-263525">
              <a:lnSpc>
                <a:spcPct val="100000"/>
              </a:lnSpc>
              <a:spcBef>
                <a:spcPts val="550"/>
              </a:spcBef>
              <a:buAutoNum type="arabicPeriod" startAt="2"/>
              <a:tabLst>
                <a:tab pos="276225" algn="l"/>
              </a:tabLst>
            </a:pPr>
            <a:r>
              <a:rPr sz="2100" spc="-5" dirty="0">
                <a:latin typeface="Calibri"/>
                <a:cs typeface="Calibri"/>
              </a:rPr>
              <a:t>Рассчитываем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часть, </a:t>
            </a:r>
            <a:r>
              <a:rPr sz="2100" spc="-10" dirty="0">
                <a:latin typeface="Calibri"/>
                <a:cs typeface="Calibri"/>
              </a:rPr>
              <a:t>относящуюся</a:t>
            </a:r>
            <a:r>
              <a:rPr sz="2100" dirty="0">
                <a:latin typeface="Calibri"/>
                <a:cs typeface="Calibri"/>
              </a:rPr>
              <a:t> к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сдельной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части: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2100" dirty="0">
                <a:latin typeface="Calibri"/>
                <a:cs typeface="Calibri"/>
              </a:rPr>
              <a:t>70000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42000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28000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275590" indent="-263525">
              <a:lnSpc>
                <a:spcPct val="100000"/>
              </a:lnSpc>
              <a:spcBef>
                <a:spcPts val="555"/>
              </a:spcBef>
              <a:buAutoNum type="arabicPeriod" startAt="3"/>
              <a:tabLst>
                <a:tab pos="276225" algn="l"/>
              </a:tabLst>
            </a:pPr>
            <a:r>
              <a:rPr sz="2100" spc="-15" dirty="0">
                <a:latin typeface="Calibri"/>
                <a:cs typeface="Calibri"/>
              </a:rPr>
              <a:t>Определяем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процент </a:t>
            </a:r>
            <a:r>
              <a:rPr sz="2100" dirty="0">
                <a:latin typeface="Calibri"/>
                <a:cs typeface="Calibri"/>
              </a:rPr>
              <a:t>с </a:t>
            </a:r>
            <a:r>
              <a:rPr sz="2100" spc="-10" dirty="0">
                <a:latin typeface="Calibri"/>
                <a:cs typeface="Calibri"/>
              </a:rPr>
              <a:t>оборота: </a:t>
            </a:r>
            <a:r>
              <a:rPr sz="2100" dirty="0">
                <a:latin typeface="Calibri"/>
                <a:cs typeface="Calibri"/>
              </a:rPr>
              <a:t>28000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1400000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100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%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 2 %.</a:t>
            </a:r>
            <a:endParaRPr sz="2100">
              <a:latin typeface="Calibri"/>
              <a:cs typeface="Calibri"/>
            </a:endParaRPr>
          </a:p>
          <a:p>
            <a:pPr marL="12700" marR="339090">
              <a:lnSpc>
                <a:spcPts val="2270"/>
              </a:lnSpc>
              <a:spcBef>
                <a:spcPts val="835"/>
              </a:spcBef>
            </a:pPr>
            <a:r>
              <a:rPr sz="2100" dirty="0">
                <a:latin typeface="Calibri"/>
                <a:cs typeface="Calibri"/>
              </a:rPr>
              <a:t>В</a:t>
            </a:r>
            <a:r>
              <a:rPr sz="2100" spc="-10" dirty="0">
                <a:latin typeface="Calibri"/>
                <a:cs typeface="Calibri"/>
              </a:rPr>
              <a:t> итоге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каждый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продавец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30" dirty="0">
                <a:latin typeface="Calibri"/>
                <a:cs typeface="Calibri"/>
              </a:rPr>
              <a:t>будет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получать</a:t>
            </a:r>
            <a:r>
              <a:rPr sz="2100" dirty="0">
                <a:latin typeface="Calibri"/>
                <a:cs typeface="Calibri"/>
              </a:rPr>
              <a:t> 42000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качестве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оклада</a:t>
            </a:r>
            <a:r>
              <a:rPr sz="2100" dirty="0">
                <a:latin typeface="Calibri"/>
                <a:cs typeface="Calibri"/>
              </a:rPr>
              <a:t> и 2 % с</a:t>
            </a:r>
            <a:r>
              <a:rPr sz="2100" spc="-10" dirty="0">
                <a:latin typeface="Calibri"/>
                <a:cs typeface="Calibri"/>
              </a:rPr>
              <a:t> оборота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от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продажи.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  <a:spcBef>
                <a:spcPts val="505"/>
              </a:spcBef>
            </a:pPr>
            <a:r>
              <a:rPr sz="2100" spc="-10" dirty="0">
                <a:latin typeface="Calibri"/>
                <a:cs typeface="Calibri"/>
              </a:rPr>
              <a:t>Предположим,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что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работник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выполнил </a:t>
            </a:r>
            <a:r>
              <a:rPr sz="2100" spc="-5" dirty="0">
                <a:latin typeface="Calibri"/>
                <a:cs typeface="Calibri"/>
              </a:rPr>
              <a:t>план</a:t>
            </a:r>
            <a:r>
              <a:rPr sz="2100" dirty="0">
                <a:latin typeface="Calibri"/>
                <a:cs typeface="Calibri"/>
              </a:rPr>
              <a:t> 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продал</a:t>
            </a:r>
            <a:r>
              <a:rPr sz="2100" spc="-10" dirty="0">
                <a:latin typeface="Calibri"/>
                <a:cs typeface="Calibri"/>
              </a:rPr>
              <a:t> товар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270"/>
              </a:lnSpc>
            </a:pPr>
            <a:r>
              <a:rPr sz="2100" spc="-10" dirty="0">
                <a:latin typeface="Calibri"/>
                <a:cs typeface="Calibri"/>
              </a:rPr>
              <a:t>сумму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1 500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000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65" dirty="0">
                <a:latin typeface="Calibri"/>
                <a:cs typeface="Calibri"/>
              </a:rPr>
              <a:t>Тогда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сумма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его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заработка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составит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72000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(42000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+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1500000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%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).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59"/>
              </a:spcBef>
            </a:pPr>
            <a:r>
              <a:rPr sz="3000" spc="-5" dirty="0"/>
              <a:t>Пример повременно-сдельно-премиальной </a:t>
            </a:r>
            <a:r>
              <a:rPr sz="3000" spc="-665" dirty="0"/>
              <a:t> </a:t>
            </a:r>
            <a:r>
              <a:rPr sz="3000" spc="-5" dirty="0"/>
              <a:t>системы</a:t>
            </a:r>
            <a:r>
              <a:rPr sz="3000" spc="5" dirty="0"/>
              <a:t> </a:t>
            </a:r>
            <a:r>
              <a:rPr sz="3000" dirty="0"/>
              <a:t>с</a:t>
            </a:r>
            <a:r>
              <a:rPr sz="3000" spc="-15" dirty="0"/>
              <a:t> </a:t>
            </a:r>
            <a:r>
              <a:rPr sz="3000" spc="-5" dirty="0"/>
              <a:t>премированием</a:t>
            </a:r>
            <a:r>
              <a:rPr sz="3000" spc="15" dirty="0"/>
              <a:t> </a:t>
            </a:r>
            <a:r>
              <a:rPr sz="3000" spc="-5" dirty="0"/>
              <a:t>за качество </a:t>
            </a:r>
            <a:r>
              <a:rPr sz="3000" dirty="0"/>
              <a:t> </a:t>
            </a:r>
            <a:r>
              <a:rPr sz="3000" spc="-5" dirty="0"/>
              <a:t>продукции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7625715" cy="437896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5" dirty="0">
                <a:latin typeface="Calibri"/>
                <a:cs typeface="Calibri"/>
              </a:rPr>
              <a:t>Сотруднику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готовы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выплачивать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85000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ts val="2395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Принято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решение,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что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60 % </a:t>
            </a:r>
            <a:r>
              <a:rPr sz="2100" spc="-10" dirty="0">
                <a:latin typeface="Calibri"/>
                <a:cs typeface="Calibri"/>
              </a:rPr>
              <a:t>от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суммы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30" dirty="0">
                <a:latin typeface="Calibri"/>
                <a:cs typeface="Calibri"/>
              </a:rPr>
              <a:t>будет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оформлено</a:t>
            </a:r>
            <a:r>
              <a:rPr sz="2100" spc="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 </a:t>
            </a:r>
            <a:r>
              <a:rPr sz="2100" spc="-10" dirty="0">
                <a:latin typeface="Calibri"/>
                <a:cs typeface="Calibri"/>
              </a:rPr>
              <a:t>форме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оклада, остальная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часть </a:t>
            </a:r>
            <a:r>
              <a:rPr sz="2100" spc="-5" dirty="0">
                <a:latin typeface="Calibri"/>
                <a:cs typeface="Calibri"/>
              </a:rPr>
              <a:t>(40 %)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через </a:t>
            </a:r>
            <a:r>
              <a:rPr sz="2100" spc="-10" dirty="0">
                <a:latin typeface="Calibri"/>
                <a:cs typeface="Calibri"/>
              </a:rPr>
              <a:t>сдельную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расценку.</a:t>
            </a:r>
            <a:endParaRPr sz="2100">
              <a:latin typeface="Calibri"/>
              <a:cs typeface="Calibri"/>
            </a:endParaRPr>
          </a:p>
          <a:p>
            <a:pPr marL="184785" marR="427990" indent="-172720">
              <a:lnSpc>
                <a:spcPct val="90000"/>
              </a:lnSpc>
              <a:spcBef>
                <a:spcPts val="80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При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этом</a:t>
            </a:r>
            <a:r>
              <a:rPr sz="2100" spc="-15" dirty="0">
                <a:latin typeface="Calibri"/>
                <a:cs typeface="Calibri"/>
              </a:rPr>
              <a:t> допускается,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что </a:t>
            </a:r>
            <a:r>
              <a:rPr sz="2100" spc="-15" dirty="0">
                <a:latin typeface="Calibri"/>
                <a:cs typeface="Calibri"/>
              </a:rPr>
              <a:t>сотрудник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может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перевыполнять 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установленную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норму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выработки.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Соответственно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у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него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есть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возможность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получать</a:t>
            </a:r>
            <a:r>
              <a:rPr sz="2100" spc="-5" dirty="0">
                <a:latin typeface="Calibri"/>
                <a:cs typeface="Calibri"/>
              </a:rPr>
              <a:t> повышенное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вознаграждение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при 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высокой интенсивности</a:t>
            </a:r>
            <a:r>
              <a:rPr sz="2100" spc="-20" dirty="0">
                <a:latin typeface="Calibri"/>
                <a:cs typeface="Calibri"/>
              </a:rPr>
              <a:t> труда.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Норма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выработки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5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ед.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час.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ts val="2395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Среднемесячное</a:t>
            </a:r>
            <a:r>
              <a:rPr sz="2100" spc="4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количество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часов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производственному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календарю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168,3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ч.</a:t>
            </a:r>
            <a:endParaRPr sz="2100">
              <a:latin typeface="Calibri"/>
              <a:cs typeface="Calibri"/>
            </a:endParaRPr>
          </a:p>
          <a:p>
            <a:pPr marL="184785" marR="5080" indent="-172720">
              <a:lnSpc>
                <a:spcPts val="2270"/>
              </a:lnSpc>
              <a:spcBef>
                <a:spcPts val="8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Кроме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того,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сотруднику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установлена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премия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качество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 </a:t>
            </a:r>
            <a:r>
              <a:rPr sz="2100" spc="-5" dirty="0">
                <a:latin typeface="Calibri"/>
                <a:cs typeface="Calibri"/>
              </a:rPr>
              <a:t>случае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недопущения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отбраковки </a:t>
            </a:r>
            <a:r>
              <a:rPr sz="2100" dirty="0">
                <a:latin typeface="Calibri"/>
                <a:cs typeface="Calibri"/>
              </a:rPr>
              <a:t>свыше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0,8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% </a:t>
            </a:r>
            <a:r>
              <a:rPr sz="2100" spc="-10" dirty="0">
                <a:latin typeface="Calibri"/>
                <a:cs typeface="Calibri"/>
              </a:rPr>
              <a:t>изготовленных </a:t>
            </a:r>
            <a:r>
              <a:rPr sz="2100" spc="-5" dirty="0">
                <a:latin typeface="Calibri"/>
                <a:cs typeface="Calibri"/>
              </a:rPr>
              <a:t>единиц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230"/>
              </a:lnSpc>
            </a:pPr>
            <a:r>
              <a:rPr sz="2100" spc="-10" dirty="0">
                <a:latin typeface="Calibri"/>
                <a:cs typeface="Calibri"/>
              </a:rPr>
              <a:t>продукции</a:t>
            </a:r>
            <a:r>
              <a:rPr sz="2100" dirty="0">
                <a:latin typeface="Calibri"/>
                <a:cs typeface="Calibri"/>
              </a:rPr>
              <a:t> в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размере </a:t>
            </a:r>
            <a:r>
              <a:rPr sz="2100" dirty="0">
                <a:latin typeface="Calibri"/>
                <a:cs typeface="Calibri"/>
              </a:rPr>
              <a:t>25 %</a:t>
            </a:r>
            <a:r>
              <a:rPr sz="2100" spc="-10" dirty="0">
                <a:latin typeface="Calibri"/>
                <a:cs typeface="Calibri"/>
              </a:rPr>
              <a:t> от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суммы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сдельного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заработка.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59"/>
              </a:spcBef>
            </a:pPr>
            <a:r>
              <a:rPr sz="3000" spc="-5" dirty="0"/>
              <a:t>Пример повременно-сдельно-премиальной </a:t>
            </a:r>
            <a:r>
              <a:rPr sz="3000" spc="-665" dirty="0"/>
              <a:t> </a:t>
            </a:r>
            <a:r>
              <a:rPr sz="3000" spc="-5" dirty="0"/>
              <a:t>системы</a:t>
            </a:r>
            <a:r>
              <a:rPr sz="3000" spc="5" dirty="0"/>
              <a:t> </a:t>
            </a:r>
            <a:r>
              <a:rPr sz="3000" dirty="0"/>
              <a:t>с</a:t>
            </a:r>
            <a:r>
              <a:rPr sz="3000" spc="-15" dirty="0"/>
              <a:t> </a:t>
            </a:r>
            <a:r>
              <a:rPr sz="3000" spc="-5" dirty="0"/>
              <a:t>премированием</a:t>
            </a:r>
            <a:r>
              <a:rPr sz="3000" spc="15" dirty="0"/>
              <a:t> </a:t>
            </a:r>
            <a:r>
              <a:rPr sz="3000" spc="-5" dirty="0"/>
              <a:t>за качество </a:t>
            </a:r>
            <a:r>
              <a:rPr sz="3000" dirty="0"/>
              <a:t> </a:t>
            </a:r>
            <a:r>
              <a:rPr sz="3000" spc="-5" dirty="0"/>
              <a:t>продукции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7550784" cy="410781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2100" spc="-5" dirty="0">
                <a:latin typeface="Calibri"/>
                <a:cs typeface="Calibri"/>
              </a:rPr>
              <a:t>Решение:</a:t>
            </a:r>
            <a:endParaRPr sz="2100">
              <a:latin typeface="Calibri"/>
              <a:cs typeface="Calibri"/>
            </a:endParaRPr>
          </a:p>
          <a:p>
            <a:pPr marL="274955" indent="-262890">
              <a:lnSpc>
                <a:spcPct val="100000"/>
              </a:lnSpc>
              <a:spcBef>
                <a:spcPts val="540"/>
              </a:spcBef>
              <a:buAutoNum type="arabicPeriod"/>
              <a:tabLst>
                <a:tab pos="275590" algn="l"/>
              </a:tabLst>
            </a:pPr>
            <a:r>
              <a:rPr sz="2100" spc="-5" dirty="0">
                <a:latin typeface="Calibri"/>
                <a:cs typeface="Calibri"/>
              </a:rPr>
              <a:t>Рассчитываем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оклад </a:t>
            </a:r>
            <a:r>
              <a:rPr sz="2100" spc="-10" dirty="0">
                <a:latin typeface="Calibri"/>
                <a:cs typeface="Calibri"/>
              </a:rPr>
              <a:t>работника: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85000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 60 % =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51000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275590" indent="-263525">
              <a:lnSpc>
                <a:spcPct val="100000"/>
              </a:lnSpc>
              <a:spcBef>
                <a:spcPts val="555"/>
              </a:spcBef>
              <a:buAutoNum type="arabicPeriod"/>
              <a:tabLst>
                <a:tab pos="276225" algn="l"/>
              </a:tabLst>
            </a:pPr>
            <a:r>
              <a:rPr sz="2100" spc="-10" dirty="0">
                <a:latin typeface="Calibri"/>
                <a:cs typeface="Calibri"/>
              </a:rPr>
              <a:t>Сумма,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которая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30" dirty="0">
                <a:latin typeface="Calibri"/>
                <a:cs typeface="Calibri"/>
              </a:rPr>
              <a:t>будет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выплачиваться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через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расценку: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2100" dirty="0">
                <a:latin typeface="Calibri"/>
                <a:cs typeface="Calibri"/>
              </a:rPr>
              <a:t>85000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51000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34000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12700" marR="1845310">
              <a:lnSpc>
                <a:spcPts val="3070"/>
              </a:lnSpc>
              <a:spcBef>
                <a:spcPts val="185"/>
              </a:spcBef>
              <a:buAutoNum type="arabicPeriod" startAt="3"/>
              <a:tabLst>
                <a:tab pos="276225" algn="l"/>
              </a:tabLst>
            </a:pPr>
            <a:r>
              <a:rPr sz="2100" spc="-5" dirty="0">
                <a:latin typeface="Calibri"/>
                <a:cs typeface="Calibri"/>
              </a:rPr>
              <a:t>Часовая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ставка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для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расчета </a:t>
            </a:r>
            <a:r>
              <a:rPr sz="2100" spc="-15" dirty="0">
                <a:latin typeface="Calibri"/>
                <a:cs typeface="Calibri"/>
              </a:rPr>
              <a:t>сдельной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расценки: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34000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168,3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202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275590" indent="-263525">
              <a:lnSpc>
                <a:spcPct val="100000"/>
              </a:lnSpc>
              <a:spcBef>
                <a:spcPts val="365"/>
              </a:spcBef>
              <a:buAutoNum type="arabicPeriod" startAt="3"/>
              <a:tabLst>
                <a:tab pos="276225" algn="l"/>
              </a:tabLst>
            </a:pPr>
            <a:r>
              <a:rPr sz="2100" spc="-10" dirty="0">
                <a:latin typeface="Calibri"/>
                <a:cs typeface="Calibri"/>
              </a:rPr>
              <a:t>Расценка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единицу: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202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 5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40,4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  <a:spcBef>
                <a:spcPts val="540"/>
              </a:spcBef>
            </a:pPr>
            <a:r>
              <a:rPr sz="2100" spc="-15" dirty="0">
                <a:latin typeface="Calibri"/>
                <a:cs typeface="Calibri"/>
              </a:rPr>
              <a:t>Сотрудник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изготовил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890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деталей,</a:t>
            </a:r>
            <a:r>
              <a:rPr sz="2100" dirty="0">
                <a:latin typeface="Calibri"/>
                <a:cs typeface="Calibri"/>
              </a:rPr>
              <a:t> а</a:t>
            </a:r>
            <a:r>
              <a:rPr sz="2100" spc="-5" dirty="0">
                <a:latin typeface="Calibri"/>
                <a:cs typeface="Calibri"/>
              </a:rPr>
              <a:t> процент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отбраковки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составил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100" dirty="0">
                <a:latin typeface="Calibri"/>
                <a:cs typeface="Calibri"/>
              </a:rPr>
              <a:t>0,4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%.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  <a:spcBef>
                <a:spcPts val="555"/>
              </a:spcBef>
            </a:pPr>
            <a:r>
              <a:rPr sz="2100" spc="-65" dirty="0">
                <a:latin typeface="Calibri"/>
                <a:cs typeface="Calibri"/>
              </a:rPr>
              <a:t>Тогда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сумма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заработной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платы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составит: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100" dirty="0">
                <a:latin typeface="Calibri"/>
                <a:cs typeface="Calibri"/>
              </a:rPr>
              <a:t>51000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+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890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40,4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+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(890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 40,4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25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%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)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95945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822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spc="-5" dirty="0"/>
              <a:t>Преимущества</a:t>
            </a:r>
            <a:r>
              <a:rPr spc="-95" dirty="0"/>
              <a:t> </a:t>
            </a:r>
            <a:r>
              <a:rPr spc="-5" dirty="0"/>
              <a:t>повременно-сдельной </a:t>
            </a:r>
            <a:r>
              <a:rPr spc="-735" dirty="0"/>
              <a:t> </a:t>
            </a:r>
            <a:r>
              <a:rPr spc="-5" dirty="0"/>
              <a:t>системы</a:t>
            </a:r>
            <a:r>
              <a:rPr spc="-20" dirty="0"/>
              <a:t> </a:t>
            </a:r>
            <a:r>
              <a:rPr spc="-10" dirty="0"/>
              <a:t>оплаты</a:t>
            </a:r>
            <a:r>
              <a:rPr spc="-5" dirty="0"/>
              <a:t> труда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682230" cy="373443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84785" marR="5080" indent="-172720">
              <a:lnSpc>
                <a:spcPct val="90100"/>
              </a:lnSpc>
              <a:spcBef>
                <a:spcPts val="3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Наличие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фиксированного,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минимально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необходимого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заработка,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который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нейтрализует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влияние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колебаний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заказов,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плановых 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объемов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работ.</a:t>
            </a:r>
            <a:endParaRPr sz="2100">
              <a:latin typeface="Calibri"/>
              <a:cs typeface="Calibri"/>
            </a:endParaRPr>
          </a:p>
          <a:p>
            <a:pPr marL="184785" marR="248285" indent="-172720">
              <a:lnSpc>
                <a:spcPts val="2270"/>
              </a:lnSpc>
              <a:spcBef>
                <a:spcPts val="819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Прямая </a:t>
            </a:r>
            <a:r>
              <a:rPr sz="2100" spc="-5" dirty="0">
                <a:latin typeface="Calibri"/>
                <a:cs typeface="Calibri"/>
              </a:rPr>
              <a:t>связь </a:t>
            </a:r>
            <a:r>
              <a:rPr sz="2100" spc="-25" dirty="0">
                <a:latin typeface="Calibri"/>
                <a:cs typeface="Calibri"/>
              </a:rPr>
              <a:t>доходов </a:t>
            </a:r>
            <a:r>
              <a:rPr sz="2100" spc="-10" dirty="0">
                <a:latin typeface="Calibri"/>
                <a:cs typeface="Calibri"/>
              </a:rPr>
              <a:t>работника </a:t>
            </a:r>
            <a:r>
              <a:rPr sz="2100" dirty="0">
                <a:latin typeface="Calibri"/>
                <a:cs typeface="Calibri"/>
              </a:rPr>
              <a:t>с </a:t>
            </a:r>
            <a:r>
              <a:rPr sz="2100" spc="-10" dirty="0">
                <a:latin typeface="Calibri"/>
                <a:cs typeface="Calibri"/>
              </a:rPr>
              <a:t>теми </a:t>
            </a:r>
            <a:r>
              <a:rPr sz="2100" spc="-15" dirty="0">
                <a:latin typeface="Calibri"/>
                <a:cs typeface="Calibri"/>
              </a:rPr>
              <a:t>результатами, которые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он </a:t>
            </a:r>
            <a:r>
              <a:rPr sz="2100" spc="-15" dirty="0">
                <a:latin typeface="Calibri"/>
                <a:cs typeface="Calibri"/>
              </a:rPr>
              <a:t>показывает.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2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Общее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снижение</a:t>
            </a:r>
            <a:r>
              <a:rPr sz="2100" dirty="0">
                <a:latin typeface="Calibri"/>
                <a:cs typeface="Calibri"/>
              </a:rPr>
              <a:t> затрат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контроль</a:t>
            </a:r>
            <a:r>
              <a:rPr sz="2100" spc="-10" dirty="0">
                <a:latin typeface="Calibri"/>
                <a:cs typeface="Calibri"/>
              </a:rPr>
              <a:t> работников.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Сохранение сплоченности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коллективе.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Оптимизация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рисков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работодателя.</a:t>
            </a:r>
            <a:endParaRPr sz="2100">
              <a:latin typeface="Calibri"/>
              <a:cs typeface="Calibri"/>
            </a:endParaRPr>
          </a:p>
          <a:p>
            <a:pPr marL="184785" marR="95250" indent="-172720">
              <a:lnSpc>
                <a:spcPct val="90100"/>
              </a:lnSpc>
              <a:spcBef>
                <a:spcPts val="80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Сохранение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допустимого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уровня </a:t>
            </a:r>
            <a:r>
              <a:rPr sz="2100" spc="-5" dirty="0">
                <a:latin typeface="Calibri"/>
                <a:cs typeface="Calibri"/>
              </a:rPr>
              <a:t>текучести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кадров,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поскольку </a:t>
            </a:r>
            <a:r>
              <a:rPr sz="2100" spc="-10" dirty="0">
                <a:latin typeface="Calibri"/>
                <a:cs typeface="Calibri"/>
              </a:rPr>
              <a:t> колебания </a:t>
            </a:r>
            <a:r>
              <a:rPr sz="2100" dirty="0">
                <a:latin typeface="Calibri"/>
                <a:cs typeface="Calibri"/>
              </a:rPr>
              <a:t>в </a:t>
            </a:r>
            <a:r>
              <a:rPr sz="2100" spc="-10" dirty="0">
                <a:latin typeface="Calibri"/>
                <a:cs typeface="Calibri"/>
              </a:rPr>
              <a:t>производстве </a:t>
            </a:r>
            <a:r>
              <a:rPr sz="2100" dirty="0">
                <a:latin typeface="Calibri"/>
                <a:cs typeface="Calibri"/>
              </a:rPr>
              <a:t>не </a:t>
            </a:r>
            <a:r>
              <a:rPr sz="2100" spc="-10" dirty="0">
                <a:latin typeface="Calibri"/>
                <a:cs typeface="Calibri"/>
              </a:rPr>
              <a:t>отражаются слишком </a:t>
            </a:r>
            <a:r>
              <a:rPr sz="2100" dirty="0">
                <a:latin typeface="Calibri"/>
                <a:cs typeface="Calibri"/>
              </a:rPr>
              <a:t>негативно на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доходах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работника.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3386" y="714832"/>
            <a:ext cx="71774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Формы</a:t>
            </a:r>
            <a:r>
              <a:rPr sz="3600" spc="-25" dirty="0"/>
              <a:t> </a:t>
            </a:r>
            <a:r>
              <a:rPr sz="3600" spc="-5" dirty="0"/>
              <a:t>стимулирования</a:t>
            </a:r>
            <a:r>
              <a:rPr sz="3600" spc="-20" dirty="0"/>
              <a:t> </a:t>
            </a:r>
            <a:r>
              <a:rPr sz="3600" spc="-5" dirty="0"/>
              <a:t>работников: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6562090" cy="275209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Microsoft Sans Serif"/>
              <a:buChar char="•"/>
              <a:tabLst>
                <a:tab pos="185420" algn="l"/>
                <a:tab pos="1666875" algn="l"/>
              </a:tabLst>
            </a:pPr>
            <a:r>
              <a:rPr sz="2100" spc="-5" dirty="0">
                <a:latin typeface="Calibri"/>
                <a:cs typeface="Calibri"/>
              </a:rPr>
              <a:t>Заработная	</a:t>
            </a:r>
            <a:r>
              <a:rPr sz="2100" dirty="0">
                <a:latin typeface="Calibri"/>
                <a:cs typeface="Calibri"/>
              </a:rPr>
              <a:t>плата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  <a:tab pos="1782445" algn="l"/>
              </a:tabLst>
            </a:pPr>
            <a:r>
              <a:rPr sz="2100" spc="-5" dirty="0">
                <a:latin typeface="Calibri"/>
                <a:cs typeface="Calibri"/>
              </a:rPr>
              <a:t>Социальные	</a:t>
            </a:r>
            <a:r>
              <a:rPr sz="2100" dirty="0">
                <a:latin typeface="Calibri"/>
                <a:cs typeface="Calibri"/>
              </a:rPr>
              <a:t>выплаты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  <a:tab pos="2331720" algn="l"/>
              </a:tabLst>
            </a:pPr>
            <a:r>
              <a:rPr sz="2100" spc="-5" dirty="0">
                <a:latin typeface="Calibri"/>
                <a:cs typeface="Calibri"/>
              </a:rPr>
              <a:t>Нематериальные	</a:t>
            </a:r>
            <a:r>
              <a:rPr sz="2100" spc="-15" dirty="0">
                <a:latin typeface="Calibri"/>
                <a:cs typeface="Calibri"/>
              </a:rPr>
              <a:t>стимулы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Дивиденды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акциям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Мероприятия,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повышающие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производительность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труда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  <a:tab pos="2051050" algn="l"/>
                <a:tab pos="3560445" algn="l"/>
              </a:tabLst>
            </a:pPr>
            <a:r>
              <a:rPr sz="2100" spc="-5" dirty="0">
                <a:latin typeface="Calibri"/>
                <a:cs typeface="Calibri"/>
              </a:rPr>
              <a:t>Благоприятная	</a:t>
            </a:r>
            <a:r>
              <a:rPr sz="2100" dirty="0">
                <a:latin typeface="Calibri"/>
                <a:cs typeface="Calibri"/>
              </a:rPr>
              <a:t>социальная	</a:t>
            </a:r>
            <a:r>
              <a:rPr sz="2100" spc="-5" dirty="0">
                <a:latin typeface="Calibri"/>
                <a:cs typeface="Calibri"/>
              </a:rPr>
              <a:t>атмосфера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Продвижение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службе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</TotalTime>
  <Words>3581</Words>
  <Application>Microsoft Office PowerPoint</Application>
  <PresentationFormat>Экран (4:3)</PresentationFormat>
  <Paragraphs>363</Paragraphs>
  <Slides>54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0" baseType="lpstr">
      <vt:lpstr>Arial</vt:lpstr>
      <vt:lpstr>Calibri</vt:lpstr>
      <vt:lpstr>Calibri Light</vt:lpstr>
      <vt:lpstr>Microsoft Sans Serif</vt:lpstr>
      <vt:lpstr>Times New Roman</vt:lpstr>
      <vt:lpstr>Office Theme</vt:lpstr>
      <vt:lpstr>Трудовые ресурсы и оплата  труда на предприятии</vt:lpstr>
      <vt:lpstr>Нестандартные формы занятости</vt:lpstr>
      <vt:lpstr>Персонал предприятия</vt:lpstr>
      <vt:lpstr>Показатели количественных, качественных и  структурных характеристик персонала фирмы</vt:lpstr>
      <vt:lpstr>Презентация PowerPoint</vt:lpstr>
      <vt:lpstr>Качественная характеристика персонала:</vt:lpstr>
      <vt:lpstr>Структурная характеристика персонала:</vt:lpstr>
      <vt:lpstr>Классификация работников</vt:lpstr>
      <vt:lpstr>Презентация PowerPoint</vt:lpstr>
      <vt:lpstr>Расчет плановой численности персонала:</vt:lpstr>
      <vt:lpstr>Расчет плановой численности  персонала:</vt:lpstr>
      <vt:lpstr>Характеристики движения кадров</vt:lpstr>
      <vt:lpstr>Задача:</vt:lpstr>
      <vt:lpstr>Решение</vt:lpstr>
      <vt:lpstr>Задача:</vt:lpstr>
      <vt:lpstr>Решение</vt:lpstr>
      <vt:lpstr>Задача</vt:lpstr>
      <vt:lpstr>Решение</vt:lpstr>
      <vt:lpstr>Производительность труда</vt:lpstr>
      <vt:lpstr>Задача:</vt:lpstr>
      <vt:lpstr>Решение</vt:lpstr>
      <vt:lpstr>Задача:</vt:lpstr>
      <vt:lpstr>Решение</vt:lpstr>
      <vt:lpstr>Задача</vt:lpstr>
      <vt:lpstr>Решение</vt:lpstr>
      <vt:lpstr>Фонд рабочего времени</vt:lpstr>
      <vt:lpstr>Фонд рабочего времени</vt:lpstr>
      <vt:lpstr>Фонд рабочего времени</vt:lpstr>
      <vt:lpstr>Фонды времени работы  производственного оборудования</vt:lpstr>
      <vt:lpstr>Задача</vt:lpstr>
      <vt:lpstr>Решение</vt:lpstr>
      <vt:lpstr>Формы оплаты труда:</vt:lpstr>
      <vt:lpstr>Повременные системы оплаты труда:</vt:lpstr>
      <vt:lpstr>Применение повременных систем</vt:lpstr>
      <vt:lpstr>Сдельные системы оплаты труда</vt:lpstr>
      <vt:lpstr>Внедрение сдельной системы оплаты.  Определяем:</vt:lpstr>
      <vt:lpstr>Соблюдение трудового законодательства</vt:lpstr>
      <vt:lpstr>Задача</vt:lpstr>
      <vt:lpstr>Решение</vt:lpstr>
      <vt:lpstr>Решение</vt:lpstr>
      <vt:lpstr>Задача:</vt:lpstr>
      <vt:lpstr>Решение:</vt:lpstr>
      <vt:lpstr>Повременно-сдельная система</vt:lpstr>
      <vt:lpstr>Предпосылки внедрения повременной-  сдельной системы оплаты труда</vt:lpstr>
      <vt:lpstr>Варианты внедрения повременно-  сдельной системы</vt:lpstr>
      <vt:lpstr>Пример повременно-сдельной оплаты с  нормируемой выработкой</vt:lpstr>
      <vt:lpstr>Пример повременно-сдельной оплаты  труда с расценкой за единицу продукции</vt:lpstr>
      <vt:lpstr>Пример повременно-сдельной оплаты  труда с расценкой за единицу продукции</vt:lpstr>
      <vt:lpstr>Пример повременно-сдельной оплаты с  процентом от объема продаж</vt:lpstr>
      <vt:lpstr>Пример повременно-сдельной оплаты с  процентом от объема продаж</vt:lpstr>
      <vt:lpstr>Пример повременно-сдельно-премиальной  системы с премированием за качество  продукции</vt:lpstr>
      <vt:lpstr>Пример повременно-сдельно-премиальной  системы с премированием за качество  продукции</vt:lpstr>
      <vt:lpstr>Преимущества повременно-сдельной  системы оплаты труда</vt:lpstr>
      <vt:lpstr>Формы стимулирования работников: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 Фирма – основа национальной экономики</dc:title>
  <dc:creator>Shadow</dc:creator>
  <cp:lastModifiedBy>Селевич Ольга Семеновна</cp:lastModifiedBy>
  <cp:revision>10</cp:revision>
  <dcterms:created xsi:type="dcterms:W3CDTF">2024-11-25T10:32:27Z</dcterms:created>
  <dcterms:modified xsi:type="dcterms:W3CDTF">2024-11-26T14:30:48Z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2023-11-28T00:00:00Z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2024-11-25T00:00:00Z</vt:filetime>
  </property>
</Properties>
</file>