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303" r:id="rId4"/>
    <p:sldId id="304" r:id="rId5"/>
    <p:sldId id="305" r:id="rId6"/>
    <p:sldId id="306" r:id="rId7"/>
    <p:sldId id="258" r:id="rId8"/>
    <p:sldId id="259" r:id="rId9"/>
    <p:sldId id="260" r:id="rId10"/>
    <p:sldId id="307" r:id="rId11"/>
    <p:sldId id="308" r:id="rId12"/>
    <p:sldId id="317" r:id="rId13"/>
    <p:sldId id="261" r:id="rId14"/>
    <p:sldId id="262" r:id="rId15"/>
    <p:sldId id="313" r:id="rId16"/>
    <p:sldId id="314" r:id="rId17"/>
    <p:sldId id="263" r:id="rId18"/>
    <p:sldId id="264" r:id="rId19"/>
    <p:sldId id="274" r:id="rId20"/>
    <p:sldId id="315" r:id="rId21"/>
    <p:sldId id="316" r:id="rId22"/>
    <p:sldId id="309" r:id="rId23"/>
    <p:sldId id="310" r:id="rId24"/>
    <p:sldId id="311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331" r:id="rId45"/>
    <p:sldId id="319" r:id="rId46"/>
    <p:sldId id="320" r:id="rId47"/>
    <p:sldId id="330" r:id="rId48"/>
    <p:sldId id="285" r:id="rId49"/>
    <p:sldId id="323" r:id="rId50"/>
    <p:sldId id="321" r:id="rId51"/>
    <p:sldId id="286" r:id="rId52"/>
    <p:sldId id="288" r:id="rId53"/>
    <p:sldId id="287" r:id="rId54"/>
    <p:sldId id="332" r:id="rId55"/>
    <p:sldId id="333" r:id="rId56"/>
    <p:sldId id="322" r:id="rId57"/>
    <p:sldId id="289" r:id="rId58"/>
    <p:sldId id="324" r:id="rId59"/>
    <p:sldId id="325" r:id="rId60"/>
    <p:sldId id="326" r:id="rId61"/>
    <p:sldId id="327" r:id="rId62"/>
    <p:sldId id="328" r:id="rId63"/>
    <p:sldId id="329" r:id="rId64"/>
    <p:sldId id="290" r:id="rId65"/>
    <p:sldId id="291" r:id="rId66"/>
    <p:sldId id="292" r:id="rId67"/>
    <p:sldId id="293" r:id="rId68"/>
    <p:sldId id="294" r:id="rId69"/>
    <p:sldId id="295" r:id="rId70"/>
    <p:sldId id="296" r:id="rId71"/>
    <p:sldId id="297" r:id="rId72"/>
    <p:sldId id="298" r:id="rId73"/>
    <p:sldId id="299" r:id="rId74"/>
    <p:sldId id="300" r:id="rId75"/>
    <p:sldId id="301" r:id="rId76"/>
    <p:sldId id="302" r:id="rId77"/>
    <p:sldId id="335" r:id="rId78"/>
    <p:sldId id="343" r:id="rId79"/>
    <p:sldId id="347" r:id="rId80"/>
    <p:sldId id="344" r:id="rId81"/>
    <p:sldId id="348" r:id="rId82"/>
    <p:sldId id="334" r:id="rId83"/>
    <p:sldId id="349" r:id="rId84"/>
    <p:sldId id="345" r:id="rId85"/>
    <p:sldId id="350" r:id="rId86"/>
    <p:sldId id="336" r:id="rId87"/>
    <p:sldId id="351" r:id="rId88"/>
    <p:sldId id="337" r:id="rId89"/>
    <p:sldId id="352" r:id="rId90"/>
    <p:sldId id="338" r:id="rId91"/>
    <p:sldId id="353" r:id="rId92"/>
    <p:sldId id="339" r:id="rId93"/>
    <p:sldId id="354" r:id="rId94"/>
    <p:sldId id="340" r:id="rId95"/>
    <p:sldId id="355" r:id="rId96"/>
    <p:sldId id="341" r:id="rId97"/>
    <p:sldId id="356" r:id="rId98"/>
    <p:sldId id="342" r:id="rId99"/>
    <p:sldId id="357" r:id="rId100"/>
    <p:sldId id="346" r:id="rId10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98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2633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34710/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dus.ru/news/17853" TargetMode="External"/><Relationship Id="rId2" Type="http://schemas.openxmlformats.org/officeDocument/2006/relationships/hyperlink" Target="https://rushydro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599" y="2364485"/>
            <a:ext cx="752919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5" dirty="0">
                <a:latin typeface="Times New Roman"/>
                <a:cs typeface="Times New Roman"/>
              </a:rPr>
              <a:t>Основные</a:t>
            </a:r>
            <a:r>
              <a:rPr sz="4500" spc="-10" dirty="0">
                <a:latin typeface="Times New Roman"/>
                <a:cs typeface="Times New Roman"/>
              </a:rPr>
              <a:t> </a:t>
            </a:r>
            <a:r>
              <a:rPr sz="4500" dirty="0">
                <a:latin typeface="Times New Roman"/>
                <a:cs typeface="Times New Roman"/>
              </a:rPr>
              <a:t>фонды</a:t>
            </a:r>
            <a:r>
              <a:rPr sz="4500" spc="-25" dirty="0">
                <a:latin typeface="Times New Roman"/>
                <a:cs typeface="Times New Roman"/>
              </a:rPr>
              <a:t> </a:t>
            </a:r>
            <a:r>
              <a:rPr sz="4500" spc="-10" dirty="0">
                <a:latin typeface="Times New Roman"/>
                <a:cs typeface="Times New Roman"/>
              </a:rPr>
              <a:t>предприятия</a:t>
            </a:r>
            <a:endParaRPr sz="4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9076" y="4207586"/>
            <a:ext cx="554799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35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Лектор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доцент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БШ,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к.э.н.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Селевич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Ольга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ts val="2735"/>
              </a:lnSpc>
            </a:pPr>
            <a:r>
              <a:rPr sz="2400" dirty="0">
                <a:latin typeface="Times New Roman"/>
                <a:cs typeface="Times New Roman"/>
              </a:rPr>
              <a:t>Семеновна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2426" y="711453"/>
            <a:ext cx="43592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Основные</a:t>
            </a:r>
            <a:r>
              <a:rPr spc="-20" dirty="0"/>
              <a:t> </a:t>
            </a:r>
            <a:r>
              <a:rPr spc="-5" dirty="0"/>
              <a:t>средства</a:t>
            </a:r>
            <a:r>
              <a:rPr spc="-25" dirty="0"/>
              <a:t> </a:t>
            </a:r>
            <a:r>
              <a:rPr dirty="0"/>
              <a:t>-</a:t>
            </a:r>
            <a:r>
              <a:rPr spc="-20" dirty="0"/>
              <a:t> </a:t>
            </a:r>
            <a:r>
              <a:rPr spc="-5" dirty="0"/>
              <a:t>это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457440" cy="2456442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активы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предприятия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используются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10" dirty="0">
                <a:latin typeface="Calibri"/>
                <a:cs typeface="Calibri"/>
              </a:rPr>
              <a:t>процессе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производства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длительное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время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15" dirty="0">
                <a:latin typeface="Calibri"/>
                <a:cs typeface="Calibri"/>
              </a:rPr>
              <a:t>(больше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года)</a:t>
            </a:r>
            <a:endParaRPr sz="2100" dirty="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не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меняют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свою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материально-вещественную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форму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процессе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эксплуатации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переносят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свою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стоимость</a:t>
            </a:r>
            <a:r>
              <a:rPr sz="2100" dirty="0">
                <a:latin typeface="Calibri"/>
                <a:cs typeface="Calibri"/>
              </a:rPr>
              <a:t> на </a:t>
            </a:r>
            <a:r>
              <a:rPr sz="2100" spc="-15" dirty="0">
                <a:latin typeface="Calibri"/>
                <a:cs typeface="Calibri"/>
              </a:rPr>
              <a:t>готовую </a:t>
            </a:r>
            <a:r>
              <a:rPr sz="2100" spc="-10" dirty="0">
                <a:latin typeface="Calibri"/>
                <a:cs typeface="Calibri"/>
              </a:rPr>
              <a:t>продукцию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частям,</a:t>
            </a:r>
            <a:r>
              <a:rPr sz="2100" spc="-5" dirty="0">
                <a:latin typeface="Calibri"/>
                <a:cs typeface="Calibri"/>
              </a:rPr>
              <a:t> по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5" dirty="0" err="1">
                <a:latin typeface="Calibri"/>
                <a:cs typeface="Calibri"/>
              </a:rPr>
              <a:t>мере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износа</a:t>
            </a:r>
            <a:endParaRPr lang="ru-RU" sz="2100" spc="-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B086A-B895-4748-A37E-E4DDAC361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1015663"/>
          </a:xfrm>
        </p:spPr>
        <p:txBody>
          <a:bodyPr/>
          <a:lstStyle/>
          <a:p>
            <a:r>
              <a:rPr lang="ru-RU" dirty="0"/>
              <a:t>Единицей учета ОС признается инвентарный объект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9116AD-D332-4DFF-9A97-E1365960F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918" y="1828800"/>
            <a:ext cx="7796530" cy="36576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единый объект ОС со всеми приспособлениями (например, компьютер);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отдельный конструктивно обособленный предмет для выполнения самостоятельных функций (монитор);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комплекс конструктивно сочлененных предметов для выполнения определенной работы, предмет не может работать без других предметов (базовые станции сотовой связи);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часть объекта, если ее стоимость и СПИ существенно отличаются от объекта в целом (двигатели самолета и корпус самолета);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существенные по величине затраты на проведение ремонта, технического осмотра, технического обслуживания ОС с частотой более 12 месяцев.</a:t>
            </a:r>
          </a:p>
        </p:txBody>
      </p:sp>
    </p:spTree>
    <p:extLst>
      <p:ext uri="{BB962C8B-B14F-4D97-AF65-F5344CB8AC3E}">
        <p14:creationId xmlns:p14="http://schemas.microsoft.com/office/powerpoint/2010/main" val="3154966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760B1B-1532-459C-9CB4-4568D2B4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1015663"/>
          </a:xfrm>
        </p:spPr>
        <p:txBody>
          <a:bodyPr/>
          <a:lstStyle/>
          <a:p>
            <a:r>
              <a:rPr lang="ru-RU" dirty="0"/>
              <a:t>Комплекс конструктивно сочлененных предметов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E408EA-81E9-4592-B729-ACB748FBE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927" y="1600200"/>
            <a:ext cx="4389273" cy="4001095"/>
          </a:xfrm>
        </p:spPr>
        <p:txBody>
          <a:bodyPr/>
          <a:lstStyle/>
          <a:p>
            <a:r>
              <a:rPr lang="ru-RU" sz="2000" dirty="0"/>
              <a:t>Это один или несколько предметов одного или разного назначения, имеющие: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общие приспособления и принадлежности;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общее управление;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смонтированные на одном фундаменте. </a:t>
            </a:r>
          </a:p>
          <a:p>
            <a:endParaRPr lang="ru-RU" sz="2000" dirty="0"/>
          </a:p>
          <a:p>
            <a:r>
              <a:rPr lang="ru-RU" sz="2000" dirty="0"/>
              <a:t>Каждый входящий в комплекс предмет выполняет свои функции только в составе комплекса, а не самостоятельно.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1F86F7-AB6F-4B17-AE52-8418F7D7E9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1715838"/>
            <a:ext cx="3838983" cy="342632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0FB817-C1C3-4EC4-A2AB-8AC3A7373A07}"/>
              </a:ext>
            </a:extLst>
          </p:cNvPr>
          <p:cNvSpPr/>
          <p:nvPr/>
        </p:nvSpPr>
        <p:spPr>
          <a:xfrm>
            <a:off x="5452851" y="5321465"/>
            <a:ext cx="3246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Базовая станция сотовой связи</a:t>
            </a:r>
          </a:p>
        </p:txBody>
      </p:sp>
    </p:spTree>
    <p:extLst>
      <p:ext uri="{BB962C8B-B14F-4D97-AF65-F5344CB8AC3E}">
        <p14:creationId xmlns:p14="http://schemas.microsoft.com/office/powerpoint/2010/main" val="66176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50794-E8B7-44C7-9EA0-C2D9D633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Затраты на ремонт ОС капитализируются: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D767F2-61C9-4E8D-8DC6-E5F46B2DC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828800"/>
            <a:ext cx="7796530" cy="2954655"/>
          </a:xfrm>
        </p:spPr>
        <p:txBody>
          <a:bodyPr/>
          <a:lstStyle/>
          <a:p>
            <a:r>
              <a:rPr lang="ru-RU" sz="2400" dirty="0"/>
              <a:t>Признаются самостоятельным инвентарным объектом, подлежащим амортизации, при условии: 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проводятся регулярно с периодичностью более 12 месяцев;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сумма затрат на их проведение существенна;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улучшения показателей ОС, продления СПИ при неплановых ремонтах</a:t>
            </a:r>
          </a:p>
        </p:txBody>
      </p:sp>
    </p:spTree>
    <p:extLst>
      <p:ext uri="{BB962C8B-B14F-4D97-AF65-F5344CB8AC3E}">
        <p14:creationId xmlns:p14="http://schemas.microsoft.com/office/powerpoint/2010/main" val="257891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E3B65-2E54-4640-A399-18AB39CCE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979258" cy="1015663"/>
          </a:xfrm>
        </p:spPr>
        <p:txBody>
          <a:bodyPr/>
          <a:lstStyle/>
          <a:p>
            <a:r>
              <a:rPr lang="ru-RU" dirty="0"/>
              <a:t>Затраты на ремонт ОС НЕ капитализируются: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3E5D09-99B3-4483-A413-6062030D1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01" y="1828800"/>
            <a:ext cx="7796530" cy="2585323"/>
          </a:xfrm>
        </p:spPr>
        <p:txBody>
          <a:bodyPr/>
          <a:lstStyle/>
          <a:p>
            <a:r>
              <a:rPr lang="ru-RU" sz="2400" dirty="0"/>
              <a:t>Признаются расходами периода: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 поддержание работоспособности ОС;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текущий ремонт;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 неплановые ремонты, обусловленные поломками, авариями, дефектами, ненадлежащей эксплуатацией, если восстанавливают нормативные показатели ОС, в т.ч. СПИ, но не улучшают и не продлевают их</a:t>
            </a:r>
          </a:p>
        </p:txBody>
      </p:sp>
    </p:spTree>
    <p:extLst>
      <p:ext uri="{BB962C8B-B14F-4D97-AF65-F5344CB8AC3E}">
        <p14:creationId xmlns:p14="http://schemas.microsoft.com/office/powerpoint/2010/main" val="75386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9308" y="691642"/>
            <a:ext cx="6482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Times New Roman"/>
                <a:cs typeface="Times New Roman"/>
              </a:rPr>
              <a:t>Типовая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классификация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основных</a:t>
            </a:r>
            <a:r>
              <a:rPr sz="2800" spc="-10" dirty="0">
                <a:latin typeface="Times New Roman"/>
                <a:cs typeface="Times New Roman"/>
              </a:rPr>
              <a:t> средств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217" y="1415542"/>
            <a:ext cx="7801609" cy="447230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350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dirty="0">
                <a:latin typeface="Calibri"/>
                <a:cs typeface="Calibri"/>
              </a:rPr>
              <a:t>Здания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50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10" dirty="0">
                <a:latin typeface="Calibri"/>
                <a:cs typeface="Calibri"/>
              </a:rPr>
              <a:t>Сооружения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5" dirty="0">
                <a:latin typeface="Calibri"/>
                <a:cs typeface="Calibri"/>
              </a:rPr>
              <a:t>Передаточные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устройства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70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5" dirty="0">
                <a:latin typeface="Calibri"/>
                <a:cs typeface="Calibri"/>
              </a:rPr>
              <a:t>Машины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и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оборудование</a:t>
            </a:r>
            <a:r>
              <a:rPr sz="1500" spc="-10" dirty="0">
                <a:latin typeface="Calibri"/>
                <a:cs typeface="Calibri"/>
              </a:rPr>
              <a:t>,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том </a:t>
            </a:r>
            <a:r>
              <a:rPr sz="1500" spc="-5" dirty="0">
                <a:latin typeface="Calibri"/>
                <a:cs typeface="Calibri"/>
              </a:rPr>
              <a:t>числе: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50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spc="-5" dirty="0">
                <a:latin typeface="Calibri"/>
                <a:cs typeface="Calibri"/>
              </a:rPr>
              <a:t>силовые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машины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оборудование;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spc="-5" dirty="0">
                <a:latin typeface="Calibri"/>
                <a:cs typeface="Calibri"/>
              </a:rPr>
              <a:t>рабочие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машины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оборудование;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spc="-5" dirty="0">
                <a:latin typeface="Calibri"/>
                <a:cs typeface="Calibri"/>
              </a:rPr>
              <a:t>измерительные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 </a:t>
            </a:r>
            <a:r>
              <a:rPr sz="1500" spc="-5" dirty="0">
                <a:latin typeface="Calibri"/>
                <a:cs typeface="Calibri"/>
              </a:rPr>
              <a:t>регулирующие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приборы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 </a:t>
            </a:r>
            <a:r>
              <a:rPr sz="1500" spc="-5" dirty="0">
                <a:latin typeface="Calibri"/>
                <a:cs typeface="Calibri"/>
              </a:rPr>
              <a:t>устройства,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лабораторное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оборудование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 </a:t>
            </a:r>
            <a:r>
              <a:rPr sz="1500" spc="-35" dirty="0">
                <a:latin typeface="Calibri"/>
                <a:cs typeface="Calibri"/>
              </a:rPr>
              <a:t>т.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п.;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50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spc="-5" dirty="0">
                <a:latin typeface="Calibri"/>
                <a:cs typeface="Calibri"/>
              </a:rPr>
              <a:t>вычислительная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техника;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dirty="0">
                <a:latin typeface="Calibri"/>
                <a:cs typeface="Calibri"/>
              </a:rPr>
              <a:t>прочие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машины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оборудование.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10" dirty="0">
                <a:latin typeface="Calibri"/>
                <a:cs typeface="Calibri"/>
              </a:rPr>
              <a:t>Транспортные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средства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50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10" dirty="0">
                <a:latin typeface="Calibri"/>
                <a:cs typeface="Calibri"/>
              </a:rPr>
              <a:t>Инструменты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10" dirty="0">
                <a:latin typeface="Calibri"/>
                <a:cs typeface="Calibri"/>
              </a:rPr>
              <a:t>Производственный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инвентарь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10" dirty="0">
                <a:latin typeface="Calibri"/>
                <a:cs typeface="Calibri"/>
              </a:rPr>
              <a:t>Хозяйственный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инвентарь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54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dirty="0">
                <a:latin typeface="Calibri"/>
                <a:cs typeface="Calibri"/>
              </a:rPr>
              <a:t>Рабочий</a:t>
            </a:r>
            <a:r>
              <a:rPr sz="1500" b="1" spc="-10" dirty="0">
                <a:latin typeface="Calibri"/>
                <a:cs typeface="Calibri"/>
              </a:rPr>
              <a:t> продуктивный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скот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spc="-5" dirty="0">
                <a:latin typeface="Calibri"/>
                <a:cs typeface="Calibri"/>
              </a:rPr>
              <a:t>Многолетние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насаждения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65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dirty="0">
                <a:latin typeface="Calibri"/>
                <a:cs typeface="Calibri"/>
              </a:rPr>
              <a:t>Капитальные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затраты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по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улучшению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земель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(без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сооружений);</a:t>
            </a:r>
            <a:endParaRPr sz="15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50"/>
              </a:spcBef>
              <a:buClr>
                <a:srgbClr val="A4A4A4"/>
              </a:buClr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1500" b="1" dirty="0">
                <a:latin typeface="Calibri"/>
                <a:cs typeface="Calibri"/>
              </a:rPr>
              <a:t>Прочие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основные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фонды.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542" y="1742060"/>
            <a:ext cx="6606540" cy="109093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Clr>
                <a:srgbClr val="000000"/>
              </a:buClr>
              <a:buFont typeface="Microsoft Sans Serif"/>
              <a:buChar char="•"/>
              <a:tabLst>
                <a:tab pos="185420" algn="l"/>
              </a:tabLst>
            </a:pPr>
            <a:r>
              <a:rPr sz="21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Постановление </a:t>
            </a:r>
            <a:r>
              <a:rPr sz="21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Правительства</a:t>
            </a:r>
            <a:r>
              <a:rPr sz="2100" u="heavy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1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№1</a:t>
            </a:r>
            <a:r>
              <a:rPr sz="21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от</a:t>
            </a:r>
            <a:r>
              <a:rPr sz="2100" u="heavy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1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01.01.2002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«</a:t>
            </a:r>
            <a:r>
              <a:rPr sz="2100" b="1" dirty="0">
                <a:latin typeface="Calibri"/>
                <a:cs typeface="Calibri"/>
              </a:rPr>
              <a:t>О</a:t>
            </a:r>
            <a:r>
              <a:rPr sz="2100" b="1" spc="45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Классификации</a:t>
            </a:r>
            <a:r>
              <a:rPr sz="2100" b="1" spc="49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основных</a:t>
            </a:r>
            <a:r>
              <a:rPr sz="2100" b="1" spc="459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средств,</a:t>
            </a:r>
            <a:r>
              <a:rPr sz="2100" b="1" spc="-5" dirty="0">
                <a:latin typeface="Calibri"/>
                <a:cs typeface="Calibri"/>
              </a:rPr>
              <a:t> включаемых</a:t>
            </a:r>
            <a:r>
              <a:rPr sz="2100" b="1" spc="45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в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  <a:tabLst>
                <a:tab pos="2531110" algn="l"/>
              </a:tabLst>
            </a:pPr>
            <a:r>
              <a:rPr sz="2100" b="1" spc="-5" dirty="0">
                <a:latin typeface="Calibri"/>
                <a:cs typeface="Calibri"/>
              </a:rPr>
              <a:t>амортизационные	группы»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0716" y="757504"/>
            <a:ext cx="6334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Оценка</a:t>
            </a:r>
            <a:r>
              <a:rPr sz="2800" spc="-85" dirty="0"/>
              <a:t> </a:t>
            </a:r>
            <a:r>
              <a:rPr sz="2800" spc="-20" dirty="0"/>
              <a:t>основных</a:t>
            </a:r>
            <a:r>
              <a:rPr sz="2800" spc="-75" dirty="0"/>
              <a:t> </a:t>
            </a:r>
            <a:r>
              <a:rPr sz="2800" spc="-15" dirty="0"/>
              <a:t>средств</a:t>
            </a:r>
            <a:r>
              <a:rPr sz="2800" spc="-85" dirty="0"/>
              <a:t> </a:t>
            </a:r>
            <a:r>
              <a:rPr sz="2800" spc="-20" dirty="0"/>
              <a:t>осуществляется: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315834" cy="392176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для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ведения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бухгалтерского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налогового</a:t>
            </a:r>
            <a:r>
              <a:rPr sz="2100" spc="-5" dirty="0">
                <a:latin typeface="Calibri"/>
                <a:cs typeface="Calibri"/>
              </a:rPr>
              <a:t> учета;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для </a:t>
            </a:r>
            <a:r>
              <a:rPr sz="2100" dirty="0">
                <a:latin typeface="Calibri"/>
                <a:cs typeface="Calibri"/>
              </a:rPr>
              <a:t>анализа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эффективности использования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основных </a:t>
            </a:r>
            <a:r>
              <a:rPr sz="2100" spc="-10" dirty="0">
                <a:latin typeface="Calibri"/>
                <a:cs typeface="Calibri"/>
              </a:rPr>
              <a:t>средств;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для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сделок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купли-продажи,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обмена;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разрешении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имущественных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споров;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5" dirty="0">
                <a:latin typeface="Calibri"/>
                <a:cs typeface="Calibri"/>
              </a:rPr>
              <a:t> реструктуризации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задолженности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предприятия;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определении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вклада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уставной капитал;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выдаче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кредита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под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залог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имущества;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проведении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процедур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банкротства;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определении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величин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страховых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возникновении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имущественных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споров.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3FE32-E5A3-4A8E-8DA5-7A65200FC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C8AC37-42C4-4C6C-A1CB-45C44AA66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828800"/>
            <a:ext cx="7796530" cy="1107996"/>
          </a:xfrm>
        </p:spPr>
        <p:txBody>
          <a:bodyPr/>
          <a:lstStyle/>
          <a:p>
            <a:r>
              <a:rPr lang="ru-RU" sz="2400" dirty="0"/>
              <a:t>Лимит стоимости основных средств в налоговом учете установлен – 100 000 руб. </a:t>
            </a:r>
          </a:p>
          <a:p>
            <a:r>
              <a:rPr lang="ru-RU" sz="2400" dirty="0"/>
              <a:t>п.1 ст. 256 НК 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771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90F3-EA61-46B8-9788-38A10CE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Несущественные активы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79B0F-97B9-44AF-91EA-2810EF525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676400"/>
            <a:ext cx="7796530" cy="4062651"/>
          </a:xfrm>
        </p:spPr>
        <p:txBody>
          <a:bodyPr/>
          <a:lstStyle/>
          <a:p>
            <a:r>
              <a:rPr lang="ru-RU" sz="2400" dirty="0"/>
              <a:t>Это активы, характеризующихся одновременно признаками основных средств, но имеющие стоимость ниже лимита, установленного организацией с учетом существенности информации о таких активах. </a:t>
            </a:r>
          </a:p>
          <a:p>
            <a:endParaRPr lang="ru-RU" sz="2400" dirty="0"/>
          </a:p>
          <a:p>
            <a:r>
              <a:rPr lang="ru-RU" sz="2400" dirty="0"/>
              <a:t>Если стоимость ОС несущественна для организации, то их учет можно упростить — затраты на приобретение, создание несущественных активов признавать расходами периода, в котором они понесены (п. 5 ФСБУ 6/2020). </a:t>
            </a:r>
          </a:p>
          <a:p>
            <a:endParaRPr lang="ru-RU" sz="2400" dirty="0"/>
          </a:p>
          <a:p>
            <a:r>
              <a:rPr lang="ru-RU" sz="2400" dirty="0"/>
              <a:t>Например, спецодежда</a:t>
            </a:r>
          </a:p>
        </p:txBody>
      </p:sp>
    </p:spTree>
    <p:extLst>
      <p:ext uri="{BB962C8B-B14F-4D97-AF65-F5344CB8AC3E}">
        <p14:creationId xmlns:p14="http://schemas.microsoft.com/office/powerpoint/2010/main" val="858420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5FFF9-DC2A-4DD9-B4AC-EA5E2E41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1015663"/>
          </a:xfrm>
        </p:spPr>
        <p:txBody>
          <a:bodyPr/>
          <a:lstStyle/>
          <a:p>
            <a:r>
              <a:rPr lang="ru-RU" dirty="0"/>
              <a:t>Срок полезного использования объекта ОС определяется исходя из: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B21DBC-8476-4EF3-B09E-8DC3AAFA3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01" y="1905000"/>
            <a:ext cx="7796530" cy="43088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ожидаемого периода эксплуатации с учетом производительности или мощности, нормативных, договорных и других ограничений эксплуатации, намерений руководства организации в отношении использования объекта;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ожидаемого физического износа с учетом режима эксплуатации (количества смен), системы проведения ремонтов, естественных условий, влияния агрессивной среды и иных аналогичных факторов;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ожидаемого морального устаревания, в частности, в результате изменения или усовершенствования производственного процесса или в результате изменения рыночного спроса на продукцию или услуги, производимые при помощи основных средств;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планов по замене основных средств, модернизации, реконструкции, технического перевооружения. </a:t>
            </a:r>
          </a:p>
        </p:txBody>
      </p:sp>
    </p:spTree>
    <p:extLst>
      <p:ext uri="{BB962C8B-B14F-4D97-AF65-F5344CB8AC3E}">
        <p14:creationId xmlns:p14="http://schemas.microsoft.com/office/powerpoint/2010/main" val="444773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1741" y="711453"/>
            <a:ext cx="61575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Виды</a:t>
            </a:r>
            <a:r>
              <a:rPr spc="-15" dirty="0"/>
              <a:t> </a:t>
            </a:r>
            <a:r>
              <a:rPr spc="-10" dirty="0"/>
              <a:t>стоимости</a:t>
            </a:r>
            <a:r>
              <a:rPr dirty="0"/>
              <a:t> </a:t>
            </a:r>
            <a:r>
              <a:rPr spc="-10" dirty="0"/>
              <a:t>основных</a:t>
            </a:r>
            <a:r>
              <a:rPr spc="20" dirty="0"/>
              <a:t> </a:t>
            </a:r>
            <a:r>
              <a:rPr spc="-5" dirty="0"/>
              <a:t>средств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2106904"/>
            <a:ext cx="5488940" cy="327088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520"/>
              </a:spcBef>
              <a:buClr>
                <a:srgbClr val="A4A4A4"/>
              </a:buClr>
              <a:buFont typeface="Segoe UI Symbol"/>
              <a:buChar char="⚫"/>
              <a:tabLst>
                <a:tab pos="287020" algn="l"/>
              </a:tabLst>
            </a:pPr>
            <a:r>
              <a:rPr sz="3200" dirty="0">
                <a:latin typeface="Calibri"/>
                <a:cs typeface="Calibri"/>
              </a:rPr>
              <a:t>Первоначальная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стоимость</a:t>
            </a:r>
            <a:endParaRPr sz="32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420"/>
              </a:spcBef>
              <a:buClr>
                <a:srgbClr val="A4A4A4"/>
              </a:buClr>
              <a:buFont typeface="Segoe UI Symbol"/>
              <a:buChar char="⚫"/>
              <a:tabLst>
                <a:tab pos="287020" algn="l"/>
              </a:tabLst>
            </a:pPr>
            <a:r>
              <a:rPr sz="3200" dirty="0">
                <a:latin typeface="Calibri"/>
                <a:cs typeface="Calibri"/>
              </a:rPr>
              <a:t>Балансовая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стоимость</a:t>
            </a:r>
            <a:endParaRPr sz="32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420"/>
              </a:spcBef>
              <a:buClr>
                <a:srgbClr val="A4A4A4"/>
              </a:buClr>
              <a:buFont typeface="Segoe UI Symbol"/>
              <a:buChar char="⚫"/>
              <a:tabLst>
                <a:tab pos="287020" algn="l"/>
              </a:tabLst>
            </a:pPr>
            <a:r>
              <a:rPr sz="3200" spc="-10" dirty="0">
                <a:latin typeface="Calibri"/>
                <a:cs typeface="Calibri"/>
              </a:rPr>
              <a:t>Остаточная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стоимость</a:t>
            </a:r>
            <a:endParaRPr sz="32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409"/>
              </a:spcBef>
              <a:buClr>
                <a:srgbClr val="A4A4A4"/>
              </a:buClr>
              <a:buFont typeface="Segoe UI Symbol"/>
              <a:buChar char="⚫"/>
              <a:tabLst>
                <a:tab pos="287020" algn="l"/>
              </a:tabLst>
            </a:pPr>
            <a:r>
              <a:rPr sz="3200" spc="-10" dirty="0">
                <a:latin typeface="Calibri"/>
                <a:cs typeface="Calibri"/>
              </a:rPr>
              <a:t>Восстановительная стоимость</a:t>
            </a:r>
            <a:endParaRPr sz="32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420"/>
              </a:spcBef>
              <a:buClr>
                <a:srgbClr val="A4A4A4"/>
              </a:buClr>
              <a:buFont typeface="Segoe UI Symbol"/>
              <a:buChar char="⚫"/>
              <a:tabLst>
                <a:tab pos="287020" algn="l"/>
              </a:tabLst>
            </a:pPr>
            <a:r>
              <a:rPr sz="3200" spc="-5" dirty="0">
                <a:latin typeface="Calibri"/>
                <a:cs typeface="Calibri"/>
              </a:rPr>
              <a:t>Ликвидационная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стоимость</a:t>
            </a:r>
            <a:endParaRPr sz="32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420"/>
              </a:spcBef>
              <a:buClr>
                <a:srgbClr val="A4A4A4"/>
              </a:buClr>
              <a:buFont typeface="Segoe UI Symbol"/>
              <a:buChar char="⚫"/>
              <a:tabLst>
                <a:tab pos="287020" algn="l"/>
              </a:tabLst>
            </a:pPr>
            <a:r>
              <a:rPr sz="3200" spc="-20" dirty="0">
                <a:latin typeface="Calibri"/>
                <a:cs typeface="Calibri"/>
              </a:rPr>
              <a:t>Среднегодовая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стоимость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0745" y="742010"/>
            <a:ext cx="48437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Первоначальная</a:t>
            </a:r>
            <a:r>
              <a:rPr spc="-60" dirty="0"/>
              <a:t> </a:t>
            </a:r>
            <a:r>
              <a:rPr spc="-5" dirty="0"/>
              <a:t>стоимость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397750" cy="2816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854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  <a:tab pos="3248660" algn="l"/>
              </a:tabLst>
            </a:pPr>
            <a:r>
              <a:rPr sz="2100" spc="-10" dirty="0">
                <a:latin typeface="Calibri"/>
                <a:cs typeface="Calibri"/>
              </a:rPr>
              <a:t>Это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фактические</a:t>
            </a:r>
            <a:r>
              <a:rPr sz="2100" spc="484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затраты	</a:t>
            </a:r>
            <a:r>
              <a:rPr sz="2100" spc="-5" dirty="0">
                <a:latin typeface="Calibri"/>
                <a:cs typeface="Calibri"/>
              </a:rPr>
              <a:t>организации</a:t>
            </a:r>
            <a:r>
              <a:rPr sz="2100" spc="434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создание,</a:t>
            </a:r>
            <a:r>
              <a:rPr sz="2100" spc="4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покупку,</a:t>
            </a:r>
            <a:endParaRPr sz="2100" dirty="0">
              <a:latin typeface="Calibri"/>
              <a:cs typeface="Calibri"/>
            </a:endParaRPr>
          </a:p>
          <a:p>
            <a:pPr marR="2540" algn="ctr">
              <a:lnSpc>
                <a:spcPts val="2395"/>
              </a:lnSpc>
              <a:tabLst>
                <a:tab pos="1447165" algn="l"/>
              </a:tabLst>
            </a:pPr>
            <a:r>
              <a:rPr sz="2100" spc="-10" dirty="0">
                <a:latin typeface="Calibri"/>
                <a:cs typeface="Calibri"/>
              </a:rPr>
              <a:t>доставку</a:t>
            </a:r>
            <a:r>
              <a:rPr sz="2100" spc="47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	</a:t>
            </a:r>
            <a:r>
              <a:rPr sz="2100" spc="-5" dirty="0">
                <a:latin typeface="Calibri"/>
                <a:cs typeface="Calibri"/>
              </a:rPr>
              <a:t>монтаж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основных </a:t>
            </a:r>
            <a:r>
              <a:rPr sz="2100" spc="-10" dirty="0">
                <a:latin typeface="Calibri"/>
                <a:cs typeface="Calibri"/>
              </a:rPr>
              <a:t>средств,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исключением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НДС.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Microsoft Sans Serif"/>
              <a:buChar char="•"/>
              <a:tabLst>
                <a:tab pos="185420" algn="l"/>
              </a:tabLst>
            </a:pPr>
            <a:r>
              <a:rPr sz="21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Пример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Clr>
                <a:srgbClr val="000000"/>
              </a:buClr>
              <a:buFont typeface="Microsoft Sans Serif"/>
              <a:buChar char="•"/>
              <a:tabLst>
                <a:tab pos="185420" algn="l"/>
              </a:tabLst>
            </a:pPr>
            <a:r>
              <a:rPr sz="2100" u="heavy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Судоподъемник</a:t>
            </a:r>
            <a:r>
              <a:rPr sz="2100" u="heavy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2100" u="heavy" spc="-5" dirty="0" err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Красноярской</a:t>
            </a:r>
            <a:r>
              <a:rPr sz="2100" u="heavy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21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ГЭС</a:t>
            </a:r>
            <a:endParaRPr lang="ru-RU" sz="2100" u="heavy" spc="-5" dirty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Clr>
                <a:srgbClr val="000000"/>
              </a:buClr>
              <a:buFont typeface="Microsoft Sans Serif"/>
              <a:buChar char="•"/>
              <a:tabLst>
                <a:tab pos="185420" algn="l"/>
              </a:tabLst>
            </a:pPr>
            <a:endParaRPr lang="ru-RU" sz="2100" u="heavy" spc="-5" dirty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Clr>
                <a:srgbClr val="000000"/>
              </a:buClr>
              <a:buFont typeface="Microsoft Sans Serif"/>
              <a:buChar char="•"/>
              <a:tabLst>
                <a:tab pos="185420" algn="l"/>
              </a:tabLst>
            </a:pPr>
            <a:r>
              <a:rPr lang="ru-RU" sz="2000" dirty="0"/>
              <a:t>Это сумма уплаченных денежных средств или их эквивалентов или справедливая стоимость переданного имущества на момент приобретения или сооружения 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298E3-51CE-4DC1-AFC2-F137F455D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Включаются в первоначальную стоимость: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FAFDC8-80BE-4D09-BF8B-D329F380D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828800"/>
            <a:ext cx="7796530" cy="258532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 на подготовку площадки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 на доставку и погрузочно-разгрузочные работы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Прямые затраты на материалы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Прямые затраты на оплату труда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 на установку и монтаж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 на профессиональные услуги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 на проверку готовности объекта к эксплуатации</a:t>
            </a:r>
          </a:p>
        </p:txBody>
      </p:sp>
    </p:spTree>
    <p:extLst>
      <p:ext uri="{BB962C8B-B14F-4D97-AF65-F5344CB8AC3E}">
        <p14:creationId xmlns:p14="http://schemas.microsoft.com/office/powerpoint/2010/main" val="802394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C697E-9408-4BBD-BD66-DAC6F522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5013"/>
            <a:ext cx="8229600" cy="507831"/>
          </a:xfrm>
        </p:spPr>
        <p:txBody>
          <a:bodyPr/>
          <a:lstStyle/>
          <a:p>
            <a:r>
              <a:rPr lang="ru-RU" dirty="0"/>
              <a:t>НЕ включаются в первоначальную стоимость: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5A927F-DA0E-425D-B819-AF51AAC01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752600"/>
            <a:ext cx="7796530" cy="29546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административные и иные общие накладные расходы;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 на открытие нового производственного комплекса;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затраты, связанные с продвижением новых продуктов или услуг;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затраты, связанные с ведением коммерческой деятельности на новом месте или с новой категорией клиентов (включая затраты на обучение персонала)</a:t>
            </a:r>
          </a:p>
        </p:txBody>
      </p:sp>
    </p:spTree>
    <p:extLst>
      <p:ext uri="{BB962C8B-B14F-4D97-AF65-F5344CB8AC3E}">
        <p14:creationId xmlns:p14="http://schemas.microsoft.com/office/powerpoint/2010/main" val="1135200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4610" y="814273"/>
            <a:ext cx="39554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Балансовая</a:t>
            </a:r>
            <a:r>
              <a:rPr spc="-70" dirty="0"/>
              <a:t> </a:t>
            </a:r>
            <a:r>
              <a:rPr spc="-5" dirty="0"/>
              <a:t>стоимость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571740" cy="20208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100" spc="-10" dirty="0">
                <a:latin typeface="Calibri"/>
                <a:cs typeface="Calibri"/>
              </a:rPr>
              <a:t>Э</a:t>
            </a:r>
            <a:r>
              <a:rPr sz="2100" spc="-10" dirty="0" err="1">
                <a:latin typeface="Calibri"/>
                <a:cs typeface="Calibri"/>
              </a:rPr>
              <a:t>то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dirty="0">
                <a:latin typeface="Calibri"/>
                <a:cs typeface="Calibri"/>
              </a:rPr>
              <a:t> актива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объекта учета, приведенная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</a:p>
          <a:p>
            <a:pPr marL="184785">
              <a:lnSpc>
                <a:spcPts val="2395"/>
              </a:lnSpc>
            </a:pPr>
            <a:r>
              <a:rPr sz="2100" spc="-10" dirty="0" err="1">
                <a:latin typeface="Calibri"/>
                <a:cs typeface="Calibri"/>
              </a:rPr>
              <a:t>бухгалтерском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балансе</a:t>
            </a:r>
            <a:endParaRPr sz="2100" dirty="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25"/>
              </a:spcBef>
              <a:buFont typeface="Microsoft Sans Serif"/>
              <a:buChar char="•"/>
              <a:tabLst>
                <a:tab pos="185420" algn="l"/>
              </a:tabLst>
            </a:pPr>
            <a:endParaRPr lang="ru-RU" sz="2100" dirty="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400" dirty="0"/>
              <a:t>сумма, в которой актив признается после вычета сумм накопленной амортизации и накопленных убытков от его обесценения 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1373" y="742010"/>
            <a:ext cx="392112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Остаточная</a:t>
            </a:r>
            <a:r>
              <a:rPr spc="-60" dirty="0"/>
              <a:t> </a:t>
            </a:r>
            <a:r>
              <a:rPr spc="-5" dirty="0"/>
              <a:t>стоимость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903058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854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это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положительная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разница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между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 err="1">
                <a:latin typeface="Calibri"/>
                <a:cs typeface="Calibri"/>
              </a:rPr>
              <a:t>первоначальной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 err="1">
                <a:latin typeface="Calibri"/>
                <a:cs typeface="Calibri"/>
              </a:rPr>
              <a:t>оценкой</a:t>
            </a:r>
            <a:r>
              <a:rPr lang="ru-RU" sz="2100" spc="-10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основных</a:t>
            </a:r>
            <a:r>
              <a:rPr sz="2100" spc="-10" dirty="0">
                <a:latin typeface="Calibri"/>
                <a:cs typeface="Calibri"/>
              </a:rPr>
              <a:t> средств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5" dirty="0">
                <a:latin typeface="Calibri"/>
                <a:cs typeface="Calibri"/>
              </a:rPr>
              <a:t>накопленными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суммами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 err="1">
                <a:latin typeface="Calibri"/>
                <a:cs typeface="Calibri"/>
              </a:rPr>
              <a:t>амортизации</a:t>
            </a:r>
            <a:endParaRPr lang="ru-RU" sz="2100" spc="-5" dirty="0">
              <a:latin typeface="Calibri"/>
              <a:cs typeface="Calibri"/>
            </a:endParaRPr>
          </a:p>
          <a:p>
            <a:pPr marL="20955" algn="ctr">
              <a:lnSpc>
                <a:spcPts val="2395"/>
              </a:lnSpc>
            </a:pPr>
            <a:endParaRPr lang="ru-RU" sz="2100" spc="-5" dirty="0"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 новом ФСБУ </a:t>
            </a:r>
            <a:r>
              <a:rPr lang="ru-RU" sz="2000" dirty="0" err="1"/>
              <a:t>ФСБУ</a:t>
            </a:r>
            <a:r>
              <a:rPr lang="ru-RU" sz="2000" dirty="0"/>
              <a:t> 6/2020 "Основные средства", который применяют обязательно с 1 января 2022 года, нет понятия "остаточная стоимость"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8073" y="742010"/>
            <a:ext cx="492950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Ликвидационная</a:t>
            </a:r>
            <a:r>
              <a:rPr spc="-55" dirty="0"/>
              <a:t> </a:t>
            </a:r>
            <a:r>
              <a:rPr spc="-5" dirty="0"/>
              <a:t>стоимость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244715" cy="30975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84785" marR="5080" indent="-172720">
              <a:lnSpc>
                <a:spcPct val="901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dirty="0">
                <a:latin typeface="Calibri"/>
                <a:cs typeface="Calibri"/>
              </a:rPr>
              <a:t>эквивалент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денежной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оценки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объекта, уменьшенный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величину издержек, </a:t>
            </a:r>
            <a:r>
              <a:rPr sz="2400" spc="-5" dirty="0">
                <a:latin typeface="Calibri"/>
                <a:cs typeface="Calibri"/>
              </a:rPr>
              <a:t>связанных </a:t>
            </a:r>
            <a:r>
              <a:rPr sz="2400" dirty="0">
                <a:latin typeface="Calibri"/>
                <a:cs typeface="Calibri"/>
              </a:rPr>
              <a:t>с </a:t>
            </a:r>
            <a:r>
              <a:rPr sz="2400" spc="-10" dirty="0">
                <a:latin typeface="Calibri"/>
                <a:cs typeface="Calibri"/>
              </a:rPr>
              <a:t>его </a:t>
            </a:r>
            <a:r>
              <a:rPr sz="2400" spc="-5" dirty="0">
                <a:latin typeface="Calibri"/>
                <a:cs typeface="Calibri"/>
              </a:rPr>
              <a:t>реализацией (например, </a:t>
            </a:r>
            <a:r>
              <a:rPr sz="2400" spc="-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затрат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5" dirty="0">
                <a:latin typeface="Calibri"/>
                <a:cs typeface="Calibri"/>
              </a:rPr>
              <a:t> хранение,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демонтаж,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утилизацию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25" dirty="0" err="1">
                <a:latin typeface="Calibri"/>
                <a:cs typeface="Calibri"/>
              </a:rPr>
              <a:t>т.д</a:t>
            </a:r>
            <a:r>
              <a:rPr lang="ru-RU" sz="2400" spc="-25" dirty="0">
                <a:latin typeface="Calibri"/>
                <a:cs typeface="Calibri"/>
              </a:rPr>
              <a:t>.</a:t>
            </a:r>
            <a:r>
              <a:rPr sz="2400" spc="-25" dirty="0">
                <a:latin typeface="Calibri"/>
                <a:cs typeface="Calibri"/>
              </a:rPr>
              <a:t>)</a:t>
            </a:r>
            <a:endParaRPr lang="ru-RU" sz="2400" spc="-25" dirty="0">
              <a:latin typeface="Calibri"/>
              <a:cs typeface="Calibri"/>
            </a:endParaRPr>
          </a:p>
          <a:p>
            <a:pPr marL="184785" marR="5080" indent="-172720">
              <a:lnSpc>
                <a:spcPct val="901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endParaRPr lang="ru-RU" sz="2100" spc="-25" dirty="0">
              <a:latin typeface="Calibri"/>
              <a:cs typeface="Calibri"/>
            </a:endParaRPr>
          </a:p>
          <a:p>
            <a:pPr marL="184785" marR="5080" indent="-172720">
              <a:lnSpc>
                <a:spcPct val="901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400" dirty="0"/>
              <a:t>расчетная сумма, которую организация получила бы на текущий момент от выбытия актива после вычета расчетных затрат на выбытие, если бы актив уже достиг конца срока полезного использования</a:t>
            </a:r>
            <a:endParaRPr sz="21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7066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A0E14-AB9B-4018-B8ED-13F2E7B0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81621E-B25E-40FF-A009-569B44B9C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734" y="1676400"/>
            <a:ext cx="7796530" cy="3693319"/>
          </a:xfrm>
        </p:spPr>
        <p:txBody>
          <a:bodyPr/>
          <a:lstStyle/>
          <a:p>
            <a:r>
              <a:rPr lang="ru-RU" sz="2000" b="1" dirty="0"/>
              <a:t>Обязательство по демонтажу   ≠   Ликвидационная стоимость</a:t>
            </a:r>
          </a:p>
          <a:p>
            <a:endParaRPr lang="ru-RU" sz="2000" dirty="0"/>
          </a:p>
          <a:p>
            <a:r>
              <a:rPr lang="ru-RU" sz="2000" b="1" dirty="0"/>
              <a:t>Обязательство по демонтажу </a:t>
            </a:r>
            <a:r>
              <a:rPr lang="ru-RU" sz="2000" dirty="0"/>
              <a:t>- предполагаемые будущие затраты на демонтаж и выбытие ОС. Включается в первоначальную стоимость и амортизируется</a:t>
            </a:r>
          </a:p>
          <a:p>
            <a:endParaRPr lang="ru-RU" sz="2000" dirty="0"/>
          </a:p>
          <a:p>
            <a:r>
              <a:rPr lang="ru-RU" sz="2000" b="1" dirty="0"/>
              <a:t>Ликвидационная стоимость </a:t>
            </a:r>
            <a:r>
              <a:rPr lang="ru-RU" sz="2000" dirty="0"/>
              <a:t>- предполагаемая сумма, которая может быть получена от выбытия ОС в конце срока службы. Не амортизируется</a:t>
            </a:r>
          </a:p>
          <a:p>
            <a:endParaRPr lang="ru-RU" sz="2000" dirty="0"/>
          </a:p>
          <a:p>
            <a:r>
              <a:rPr lang="ru-RU" sz="2000" dirty="0"/>
              <a:t>Ликвидационную стоимость необходимо проверять в конце каждого года — она может поменяться</a:t>
            </a:r>
          </a:p>
        </p:txBody>
      </p:sp>
    </p:spTree>
    <p:extLst>
      <p:ext uri="{BB962C8B-B14F-4D97-AF65-F5344CB8AC3E}">
        <p14:creationId xmlns:p14="http://schemas.microsoft.com/office/powerpoint/2010/main" val="722447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50B81F-3451-49BB-8C01-0D6CC7BC9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1015663"/>
          </a:xfrm>
        </p:spPr>
        <p:txBody>
          <a:bodyPr/>
          <a:lstStyle/>
          <a:p>
            <a:r>
              <a:rPr lang="ru-RU" dirty="0"/>
              <a:t>Когда ликвидационная стоимость равна нулю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84F643-76E1-4210-B64B-8B9CDEECA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918" y="1828800"/>
            <a:ext cx="7796530" cy="258532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не ожидается поступлений от выбытия ОС в конце СПИ;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ожидаемая сумма от выбытия ОС несущественна, в учетной политике установить критерий существенности;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ожидаемая сумма не может быть определена: </a:t>
            </a:r>
          </a:p>
          <a:p>
            <a:r>
              <a:rPr lang="ru-RU" sz="2400" dirty="0"/>
              <a:t>     - нет активного рынка по продаже объекта; </a:t>
            </a:r>
          </a:p>
          <a:p>
            <a:r>
              <a:rPr lang="ru-RU" sz="2400" dirty="0"/>
              <a:t>     - объект впервые появился на рынке, уникальный объект, нет аналогов на рынке.</a:t>
            </a:r>
          </a:p>
        </p:txBody>
      </p:sp>
    </p:spTree>
    <p:extLst>
      <p:ext uri="{BB962C8B-B14F-4D97-AF65-F5344CB8AC3E}">
        <p14:creationId xmlns:p14="http://schemas.microsoft.com/office/powerpoint/2010/main" val="3761840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03349-9047-4EFE-BF1D-F40C785A5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Амортизируемая стоимость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336907-6E90-4614-9C25-867210BE9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905000"/>
            <a:ext cx="7796530" cy="1107996"/>
          </a:xfrm>
        </p:spPr>
        <p:txBody>
          <a:bodyPr/>
          <a:lstStyle/>
          <a:p>
            <a:r>
              <a:rPr lang="ru-RU" sz="2400" dirty="0"/>
              <a:t>Это первоначальная стоимость актива или другая сумма, принимаемая за первоначальную стоимость, за вычетом его ликвидационной стоимости </a:t>
            </a:r>
          </a:p>
        </p:txBody>
      </p:sp>
    </p:spTree>
    <p:extLst>
      <p:ext uri="{BB962C8B-B14F-4D97-AF65-F5344CB8AC3E}">
        <p14:creationId xmlns:p14="http://schemas.microsoft.com/office/powerpoint/2010/main" val="1313082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A283C-5CA3-46FF-80EA-702C1EB2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Справедливая стоимость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045DB7-8A6F-429C-AC45-BA221B834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024" y="1676400"/>
            <a:ext cx="7796530" cy="1107996"/>
          </a:xfrm>
        </p:spPr>
        <p:txBody>
          <a:bodyPr/>
          <a:lstStyle/>
          <a:p>
            <a:r>
              <a:rPr lang="ru-RU" sz="2400" dirty="0"/>
              <a:t>Это цена, которая была бы получена при продаже актива или уплачена при передаче обязательства в ходе обычной сделки между участниками рынка на дату оценки</a:t>
            </a:r>
          </a:p>
        </p:txBody>
      </p:sp>
    </p:spTree>
    <p:extLst>
      <p:ext uri="{BB962C8B-B14F-4D97-AF65-F5344CB8AC3E}">
        <p14:creationId xmlns:p14="http://schemas.microsoft.com/office/powerpoint/2010/main" val="3677314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4384F-A001-49F1-8DB4-34DC418E1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Возмещаемая стоимость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319595-1BF5-4F1A-A16A-3D364C659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828800"/>
            <a:ext cx="7796530" cy="738664"/>
          </a:xfrm>
        </p:spPr>
        <p:txBody>
          <a:bodyPr/>
          <a:lstStyle/>
          <a:p>
            <a:r>
              <a:rPr lang="ru-RU" sz="2400" dirty="0"/>
              <a:t>Это справедливая стоимость актива за вычетом затрат на продажу</a:t>
            </a:r>
          </a:p>
        </p:txBody>
      </p:sp>
    </p:spTree>
    <p:extLst>
      <p:ext uri="{BB962C8B-B14F-4D97-AF65-F5344CB8AC3E}">
        <p14:creationId xmlns:p14="http://schemas.microsoft.com/office/powerpoint/2010/main" val="2188920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952" y="778255"/>
            <a:ext cx="53232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Восстановительная</a:t>
            </a:r>
            <a:r>
              <a:rPr spc="30" dirty="0"/>
              <a:t> </a:t>
            </a:r>
            <a:r>
              <a:rPr spc="-10" dirty="0"/>
              <a:t>стоимость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85035"/>
            <a:ext cx="7985125" cy="3395801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84785" marR="46355" indent="-172720">
              <a:lnSpc>
                <a:spcPts val="2270"/>
              </a:lnSpc>
              <a:spcBef>
                <a:spcPts val="38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2100" spc="-10" dirty="0">
                <a:latin typeface="Calibri"/>
                <a:cs typeface="Calibri"/>
              </a:rPr>
              <a:t>Э</a:t>
            </a:r>
            <a:r>
              <a:rPr sz="2100" spc="-10" dirty="0" err="1">
                <a:latin typeface="Calibri"/>
                <a:cs typeface="Calibri"/>
              </a:rPr>
              <a:t>то</a:t>
            </a:r>
            <a:r>
              <a:rPr sz="2100" spc="-10" dirty="0">
                <a:latin typeface="Calibri"/>
                <a:cs typeface="Calibri"/>
              </a:rPr>
              <a:t> стоимость,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которой</a:t>
            </a:r>
            <a:r>
              <a:rPr sz="2100" spc="-5" dirty="0">
                <a:latin typeface="Calibri"/>
                <a:cs typeface="Calibri"/>
              </a:rPr>
              <a:t> объект</a:t>
            </a:r>
            <a:r>
              <a:rPr sz="2100" dirty="0">
                <a:latin typeface="Calibri"/>
                <a:cs typeface="Calibri"/>
              </a:rPr>
              <a:t> ОС </a:t>
            </a:r>
            <a:r>
              <a:rPr sz="2100" spc="-5" dirty="0">
                <a:latin typeface="Calibri"/>
                <a:cs typeface="Calibri"/>
              </a:rPr>
              <a:t>учитывается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после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того,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как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нему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была </a:t>
            </a:r>
            <a:r>
              <a:rPr sz="2100" spc="-5" dirty="0" err="1">
                <a:latin typeface="Calibri"/>
                <a:cs typeface="Calibri"/>
              </a:rPr>
              <a:t>произведена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 err="1">
                <a:latin typeface="Calibri"/>
                <a:cs typeface="Calibri"/>
              </a:rPr>
              <a:t>переоценка</a:t>
            </a:r>
            <a:r>
              <a:rPr lang="ru-RU" sz="2100" spc="-10" dirty="0">
                <a:latin typeface="Calibri"/>
                <a:cs typeface="Calibri"/>
              </a:rPr>
              <a:t> или модернизация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Можно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сказать,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восстановительная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— </a:t>
            </a:r>
            <a:r>
              <a:rPr sz="2100" spc="-10" dirty="0">
                <a:latin typeface="Calibri"/>
                <a:cs typeface="Calibri"/>
              </a:rPr>
              <a:t>это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переоцененная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первоначальная</a:t>
            </a:r>
            <a:r>
              <a:rPr sz="2100" spc="-10" dirty="0">
                <a:latin typeface="Calibri"/>
                <a:cs typeface="Calibri"/>
              </a:rPr>
              <a:t> стоимость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основного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средства</a:t>
            </a:r>
            <a:endParaRPr sz="2100" dirty="0">
              <a:latin typeface="Calibri"/>
              <a:cs typeface="Calibri"/>
            </a:endParaRPr>
          </a:p>
          <a:p>
            <a:pPr marL="184785" marR="526415" indent="-172720">
              <a:lnSpc>
                <a:spcPts val="2270"/>
              </a:lnSpc>
              <a:spcBef>
                <a:spcPts val="8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этом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важно,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уменьшилась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или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увеличилась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результате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переоценки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первоначальная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основного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средства</a:t>
            </a:r>
            <a:endParaRPr sz="2100" dirty="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Восстановительную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определяют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либо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dirty="0">
                <a:latin typeface="Calibri"/>
                <a:cs typeface="Calibri"/>
              </a:rPr>
              <a:t> первоначальной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величины,</a:t>
            </a:r>
            <a:r>
              <a:rPr sz="2100" spc="-5" dirty="0">
                <a:latin typeface="Calibri"/>
                <a:cs typeface="Calibri"/>
              </a:rPr>
              <a:t> либо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остаточного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значения</a:t>
            </a:r>
          </a:p>
          <a:p>
            <a:pPr marL="184785" marR="626110" indent="-172720">
              <a:lnSpc>
                <a:spcPts val="2270"/>
              </a:lnSpc>
              <a:spcBef>
                <a:spcPts val="7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Проводить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переоценку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разрешено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больше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одного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раза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12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месяцев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0901" y="711453"/>
            <a:ext cx="43611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Порядок</a:t>
            </a:r>
            <a:r>
              <a:rPr spc="-30" dirty="0"/>
              <a:t> </a:t>
            </a:r>
            <a:r>
              <a:rPr spc="-5" dirty="0"/>
              <a:t>переоценки</a:t>
            </a:r>
            <a:r>
              <a:rPr spc="-55" dirty="0"/>
              <a:t> </a:t>
            </a:r>
            <a:r>
              <a:rPr spc="-5" dirty="0"/>
              <a:t>ОС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84349"/>
            <a:ext cx="8001000" cy="361061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84785" marR="442595" indent="-172720">
              <a:lnSpc>
                <a:spcPct val="70000"/>
              </a:lnSpc>
              <a:spcBef>
                <a:spcPts val="6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Первый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этап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определение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объектов,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отношении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которых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необходимо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рассчитать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показатель.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Если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остаточная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или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восстановительная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стоимость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фонда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аналогична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345"/>
              </a:lnSpc>
            </a:pPr>
            <a:r>
              <a:rPr sz="1600" spc="-5" dirty="0">
                <a:latin typeface="Calibri"/>
                <a:cs typeface="Calibri"/>
              </a:rPr>
              <a:t>рыночной,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то</a:t>
            </a:r>
            <a:r>
              <a:rPr sz="1600" spc="-5" dirty="0">
                <a:latin typeface="Calibri"/>
                <a:cs typeface="Calibri"/>
              </a:rPr>
              <a:t> рассчитывать</a:t>
            </a:r>
            <a:r>
              <a:rPr sz="1600" spc="-10" dirty="0">
                <a:latin typeface="Calibri"/>
                <a:cs typeface="Calibri"/>
              </a:rPr>
              <a:t> показатель</a:t>
            </a:r>
            <a:r>
              <a:rPr sz="1600" spc="-5" dirty="0">
                <a:latin typeface="Calibri"/>
                <a:cs typeface="Calibri"/>
              </a:rPr>
              <a:t> в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отношении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данного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объекта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нецелесообразно.</a:t>
            </a:r>
            <a:endParaRPr sz="1600">
              <a:latin typeface="Calibri"/>
              <a:cs typeface="Calibri"/>
            </a:endParaRPr>
          </a:p>
          <a:p>
            <a:pPr marL="184785" marR="904875" indent="-172720">
              <a:lnSpc>
                <a:spcPct val="70000"/>
              </a:lnSpc>
              <a:spcBef>
                <a:spcPts val="81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Проверяем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наличие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объектов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месте.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Если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нет,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потребуется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отыскать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их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месторасположение.</a:t>
            </a:r>
            <a:endParaRPr sz="1600">
              <a:latin typeface="Calibri"/>
              <a:cs typeface="Calibri"/>
            </a:endParaRPr>
          </a:p>
          <a:p>
            <a:pPr marL="184785" marR="156210" indent="-172720">
              <a:lnSpc>
                <a:spcPct val="70000"/>
              </a:lnSpc>
              <a:spcBef>
                <a:spcPts val="7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Далее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необходимо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издать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приказ,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основании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которого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бухгалтер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будет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производить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переоценку.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качестве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указания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может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послужить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любой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распорядительный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документ.</a:t>
            </a:r>
            <a:endParaRPr sz="1600">
              <a:latin typeface="Calibri"/>
              <a:cs typeface="Calibri"/>
            </a:endParaRPr>
          </a:p>
          <a:p>
            <a:pPr marL="184785" marR="367665" indent="-172720">
              <a:lnSpc>
                <a:spcPct val="700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Анализируем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информацию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объектах.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Можно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использовать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сведения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учетной,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рыночной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стоимости,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размере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амортизационных </a:t>
            </a:r>
            <a:r>
              <a:rPr sz="1600" spc="-10" dirty="0">
                <a:latin typeface="Calibri"/>
                <a:cs typeface="Calibri"/>
              </a:rPr>
              <a:t>отчислений,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данные</a:t>
            </a:r>
            <a:r>
              <a:rPr sz="1600" spc="-5" dirty="0">
                <a:latin typeface="Calibri"/>
                <a:cs typeface="Calibri"/>
              </a:rPr>
              <a:t> 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ранее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345"/>
              </a:lnSpc>
            </a:pPr>
            <a:r>
              <a:rPr sz="1600" spc="-10" dirty="0">
                <a:latin typeface="Calibri"/>
                <a:cs typeface="Calibri"/>
              </a:rPr>
              <a:t>проведенных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переоценках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 </a:t>
            </a:r>
            <a:r>
              <a:rPr sz="1600" spc="-10" dirty="0">
                <a:latin typeface="Calibri"/>
                <a:cs typeface="Calibri"/>
              </a:rPr>
              <a:t>др.</a:t>
            </a:r>
            <a:endParaRPr sz="1600">
              <a:latin typeface="Calibri"/>
              <a:cs typeface="Calibri"/>
            </a:endParaRPr>
          </a:p>
          <a:p>
            <a:pPr marL="184785" marR="708660" indent="-172720">
              <a:lnSpc>
                <a:spcPct val="700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Выбираем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метод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переоценки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фондов.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Существует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3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наиболее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распространенных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варианта.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законодательном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уровне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регламентировано,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какой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из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них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целесообразнее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применять.</a:t>
            </a:r>
            <a:endParaRPr sz="1600">
              <a:latin typeface="Calibri"/>
              <a:cs typeface="Calibri"/>
            </a:endParaRPr>
          </a:p>
          <a:p>
            <a:pPr marL="184785" marR="775335" indent="-172720">
              <a:lnSpc>
                <a:spcPct val="70000"/>
              </a:lnSpc>
              <a:spcBef>
                <a:spcPts val="7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spc="-15" dirty="0">
                <a:latin typeface="Calibri"/>
                <a:cs typeface="Calibri"/>
              </a:rPr>
              <a:t>Проводим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процедуру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переоценки.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Внимательно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производим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расчеты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находим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восстановительную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стоимость.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ts val="1635"/>
              </a:lnSpc>
              <a:spcBef>
                <a:spcPts val="22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После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того,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как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все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вышеуказанные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действия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произведены,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восстановительная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стоимость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635"/>
              </a:lnSpc>
            </a:pPr>
            <a:r>
              <a:rPr sz="1600" spc="-15" dirty="0">
                <a:latin typeface="Calibri"/>
                <a:cs typeface="Calibri"/>
              </a:rPr>
              <a:t>подлежит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отражению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бухгалтерском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учете.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3573" y="711453"/>
            <a:ext cx="42786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Методы</a:t>
            </a:r>
            <a:r>
              <a:rPr spc="-45" dirty="0"/>
              <a:t> </a:t>
            </a:r>
            <a:r>
              <a:rPr spc="-5" dirty="0"/>
              <a:t>переоценки</a:t>
            </a:r>
            <a:r>
              <a:rPr spc="-50" dirty="0"/>
              <a:t> </a:t>
            </a:r>
            <a:r>
              <a:rPr spc="-5" dirty="0"/>
              <a:t>ОС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2995295" cy="119316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сравнение;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расчленение;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количественный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анализ.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31457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Метод</a:t>
            </a:r>
            <a:r>
              <a:rPr spc="-55" dirty="0"/>
              <a:t> </a:t>
            </a:r>
            <a:r>
              <a:rPr spc="-10" dirty="0"/>
              <a:t>сравнения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397634"/>
            <a:ext cx="7635875" cy="40220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212090">
              <a:lnSpc>
                <a:spcPts val="2270"/>
              </a:lnSpc>
              <a:spcBef>
                <a:spcPts val="380"/>
              </a:spcBef>
            </a:pPr>
            <a:r>
              <a:rPr sz="2100" spc="-10" dirty="0">
                <a:latin typeface="Calibri"/>
                <a:cs typeface="Calibri"/>
              </a:rPr>
              <a:t>проводится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сравнительный </a:t>
            </a:r>
            <a:r>
              <a:rPr sz="2100" dirty="0">
                <a:latin typeface="Calibri"/>
                <a:cs typeface="Calibri"/>
              </a:rPr>
              <a:t>анализ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5" dirty="0">
                <a:latin typeface="Calibri"/>
                <a:cs typeface="Calibri"/>
              </a:rPr>
              <a:t>отношении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исследуемого 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объекта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помощи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корректировки</a:t>
            </a:r>
            <a:r>
              <a:rPr sz="2100" spc="-5" dirty="0">
                <a:latin typeface="Calibri"/>
                <a:cs typeface="Calibri"/>
              </a:rPr>
              <a:t> рыночной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фонда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сравнительные</a:t>
            </a:r>
            <a:r>
              <a:rPr sz="2100" spc="-5" dirty="0">
                <a:latin typeface="Calibri"/>
                <a:cs typeface="Calibri"/>
              </a:rPr>
              <a:t> единицы.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05"/>
              </a:spcBef>
            </a:pPr>
            <a:r>
              <a:rPr sz="2100" spc="-100" dirty="0">
                <a:latin typeface="Calibri"/>
                <a:cs typeface="Calibri"/>
              </a:rPr>
              <a:t>То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есть,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первую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очередь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определяется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рыночная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ОС,</a:t>
            </a:r>
            <a:r>
              <a:rPr sz="2100" dirty="0">
                <a:latin typeface="Calibri"/>
                <a:cs typeface="Calibri"/>
              </a:rPr>
              <a:t> а</a:t>
            </a:r>
            <a:endParaRPr sz="2100">
              <a:latin typeface="Calibri"/>
              <a:cs typeface="Calibri"/>
            </a:endParaRPr>
          </a:p>
          <a:p>
            <a:pPr marL="12700" marR="309245">
              <a:lnSpc>
                <a:spcPts val="2270"/>
              </a:lnSpc>
              <a:spcBef>
                <a:spcPts val="160"/>
              </a:spcBef>
            </a:pPr>
            <a:r>
              <a:rPr sz="2100" spc="-10" dirty="0">
                <a:latin typeface="Calibri"/>
                <a:cs typeface="Calibri"/>
              </a:rPr>
              <a:t>затем</a:t>
            </a:r>
            <a:r>
              <a:rPr sz="2100" spc="-5" dirty="0">
                <a:latin typeface="Calibri"/>
                <a:cs typeface="Calibri"/>
              </a:rPr>
              <a:t> она </a:t>
            </a:r>
            <a:r>
              <a:rPr sz="2100" spc="-15" dirty="0">
                <a:latin typeface="Calibri"/>
                <a:cs typeface="Calibri"/>
              </a:rPr>
              <a:t>корректируется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различные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коэффициенты.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Например, если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оценивается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недвижимость,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следует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сделать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поправки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на: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месторасположение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объекта;</a:t>
            </a:r>
            <a:endParaRPr sz="2100">
              <a:latin typeface="Calibri"/>
              <a:cs typeface="Calibri"/>
            </a:endParaRPr>
          </a:p>
          <a:p>
            <a:pPr marL="184785" marR="226695" indent="-172720">
              <a:lnSpc>
                <a:spcPts val="2270"/>
              </a:lnSpc>
              <a:spcBef>
                <a:spcPts val="8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несоответствие реальной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площади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помещения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  <a:r>
              <a:rPr sz="2100" spc="-5" dirty="0">
                <a:latin typeface="Calibri"/>
                <a:cs typeface="Calibri"/>
              </a:rPr>
              <a:t> указанными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документации;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НДС;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прибыль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застройщика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др.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356235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Метод</a:t>
            </a:r>
            <a:r>
              <a:rPr spc="-90" dirty="0"/>
              <a:t> </a:t>
            </a:r>
            <a:r>
              <a:rPr dirty="0"/>
              <a:t>расчленения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526655" cy="205740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это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разложение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объекта</a:t>
            </a:r>
            <a:r>
              <a:rPr sz="2100" dirty="0">
                <a:latin typeface="Calibri"/>
                <a:cs typeface="Calibri"/>
              </a:rPr>
              <a:t> 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несколько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частей.</a:t>
            </a:r>
            <a:endParaRPr sz="2100">
              <a:latin typeface="Calibri"/>
              <a:cs typeface="Calibri"/>
            </a:endParaRPr>
          </a:p>
          <a:p>
            <a:pPr marL="184785" marR="5080" indent="-172720">
              <a:lnSpc>
                <a:spcPct val="90100"/>
              </a:lnSpc>
              <a:spcBef>
                <a:spcPts val="790"/>
              </a:spcBef>
              <a:buFont typeface="Microsoft Sans Serif"/>
              <a:buChar char="•"/>
              <a:tabLst>
                <a:tab pos="245745" algn="l"/>
                <a:tab pos="246379" algn="l"/>
              </a:tabLst>
            </a:pPr>
            <a:r>
              <a:rPr dirty="0"/>
              <a:t>	</a:t>
            </a:r>
            <a:r>
              <a:rPr sz="2100" spc="-5" dirty="0">
                <a:latin typeface="Calibri"/>
                <a:cs typeface="Calibri"/>
              </a:rPr>
              <a:t>Например,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если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производится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оценка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недвижимости,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то,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чтобы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посчитать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показатель,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необходимо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знать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размер</a:t>
            </a:r>
            <a:r>
              <a:rPr sz="2100" dirty="0">
                <a:latin typeface="Calibri"/>
                <a:cs typeface="Calibri"/>
              </a:rPr>
              <a:t> и </a:t>
            </a:r>
            <a:r>
              <a:rPr sz="2100" spc="-10" dirty="0">
                <a:latin typeface="Calibri"/>
                <a:cs typeface="Calibri"/>
              </a:rPr>
              <a:t>стоимость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каждого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отдельного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элемента.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Если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вычисления</a:t>
            </a:r>
            <a:r>
              <a:rPr sz="2100" spc="-10" dirty="0">
                <a:latin typeface="Calibri"/>
                <a:cs typeface="Calibri"/>
              </a:rPr>
              <a:t> производятся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 сравнению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</a:t>
            </a:r>
            <a:r>
              <a:rPr sz="2100" spc="-15" dirty="0">
                <a:latin typeface="Calibri"/>
                <a:cs typeface="Calibri"/>
              </a:rPr>
              <a:t> подобным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объектом,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применяется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корректировочный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коэффициент.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429641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Количественный</a:t>
            </a:r>
            <a:r>
              <a:rPr spc="-60" dirty="0"/>
              <a:t> </a:t>
            </a:r>
            <a:r>
              <a:rPr spc="-5" dirty="0"/>
              <a:t>анализ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459980" cy="92201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84785" marR="5080" indent="-172720">
              <a:lnSpc>
                <a:spcPct val="901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Он </a:t>
            </a:r>
            <a:r>
              <a:rPr sz="2100" spc="-10" dirty="0">
                <a:latin typeface="Calibri"/>
                <a:cs typeface="Calibri"/>
              </a:rPr>
              <a:t>проводится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путем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обследования</a:t>
            </a:r>
            <a:r>
              <a:rPr sz="2100" spc="-5" dirty="0">
                <a:latin typeface="Calibri"/>
                <a:cs typeface="Calibri"/>
              </a:rPr>
              <a:t> аналогичных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15" dirty="0">
                <a:latin typeface="Calibri"/>
                <a:cs typeface="Calibri"/>
              </a:rPr>
              <a:t>подобных </a:t>
            </a:r>
            <a:r>
              <a:rPr sz="2100" spc="-10" dirty="0">
                <a:latin typeface="Calibri"/>
                <a:cs typeface="Calibri"/>
              </a:rPr>
              <a:t> объектов.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учету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принимаются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не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только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рыночные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цены,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но 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главные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характеристики.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56788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Пример</a:t>
            </a:r>
            <a:r>
              <a:rPr spc="-45" dirty="0"/>
              <a:t> </a:t>
            </a:r>
            <a:r>
              <a:rPr dirty="0"/>
              <a:t>расчета</a:t>
            </a:r>
            <a:r>
              <a:rPr spc="-40" dirty="0"/>
              <a:t> </a:t>
            </a:r>
            <a:r>
              <a:rPr spc="-5" dirty="0"/>
              <a:t>переоценки</a:t>
            </a:r>
            <a:r>
              <a:rPr spc="-45" dirty="0"/>
              <a:t> </a:t>
            </a:r>
            <a:r>
              <a:rPr spc="-5" dirty="0"/>
              <a:t>ОС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721600" cy="3920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переоценивается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здание,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находящееся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сельской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местности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учетной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 </a:t>
            </a:r>
            <a:r>
              <a:rPr sz="2100" spc="-10" dirty="0">
                <a:latin typeface="Calibri"/>
                <a:cs typeface="Calibri"/>
              </a:rPr>
              <a:t>млн.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общей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площадью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м2.;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здание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разделено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элемента: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первый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—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15</a:t>
            </a:r>
            <a:r>
              <a:rPr sz="2100" spc="-5" dirty="0">
                <a:latin typeface="Calibri"/>
                <a:cs typeface="Calibri"/>
              </a:rPr>
              <a:t> м2, </a:t>
            </a:r>
            <a:r>
              <a:rPr sz="2100" spc="-10" dirty="0">
                <a:latin typeface="Calibri"/>
                <a:cs typeface="Calibri"/>
              </a:rPr>
              <a:t>второй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— 25</a:t>
            </a:r>
          </a:p>
          <a:p>
            <a:pPr marL="184785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м2,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третий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четвертый</a:t>
            </a:r>
            <a:r>
              <a:rPr sz="2100" dirty="0">
                <a:latin typeface="Calibri"/>
                <a:cs typeface="Calibri"/>
              </a:rPr>
              <a:t> –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м2.;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рыночная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подобного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объекта,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находящегося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городе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–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1,5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руб.;</a:t>
            </a:r>
            <a:endParaRPr sz="2100" dirty="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рыночная</a:t>
            </a:r>
            <a:r>
              <a:rPr sz="2100" spc="-10" dirty="0">
                <a:latin typeface="Calibri"/>
                <a:cs typeface="Calibri"/>
              </a:rPr>
              <a:t> 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одного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м2 первого </a:t>
            </a:r>
            <a:r>
              <a:rPr sz="2100" spc="-10" dirty="0">
                <a:latin typeface="Calibri"/>
                <a:cs typeface="Calibri"/>
              </a:rPr>
              <a:t>элемента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15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руб.,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второго </a:t>
            </a:r>
            <a:r>
              <a:rPr sz="2100" dirty="0">
                <a:latin typeface="Calibri"/>
                <a:cs typeface="Calibri"/>
              </a:rPr>
              <a:t>– 18 тыс. </a:t>
            </a:r>
            <a:r>
              <a:rPr sz="2100" spc="-10" dirty="0">
                <a:latin typeface="Calibri"/>
                <a:cs typeface="Calibri"/>
              </a:rPr>
              <a:t>руб., третьего </a:t>
            </a:r>
            <a:r>
              <a:rPr sz="2100" dirty="0">
                <a:latin typeface="Calibri"/>
                <a:cs typeface="Calibri"/>
              </a:rPr>
              <a:t>– 11 тыс. </a:t>
            </a:r>
            <a:r>
              <a:rPr sz="2100" spc="-10" dirty="0">
                <a:latin typeface="Calibri"/>
                <a:cs typeface="Calibri"/>
              </a:rPr>
              <a:t>руб., четвертого </a:t>
            </a:r>
            <a:r>
              <a:rPr sz="2100" dirty="0">
                <a:latin typeface="Calibri"/>
                <a:cs typeface="Calibri"/>
              </a:rPr>
              <a:t>– 10 тыс.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руб.;</a:t>
            </a:r>
            <a:endParaRPr sz="2100" dirty="0">
              <a:latin typeface="Calibri"/>
              <a:cs typeface="Calibri"/>
            </a:endParaRPr>
          </a:p>
          <a:p>
            <a:pPr marL="184785" marR="334010" indent="-172720" algn="just">
              <a:lnSpc>
                <a:spcPct val="90100"/>
              </a:lnSpc>
              <a:spcBef>
                <a:spcPts val="7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применяется единственный корректировочный коэффициент </a:t>
            </a:r>
            <a:r>
              <a:rPr sz="2100" dirty="0">
                <a:latin typeface="Calibri"/>
                <a:cs typeface="Calibri"/>
              </a:rPr>
              <a:t>с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учетом </a:t>
            </a:r>
            <a:r>
              <a:rPr sz="2100" spc="-15" dirty="0">
                <a:latin typeface="Calibri"/>
                <a:cs typeface="Calibri"/>
              </a:rPr>
              <a:t>того, </a:t>
            </a:r>
            <a:r>
              <a:rPr sz="2100" spc="-10" dirty="0">
                <a:latin typeface="Calibri"/>
                <a:cs typeface="Calibri"/>
              </a:rPr>
              <a:t>что </a:t>
            </a:r>
            <a:r>
              <a:rPr sz="2100" spc="-5" dirty="0">
                <a:latin typeface="Calibri"/>
                <a:cs typeface="Calibri"/>
              </a:rPr>
              <a:t>здание </a:t>
            </a:r>
            <a:r>
              <a:rPr sz="2100" spc="-15" dirty="0">
                <a:latin typeface="Calibri"/>
                <a:cs typeface="Calibri"/>
              </a:rPr>
              <a:t>находится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15" dirty="0">
                <a:latin typeface="Calibri"/>
                <a:cs typeface="Calibri"/>
              </a:rPr>
              <a:t>сельской </a:t>
            </a:r>
            <a:r>
              <a:rPr sz="2100" spc="-5" dirty="0">
                <a:latin typeface="Calibri"/>
                <a:cs typeface="Calibri"/>
              </a:rPr>
              <a:t>местности, </a:t>
            </a:r>
            <a:r>
              <a:rPr sz="2100" dirty="0">
                <a:latin typeface="Calibri"/>
                <a:cs typeface="Calibri"/>
              </a:rPr>
              <a:t>а не в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городе,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уменьшает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его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рыночную</a:t>
            </a:r>
            <a:r>
              <a:rPr sz="2100" spc="-5" dirty="0">
                <a:latin typeface="Calibri"/>
                <a:cs typeface="Calibri"/>
              </a:rPr>
              <a:t> цену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0,8.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Определим восстановительную </a:t>
            </a:r>
            <a:r>
              <a:rPr spc="-10" dirty="0"/>
              <a:t>стоимость </a:t>
            </a:r>
            <a:r>
              <a:rPr spc="-735" dirty="0"/>
              <a:t> </a:t>
            </a:r>
            <a:r>
              <a:rPr spc="-5" dirty="0"/>
              <a:t>сравнительным</a:t>
            </a:r>
            <a:r>
              <a:rPr spc="-15" dirty="0"/>
              <a:t> </a:t>
            </a:r>
            <a:r>
              <a:rPr spc="-5" dirty="0"/>
              <a:t>методом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093584" cy="276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sz="2100" spc="-5" dirty="0">
                <a:latin typeface="Calibri"/>
                <a:cs typeface="Calibri"/>
              </a:rPr>
              <a:t>Для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этого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рыночную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объекта </a:t>
            </a:r>
            <a:r>
              <a:rPr sz="2100" spc="-10" dirty="0">
                <a:latin typeface="Calibri"/>
                <a:cs typeface="Calibri"/>
              </a:rPr>
              <a:t>скорректируем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коэффициент: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1,5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 0,8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1,2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 marR="5080">
              <a:lnSpc>
                <a:spcPts val="2270"/>
              </a:lnSpc>
              <a:spcBef>
                <a:spcPts val="840"/>
              </a:spcBef>
            </a:pPr>
            <a:r>
              <a:rPr sz="2100" spc="-35" dirty="0">
                <a:latin typeface="Calibri"/>
                <a:cs typeface="Calibri"/>
              </a:rPr>
              <a:t>Теперь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определим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</a:t>
            </a:r>
            <a:r>
              <a:rPr sz="2100" spc="-5" dirty="0">
                <a:latin typeface="Calibri"/>
                <a:cs typeface="Calibri"/>
              </a:rPr>
              <a:t> переоценки,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для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чего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из </a:t>
            </a:r>
            <a:r>
              <a:rPr sz="2100" spc="-5" dirty="0">
                <a:latin typeface="Calibri"/>
                <a:cs typeface="Calibri"/>
              </a:rPr>
              <a:t>учетной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отнимем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восстановительную: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1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млн.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1,2</a:t>
            </a:r>
            <a:r>
              <a:rPr sz="2100" spc="-5" dirty="0">
                <a:latin typeface="Calibri"/>
                <a:cs typeface="Calibri"/>
              </a:rPr>
              <a:t> млн. 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—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0,2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 marR="627380">
              <a:lnSpc>
                <a:spcPts val="2270"/>
              </a:lnSpc>
              <a:spcBef>
                <a:spcPts val="825"/>
              </a:spcBef>
            </a:pPr>
            <a:r>
              <a:rPr sz="2100" spc="-10" dirty="0">
                <a:latin typeface="Calibri"/>
                <a:cs typeface="Calibri"/>
              </a:rPr>
              <a:t>Отрицательное </a:t>
            </a:r>
            <a:r>
              <a:rPr sz="2100" dirty="0">
                <a:latin typeface="Calibri"/>
                <a:cs typeface="Calibri"/>
              </a:rPr>
              <a:t>значение </a:t>
            </a:r>
            <a:r>
              <a:rPr sz="2100" spc="-10" dirty="0">
                <a:latin typeface="Calibri"/>
                <a:cs typeface="Calibri"/>
              </a:rPr>
              <a:t>говорит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о</a:t>
            </a:r>
            <a:r>
              <a:rPr sz="2100" spc="-10" dirty="0">
                <a:latin typeface="Calibri"/>
                <a:cs typeface="Calibri"/>
              </a:rPr>
              <a:t> том,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что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результате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переоценки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компания </a:t>
            </a:r>
            <a:r>
              <a:rPr sz="2100" spc="-10" dirty="0">
                <a:latin typeface="Calibri"/>
                <a:cs typeface="Calibri"/>
              </a:rPr>
              <a:t>получила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доход.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Найдем</a:t>
            </a:r>
            <a:r>
              <a:rPr spc="-15" dirty="0"/>
              <a:t> </a:t>
            </a:r>
            <a:r>
              <a:rPr spc="-10" dirty="0"/>
              <a:t>восстановительную</a:t>
            </a:r>
            <a:r>
              <a:rPr spc="15" dirty="0"/>
              <a:t> </a:t>
            </a:r>
            <a:r>
              <a:rPr spc="-10" dirty="0"/>
              <a:t>стоимость </a:t>
            </a:r>
            <a:r>
              <a:rPr spc="-735" dirty="0"/>
              <a:t> </a:t>
            </a:r>
            <a:r>
              <a:rPr spc="-5" dirty="0"/>
              <a:t>методом</a:t>
            </a:r>
            <a:r>
              <a:rPr dirty="0"/>
              <a:t> </a:t>
            </a:r>
            <a:r>
              <a:rPr spc="-5" dirty="0"/>
              <a:t>расчленения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84350"/>
            <a:ext cx="7629525" cy="397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70"/>
              </a:lnSpc>
              <a:spcBef>
                <a:spcPts val="100"/>
              </a:spcBef>
            </a:pPr>
            <a:r>
              <a:rPr sz="2100" spc="-5" dirty="0">
                <a:latin typeface="Calibri"/>
                <a:cs typeface="Calibri"/>
              </a:rPr>
              <a:t>Для упрощения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вычислений </a:t>
            </a:r>
            <a:r>
              <a:rPr sz="2100" spc="-5" dirty="0">
                <a:latin typeface="Calibri"/>
                <a:cs typeface="Calibri"/>
              </a:rPr>
              <a:t>рассчитаем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каждого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270"/>
              </a:lnSpc>
            </a:pPr>
            <a:r>
              <a:rPr sz="2100" spc="-10" dirty="0">
                <a:latin typeface="Calibri"/>
                <a:cs typeface="Calibri"/>
              </a:rPr>
              <a:t>элемента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раздельности,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 </a:t>
            </a:r>
            <a:r>
              <a:rPr sz="2100" spc="-10" dirty="0">
                <a:latin typeface="Calibri"/>
                <a:cs typeface="Calibri"/>
              </a:rPr>
              <a:t>затем</a:t>
            </a:r>
            <a:r>
              <a:rPr sz="2100" spc="-5" dirty="0">
                <a:latin typeface="Calibri"/>
                <a:cs typeface="Calibri"/>
              </a:rPr>
              <a:t> сложим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полученные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значения:</a:t>
            </a: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1-й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элемент:</a:t>
            </a:r>
            <a:r>
              <a:rPr sz="2100" dirty="0">
                <a:latin typeface="Calibri"/>
                <a:cs typeface="Calibri"/>
              </a:rPr>
              <a:t> 15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м2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 15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180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2-й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элемент:</a:t>
            </a:r>
            <a:r>
              <a:rPr sz="2100" dirty="0">
                <a:latin typeface="Calibri"/>
                <a:cs typeface="Calibri"/>
              </a:rPr>
              <a:t> 25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м2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 18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360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3-й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элемент:</a:t>
            </a:r>
            <a:r>
              <a:rPr sz="2100" dirty="0">
                <a:latin typeface="Calibri"/>
                <a:cs typeface="Calibri"/>
              </a:rPr>
              <a:t> 30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м2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 11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264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руб.;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4-й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элемент: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30 </a:t>
            </a:r>
            <a:r>
              <a:rPr sz="2100" spc="-5" dirty="0">
                <a:latin typeface="Calibri"/>
                <a:cs typeface="Calibri"/>
              </a:rPr>
              <a:t>м2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240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endParaRPr sz="2100" dirty="0">
              <a:latin typeface="Calibri"/>
              <a:cs typeface="Calibri"/>
            </a:endParaRPr>
          </a:p>
          <a:p>
            <a:pPr marL="12700" marR="5080">
              <a:lnSpc>
                <a:spcPts val="2020"/>
              </a:lnSpc>
              <a:spcBef>
                <a:spcPts val="775"/>
              </a:spcBef>
            </a:pPr>
            <a:r>
              <a:rPr sz="2100" spc="-15" dirty="0">
                <a:latin typeface="Calibri"/>
                <a:cs typeface="Calibri"/>
              </a:rPr>
              <a:t>Определив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каждого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отдельного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элемента,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можно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найти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восстановительную стоимость:</a:t>
            </a:r>
            <a:endParaRPr sz="2100" dirty="0">
              <a:latin typeface="Calibri"/>
              <a:cs typeface="Calibri"/>
            </a:endParaRPr>
          </a:p>
          <a:p>
            <a:pPr marL="184785" marR="6350" indent="-172720">
              <a:lnSpc>
                <a:spcPts val="2020"/>
              </a:lnSpc>
              <a:spcBef>
                <a:spcPts val="7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180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360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264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240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1,044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100" spc="-5" dirty="0">
                <a:latin typeface="Calibri"/>
                <a:cs typeface="Calibri"/>
              </a:rPr>
              <a:t>Далее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нужно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найти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результат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переоценки: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8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1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1,044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—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44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5" dirty="0">
                <a:latin typeface="Calibri"/>
                <a:cs typeface="Calibri"/>
              </a:rPr>
              <a:t> руб.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8948" y="742010"/>
            <a:ext cx="463105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Среднегодовая</a:t>
            </a:r>
            <a:r>
              <a:rPr spc="-55" dirty="0"/>
              <a:t> </a:t>
            </a:r>
            <a:r>
              <a:rPr spc="-5" dirty="0"/>
              <a:t>стоимость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85035"/>
            <a:ext cx="8023225" cy="6337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84785" marR="5080" indent="-172720">
              <a:lnSpc>
                <a:spcPts val="2270"/>
              </a:lnSpc>
              <a:spcBef>
                <a:spcPts val="380"/>
              </a:spcBef>
              <a:buFont typeface="Microsoft Sans Serif"/>
              <a:buChar char="•"/>
              <a:tabLst>
                <a:tab pos="185420" algn="l"/>
                <a:tab pos="2099945" algn="l"/>
                <a:tab pos="3318510" algn="l"/>
              </a:tabLst>
            </a:pPr>
            <a:r>
              <a:rPr sz="2100" spc="-10" dirty="0">
                <a:latin typeface="Calibri"/>
                <a:cs typeface="Calibri"/>
              </a:rPr>
              <a:t>это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показатель	</a:t>
            </a:r>
            <a:r>
              <a:rPr sz="2100" spc="-10" dirty="0">
                <a:latin typeface="Calibri"/>
                <a:cs typeface="Calibri"/>
              </a:rPr>
              <a:t>среднего	</a:t>
            </a:r>
            <a:r>
              <a:rPr sz="2100" dirty="0">
                <a:latin typeface="Calibri"/>
                <a:cs typeface="Calibri"/>
              </a:rPr>
              <a:t>значения</a:t>
            </a:r>
            <a:r>
              <a:rPr sz="2100" spc="-10" dirty="0">
                <a:latin typeface="Calibri"/>
                <a:cs typeface="Calibri"/>
              </a:rPr>
              <a:t> стоимости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основных</a:t>
            </a:r>
            <a:r>
              <a:rPr sz="2100" spc="-10" dirty="0">
                <a:latin typeface="Calibri"/>
                <a:cs typeface="Calibri"/>
              </a:rPr>
              <a:t> средств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календарный </a:t>
            </a:r>
            <a:r>
              <a:rPr sz="2100" spc="-25" dirty="0">
                <a:latin typeface="Calibri"/>
                <a:cs typeface="Calibri"/>
              </a:rPr>
              <a:t>год.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2300605" marR="5080" indent="-201041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Определение</a:t>
            </a:r>
            <a:r>
              <a:rPr spc="-25" dirty="0"/>
              <a:t> </a:t>
            </a:r>
            <a:r>
              <a:rPr spc="-10" dirty="0"/>
              <a:t>среднегодовой</a:t>
            </a:r>
            <a:r>
              <a:rPr spc="10" dirty="0"/>
              <a:t> </a:t>
            </a:r>
            <a:r>
              <a:rPr spc="-10" dirty="0"/>
              <a:t>стоимости </a:t>
            </a:r>
            <a:r>
              <a:rPr spc="-730" dirty="0"/>
              <a:t> </a:t>
            </a:r>
            <a:r>
              <a:rPr spc="-10" dirty="0"/>
              <a:t>основных</a:t>
            </a:r>
            <a:r>
              <a:rPr spc="20" dirty="0"/>
              <a:t> </a:t>
            </a:r>
            <a:r>
              <a:rPr spc="-5" dirty="0"/>
              <a:t>фондов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437120" cy="27161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15" dirty="0">
                <a:latin typeface="Calibri"/>
                <a:cs typeface="Calibri"/>
              </a:rPr>
              <a:t>Сср.год.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=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(0,5</a:t>
            </a:r>
            <a:r>
              <a:rPr sz="2100" b="1" spc="-2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А1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А2 +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А3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А4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А5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А6 +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А7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А8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А9 +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А10 +</a:t>
            </a:r>
            <a:endParaRPr sz="2100" dirty="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b="1" dirty="0">
                <a:latin typeface="Calibri"/>
                <a:cs typeface="Calibri"/>
              </a:rPr>
              <a:t>А11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А12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+0,5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В1)</a:t>
            </a:r>
            <a:r>
              <a:rPr sz="2100" b="1" spc="-2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/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12</a:t>
            </a:r>
            <a:r>
              <a:rPr sz="2100" dirty="0">
                <a:latin typeface="Calibri"/>
                <a:cs typeface="Calibri"/>
              </a:rPr>
              <a:t>,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45" dirty="0">
                <a:latin typeface="Calibri"/>
                <a:cs typeface="Calibri"/>
              </a:rPr>
              <a:t>где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b="1" spc="-10" dirty="0">
                <a:latin typeface="Calibri"/>
                <a:cs typeface="Calibri"/>
              </a:rPr>
              <a:t>Сср.год.</a:t>
            </a:r>
            <a:r>
              <a:rPr sz="2000" b="1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среднегодовая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стоимость;</a:t>
            </a:r>
            <a:endParaRPr sz="20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b="1" spc="-5" dirty="0">
                <a:latin typeface="Calibri"/>
                <a:cs typeface="Calibri"/>
              </a:rPr>
              <a:t>А1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балансовая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стоимость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января;</a:t>
            </a:r>
          </a:p>
          <a:p>
            <a:pPr marL="184785" marR="132715" indent="-172720">
              <a:lnSpc>
                <a:spcPct val="900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b="1" dirty="0">
                <a:latin typeface="Calibri"/>
                <a:cs typeface="Calibri"/>
              </a:rPr>
              <a:t>А2–А12 </a:t>
            </a:r>
            <a:r>
              <a:rPr sz="2000" dirty="0">
                <a:latin typeface="Calibri"/>
                <a:cs typeface="Calibri"/>
              </a:rPr>
              <a:t>— </a:t>
            </a:r>
            <a:r>
              <a:rPr lang="ru-RU" sz="2000" spc="-5" dirty="0">
                <a:latin typeface="Calibri"/>
                <a:cs typeface="Calibri"/>
              </a:rPr>
              <a:t>балансовая</a:t>
            </a:r>
            <a:r>
              <a:rPr sz="2000" spc="-5" dirty="0">
                <a:latin typeface="Calibri"/>
                <a:cs typeface="Calibri"/>
              </a:rPr>
              <a:t> стоимость имущества </a:t>
            </a:r>
            <a:r>
              <a:rPr sz="2000" dirty="0">
                <a:latin typeface="Calibri"/>
                <a:cs typeface="Calibri"/>
              </a:rPr>
              <a:t>на 1-е число </a:t>
            </a:r>
            <a:r>
              <a:rPr sz="2000" spc="-15" dirty="0">
                <a:latin typeface="Calibri"/>
                <a:cs typeface="Calibri"/>
              </a:rPr>
              <a:t>каждого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месяца,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где</a:t>
            </a:r>
            <a:r>
              <a:rPr sz="2000" spc="-5" dirty="0">
                <a:latin typeface="Calibri"/>
                <a:cs typeface="Calibri"/>
              </a:rPr>
              <a:t> цифра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—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это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порядковый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номер месяца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(например, </a:t>
            </a:r>
            <a:r>
              <a:rPr sz="2000" dirty="0">
                <a:latin typeface="Calibri"/>
                <a:cs typeface="Calibri"/>
              </a:rPr>
              <a:t> А3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остаточная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стоимость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 </a:t>
            </a:r>
            <a:r>
              <a:rPr sz="2000" spc="-5" dirty="0">
                <a:latin typeface="Calibri"/>
                <a:cs typeface="Calibri"/>
              </a:rPr>
              <a:t>марта);</a:t>
            </a:r>
            <a:endParaRPr sz="20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b="1" dirty="0">
                <a:latin typeface="Calibri"/>
                <a:cs typeface="Calibri"/>
              </a:rPr>
              <a:t>В1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балансовая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стоимость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31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декабря.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2300605" marR="5080" indent="-201041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Определение</a:t>
            </a:r>
            <a:r>
              <a:rPr spc="-25" dirty="0"/>
              <a:t> </a:t>
            </a:r>
            <a:r>
              <a:rPr spc="-10" dirty="0"/>
              <a:t>среднегодовой</a:t>
            </a:r>
            <a:r>
              <a:rPr spc="10" dirty="0"/>
              <a:t> </a:t>
            </a:r>
            <a:r>
              <a:rPr spc="-10" dirty="0"/>
              <a:t>стоимости </a:t>
            </a:r>
            <a:r>
              <a:rPr spc="-730" dirty="0"/>
              <a:t> </a:t>
            </a:r>
            <a:r>
              <a:rPr spc="-10" dirty="0"/>
              <a:t>основных</a:t>
            </a:r>
            <a:r>
              <a:rPr spc="20" dirty="0"/>
              <a:t> </a:t>
            </a:r>
            <a:r>
              <a:rPr spc="-5" dirty="0"/>
              <a:t>фондов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3560953"/>
            <a:ext cx="7296150" cy="158369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Снг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начало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Свв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введенного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оборудования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Сл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49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ликвидированного,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выбывшего</a:t>
            </a:r>
            <a:r>
              <a:rPr sz="2100" spc="-15" dirty="0">
                <a:latin typeface="Calibri"/>
                <a:cs typeface="Calibri"/>
              </a:rPr>
              <a:t> оборудования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ЧМ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число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месяцев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эксплуатации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оборудования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8804" y="2593975"/>
            <a:ext cx="245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С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83689" y="2785998"/>
            <a:ext cx="703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ср.</a:t>
            </a:r>
            <a:r>
              <a:rPr sz="1600" b="1" spc="-40" dirty="0">
                <a:latin typeface="Arial"/>
                <a:cs typeface="Arial"/>
              </a:rPr>
              <a:t>г</a:t>
            </a:r>
            <a:r>
              <a:rPr sz="1600" b="1" spc="-35" dirty="0">
                <a:latin typeface="Arial"/>
                <a:cs typeface="Arial"/>
              </a:rPr>
              <a:t>о</a:t>
            </a:r>
            <a:r>
              <a:rPr sz="1600" b="1" spc="-10" dirty="0">
                <a:latin typeface="Arial"/>
                <a:cs typeface="Arial"/>
              </a:rPr>
              <a:t>д</a:t>
            </a:r>
            <a:r>
              <a:rPr sz="1600" b="1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33369" y="2785998"/>
            <a:ext cx="2101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Microsoft Sans Serif"/>
                <a:cs typeface="Microsoft Sans Serif"/>
              </a:rPr>
              <a:t>нг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51785" y="2593975"/>
            <a:ext cx="958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6445" algn="l"/>
              </a:tabLst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	</a:t>
            </a:r>
            <a:r>
              <a:rPr sz="2400" b="1" dirty="0">
                <a:latin typeface="Arial"/>
                <a:cs typeface="Arial"/>
              </a:rPr>
              <a:t>+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41962" y="2809082"/>
            <a:ext cx="1042669" cy="0"/>
          </a:xfrm>
          <a:custGeom>
            <a:avLst/>
            <a:gdLst/>
            <a:ahLst/>
            <a:cxnLst/>
            <a:rect l="l" t="t" r="r" b="b"/>
            <a:pathLst>
              <a:path w="1042670">
                <a:moveTo>
                  <a:pt x="0" y="0"/>
                </a:moveTo>
                <a:lnTo>
                  <a:pt x="1042158" y="0"/>
                </a:lnTo>
              </a:path>
            </a:pathLst>
          </a:custGeom>
          <a:ln w="114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43130" y="2809083"/>
            <a:ext cx="1660525" cy="0"/>
          </a:xfrm>
          <a:custGeom>
            <a:avLst/>
            <a:gdLst/>
            <a:ahLst/>
            <a:cxnLst/>
            <a:rect l="l" t="t" r="r" b="b"/>
            <a:pathLst>
              <a:path w="1660525">
                <a:moveTo>
                  <a:pt x="0" y="0"/>
                </a:moveTo>
                <a:lnTo>
                  <a:pt x="1660519" y="0"/>
                </a:lnTo>
              </a:path>
            </a:pathLst>
          </a:custGeom>
          <a:ln w="114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001144" y="2355502"/>
            <a:ext cx="3041650" cy="805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0" marR="43180" indent="-362585">
              <a:lnSpc>
                <a:spcPct val="119000"/>
              </a:lnSpc>
              <a:spcBef>
                <a:spcPts val="95"/>
              </a:spcBef>
              <a:tabLst>
                <a:tab pos="2022475" algn="l"/>
              </a:tabLst>
            </a:pPr>
            <a:r>
              <a:rPr sz="2150" i="1" spc="40" dirty="0">
                <a:latin typeface="Times New Roman"/>
                <a:cs typeface="Times New Roman"/>
              </a:rPr>
              <a:t>C</a:t>
            </a:r>
            <a:r>
              <a:rPr sz="1875" i="1" spc="7" baseline="-24444" dirty="0">
                <a:latin typeface="Times New Roman"/>
                <a:cs typeface="Times New Roman"/>
              </a:rPr>
              <a:t>в</a:t>
            </a:r>
            <a:r>
              <a:rPr sz="1875" i="1" spc="22" baseline="-24444" dirty="0">
                <a:latin typeface="Times New Roman"/>
                <a:cs typeface="Times New Roman"/>
              </a:rPr>
              <a:t>в</a:t>
            </a:r>
            <a:r>
              <a:rPr sz="1875" i="1" baseline="-24444" dirty="0">
                <a:latin typeface="Times New Roman"/>
                <a:cs typeface="Times New Roman"/>
              </a:rPr>
              <a:t> </a:t>
            </a:r>
            <a:r>
              <a:rPr sz="1875" i="1" spc="-209" baseline="-24444" dirty="0">
                <a:latin typeface="Times New Roman"/>
                <a:cs typeface="Times New Roman"/>
              </a:rPr>
              <a:t> </a:t>
            </a:r>
            <a:r>
              <a:rPr sz="2150" spc="114" dirty="0">
                <a:latin typeface="Symbol"/>
                <a:cs typeface="Symbol"/>
              </a:rPr>
              <a:t></a:t>
            </a:r>
            <a:r>
              <a:rPr sz="2150" i="1" spc="80" dirty="0">
                <a:latin typeface="Times New Roman"/>
                <a:cs typeface="Times New Roman"/>
              </a:rPr>
              <a:t>Ч</a:t>
            </a:r>
            <a:r>
              <a:rPr sz="2150" i="1" spc="45" dirty="0">
                <a:latin typeface="Times New Roman"/>
                <a:cs typeface="Times New Roman"/>
              </a:rPr>
              <a:t>М</a:t>
            </a:r>
            <a:r>
              <a:rPr sz="2150" i="1" spc="250" dirty="0">
                <a:latin typeface="Times New Roman"/>
                <a:cs typeface="Times New Roman"/>
              </a:rPr>
              <a:t> </a:t>
            </a:r>
            <a:r>
              <a:rPr sz="3225" spc="44" baseline="-34883" dirty="0">
                <a:latin typeface="Symbol"/>
                <a:cs typeface="Symbol"/>
              </a:rPr>
              <a:t></a:t>
            </a:r>
            <a:r>
              <a:rPr sz="3225" spc="-104" baseline="-34883" dirty="0">
                <a:latin typeface="Times New Roman"/>
                <a:cs typeface="Times New Roman"/>
              </a:rPr>
              <a:t> </a:t>
            </a:r>
            <a:r>
              <a:rPr sz="2150" i="1" spc="130" dirty="0">
                <a:latin typeface="Times New Roman"/>
                <a:cs typeface="Times New Roman"/>
              </a:rPr>
              <a:t>С</a:t>
            </a:r>
            <a:r>
              <a:rPr sz="1875" i="1" spc="22" baseline="-24444" dirty="0">
                <a:latin typeface="Times New Roman"/>
                <a:cs typeface="Times New Roman"/>
              </a:rPr>
              <a:t>л</a:t>
            </a:r>
            <a:r>
              <a:rPr sz="1875" i="1" baseline="-24444" dirty="0">
                <a:latin typeface="Times New Roman"/>
                <a:cs typeface="Times New Roman"/>
              </a:rPr>
              <a:t> </a:t>
            </a:r>
            <a:r>
              <a:rPr sz="1875" i="1" spc="-240" baseline="-24444" dirty="0">
                <a:latin typeface="Times New Roman"/>
                <a:cs typeface="Times New Roman"/>
              </a:rPr>
              <a:t> </a:t>
            </a:r>
            <a:r>
              <a:rPr sz="2150" spc="30" dirty="0">
                <a:latin typeface="Symbol"/>
                <a:cs typeface="Symbol"/>
              </a:rPr>
              <a:t></a:t>
            </a:r>
            <a:r>
              <a:rPr sz="2150" spc="-285" dirty="0">
                <a:latin typeface="Times New Roman"/>
                <a:cs typeface="Times New Roman"/>
              </a:rPr>
              <a:t> </a:t>
            </a:r>
            <a:r>
              <a:rPr sz="2150" spc="-180" dirty="0">
                <a:latin typeface="Times New Roman"/>
                <a:cs typeface="Times New Roman"/>
              </a:rPr>
              <a:t>(</a:t>
            </a:r>
            <a:r>
              <a:rPr sz="2150" spc="25" dirty="0">
                <a:latin typeface="Times New Roman"/>
                <a:cs typeface="Times New Roman"/>
              </a:rPr>
              <a:t>12</a:t>
            </a:r>
            <a:r>
              <a:rPr sz="2150" spc="-229" dirty="0">
                <a:latin typeface="Times New Roman"/>
                <a:cs typeface="Times New Roman"/>
              </a:rPr>
              <a:t> </a:t>
            </a:r>
            <a:r>
              <a:rPr sz="2150" spc="180" dirty="0">
                <a:latin typeface="Symbol"/>
                <a:cs typeface="Symbol"/>
              </a:rPr>
              <a:t></a:t>
            </a:r>
            <a:r>
              <a:rPr sz="2150" i="1" spc="80" dirty="0">
                <a:latin typeface="Times New Roman"/>
                <a:cs typeface="Times New Roman"/>
              </a:rPr>
              <a:t>Ч</a:t>
            </a:r>
            <a:r>
              <a:rPr sz="2150" i="1" spc="45" dirty="0">
                <a:latin typeface="Times New Roman"/>
                <a:cs typeface="Times New Roman"/>
              </a:rPr>
              <a:t>М</a:t>
            </a:r>
            <a:r>
              <a:rPr sz="2150" i="1" spc="-265" dirty="0">
                <a:latin typeface="Times New Roman"/>
                <a:cs typeface="Times New Roman"/>
              </a:rPr>
              <a:t> </a:t>
            </a:r>
            <a:r>
              <a:rPr sz="2150" spc="15" dirty="0">
                <a:latin typeface="Times New Roman"/>
                <a:cs typeface="Times New Roman"/>
              </a:rPr>
              <a:t>)  </a:t>
            </a:r>
            <a:r>
              <a:rPr sz="2150" spc="25" dirty="0">
                <a:latin typeface="Times New Roman"/>
                <a:cs typeface="Times New Roman"/>
              </a:rPr>
              <a:t>12	12</a:t>
            </a:r>
            <a:endParaRPr sz="21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dirty="0"/>
              <a:t>Расчет</a:t>
            </a:r>
            <a:r>
              <a:rPr spc="-5" dirty="0"/>
              <a:t> </a:t>
            </a:r>
            <a:r>
              <a:rPr spc="-10" dirty="0"/>
              <a:t>среднегодовой </a:t>
            </a:r>
            <a:r>
              <a:rPr spc="-5" dirty="0"/>
              <a:t>стоимости</a:t>
            </a:r>
            <a:r>
              <a:rPr spc="10" dirty="0"/>
              <a:t> </a:t>
            </a:r>
            <a:r>
              <a:rPr spc="-10" dirty="0"/>
              <a:t>основных </a:t>
            </a:r>
            <a:r>
              <a:rPr spc="-735" dirty="0"/>
              <a:t> </a:t>
            </a:r>
            <a:r>
              <a:rPr spc="-5" dirty="0"/>
              <a:t>фондов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717155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основных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фондов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начало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2825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Ввод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выбытие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ОФ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 </a:t>
            </a:r>
            <a:r>
              <a:rPr sz="2100" spc="-5" dirty="0">
                <a:latin typeface="Calibri"/>
                <a:cs typeface="Calibri"/>
              </a:rPr>
              <a:t>течение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отражены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таблице:</a:t>
            </a:r>
            <a:endParaRPr sz="21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93762" y="2774950"/>
          <a:ext cx="7345680" cy="19160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8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53">
                <a:tc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1-е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число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месяца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Ввод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ОФ,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тыс.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руб.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Выбытие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ОФ,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тыс.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руб.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Февраль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Май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Август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Ноябрь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2027" y="711453"/>
            <a:ext cx="16021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8131658" cy="2766783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100" spc="-5" dirty="0">
                <a:latin typeface="Calibri"/>
                <a:cs typeface="Calibri"/>
              </a:rPr>
              <a:t>Найти </a:t>
            </a:r>
            <a:r>
              <a:rPr sz="2100" spc="-15" dirty="0">
                <a:latin typeface="Calibri"/>
                <a:cs typeface="Calibri"/>
              </a:rPr>
              <a:t>среднегодовую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основных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фондов.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40"/>
              </a:spcBef>
            </a:pPr>
            <a:r>
              <a:rPr sz="2100" b="1" dirty="0">
                <a:latin typeface="Calibri"/>
                <a:cs typeface="Calibri"/>
              </a:rPr>
              <a:t>С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среднегод.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= 2825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40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×11/12</a:t>
            </a:r>
            <a:r>
              <a:rPr sz="2100" b="1" spc="-2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+ 50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×8/12 +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70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×5/12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+ 10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×2/12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-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6</a:t>
            </a:r>
          </a:p>
          <a:p>
            <a:pPr marL="12700">
              <a:lnSpc>
                <a:spcPts val="2270"/>
              </a:lnSpc>
            </a:pPr>
            <a:r>
              <a:rPr sz="2100" b="1" spc="-5" dirty="0">
                <a:latin typeface="Calibri"/>
                <a:cs typeface="Calibri"/>
              </a:rPr>
              <a:t>×(12-1)/12</a:t>
            </a:r>
            <a:r>
              <a:rPr sz="2100" b="1" spc="-3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-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4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×(12-4)/12</a:t>
            </a:r>
            <a:r>
              <a:rPr sz="2100" b="1" spc="-2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-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8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×(12-7)/12</a:t>
            </a:r>
            <a:r>
              <a:rPr sz="2100" b="1" spc="-2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-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5</a:t>
            </a:r>
            <a:r>
              <a:rPr sz="2100" b="1" spc="-5" dirty="0">
                <a:latin typeface="Calibri"/>
                <a:cs typeface="Calibri"/>
              </a:rPr>
              <a:t> ×(12-10)/12</a:t>
            </a:r>
            <a:r>
              <a:rPr sz="2100" b="1" spc="-3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=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2913,5</a:t>
            </a:r>
            <a:r>
              <a:rPr sz="2100" b="1" spc="-2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тыс.</a:t>
            </a:r>
          </a:p>
          <a:p>
            <a:pPr marL="12700">
              <a:lnSpc>
                <a:spcPts val="2395"/>
              </a:lnSpc>
            </a:pPr>
            <a:r>
              <a:rPr sz="2100" b="1" spc="-10" dirty="0">
                <a:latin typeface="Calibri"/>
                <a:cs typeface="Calibri"/>
              </a:rPr>
              <a:t>руб.</a:t>
            </a:r>
            <a:endParaRPr sz="2100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100" spc="-15" dirty="0">
                <a:latin typeface="Calibri"/>
                <a:cs typeface="Calibri"/>
              </a:rPr>
              <a:t>Если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выбытие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поступление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происходят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середине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месяца: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55"/>
              </a:spcBef>
            </a:pPr>
            <a:r>
              <a:rPr sz="2100" dirty="0">
                <a:latin typeface="Calibri"/>
                <a:cs typeface="Calibri"/>
              </a:rPr>
              <a:t>С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среднегод.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2825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40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×10/12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+ 50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×7/12 +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70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×4/12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+ 10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×1/12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</a:t>
            </a:r>
          </a:p>
          <a:p>
            <a:pPr marL="12700">
              <a:lnSpc>
                <a:spcPts val="2270"/>
              </a:lnSpc>
            </a:pPr>
            <a:r>
              <a:rPr sz="2100" spc="-5" dirty="0">
                <a:latin typeface="Calibri"/>
                <a:cs typeface="Calibri"/>
              </a:rPr>
              <a:t>×(12-2)/12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×(12-5)/12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×(12-8)/12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</a:t>
            </a:r>
            <a:r>
              <a:rPr sz="2100" spc="-5" dirty="0">
                <a:latin typeface="Calibri"/>
                <a:cs typeface="Calibri"/>
              </a:rPr>
              <a:t> ×(12-11)/12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2901,246</a:t>
            </a:r>
          </a:p>
          <a:p>
            <a:pPr marL="12700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6227" y="711453"/>
            <a:ext cx="65151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Физический</a:t>
            </a:r>
            <a:r>
              <a:rPr spc="-40" dirty="0"/>
              <a:t> </a:t>
            </a:r>
            <a:r>
              <a:rPr dirty="0"/>
              <a:t>износ</a:t>
            </a:r>
            <a:r>
              <a:rPr spc="-10" dirty="0"/>
              <a:t> </a:t>
            </a:r>
            <a:r>
              <a:rPr spc="-5" dirty="0"/>
              <a:t>основных</a:t>
            </a:r>
            <a:r>
              <a:rPr dirty="0"/>
              <a:t> </a:t>
            </a:r>
            <a:r>
              <a:rPr spc="-5" dirty="0"/>
              <a:t>средств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685405" cy="1701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Это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потеря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потребительских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качеств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у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основного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средства </a:t>
            </a:r>
            <a:r>
              <a:rPr sz="2100" dirty="0">
                <a:latin typeface="Calibri"/>
                <a:cs typeface="Calibri"/>
              </a:rPr>
              <a:t>в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25" dirty="0">
                <a:latin typeface="Calibri"/>
                <a:cs typeface="Calibri"/>
              </a:rPr>
              <a:t>результате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действия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(бездействия)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Например</a:t>
            </a:r>
            <a:endParaRPr sz="210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Старение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зданий,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автомобилей,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станков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процессе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эксплуатации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(даже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если </a:t>
            </a:r>
            <a:r>
              <a:rPr sz="2100" spc="-5" dirty="0">
                <a:latin typeface="Calibri"/>
                <a:cs typeface="Calibri"/>
              </a:rPr>
              <a:t>объект </a:t>
            </a:r>
            <a:r>
              <a:rPr sz="2100" dirty="0">
                <a:latin typeface="Calibri"/>
                <a:cs typeface="Calibri"/>
              </a:rPr>
              <a:t>не </a:t>
            </a:r>
            <a:r>
              <a:rPr sz="2100" spc="-15" dirty="0">
                <a:latin typeface="Calibri"/>
                <a:cs typeface="Calibri"/>
              </a:rPr>
              <a:t>используется)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2750" y="778255"/>
            <a:ext cx="323786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Моральный</a:t>
            </a:r>
            <a:r>
              <a:rPr spc="-70" dirty="0"/>
              <a:t> </a:t>
            </a:r>
            <a:r>
              <a:rPr spc="-5" dirty="0"/>
              <a:t>износ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594600" cy="149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это </a:t>
            </a:r>
            <a:r>
              <a:rPr sz="2100" spc="-5" dirty="0">
                <a:latin typeface="Calibri"/>
                <a:cs typeface="Calibri"/>
              </a:rPr>
              <a:t>снижение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реальной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стоимости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отдельных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видов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270"/>
              </a:lnSpc>
            </a:pPr>
            <a:r>
              <a:rPr sz="2100" spc="-10" dirty="0">
                <a:latin typeface="Calibri"/>
                <a:cs typeface="Calibri"/>
              </a:rPr>
              <a:t>используемых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внеоборотных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активов</a:t>
            </a:r>
            <a:endParaRPr sz="2100">
              <a:latin typeface="Calibri"/>
              <a:cs typeface="Calibri"/>
            </a:endParaRPr>
          </a:p>
          <a:p>
            <a:pPr marL="184785" marR="5080">
              <a:lnSpc>
                <a:spcPts val="2270"/>
              </a:lnSpc>
              <a:spcBef>
                <a:spcPts val="160"/>
              </a:spcBef>
            </a:pPr>
            <a:r>
              <a:rPr sz="2100" spc="-10" dirty="0">
                <a:latin typeface="Calibri"/>
                <a:cs typeface="Calibri"/>
              </a:rPr>
              <a:t>(производственных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основных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фондов,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нематериальных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активов)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из-за</a:t>
            </a:r>
            <a:r>
              <a:rPr sz="2100" spc="-10" dirty="0">
                <a:latin typeface="Calibri"/>
                <a:cs typeface="Calibri"/>
              </a:rPr>
              <a:t> научно-технического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прогресса, вызывающего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появление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рынке </a:t>
            </a:r>
            <a:r>
              <a:rPr sz="2100" spc="-15" dirty="0">
                <a:latin typeface="Calibri"/>
                <a:cs typeface="Calibri"/>
              </a:rPr>
              <a:t>более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эффективных</a:t>
            </a:r>
            <a:r>
              <a:rPr sz="2100" spc="-5" dirty="0">
                <a:latin typeface="Calibri"/>
                <a:cs typeface="Calibri"/>
              </a:rPr>
              <a:t> аналогов.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3257" y="711453"/>
            <a:ext cx="323786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Моральный</a:t>
            </a:r>
            <a:r>
              <a:rPr spc="-70" dirty="0"/>
              <a:t> </a:t>
            </a:r>
            <a:r>
              <a:rPr spc="-5" dirty="0"/>
              <a:t>износ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620634" cy="256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sz="2100" dirty="0">
                <a:latin typeface="Calibri"/>
                <a:cs typeface="Calibri"/>
              </a:rPr>
              <a:t>Задача: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первоначальная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станка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20</a:t>
            </a:r>
            <a:r>
              <a:rPr sz="2100" spc="-5" dirty="0">
                <a:latin typeface="Calibri"/>
                <a:cs typeface="Calibri"/>
              </a:rPr>
              <a:t> млн.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Через 3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270"/>
              </a:lnSpc>
            </a:pP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фирме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пришлось</a:t>
            </a:r>
            <a:r>
              <a:rPr sz="2100" dirty="0">
                <a:latin typeface="Calibri"/>
                <a:cs typeface="Calibri"/>
              </a:rPr>
              <a:t> заменить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его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15" dirty="0">
                <a:latin typeface="Calibri"/>
                <a:cs typeface="Calibri"/>
              </a:rPr>
              <a:t>более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прогрессивный</a:t>
            </a:r>
            <a:endParaRPr sz="2100">
              <a:latin typeface="Calibri"/>
              <a:cs typeface="Calibri"/>
            </a:endParaRPr>
          </a:p>
          <a:p>
            <a:pPr marL="12700" marR="5080">
              <a:lnSpc>
                <a:spcPts val="2270"/>
              </a:lnSpc>
              <a:spcBef>
                <a:spcPts val="160"/>
              </a:spcBef>
            </a:pPr>
            <a:r>
              <a:rPr sz="2100" dirty="0">
                <a:latin typeface="Calibri"/>
                <a:cs typeface="Calibri"/>
              </a:rPr>
              <a:t>станок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25 </a:t>
            </a:r>
            <a:r>
              <a:rPr sz="2100" spc="-5" dirty="0">
                <a:latin typeface="Calibri"/>
                <a:cs typeface="Calibri"/>
              </a:rPr>
              <a:t>млн. руб.</a:t>
            </a:r>
            <a:r>
              <a:rPr sz="2100" spc="-10" dirty="0">
                <a:latin typeface="Calibri"/>
                <a:cs typeface="Calibri"/>
              </a:rPr>
              <a:t> Какова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потерь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морального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износа,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если</a:t>
            </a:r>
            <a:r>
              <a:rPr sz="2100" spc="-5" dirty="0">
                <a:latin typeface="Calibri"/>
                <a:cs typeface="Calibri"/>
              </a:rPr>
              <a:t> норма </a:t>
            </a:r>
            <a:r>
              <a:rPr sz="2100" dirty="0">
                <a:latin typeface="Calibri"/>
                <a:cs typeface="Calibri"/>
              </a:rPr>
              <a:t>амортизации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20%?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00"/>
              </a:spcBef>
            </a:pPr>
            <a:r>
              <a:rPr sz="2100" spc="-5" dirty="0">
                <a:latin typeface="Calibri"/>
                <a:cs typeface="Calibri"/>
              </a:rPr>
              <a:t>Решение: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3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было </a:t>
            </a:r>
            <a:r>
              <a:rPr sz="2100" spc="-5" dirty="0">
                <a:latin typeface="Calibri"/>
                <a:cs typeface="Calibri"/>
              </a:rPr>
              <a:t>самортизировано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12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(20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20%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года)</a:t>
            </a:r>
            <a:endParaRPr sz="2100">
              <a:latin typeface="Calibri"/>
              <a:cs typeface="Calibri"/>
            </a:endParaRPr>
          </a:p>
          <a:p>
            <a:pPr marL="12700" marR="88265">
              <a:lnSpc>
                <a:spcPts val="2270"/>
              </a:lnSpc>
              <a:spcBef>
                <a:spcPts val="840"/>
              </a:spcBef>
            </a:pPr>
            <a:r>
              <a:rPr sz="2100" spc="-5" dirty="0">
                <a:latin typeface="Calibri"/>
                <a:cs typeface="Calibri"/>
              </a:rPr>
              <a:t>Осталось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несамортизировано</a:t>
            </a:r>
            <a:r>
              <a:rPr sz="2100" dirty="0">
                <a:latin typeface="Calibri"/>
                <a:cs typeface="Calibri"/>
              </a:rPr>
              <a:t> 8</a:t>
            </a:r>
            <a:r>
              <a:rPr sz="2100" spc="-5" dirty="0">
                <a:latin typeface="Calibri"/>
                <a:cs typeface="Calibri"/>
              </a:rPr>
              <a:t> млн.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 Это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есть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потери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морального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износа.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нового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станка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не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влияет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20" dirty="0">
                <a:latin typeface="Calibri"/>
                <a:cs typeface="Calibri"/>
              </a:rPr>
              <a:t>расчет.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8590" y="554177"/>
            <a:ext cx="12261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Задача: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47217" y="1110234"/>
            <a:ext cx="8046720" cy="31413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1130935">
              <a:lnSpc>
                <a:spcPts val="2270"/>
              </a:lnSpc>
              <a:spcBef>
                <a:spcPts val="380"/>
              </a:spcBef>
            </a:pPr>
            <a:r>
              <a:rPr sz="2100" dirty="0">
                <a:latin typeface="Calibri"/>
                <a:cs typeface="Calibri"/>
              </a:rPr>
              <a:t>Первоначальная </a:t>
            </a:r>
            <a:r>
              <a:rPr sz="2100" spc="-10" dirty="0">
                <a:latin typeface="Calibri"/>
                <a:cs typeface="Calibri"/>
              </a:rPr>
              <a:t>стоимость станка </a:t>
            </a:r>
            <a:r>
              <a:rPr sz="2100" dirty="0">
                <a:latin typeface="Calibri"/>
                <a:cs typeface="Calibri"/>
              </a:rPr>
              <a:t>– 20 </a:t>
            </a:r>
            <a:r>
              <a:rPr sz="2100" spc="-5" dirty="0">
                <a:latin typeface="Calibri"/>
                <a:cs typeface="Calibri"/>
              </a:rPr>
              <a:t>млн.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dirty="0">
                <a:latin typeface="Calibri"/>
                <a:cs typeface="Calibri"/>
              </a:rPr>
              <a:t>Через 6 </a:t>
            </a:r>
            <a:r>
              <a:rPr sz="2100" spc="-10" dirty="0">
                <a:latin typeface="Calibri"/>
                <a:cs typeface="Calibri"/>
              </a:rPr>
              <a:t>лет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подобных</a:t>
            </a:r>
            <a:r>
              <a:rPr sz="2100" spc="-5" dirty="0">
                <a:latin typeface="Calibri"/>
                <a:cs typeface="Calibri"/>
              </a:rPr>
              <a:t> станков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составила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15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Норма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105"/>
              </a:lnSpc>
            </a:pPr>
            <a:r>
              <a:rPr sz="2100" dirty="0">
                <a:latin typeface="Calibri"/>
                <a:cs typeface="Calibri"/>
              </a:rPr>
              <a:t>амортизации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осталась прежней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10%.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Найти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остаточную стоимость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270"/>
              </a:lnSpc>
            </a:pPr>
            <a:r>
              <a:rPr sz="2100" spc="-5" dirty="0">
                <a:latin typeface="Calibri"/>
                <a:cs typeface="Calibri"/>
              </a:rPr>
              <a:t>станка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начало</a:t>
            </a:r>
            <a:r>
              <a:rPr sz="2100" spc="-10" dirty="0">
                <a:latin typeface="Calibri"/>
                <a:cs typeface="Calibri"/>
              </a:rPr>
              <a:t> седьмого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сумму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потерь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морального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износа.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45"/>
              </a:spcBef>
            </a:pPr>
            <a:r>
              <a:rPr sz="2100" spc="-5" dirty="0">
                <a:latin typeface="Calibri"/>
                <a:cs typeface="Calibri"/>
              </a:rPr>
              <a:t>Решение: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6</a:t>
            </a:r>
            <a:r>
              <a:rPr sz="2100" spc="-10" dirty="0">
                <a:latin typeface="Calibri"/>
                <a:cs typeface="Calibri"/>
              </a:rPr>
              <a:t> лет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было </a:t>
            </a:r>
            <a:r>
              <a:rPr sz="2100" spc="-5" dirty="0">
                <a:latin typeface="Calibri"/>
                <a:cs typeface="Calibri"/>
              </a:rPr>
              <a:t>самортизировано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12</a:t>
            </a:r>
            <a:r>
              <a:rPr sz="2100" spc="-5" dirty="0">
                <a:latin typeface="Calibri"/>
                <a:cs typeface="Calibri"/>
              </a:rPr>
              <a:t> млн.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(20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 10%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×6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лет).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Остаточная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20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12</a:t>
            </a:r>
            <a:r>
              <a:rPr sz="2100" spc="-5" dirty="0">
                <a:latin typeface="Calibri"/>
                <a:cs typeface="Calibri"/>
              </a:rPr>
              <a:t> млн.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 marR="5080">
              <a:lnSpc>
                <a:spcPct val="90000"/>
              </a:lnSpc>
              <a:spcBef>
                <a:spcPts val="800"/>
              </a:spcBef>
            </a:pPr>
            <a:r>
              <a:rPr sz="2100" spc="-15" dirty="0">
                <a:latin typeface="Calibri"/>
                <a:cs typeface="Calibri"/>
              </a:rPr>
              <a:t>Ежегодная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амортизация 2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(20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млн.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10%).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Потери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от</a:t>
            </a:r>
            <a:r>
              <a:rPr sz="2100" spc="-5" dirty="0">
                <a:latin typeface="Calibri"/>
                <a:cs typeface="Calibri"/>
              </a:rPr>
              <a:t> морального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износа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(2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1,5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млн.)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(амортизация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подешевевшего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станка)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×4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</a:t>
            </a:r>
            <a:r>
              <a:rPr sz="2100" spc="-5" dirty="0">
                <a:latin typeface="Calibri"/>
                <a:cs typeface="Calibri"/>
              </a:rPr>
              <a:t> млн.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7790" y="711453"/>
            <a:ext cx="23342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Амортизация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04161"/>
            <a:ext cx="7729220" cy="29610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30"/>
              </a:spcBef>
            </a:pPr>
            <a:r>
              <a:rPr sz="2800" spc="-20" dirty="0">
                <a:latin typeface="Times New Roman"/>
                <a:cs typeface="Times New Roman"/>
              </a:rPr>
              <a:t>Это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не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10" dirty="0">
                <a:latin typeface="Times New Roman"/>
                <a:cs typeface="Times New Roman"/>
              </a:rPr>
              <a:t>износ!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Это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процесс</a:t>
            </a:r>
            <a:r>
              <a:rPr sz="2800" spc="10" dirty="0">
                <a:latin typeface="Times New Roman"/>
                <a:cs typeface="Times New Roman"/>
              </a:rPr>
              <a:t> переноса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стоимости </a:t>
            </a:r>
            <a:r>
              <a:rPr sz="2800" spc="-69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основных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фондов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на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готовую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продукцию</a:t>
            </a:r>
            <a:r>
              <a:rPr sz="2800" spc="-5" dirty="0">
                <a:latin typeface="Times New Roman"/>
                <a:cs typeface="Times New Roman"/>
              </a:rPr>
              <a:t> по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частям,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мере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их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10" dirty="0">
                <a:latin typeface="Times New Roman"/>
                <a:cs typeface="Times New Roman"/>
              </a:rPr>
              <a:t>износа.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  <a:spcBef>
                <a:spcPts val="5"/>
              </a:spcBef>
            </a:pPr>
            <a:r>
              <a:rPr sz="2800" spc="-10" dirty="0">
                <a:latin typeface="Times New Roman"/>
                <a:cs typeface="Times New Roman"/>
              </a:rPr>
              <a:t>Неполный</a:t>
            </a:r>
            <a:r>
              <a:rPr sz="2800" spc="-5" dirty="0">
                <a:latin typeface="Times New Roman"/>
                <a:cs typeface="Times New Roman"/>
              </a:rPr>
              <a:t> первый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месяц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эксплуатации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не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считается,</a:t>
            </a:r>
            <a:r>
              <a:rPr sz="2800" spc="65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неполный</a:t>
            </a:r>
            <a:r>
              <a:rPr sz="2800" spc="6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последний</a:t>
            </a:r>
            <a:r>
              <a:rPr sz="2800" spc="6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–</a:t>
            </a:r>
            <a:r>
              <a:rPr sz="2800" spc="6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считается</a:t>
            </a:r>
            <a:r>
              <a:rPr sz="2800" spc="66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как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полный.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801C8-3B4F-4460-992B-D960B463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Когда и как часто начисляют амортизацию?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6367F4-BB8E-4046-87B6-66859652A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219200"/>
            <a:ext cx="8284058" cy="5170646"/>
          </a:xfrm>
        </p:spPr>
        <p:txBody>
          <a:bodyPr/>
          <a:lstStyle/>
          <a:p>
            <a:r>
              <a:rPr lang="ru-RU" sz="2400" dirty="0"/>
              <a:t>Правило № 1: организация определяет момент начала и прекращения начисления амортизации. </a:t>
            </a:r>
          </a:p>
          <a:p>
            <a:r>
              <a:rPr lang="ru-RU" sz="2400" dirty="0"/>
              <a:t>Варианты: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Начало – дата принятия к учету, окончание – дата списания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Начало – первое число месяца, следующего за принятием к учету, окончание – первое число месяца, следующего за списанием. </a:t>
            </a:r>
          </a:p>
          <a:p>
            <a:endParaRPr lang="ru-RU" sz="2400" dirty="0"/>
          </a:p>
          <a:p>
            <a:r>
              <a:rPr lang="ru-RU" sz="2400" dirty="0"/>
              <a:t>Правило № 2: Начислять амортизацию разрешается: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помесячно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поквартально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раз в год </a:t>
            </a:r>
          </a:p>
          <a:p>
            <a:endParaRPr lang="ru-RU" sz="2400" dirty="0"/>
          </a:p>
          <a:p>
            <a:r>
              <a:rPr lang="ru-RU" sz="2400" dirty="0"/>
              <a:t>Периодичность выбирает организация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24841630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Элементы амортизации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96530" cy="338554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ликвидационная стоимость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срок полезного использования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способ начисления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Определение СПИ, ликвидационной стоимости — это оценочные (предполагаемые) значения.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Они устанавливаются в результате профессионального суждения (опыта) бухгалтера, иных специалистов.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Элементы амортизации проверяют и пересматривают раз в год.</a:t>
            </a:r>
          </a:p>
        </p:txBody>
      </p:sp>
    </p:spTree>
    <p:extLst>
      <p:ext uri="{BB962C8B-B14F-4D97-AF65-F5344CB8AC3E}">
        <p14:creationId xmlns:p14="http://schemas.microsoft.com/office/powerpoint/2010/main" val="1276348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1015663"/>
          </a:xfrm>
        </p:spPr>
        <p:txBody>
          <a:bodyPr/>
          <a:lstStyle/>
          <a:p>
            <a:r>
              <a:rPr lang="ru-RU" dirty="0"/>
              <a:t>Срок полезного использования объекта основных средств определяется исходя из: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1752600"/>
            <a:ext cx="7796530" cy="4001095"/>
          </a:xfrm>
        </p:spPr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ru-RU" sz="2000" dirty="0"/>
              <a:t>ожидаемого периода эксплуатации с учетом производительности или мощности, нормативных, договорных и других ограничений эксплуатации, намерений руководства организации в отношении использования объекта; 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000" dirty="0"/>
              <a:t>ожидаемого физического износа с учетом режима эксплуатации (количества смен), системы проведения ремонтов, естественных условий, влияния агрессивной среды и иных аналогичных факторов; 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000" dirty="0"/>
              <a:t>ожидаемого морального устаревания, в частности, в результате изменения или усовершенствования производственного процесса или в результате изменения рыночного спроса на продукцию или услуги, производимые при помощи основных средств; 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000" dirty="0"/>
              <a:t>планов по замене основных средств, модернизации, реконструкции, технического перевооружения.</a:t>
            </a:r>
          </a:p>
        </p:txBody>
      </p:sp>
    </p:spTree>
    <p:extLst>
      <p:ext uri="{BB962C8B-B14F-4D97-AF65-F5344CB8AC3E}">
        <p14:creationId xmlns:p14="http://schemas.microsoft.com/office/powerpoint/2010/main" val="164394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B30937-E3B4-45FB-9F8F-D9B4855FF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pPr algn="ctr"/>
            <a:r>
              <a:rPr lang="ru-RU" dirty="0"/>
              <a:t>Методы начисления амортизации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73F885-7A81-4C62-AC8C-ECFD726731C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07" y="1269320"/>
            <a:ext cx="9110193" cy="5103667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99BE8AEB-0F9F-420B-8220-1506B5A24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219200"/>
            <a:ext cx="7796530" cy="263397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0624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4731" y="533400"/>
            <a:ext cx="4537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Линейная</a:t>
            </a:r>
            <a:r>
              <a:rPr sz="3600" spc="-60" dirty="0"/>
              <a:t> </a:t>
            </a:r>
            <a:r>
              <a:rPr sz="3600" spc="-5" dirty="0"/>
              <a:t>амортизация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371600"/>
            <a:ext cx="8074659" cy="453688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2310765" indent="2510155">
              <a:lnSpc>
                <a:spcPct val="114599"/>
              </a:lnSpc>
              <a:spcBef>
                <a:spcPts val="290"/>
              </a:spcBef>
            </a:pPr>
            <a:r>
              <a:rPr sz="3200" dirty="0">
                <a:latin typeface="Calibri"/>
                <a:cs typeface="Calibri"/>
              </a:rPr>
              <a:t>А = С </a:t>
            </a:r>
            <a:r>
              <a:rPr sz="2400" spc="-5" dirty="0">
                <a:latin typeface="Calibri"/>
                <a:cs typeface="Calibri"/>
              </a:rPr>
              <a:t>первонач</a:t>
            </a:r>
            <a:r>
              <a:rPr sz="3200" spc="-5" dirty="0">
                <a:latin typeface="Calibri"/>
                <a:cs typeface="Calibri"/>
              </a:rPr>
              <a:t>.×Na,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где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А –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амортизационные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отчисления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год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2400" dirty="0">
                <a:latin typeface="Calibri"/>
                <a:cs typeface="Calibri"/>
              </a:rPr>
              <a:t>С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первонач</a:t>
            </a:r>
            <a:r>
              <a:rPr sz="2400" spc="-5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 –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первоначальная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стоимость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основных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фондов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400" spc="-5" dirty="0">
                <a:latin typeface="Calibri"/>
                <a:cs typeface="Calibri"/>
              </a:rPr>
              <a:t>Na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5" dirty="0">
                <a:latin typeface="Calibri"/>
                <a:cs typeface="Calibri"/>
              </a:rPr>
              <a:t> норма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амортизации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%</a:t>
            </a:r>
          </a:p>
          <a:p>
            <a:pPr marL="12700" marR="5080">
              <a:lnSpc>
                <a:spcPts val="2590"/>
              </a:lnSpc>
              <a:spcBef>
                <a:spcPts val="844"/>
              </a:spcBef>
              <a:tabLst>
                <a:tab pos="481965" algn="l"/>
                <a:tab pos="6103620" algn="l"/>
              </a:tabLst>
            </a:pPr>
            <a:r>
              <a:rPr sz="2400" spc="-5" dirty="0">
                <a:latin typeface="Calibri"/>
                <a:cs typeface="Calibri"/>
              </a:rPr>
              <a:t>Na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4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100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(100%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первоначальной</a:t>
            </a:r>
            <a:r>
              <a:rPr sz="2400" spc="4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стоимости)	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срок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службы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0" dirty="0" err="1">
                <a:latin typeface="Calibri"/>
                <a:cs typeface="Calibri"/>
              </a:rPr>
              <a:t>оборудования</a:t>
            </a:r>
            <a:endParaRPr lang="ru-RU" sz="2400" spc="-20" dirty="0">
              <a:latin typeface="Calibri"/>
              <a:cs typeface="Calibri"/>
            </a:endParaRPr>
          </a:p>
          <a:p>
            <a:pPr marL="12700" marR="5080">
              <a:lnSpc>
                <a:spcPts val="2590"/>
              </a:lnSpc>
              <a:spcBef>
                <a:spcPts val="844"/>
              </a:spcBef>
              <a:tabLst>
                <a:tab pos="481965" algn="l"/>
                <a:tab pos="6103620" algn="l"/>
              </a:tabLst>
            </a:pPr>
            <a:endParaRPr lang="ru-RU" sz="2400" spc="-20" dirty="0">
              <a:latin typeface="Calibri"/>
              <a:cs typeface="Calibri"/>
            </a:endParaRPr>
          </a:p>
          <a:p>
            <a:pPr marL="12700" marR="5080">
              <a:lnSpc>
                <a:spcPts val="2590"/>
              </a:lnSpc>
              <a:spcBef>
                <a:spcPts val="844"/>
              </a:spcBef>
              <a:tabLst>
                <a:tab pos="481965" algn="l"/>
                <a:tab pos="6103620" algn="l"/>
              </a:tabLst>
            </a:pPr>
            <a:r>
              <a:rPr lang="ru-RU" sz="2400" dirty="0"/>
              <a:t>Метод заключается в начислении постоянной суммы амортизации на протяжении срока полезного использования актива, если при этом не меняется ликвидационная стоимость актива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Расчет линейной амортизации в бухучете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1905000"/>
            <a:ext cx="7796530" cy="830997"/>
          </a:xfrm>
        </p:spPr>
        <p:txBody>
          <a:bodyPr/>
          <a:lstStyle/>
          <a:p>
            <a:r>
              <a:rPr lang="ru-RU" dirty="0"/>
              <a:t>Сумма амортизации за отчетный период определяется как отношение разности между балансовой и ликвидационной стоимостью объекта основных средств к величине оставшегося СПИ данного объекта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05200"/>
            <a:ext cx="8305800" cy="106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2797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Метод уменьшаемого остатка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796530" cy="4062651"/>
          </a:xfrm>
        </p:spPr>
        <p:txBody>
          <a:bodyPr/>
          <a:lstStyle/>
          <a:p>
            <a:r>
              <a:rPr lang="ru-RU" sz="2400" dirty="0"/>
              <a:t>Сумма начисляемой амортизации на протяжении срока полезного использования актива уменьшается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Происходит систематическое уменьшение суммы амортизации за одинаковые периоды по мере истечения его СПИ </a:t>
            </a:r>
          </a:p>
          <a:p>
            <a:r>
              <a:rPr lang="ru-RU" sz="2400" dirty="0"/>
              <a:t>Формула определяется самостоятельно так, чтобы сумма амортизации уменьшалась от периода к периоду, на конец срока амортизации балансовая и ликвидационная стоимости объекта ОС были равны</a:t>
            </a:r>
          </a:p>
        </p:txBody>
      </p:sp>
    </p:spTree>
    <p:extLst>
      <p:ext uri="{BB962C8B-B14F-4D97-AF65-F5344CB8AC3E}">
        <p14:creationId xmlns:p14="http://schemas.microsoft.com/office/powerpoint/2010/main" val="22729909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577850" marR="5080" indent="-169545">
              <a:lnSpc>
                <a:spcPts val="3460"/>
              </a:lnSpc>
              <a:spcBef>
                <a:spcPts val="535"/>
              </a:spcBef>
            </a:pPr>
            <a:r>
              <a:rPr sz="3200" b="1" dirty="0">
                <a:latin typeface="Times New Roman"/>
                <a:cs typeface="Times New Roman"/>
              </a:rPr>
              <a:t>Способ </a:t>
            </a:r>
            <a:r>
              <a:rPr sz="3200" b="1" spc="5" dirty="0">
                <a:latin typeface="Times New Roman"/>
                <a:cs typeface="Times New Roman"/>
              </a:rPr>
              <a:t>списания </a:t>
            </a:r>
            <a:r>
              <a:rPr sz="3200" b="1" spc="-10" dirty="0">
                <a:latin typeface="Times New Roman"/>
                <a:cs typeface="Times New Roman"/>
              </a:rPr>
              <a:t>стоимости </a:t>
            </a:r>
            <a:r>
              <a:rPr sz="3200" b="1" spc="-5" dirty="0">
                <a:latin typeface="Times New Roman"/>
                <a:cs typeface="Times New Roman"/>
              </a:rPr>
              <a:t>по </a:t>
            </a:r>
            <a:r>
              <a:rPr sz="3200" b="1" spc="-15" dirty="0">
                <a:latin typeface="Times New Roman"/>
                <a:cs typeface="Times New Roman"/>
              </a:rPr>
              <a:t>сумме </a:t>
            </a:r>
            <a:r>
              <a:rPr sz="3200" b="1" spc="-78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числа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лет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полезного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использования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7542" y="2169216"/>
            <a:ext cx="5344160" cy="3535679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2100" spc="-5" dirty="0">
                <a:latin typeface="Calibri"/>
                <a:cs typeface="Calibri"/>
              </a:rPr>
              <a:t>Например: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срок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службы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5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лет.</a:t>
            </a:r>
            <a:endParaRPr sz="2100">
              <a:latin typeface="Calibri"/>
              <a:cs typeface="Calibri"/>
            </a:endParaRPr>
          </a:p>
          <a:p>
            <a:pPr marL="12700" marR="291465">
              <a:lnSpc>
                <a:spcPct val="121700"/>
              </a:lnSpc>
              <a:spcBef>
                <a:spcPts val="10"/>
              </a:spcBef>
            </a:pPr>
            <a:r>
              <a:rPr sz="2100" dirty="0">
                <a:latin typeface="Calibri"/>
                <a:cs typeface="Calibri"/>
              </a:rPr>
              <a:t>Первоначальная </a:t>
            </a:r>
            <a:r>
              <a:rPr sz="2100" spc="-10" dirty="0">
                <a:latin typeface="Calibri"/>
                <a:cs typeface="Calibri"/>
              </a:rPr>
              <a:t>стоимость </a:t>
            </a:r>
            <a:r>
              <a:rPr sz="2100" dirty="0">
                <a:latin typeface="Calibri"/>
                <a:cs typeface="Calibri"/>
              </a:rPr>
              <a:t>– 100 тыс.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Сумма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числа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лет</a:t>
            </a:r>
            <a:r>
              <a:rPr sz="2100" spc="-5" dirty="0">
                <a:latin typeface="Calibri"/>
                <a:cs typeface="Calibri"/>
              </a:rPr>
              <a:t> составляет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1+2+3+4+5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15.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Списываем:</a:t>
            </a:r>
            <a:endParaRPr sz="2100">
              <a:latin typeface="Calibri"/>
              <a:cs typeface="Calibri"/>
            </a:endParaRPr>
          </a:p>
          <a:p>
            <a:pPr marL="12700" marR="800735" algn="just">
              <a:lnSpc>
                <a:spcPct val="121700"/>
              </a:lnSpc>
              <a:spcBef>
                <a:spcPts val="5"/>
              </a:spcBef>
            </a:pPr>
            <a:r>
              <a:rPr sz="2100" dirty="0">
                <a:latin typeface="Calibri"/>
                <a:cs typeface="Calibri"/>
              </a:rPr>
              <a:t>1-й</a:t>
            </a:r>
            <a:r>
              <a:rPr sz="2100" spc="-25" dirty="0">
                <a:latin typeface="Calibri"/>
                <a:cs typeface="Calibri"/>
              </a:rPr>
              <a:t> год:</a:t>
            </a:r>
            <a:r>
              <a:rPr sz="2100" dirty="0">
                <a:latin typeface="Calibri"/>
                <a:cs typeface="Calibri"/>
              </a:rPr>
              <a:t> 100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5/15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33,33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spc="-4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2-й</a:t>
            </a:r>
            <a:r>
              <a:rPr sz="2100" spc="-25" dirty="0">
                <a:latin typeface="Calibri"/>
                <a:cs typeface="Calibri"/>
              </a:rPr>
              <a:t> год:</a:t>
            </a:r>
            <a:r>
              <a:rPr sz="2100" dirty="0">
                <a:latin typeface="Calibri"/>
                <a:cs typeface="Calibri"/>
              </a:rPr>
              <a:t> 100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4/15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26,67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spc="-4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3-й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год:</a:t>
            </a:r>
            <a:r>
              <a:rPr sz="2100" dirty="0">
                <a:latin typeface="Calibri"/>
                <a:cs typeface="Calibri"/>
              </a:rPr>
              <a:t> 100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3/15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55"/>
              </a:spcBef>
            </a:pPr>
            <a:r>
              <a:rPr sz="2100" dirty="0">
                <a:latin typeface="Calibri"/>
                <a:cs typeface="Calibri"/>
              </a:rPr>
              <a:t>4-й</a:t>
            </a:r>
            <a:r>
              <a:rPr sz="2100" spc="-25" dirty="0">
                <a:latin typeface="Calibri"/>
                <a:cs typeface="Calibri"/>
              </a:rPr>
              <a:t> год: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 2/15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13,33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endParaRPr sz="2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55"/>
              </a:spcBef>
            </a:pPr>
            <a:r>
              <a:rPr sz="2100" dirty="0">
                <a:latin typeface="Calibri"/>
                <a:cs typeface="Calibri"/>
              </a:rPr>
              <a:t>5-й</a:t>
            </a:r>
            <a:r>
              <a:rPr sz="2100" spc="-25" dirty="0">
                <a:latin typeface="Calibri"/>
                <a:cs typeface="Calibri"/>
              </a:rPr>
              <a:t> год:</a:t>
            </a:r>
            <a:r>
              <a:rPr sz="2100" dirty="0">
                <a:latin typeface="Calibri"/>
                <a:cs typeface="Calibri"/>
              </a:rPr>
              <a:t> 100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1/15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6,67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8042" y="711453"/>
            <a:ext cx="441261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Ускоренная</a:t>
            </a:r>
            <a:r>
              <a:rPr spc="-120" dirty="0"/>
              <a:t> </a:t>
            </a:r>
            <a:r>
              <a:rPr spc="-30" dirty="0"/>
              <a:t>амортизация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287296"/>
            <a:ext cx="6748780" cy="48253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818130">
              <a:lnSpc>
                <a:spcPct val="100000"/>
              </a:lnSpc>
              <a:spcBef>
                <a:spcPts val="625"/>
              </a:spcBef>
            </a:pPr>
            <a:r>
              <a:rPr sz="2600" dirty="0">
                <a:latin typeface="Calibri"/>
                <a:cs typeface="Calibri"/>
              </a:rPr>
              <a:t>А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=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остат</a:t>
            </a:r>
            <a:r>
              <a:rPr sz="2600" spc="-5" dirty="0">
                <a:latin typeface="Calibri"/>
                <a:cs typeface="Calibri"/>
              </a:rPr>
              <a:t>.×Na×k,</a:t>
            </a:r>
            <a:endParaRPr sz="2600">
              <a:latin typeface="Calibri"/>
              <a:cs typeface="Calibri"/>
            </a:endParaRPr>
          </a:p>
          <a:p>
            <a:pPr marL="12700" marR="1811020">
              <a:lnSpc>
                <a:spcPct val="114999"/>
              </a:lnSpc>
              <a:spcBef>
                <a:spcPts val="30"/>
              </a:spcBef>
            </a:pPr>
            <a:r>
              <a:rPr sz="1900" spc="-40" dirty="0">
                <a:latin typeface="Calibri"/>
                <a:cs typeface="Calibri"/>
              </a:rPr>
              <a:t>где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А –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амортизационные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отчисления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за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год 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остат</a:t>
            </a:r>
            <a:r>
              <a:rPr sz="1900" spc="-5" dirty="0">
                <a:latin typeface="Calibri"/>
                <a:cs typeface="Calibri"/>
              </a:rPr>
              <a:t>.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 </a:t>
            </a:r>
            <a:r>
              <a:rPr sz="1900" spc="-10" dirty="0">
                <a:latin typeface="Calibri"/>
                <a:cs typeface="Calibri"/>
              </a:rPr>
              <a:t>остаточная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стоимость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основных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фондов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-10" dirty="0">
                <a:latin typeface="Calibri"/>
                <a:cs typeface="Calibri"/>
              </a:rPr>
              <a:t> норма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амортизации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процентах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900" spc="-5" dirty="0">
                <a:latin typeface="Calibri"/>
                <a:cs typeface="Calibri"/>
              </a:rPr>
              <a:t>k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 </a:t>
            </a:r>
            <a:r>
              <a:rPr sz="1900" spc="-10" dirty="0">
                <a:latin typeface="Calibri"/>
                <a:cs typeface="Calibri"/>
              </a:rPr>
              <a:t>ускоряющий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коэффициент</a:t>
            </a:r>
            <a:endParaRPr sz="1900">
              <a:latin typeface="Calibri"/>
              <a:cs typeface="Calibri"/>
            </a:endParaRPr>
          </a:p>
          <a:p>
            <a:pPr marL="12700" marR="1917700">
              <a:lnSpc>
                <a:spcPts val="2630"/>
              </a:lnSpc>
              <a:spcBef>
                <a:spcPts val="135"/>
              </a:spcBef>
            </a:pPr>
            <a:r>
              <a:rPr sz="1900" spc="-10" dirty="0">
                <a:latin typeface="Calibri"/>
                <a:cs typeface="Calibri"/>
              </a:rPr>
              <a:t>Например: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срок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службы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оборудования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5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лет.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Первоначальная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стоимость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100</a:t>
            </a:r>
            <a:r>
              <a:rPr sz="1900" spc="-5" dirty="0">
                <a:latin typeface="Calibri"/>
                <a:cs typeface="Calibri"/>
              </a:rPr>
              <a:t> тыс.</a:t>
            </a:r>
            <a:r>
              <a:rPr sz="1900" spc="-10" dirty="0">
                <a:latin typeface="Calibri"/>
                <a:cs typeface="Calibri"/>
              </a:rPr>
              <a:t> руб.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900" spc="-5" dirty="0">
                <a:latin typeface="Calibri"/>
                <a:cs typeface="Calibri"/>
              </a:rPr>
              <a:t>k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=2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900" spc="-5" dirty="0">
                <a:latin typeface="Calibri"/>
                <a:cs typeface="Calibri"/>
              </a:rPr>
              <a:t>Списываем: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latin typeface="Calibri"/>
                <a:cs typeface="Calibri"/>
              </a:rPr>
              <a:t>1-й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год: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100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тыс.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20%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 =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тыс.</a:t>
            </a:r>
            <a:r>
              <a:rPr sz="1900" spc="-10" dirty="0">
                <a:latin typeface="Calibri"/>
                <a:cs typeface="Calibri"/>
              </a:rPr>
              <a:t> руб.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900" spc="-10" dirty="0">
                <a:latin typeface="Calibri"/>
                <a:cs typeface="Calibri"/>
              </a:rPr>
              <a:t>2-й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год: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60 тыс.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20%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24 тыс.</a:t>
            </a:r>
            <a:r>
              <a:rPr sz="1900" spc="-10" dirty="0">
                <a:latin typeface="Calibri"/>
                <a:cs typeface="Calibri"/>
              </a:rPr>
              <a:t> руб.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900" spc="-10" dirty="0">
                <a:latin typeface="Calibri"/>
                <a:cs typeface="Calibri"/>
              </a:rPr>
              <a:t>3-й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год: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36 тыс.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20%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14,4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тыс.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руб.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900" spc="-10" dirty="0">
                <a:latin typeface="Calibri"/>
                <a:cs typeface="Calibri"/>
              </a:rPr>
              <a:t>4-й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год: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21,6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тыс.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20%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8,64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тыс.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руб.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900" spc="-10" dirty="0">
                <a:latin typeface="Calibri"/>
                <a:cs typeface="Calibri"/>
              </a:rPr>
              <a:t>5-й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год: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12,96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тыс.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остаточная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стоимость,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списываем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полностью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9696" y="190880"/>
            <a:ext cx="7406640" cy="15621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998219">
              <a:lnSpc>
                <a:spcPts val="3890"/>
              </a:lnSpc>
              <a:spcBef>
                <a:spcPts val="585"/>
              </a:spcBef>
            </a:pPr>
            <a:r>
              <a:rPr sz="3600" spc="-5" dirty="0"/>
              <a:t>Способ списания стоимости </a:t>
            </a:r>
            <a:r>
              <a:rPr sz="3600" dirty="0"/>
              <a:t> </a:t>
            </a:r>
            <a:r>
              <a:rPr sz="3600" spc="-5" dirty="0"/>
              <a:t>пропорционально</a:t>
            </a:r>
            <a:r>
              <a:rPr sz="3600" spc="-20" dirty="0"/>
              <a:t> </a:t>
            </a:r>
            <a:r>
              <a:rPr sz="3600" spc="-5" dirty="0"/>
              <a:t>объему</a:t>
            </a:r>
            <a:r>
              <a:rPr sz="3600" spc="-20" dirty="0"/>
              <a:t> </a:t>
            </a:r>
            <a:r>
              <a:rPr sz="3600" spc="-5" dirty="0"/>
              <a:t>продукции,</a:t>
            </a:r>
            <a:endParaRPr sz="3600" dirty="0"/>
          </a:p>
          <a:p>
            <a:pPr marL="2546985">
              <a:lnSpc>
                <a:spcPts val="3829"/>
              </a:lnSpc>
            </a:pPr>
            <a:r>
              <a:rPr sz="3600" dirty="0"/>
              <a:t>работ,</a:t>
            </a:r>
            <a:r>
              <a:rPr sz="3600" spc="-25" dirty="0"/>
              <a:t> </a:t>
            </a:r>
            <a:r>
              <a:rPr sz="3600" dirty="0"/>
              <a:t>услуг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584440" cy="416985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50"/>
              </a:spcBef>
            </a:pPr>
            <a:r>
              <a:rPr lang="ru-RU" sz="2400" dirty="0"/>
              <a:t>Метод состоит в начислении суммы амортизации на основе ожидаемого использования или ожидаемого уровня производительности</a:t>
            </a:r>
            <a:endParaRPr lang="ru-RU" sz="2100" spc="-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350"/>
              </a:spcBef>
            </a:pPr>
            <a:endParaRPr lang="ru-RU" sz="2100" spc="-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350"/>
              </a:spcBef>
            </a:pPr>
            <a:r>
              <a:rPr sz="2100" spc="-5" dirty="0" err="1">
                <a:latin typeface="Calibri"/>
                <a:cs typeface="Calibri"/>
              </a:rPr>
              <a:t>Например</a:t>
            </a:r>
            <a:r>
              <a:rPr sz="2100" spc="-5" dirty="0">
                <a:latin typeface="Calibri"/>
                <a:cs typeface="Calibri"/>
              </a:rPr>
              <a:t>, купили </a:t>
            </a:r>
            <a:r>
              <a:rPr sz="2100" spc="-10" dirty="0">
                <a:latin typeface="Calibri"/>
                <a:cs typeface="Calibri"/>
              </a:rPr>
              <a:t>автомобиль </a:t>
            </a:r>
            <a:r>
              <a:rPr sz="2100" dirty="0">
                <a:latin typeface="Calibri"/>
                <a:cs typeface="Calibri"/>
              </a:rPr>
              <a:t>за 800 тыс.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dirty="0">
                <a:latin typeface="Calibri"/>
                <a:cs typeface="Calibri"/>
              </a:rPr>
              <a:t>с </a:t>
            </a:r>
            <a:r>
              <a:rPr sz="2100" spc="-10" dirty="0">
                <a:latin typeface="Calibri"/>
                <a:cs typeface="Calibri"/>
              </a:rPr>
              <a:t>предполагаемым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пробегом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400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км.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 </a:t>
            </a:r>
            <a:r>
              <a:rPr sz="2100" spc="-5" dirty="0">
                <a:latin typeface="Calibri"/>
                <a:cs typeface="Calibri"/>
              </a:rPr>
              <a:t>месяц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пробег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составил</a:t>
            </a:r>
            <a:r>
              <a:rPr sz="2100" dirty="0">
                <a:latin typeface="Calibri"/>
                <a:cs typeface="Calibri"/>
              </a:rPr>
              <a:t> 5</a:t>
            </a:r>
            <a:r>
              <a:rPr sz="2100" spc="-5" dirty="0">
                <a:latin typeface="Calibri"/>
                <a:cs typeface="Calibri"/>
              </a:rPr>
              <a:t> тыс. км. Найти </a:t>
            </a:r>
            <a:r>
              <a:rPr sz="2100" dirty="0">
                <a:latin typeface="Calibri"/>
                <a:cs typeface="Calibri"/>
              </a:rPr>
              <a:t> амортизацию.</a:t>
            </a:r>
          </a:p>
          <a:p>
            <a:pPr marL="12700" marR="59055">
              <a:lnSpc>
                <a:spcPts val="2270"/>
              </a:lnSpc>
              <a:spcBef>
                <a:spcPts val="819"/>
              </a:spcBef>
            </a:pPr>
            <a:r>
              <a:rPr sz="2100" spc="-20" dirty="0">
                <a:latin typeface="Calibri"/>
                <a:cs typeface="Calibri"/>
              </a:rPr>
              <a:t>Находим </a:t>
            </a:r>
            <a:r>
              <a:rPr sz="2100" spc="-10" dirty="0">
                <a:latin typeface="Calibri"/>
                <a:cs typeface="Calibri"/>
              </a:rPr>
              <a:t>сумму </a:t>
            </a:r>
            <a:r>
              <a:rPr sz="2100" dirty="0">
                <a:latin typeface="Calibri"/>
                <a:cs typeface="Calibri"/>
              </a:rPr>
              <a:t>амортизации на </a:t>
            </a:r>
            <a:r>
              <a:rPr sz="2100" spc="-5" dirty="0">
                <a:latin typeface="Calibri"/>
                <a:cs typeface="Calibri"/>
              </a:rPr>
              <a:t>единицу выполненной </a:t>
            </a:r>
            <a:r>
              <a:rPr sz="2100" spc="-10" dirty="0">
                <a:latin typeface="Calibri"/>
                <a:cs typeface="Calibri"/>
              </a:rPr>
              <a:t>работы </a:t>
            </a:r>
            <a:r>
              <a:rPr sz="2100" spc="-5" dirty="0">
                <a:latin typeface="Calibri"/>
                <a:cs typeface="Calibri"/>
              </a:rPr>
              <a:t>(1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км):</a:t>
            </a: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100" dirty="0">
                <a:latin typeface="Calibri"/>
                <a:cs typeface="Calibri"/>
              </a:rPr>
              <a:t>800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 400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 км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/км</a:t>
            </a:r>
            <a:endParaRPr sz="2100" dirty="0">
              <a:latin typeface="Calibri"/>
              <a:cs typeface="Calibri"/>
            </a:endParaRPr>
          </a:p>
          <a:p>
            <a:pPr marL="12700" marR="1429385">
              <a:lnSpc>
                <a:spcPct val="121400"/>
              </a:lnSpc>
              <a:spcBef>
                <a:spcPts val="15"/>
              </a:spcBef>
            </a:pPr>
            <a:r>
              <a:rPr sz="2100" spc="-25" dirty="0">
                <a:latin typeface="Calibri"/>
                <a:cs typeface="Calibri"/>
              </a:rPr>
              <a:t>Умножаем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работу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5" dirty="0">
                <a:latin typeface="Calibri"/>
                <a:cs typeface="Calibri"/>
              </a:rPr>
              <a:t> месяц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величину</a:t>
            </a:r>
            <a:r>
              <a:rPr sz="2100" dirty="0">
                <a:latin typeface="Calibri"/>
                <a:cs typeface="Calibri"/>
              </a:rPr>
              <a:t> амортизации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</a:t>
            </a:r>
            <a:r>
              <a:rPr sz="2100" spc="-5" dirty="0">
                <a:latin typeface="Calibri"/>
                <a:cs typeface="Calibri"/>
              </a:rPr>
              <a:t> тыс. </a:t>
            </a:r>
            <a:r>
              <a:rPr sz="2100" dirty="0">
                <a:latin typeface="Calibri"/>
                <a:cs typeface="Calibri"/>
              </a:rPr>
              <a:t>км × 2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руб./км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81820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B1782-CA73-420E-B941-A80133215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1354217"/>
          </a:xfrm>
        </p:spPr>
        <p:txBody>
          <a:bodyPr/>
          <a:lstStyle/>
          <a:p>
            <a:r>
              <a:rPr lang="ru-RU" sz="2800" spc="-5" dirty="0"/>
              <a:t>Способ списания стоимости </a:t>
            </a:r>
            <a:r>
              <a:rPr lang="ru-RU" sz="2800" dirty="0"/>
              <a:t> </a:t>
            </a:r>
            <a:r>
              <a:rPr lang="ru-RU" sz="2800" spc="-5" dirty="0"/>
              <a:t>пропорционально</a:t>
            </a:r>
            <a:r>
              <a:rPr lang="ru-RU" sz="2800" spc="-20" dirty="0"/>
              <a:t> </a:t>
            </a:r>
            <a:r>
              <a:rPr lang="ru-RU" sz="2800" spc="-5" dirty="0"/>
              <a:t>объему</a:t>
            </a:r>
            <a:r>
              <a:rPr lang="ru-RU" sz="2800" spc="-20" dirty="0"/>
              <a:t> </a:t>
            </a:r>
            <a:r>
              <a:rPr lang="ru-RU" sz="2800" spc="-5" dirty="0"/>
              <a:t>продукции</a:t>
            </a:r>
            <a:r>
              <a:rPr lang="ru-RU" sz="3200" dirty="0"/>
              <a:t> </a:t>
            </a:r>
            <a:r>
              <a:rPr lang="ru-RU" sz="2800" dirty="0"/>
              <a:t>(объему работ в натуральном выражении) (п. 36 ФСБУ 6/2020)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35F934-26EE-41FF-B653-8A4A7B53A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2209800"/>
            <a:ext cx="7796530" cy="2308324"/>
          </a:xfrm>
        </p:spPr>
        <p:txBody>
          <a:bodyPr/>
          <a:lstStyle/>
          <a:p>
            <a:r>
              <a:rPr lang="ru-RU" dirty="0"/>
              <a:t>Сумма амортизации за отчетный период определяется как произведение разности между балансовой и ликвидационной стоимостью объекта основных средств на отношение показателя количества продукции (объема работ в натуральном выражении) в отчетном периоде к количеству за оставшийся срок полезного использования объекта основных средств. </a:t>
            </a:r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2400" b="1" dirty="0"/>
              <a:t>А=(БС-ЛС)*</a:t>
            </a:r>
            <a:r>
              <a:rPr lang="ru-RU" sz="2400" b="1" dirty="0" err="1"/>
              <a:t>Vгод</a:t>
            </a:r>
            <a:r>
              <a:rPr lang="ru-RU" sz="2400" b="1" dirty="0"/>
              <a:t>/</a:t>
            </a:r>
            <a:r>
              <a:rPr lang="ru-RU" sz="2400" b="1" dirty="0" err="1"/>
              <a:t>Vплан</a:t>
            </a:r>
            <a:r>
              <a:rPr lang="ru-RU" sz="2400" b="1" dirty="0"/>
              <a:t>. </a:t>
            </a:r>
            <a:r>
              <a:rPr lang="ru-RU" sz="2400" b="1" dirty="0" err="1"/>
              <a:t>остав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473501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D8CF5-232F-4C08-BB7D-6E75F3C9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121D09-AFCF-490B-ADDC-A6B5A513E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447800"/>
            <a:ext cx="7796530" cy="3600986"/>
          </a:xfrm>
        </p:spPr>
        <p:txBody>
          <a:bodyPr/>
          <a:lstStyle/>
          <a:p>
            <a:r>
              <a:rPr lang="ru-RU" dirty="0"/>
              <a:t>У транспортной компании на балансе числится грузовой автомобиль, который был приобретен за 1 500 000 руб. </a:t>
            </a:r>
          </a:p>
          <a:p>
            <a:r>
              <a:rPr lang="ru-RU" dirty="0"/>
              <a:t>Через 5 лет эксплуатации данный автомобиль компания планирует продать за 500 000 руб. </a:t>
            </a:r>
          </a:p>
          <a:p>
            <a:r>
              <a:rPr lang="ru-RU" dirty="0"/>
              <a:t>Предполагаемый пробег автомобиля в течение 5 лет составляет 400 000 км.</a:t>
            </a:r>
          </a:p>
          <a:p>
            <a:r>
              <a:rPr lang="ru-RU" dirty="0"/>
              <a:t>Фактически пробег автомобиля составил:</a:t>
            </a:r>
          </a:p>
          <a:p>
            <a:r>
              <a:rPr lang="ru-RU" dirty="0"/>
              <a:t>первый год – 120 000 км, </a:t>
            </a:r>
          </a:p>
          <a:p>
            <a:r>
              <a:rPr lang="ru-RU" dirty="0"/>
              <a:t>второй – 100 000 км, </a:t>
            </a:r>
          </a:p>
          <a:p>
            <a:r>
              <a:rPr lang="ru-RU" dirty="0"/>
              <a:t>третий – 70 000 км, </a:t>
            </a:r>
          </a:p>
          <a:p>
            <a:r>
              <a:rPr lang="ru-RU" dirty="0"/>
              <a:t>четвертый – 60 000 км, </a:t>
            </a:r>
          </a:p>
          <a:p>
            <a:r>
              <a:rPr lang="ru-RU" dirty="0"/>
              <a:t>пятый – 50 000 км.</a:t>
            </a:r>
          </a:p>
          <a:p>
            <a:endParaRPr lang="ru-RU" dirty="0"/>
          </a:p>
          <a:p>
            <a:r>
              <a:rPr lang="ru-RU" dirty="0"/>
              <a:t>Посчитать амортизацию по годам разными способами</a:t>
            </a:r>
          </a:p>
        </p:txBody>
      </p:sp>
    </p:spTree>
    <p:extLst>
      <p:ext uri="{BB962C8B-B14F-4D97-AF65-F5344CB8AC3E}">
        <p14:creationId xmlns:p14="http://schemas.microsoft.com/office/powerpoint/2010/main" val="14357199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Не подлежат амортизации: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1295400"/>
            <a:ext cx="7796530" cy="455509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инвестиционная недвижимость, оцениваемая по переоцененной стоимости;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ОС, потребительские свойства которых с течением времени не изменяются (земельные участки, объекты природопользования и т.д.);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законсервированные объекты мобилизационной подготовки и мобилизации.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Под инвестиционной недвижимостью понимают отдельную группу ОС, в которую включается недвижимость, предназначенная для предоставления за плату во временное пользование и (или) получения дохода от прироста ее стоимости (ФСБУ 6/2020)</a:t>
            </a:r>
          </a:p>
        </p:txBody>
      </p:sp>
    </p:spTree>
    <p:extLst>
      <p:ext uri="{BB962C8B-B14F-4D97-AF65-F5344CB8AC3E}">
        <p14:creationId xmlns:p14="http://schemas.microsoft.com/office/powerpoint/2010/main" val="37896478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83940" marR="5080" indent="-3515360">
              <a:lnSpc>
                <a:spcPts val="3560"/>
              </a:lnSpc>
              <a:spcBef>
                <a:spcPts val="550"/>
              </a:spcBef>
            </a:pPr>
            <a:r>
              <a:rPr spc="-5" dirty="0"/>
              <a:t>Источники</a:t>
            </a:r>
            <a:r>
              <a:rPr dirty="0"/>
              <a:t> </a:t>
            </a:r>
            <a:r>
              <a:rPr spc="-5" dirty="0"/>
              <a:t>финансирования</a:t>
            </a:r>
            <a:r>
              <a:rPr spc="5" dirty="0"/>
              <a:t> </a:t>
            </a:r>
            <a:r>
              <a:rPr dirty="0"/>
              <a:t>и</a:t>
            </a:r>
            <a:r>
              <a:rPr spc="-5" dirty="0"/>
              <a:t> </a:t>
            </a:r>
            <a:r>
              <a:rPr spc="-10" dirty="0"/>
              <a:t>поступления </a:t>
            </a:r>
            <a:r>
              <a:rPr spc="-730" dirty="0"/>
              <a:t> </a:t>
            </a:r>
            <a:r>
              <a:rPr spc="-5" dirty="0"/>
              <a:t>ОФ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4127" y="1825751"/>
            <a:ext cx="7095744" cy="435102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15B81-9089-4E9D-9886-254FA456A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85" y="457200"/>
            <a:ext cx="7728915" cy="430887"/>
          </a:xfrm>
        </p:spPr>
        <p:txBody>
          <a:bodyPr/>
          <a:lstStyle/>
          <a:p>
            <a:r>
              <a:rPr lang="ru-RU" sz="2800" dirty="0"/>
              <a:t>Этапы анализа эффективности использования ОС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731C97-6BFC-4267-9865-99C5946FC8A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143000"/>
            <a:ext cx="7162800" cy="551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381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8B960-2201-44C3-99EC-A824ED1BA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485013"/>
            <a:ext cx="1807057" cy="3016210"/>
          </a:xfrm>
        </p:spPr>
        <p:txBody>
          <a:bodyPr/>
          <a:lstStyle/>
          <a:p>
            <a:r>
              <a:rPr lang="ru-RU" sz="2800" dirty="0"/>
              <a:t>Факторы, влияющие на эффективность использования ОС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FCE482-95CC-4630-8BA2-C9AA0FB2CE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46998"/>
            <a:ext cx="5942872" cy="648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422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D81A6-BB4A-4652-B61D-37AB3E50D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24" y="309789"/>
            <a:ext cx="7728915" cy="430887"/>
          </a:xfrm>
        </p:spPr>
        <p:txBody>
          <a:bodyPr/>
          <a:lstStyle/>
          <a:p>
            <a:r>
              <a:rPr lang="ru-RU" sz="2800" dirty="0"/>
              <a:t>Проблемы эффективности использования ОС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27991A-DFB8-4286-95A7-1626AE276055}"/>
              </a:ext>
            </a:extLst>
          </p:cNvPr>
          <p:cNvSpPr/>
          <p:nvPr/>
        </p:nvSpPr>
        <p:spPr>
          <a:xfrm>
            <a:off x="707542" y="915900"/>
            <a:ext cx="797925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  отсутствие отечественных современных высокопроизводительных </a:t>
            </a:r>
          </a:p>
          <a:p>
            <a:r>
              <a:rPr lang="ru-RU" dirty="0"/>
              <a:t>основных средств; 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высокая зависимость от иностранных запасных частей для содержания основных средств; 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постоянный рост цен на запасные части из-за роста курса доллара или </a:t>
            </a:r>
          </a:p>
          <a:p>
            <a:r>
              <a:rPr lang="ru-RU" dirty="0"/>
              <a:t>санкций; </a:t>
            </a:r>
          </a:p>
          <a:p>
            <a:r>
              <a:rPr lang="ru-RU" dirty="0"/>
              <a:t>- отсутствие современных технологий производства, позволяющие </a:t>
            </a:r>
          </a:p>
          <a:p>
            <a:r>
              <a:rPr lang="ru-RU" dirty="0"/>
              <a:t>повысить производительность труда;    </a:t>
            </a:r>
          </a:p>
          <a:p>
            <a:r>
              <a:rPr lang="ru-RU" dirty="0"/>
              <a:t>- наличие инфляции и тенденция положительной динамики инфляции, что </a:t>
            </a:r>
          </a:p>
          <a:p>
            <a:r>
              <a:rPr lang="ru-RU" dirty="0"/>
              <a:t>не позволяет проводить обновление основных средств; </a:t>
            </a:r>
          </a:p>
          <a:p>
            <a:r>
              <a:rPr lang="ru-RU" dirty="0"/>
              <a:t>- низкий уровень рентабельности производства, продаж, активов из-за </a:t>
            </a:r>
          </a:p>
          <a:p>
            <a:r>
              <a:rPr lang="ru-RU" dirty="0"/>
              <a:t>низкой производительности труда; </a:t>
            </a:r>
          </a:p>
          <a:p>
            <a:r>
              <a:rPr lang="ru-RU" dirty="0"/>
              <a:t>-  высокая стоимость «кредитных» финансовых ресурсов для приобретения </a:t>
            </a:r>
          </a:p>
          <a:p>
            <a:r>
              <a:rPr lang="ru-RU" dirty="0"/>
              <a:t>основных средств; </a:t>
            </a:r>
          </a:p>
          <a:p>
            <a:r>
              <a:rPr lang="ru-RU" dirty="0"/>
              <a:t>- нестабильная ключевая ставка приводит непредсказуемой и постоянно </a:t>
            </a:r>
          </a:p>
          <a:p>
            <a:r>
              <a:rPr lang="ru-RU" dirty="0"/>
              <a:t>высокой ставке кредитования бизнеса; </a:t>
            </a:r>
          </a:p>
          <a:p>
            <a:r>
              <a:rPr lang="ru-RU" dirty="0"/>
              <a:t>- отсутствие возвратного лизинга (при которой понимается возврат основного средства после определенного срока эксплуатации);  </a:t>
            </a:r>
          </a:p>
          <a:p>
            <a:r>
              <a:rPr lang="ru-RU" dirty="0"/>
              <a:t>- низкий уровень правовой защищенности отечественных и иностранных </a:t>
            </a:r>
          </a:p>
          <a:p>
            <a:r>
              <a:rPr lang="ru-RU" dirty="0"/>
              <a:t>инвесторов. </a:t>
            </a:r>
          </a:p>
        </p:txBody>
      </p:sp>
    </p:spTree>
    <p:extLst>
      <p:ext uri="{BB962C8B-B14F-4D97-AF65-F5344CB8AC3E}">
        <p14:creationId xmlns:p14="http://schemas.microsoft.com/office/powerpoint/2010/main" val="29188496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EC326-BB79-4BC6-80AA-52643DFB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04F96E-0AFF-4013-A749-55DE62EFB70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4183" y="685800"/>
            <a:ext cx="7185417" cy="570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599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BFF6F-5606-49DE-8634-B1A710445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609600"/>
            <a:ext cx="2514600" cy="2585323"/>
          </a:xfrm>
        </p:spPr>
        <p:txBody>
          <a:bodyPr/>
          <a:lstStyle/>
          <a:p>
            <a:r>
              <a:rPr lang="ru-RU" sz="2800" dirty="0"/>
              <a:t>Виды работ по восстановлению объектов ОС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743B3B-6B38-4B20-8045-9414A7B0AD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56739"/>
            <a:ext cx="5762415" cy="654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590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29153-200E-4D78-8BB2-DBF21F625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861774"/>
          </a:xfrm>
        </p:spPr>
        <p:txBody>
          <a:bodyPr/>
          <a:lstStyle/>
          <a:p>
            <a:r>
              <a:rPr lang="ru-RU" sz="2800" dirty="0"/>
              <a:t>Анализ эффективности использования основных средств позволяет принять следующие решения: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B4D0AB8-58D9-4F4C-B9D0-294BAF495E5F}"/>
              </a:ext>
            </a:extLst>
          </p:cNvPr>
          <p:cNvSpPr/>
          <p:nvPr/>
        </p:nvSpPr>
        <p:spPr>
          <a:xfrm>
            <a:off x="533398" y="2133600"/>
            <a:ext cx="83820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 об увеличении/сокращении парка оборудования (закупке, консервации, продаже, взятии/передаче в аренду);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 о проведении ремонта (с определением его масштаба), модернизации;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 об изменении числа обслуживающего персонала и необходимости его обучения.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954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9308" y="432638"/>
            <a:ext cx="6480175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 indent="612140">
              <a:lnSpc>
                <a:spcPts val="3890"/>
              </a:lnSpc>
              <a:spcBef>
                <a:spcPts val="590"/>
              </a:spcBef>
            </a:pPr>
            <a:r>
              <a:rPr sz="3600" spc="-10" dirty="0"/>
              <a:t>Показатели</a:t>
            </a:r>
            <a:r>
              <a:rPr sz="3600" spc="5" dirty="0"/>
              <a:t> </a:t>
            </a:r>
            <a:r>
              <a:rPr sz="3600" spc="-5" dirty="0"/>
              <a:t>эффективности </a:t>
            </a:r>
            <a:r>
              <a:rPr sz="3600" dirty="0"/>
              <a:t> </a:t>
            </a:r>
            <a:r>
              <a:rPr sz="3600" spc="-5" dirty="0"/>
              <a:t>использования</a:t>
            </a:r>
            <a:r>
              <a:rPr sz="3600" spc="-35" dirty="0"/>
              <a:t> </a:t>
            </a:r>
            <a:r>
              <a:rPr sz="3600" spc="-5" dirty="0"/>
              <a:t>основных</a:t>
            </a:r>
            <a:r>
              <a:rPr sz="3600" spc="-45" dirty="0"/>
              <a:t> </a:t>
            </a:r>
            <a:r>
              <a:rPr sz="3600" spc="-5" dirty="0"/>
              <a:t>средств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2046859"/>
            <a:ext cx="8071484" cy="34328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tabLst>
                <a:tab pos="1967864" algn="l"/>
                <a:tab pos="2010410" algn="l"/>
                <a:tab pos="2747010" algn="l"/>
                <a:tab pos="4034790" algn="l"/>
                <a:tab pos="4436110" algn="l"/>
                <a:tab pos="5580380" algn="l"/>
                <a:tab pos="6743700" algn="l"/>
                <a:tab pos="7145655" algn="l"/>
              </a:tabLst>
            </a:pPr>
            <a:r>
              <a:rPr sz="2400" b="1" dirty="0">
                <a:latin typeface="Times New Roman"/>
                <a:cs typeface="Times New Roman"/>
              </a:rPr>
              <a:t>Фондо</a:t>
            </a:r>
            <a:r>
              <a:rPr sz="2400" b="1" spc="-40" dirty="0">
                <a:latin typeface="Times New Roman"/>
                <a:cs typeface="Times New Roman"/>
              </a:rPr>
              <a:t>от</a:t>
            </a:r>
            <a:r>
              <a:rPr sz="2400" b="1" dirty="0">
                <a:latin typeface="Times New Roman"/>
                <a:cs typeface="Times New Roman"/>
              </a:rPr>
              <a:t>д</a:t>
            </a:r>
            <a:r>
              <a:rPr sz="2400" b="1" spc="-90" dirty="0">
                <a:latin typeface="Times New Roman"/>
                <a:cs typeface="Times New Roman"/>
              </a:rPr>
              <a:t>а</a:t>
            </a:r>
            <a:r>
              <a:rPr sz="2400" b="1" dirty="0">
                <a:latin typeface="Times New Roman"/>
                <a:cs typeface="Times New Roman"/>
              </a:rPr>
              <a:t>ча	</a:t>
            </a:r>
            <a:r>
              <a:rPr sz="2400" b="1" spc="30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=	В</a:t>
            </a:r>
            <a:r>
              <a:rPr sz="2400" spc="-10" dirty="0">
                <a:latin typeface="Times New Roman"/>
                <a:cs typeface="Times New Roman"/>
              </a:rPr>
              <a:t>ы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ч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	за	</a:t>
            </a:r>
            <a:r>
              <a:rPr sz="2400" spc="-5" dirty="0">
                <a:latin typeface="Times New Roman"/>
                <a:cs typeface="Times New Roman"/>
              </a:rPr>
              <a:t>пери</a:t>
            </a:r>
            <a:r>
              <a:rPr sz="2400" spc="-7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д/	с</a:t>
            </a:r>
            <a:r>
              <a:rPr sz="2400" spc="-10" dirty="0">
                <a:latin typeface="Times New Roman"/>
                <a:cs typeface="Times New Roman"/>
              </a:rPr>
              <a:t>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дняя	за	</a:t>
            </a:r>
            <a:r>
              <a:rPr sz="2400" spc="-5" dirty="0">
                <a:latin typeface="Times New Roman"/>
                <a:cs typeface="Times New Roman"/>
              </a:rPr>
              <a:t>пери</a:t>
            </a:r>
            <a:r>
              <a:rPr sz="2400" spc="-7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  стоимость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		</a:t>
            </a:r>
            <a:r>
              <a:rPr sz="2400" spc="-10" dirty="0">
                <a:latin typeface="Times New Roman"/>
                <a:cs typeface="Times New Roman"/>
              </a:rPr>
              <a:t>(руб.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/</a:t>
            </a:r>
            <a:r>
              <a:rPr sz="2400" spc="-15" dirty="0">
                <a:latin typeface="Times New Roman"/>
                <a:cs typeface="Times New Roman"/>
              </a:rPr>
              <a:t> руб.)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600">
              <a:latin typeface="Times New Roman"/>
              <a:cs typeface="Times New Roman"/>
            </a:endParaRPr>
          </a:p>
          <a:p>
            <a:pPr marL="12700" marR="207645">
              <a:lnSpc>
                <a:spcPts val="2590"/>
              </a:lnSpc>
            </a:pPr>
            <a:r>
              <a:rPr sz="2400" b="1" spc="-5" dirty="0">
                <a:latin typeface="Times New Roman"/>
                <a:cs typeface="Times New Roman"/>
              </a:rPr>
              <a:t>Фондоемкость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продукции</a:t>
            </a:r>
            <a:r>
              <a:rPr sz="2400" spc="-10" dirty="0">
                <a:latin typeface="Times New Roman"/>
                <a:cs typeface="Times New Roman"/>
              </a:rPr>
              <a:t>=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Среднегодовая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стоимость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ОС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/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Выручка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(руб.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/</a:t>
            </a:r>
            <a:r>
              <a:rPr sz="2400" spc="-10" dirty="0">
                <a:latin typeface="Times New Roman"/>
                <a:cs typeface="Times New Roman"/>
              </a:rPr>
              <a:t> руб.)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650">
              <a:latin typeface="Times New Roman"/>
              <a:cs typeface="Times New Roman"/>
            </a:endParaRPr>
          </a:p>
          <a:p>
            <a:pPr marL="12700" marR="640715">
              <a:lnSpc>
                <a:spcPts val="2590"/>
              </a:lnSpc>
            </a:pPr>
            <a:r>
              <a:rPr sz="2400" b="1" spc="-15" dirty="0">
                <a:latin typeface="Times New Roman"/>
                <a:cs typeface="Times New Roman"/>
              </a:rPr>
              <a:t>Фондовооруженность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персонала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Среднегодовая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стоимость </a:t>
            </a:r>
            <a:r>
              <a:rPr sz="2400" spc="10" dirty="0">
                <a:latin typeface="Times New Roman"/>
                <a:cs typeface="Times New Roman"/>
              </a:rPr>
              <a:t>ОС </a:t>
            </a:r>
            <a:r>
              <a:rPr sz="2400" dirty="0">
                <a:latin typeface="Times New Roman"/>
                <a:cs typeface="Times New Roman"/>
              </a:rPr>
              <a:t>/ </a:t>
            </a:r>
            <a:r>
              <a:rPr sz="2400" spc="-5" dirty="0">
                <a:latin typeface="Times New Roman"/>
                <a:cs typeface="Times New Roman"/>
              </a:rPr>
              <a:t>среднесписочная </a:t>
            </a:r>
            <a:r>
              <a:rPr sz="2400" spc="5" dirty="0">
                <a:latin typeface="Times New Roman"/>
                <a:cs typeface="Times New Roman"/>
              </a:rPr>
              <a:t>численность </a:t>
            </a:r>
            <a:r>
              <a:rPr sz="2400" spc="-5" dirty="0">
                <a:latin typeface="Times New Roman"/>
                <a:cs typeface="Times New Roman"/>
              </a:rPr>
              <a:t>персонала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(руб.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/ </a:t>
            </a:r>
            <a:r>
              <a:rPr sz="2400" spc="-5" dirty="0">
                <a:latin typeface="Times New Roman"/>
                <a:cs typeface="Times New Roman"/>
              </a:rPr>
              <a:t>чел.)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4565" y="751459"/>
            <a:ext cx="7819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Показатели</a:t>
            </a:r>
            <a:r>
              <a:rPr sz="3600" spc="10" dirty="0"/>
              <a:t> </a:t>
            </a:r>
            <a:r>
              <a:rPr sz="3600" spc="-5" dirty="0"/>
              <a:t>состояния</a:t>
            </a:r>
            <a:r>
              <a:rPr sz="3600" spc="-15" dirty="0"/>
              <a:t> </a:t>
            </a:r>
            <a:r>
              <a:rPr sz="3600" spc="-5" dirty="0"/>
              <a:t>основных</a:t>
            </a:r>
            <a:r>
              <a:rPr sz="3600" spc="-10" dirty="0"/>
              <a:t> </a:t>
            </a:r>
            <a:r>
              <a:rPr sz="3600" spc="-5" dirty="0"/>
              <a:t>фондов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553959" cy="295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выбытия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ОС</a:t>
            </a:r>
            <a:r>
              <a:rPr sz="2100" b="1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Выбывшие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 </a:t>
            </a:r>
            <a:r>
              <a:rPr sz="2100" spc="-5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начало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25" dirty="0">
                <a:latin typeface="Calibri"/>
                <a:cs typeface="Calibri"/>
              </a:rPr>
              <a:t>года</a:t>
            </a:r>
            <a:endParaRPr sz="2100">
              <a:latin typeface="Calibri"/>
              <a:cs typeface="Calibri"/>
            </a:endParaRPr>
          </a:p>
          <a:p>
            <a:pPr marL="12700" marR="153670">
              <a:lnSpc>
                <a:spcPts val="2270"/>
              </a:lnSpc>
              <a:spcBef>
                <a:spcPts val="825"/>
              </a:spcBef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обновления</a:t>
            </a:r>
            <a:r>
              <a:rPr sz="2100" b="1" spc="3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ОС</a:t>
            </a:r>
            <a:r>
              <a:rPr sz="2100" b="1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</a:t>
            </a:r>
            <a:r>
              <a:rPr sz="2100" spc="-5" dirty="0">
                <a:latin typeface="Calibri"/>
                <a:cs typeface="Calibri"/>
              </a:rPr>
              <a:t>Поступившие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</a:t>
            </a:r>
            <a:r>
              <a:rPr sz="2100" dirty="0">
                <a:latin typeface="Calibri"/>
                <a:cs typeface="Calibri"/>
              </a:rPr>
              <a:t> /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конец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года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15"/>
              </a:spcBef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износа</a:t>
            </a:r>
            <a:r>
              <a:rPr sz="2100" b="1" spc="1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ОС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Накопленный </a:t>
            </a:r>
            <a:r>
              <a:rPr sz="2100" dirty="0">
                <a:latin typeface="Calibri"/>
                <a:cs typeface="Calibri"/>
              </a:rPr>
              <a:t>износ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</a:t>
            </a:r>
            <a:r>
              <a:rPr sz="2100" dirty="0">
                <a:latin typeface="Calibri"/>
                <a:cs typeface="Calibri"/>
              </a:rPr>
              <a:t> /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первоначальная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</a:t>
            </a:r>
            <a:endParaRPr sz="2100">
              <a:latin typeface="Calibri"/>
              <a:cs typeface="Calibri"/>
            </a:endParaRPr>
          </a:p>
          <a:p>
            <a:pPr marL="12700" marR="437515">
              <a:lnSpc>
                <a:spcPts val="2270"/>
              </a:lnSpc>
              <a:spcBef>
                <a:spcPts val="840"/>
              </a:spcBef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годности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ОС</a:t>
            </a:r>
            <a:r>
              <a:rPr sz="2100" b="1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</a:t>
            </a:r>
            <a:r>
              <a:rPr sz="2100" spc="-5" dirty="0">
                <a:latin typeface="Calibri"/>
                <a:cs typeface="Calibri"/>
              </a:rPr>
              <a:t>(Первоначальная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накопленный износ)/ первоначальная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коэффициент износа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1447" y="711453"/>
            <a:ext cx="67989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Показатели</a:t>
            </a:r>
            <a:r>
              <a:rPr spc="-35" dirty="0"/>
              <a:t> </a:t>
            </a:r>
            <a:r>
              <a:rPr spc="-5" dirty="0"/>
              <a:t>уровня</a:t>
            </a:r>
            <a:r>
              <a:rPr spc="-10" dirty="0"/>
              <a:t> </a:t>
            </a:r>
            <a:r>
              <a:rPr spc="-5" dirty="0"/>
              <a:t>использования</a:t>
            </a:r>
            <a:r>
              <a:rPr spc="-25" dirty="0"/>
              <a:t> </a:t>
            </a:r>
            <a:r>
              <a:rPr spc="-5" dirty="0"/>
              <a:t>ОФ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0258"/>
            <a:ext cx="7233920" cy="159893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84785" marR="5080" indent="-172720">
              <a:lnSpc>
                <a:spcPct val="90100"/>
              </a:lnSpc>
              <a:spcBef>
                <a:spcPts val="3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spc="2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сменности</a:t>
            </a:r>
            <a:r>
              <a:rPr sz="2100" b="1" spc="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работы</a:t>
            </a:r>
            <a:r>
              <a:rPr sz="2100" spc="-15" dirty="0">
                <a:latin typeface="Calibri"/>
                <a:cs typeface="Calibri"/>
              </a:rPr>
              <a:t> оборудования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b="1" spc="-20" dirty="0">
                <a:latin typeface="Calibri"/>
                <a:cs typeface="Calibri"/>
              </a:rPr>
              <a:t>Ксм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общее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количество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отработанных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оборудованием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станкосмен </a:t>
            </a:r>
            <a:r>
              <a:rPr sz="2100" dirty="0">
                <a:latin typeface="Calibri"/>
                <a:cs typeface="Calibri"/>
              </a:rPr>
              <a:t>/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количество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установленных станков</a:t>
            </a:r>
            <a:endParaRPr sz="2100">
              <a:latin typeface="Calibri"/>
              <a:cs typeface="Calibri"/>
            </a:endParaRPr>
          </a:p>
          <a:p>
            <a:pPr marL="184785" marR="146050" indent="-172720">
              <a:lnSpc>
                <a:spcPts val="2270"/>
              </a:lnSpc>
              <a:spcBef>
                <a:spcPts val="81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загрузки</a:t>
            </a:r>
            <a:r>
              <a:rPr sz="2100" b="1" spc="3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Кзагр.</a:t>
            </a:r>
            <a:r>
              <a:rPr sz="2100" b="1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коэффициент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сменности /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сменность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работы</a:t>
            </a:r>
            <a:r>
              <a:rPr sz="2100" spc="-15" dirty="0">
                <a:latin typeface="Calibri"/>
                <a:cs typeface="Calibri"/>
              </a:rPr>
              <a:t> оборудования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7814" y="711453"/>
            <a:ext cx="50082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Пример</a:t>
            </a:r>
            <a:r>
              <a:rPr spc="-40" dirty="0"/>
              <a:t> </a:t>
            </a:r>
            <a:r>
              <a:rPr dirty="0"/>
              <a:t>расчета</a:t>
            </a:r>
            <a:r>
              <a:rPr spc="-30" dirty="0"/>
              <a:t> </a:t>
            </a:r>
            <a:r>
              <a:rPr spc="-5" dirty="0"/>
              <a:t>Ксм</a:t>
            </a:r>
            <a:r>
              <a:rPr spc="-25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spc="-5" dirty="0"/>
              <a:t>Кзагр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4630420" cy="197167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Пусть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20" dirty="0">
                <a:latin typeface="Calibri"/>
                <a:cs typeface="Calibri"/>
              </a:rPr>
              <a:t> цехе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270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станков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первую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смену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работало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210</a:t>
            </a:r>
            <a:r>
              <a:rPr sz="2100" spc="-5" dirty="0">
                <a:latin typeface="Calibri"/>
                <a:cs typeface="Calibri"/>
              </a:rPr>
              <a:t> станков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Во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вторую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смену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работало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150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станков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65" dirty="0">
                <a:latin typeface="Calibri"/>
                <a:cs typeface="Calibri"/>
              </a:rPr>
              <a:t>Тогда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Ксм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(210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150)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270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1,33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Кзагр.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1,33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0,66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1447" y="711453"/>
            <a:ext cx="67989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Показатели</a:t>
            </a:r>
            <a:r>
              <a:rPr spc="-35" dirty="0"/>
              <a:t> </a:t>
            </a:r>
            <a:r>
              <a:rPr spc="-5" dirty="0"/>
              <a:t>уровня</a:t>
            </a:r>
            <a:r>
              <a:rPr spc="-10" dirty="0"/>
              <a:t> </a:t>
            </a:r>
            <a:r>
              <a:rPr spc="-5" dirty="0"/>
              <a:t>использования</a:t>
            </a:r>
            <a:r>
              <a:rPr spc="-25" dirty="0"/>
              <a:t> </a:t>
            </a:r>
            <a:r>
              <a:rPr spc="-5" dirty="0"/>
              <a:t>ОФ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02638"/>
            <a:ext cx="7602855" cy="27514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84785" marR="818515" indent="-172720">
              <a:lnSpc>
                <a:spcPct val="90600"/>
              </a:lnSpc>
              <a:spcBef>
                <a:spcPts val="3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экстенсивного</a:t>
            </a:r>
            <a:r>
              <a:rPr sz="2100" b="1" spc="2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использования</a:t>
            </a:r>
            <a:r>
              <a:rPr sz="2100" b="1" spc="1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К</a:t>
            </a:r>
            <a:r>
              <a:rPr sz="2400" b="1" spc="-5" dirty="0">
                <a:latin typeface="Calibri"/>
                <a:cs typeface="Calibri"/>
              </a:rPr>
              <a:t>экст</a:t>
            </a:r>
            <a:r>
              <a:rPr sz="2100" b="1" spc="-5" dirty="0">
                <a:latin typeface="Calibri"/>
                <a:cs typeface="Calibri"/>
              </a:rPr>
              <a:t>.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фактическое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время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работы </a:t>
            </a:r>
            <a:r>
              <a:rPr sz="2100" spc="-15" dirty="0">
                <a:latin typeface="Calibri"/>
                <a:cs typeface="Calibri"/>
              </a:rPr>
              <a:t>оборудования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 </a:t>
            </a:r>
            <a:r>
              <a:rPr sz="2100" spc="-5" dirty="0">
                <a:latin typeface="Calibri"/>
                <a:cs typeface="Calibri"/>
              </a:rPr>
              <a:t>время </a:t>
            </a:r>
            <a:r>
              <a:rPr sz="2100" spc="-10" dirty="0">
                <a:latin typeface="Calibri"/>
                <a:cs typeface="Calibri"/>
              </a:rPr>
              <a:t>работы </a:t>
            </a:r>
            <a:r>
              <a:rPr sz="2100" spc="-45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оборудования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норме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t</a:t>
            </a:r>
            <a:r>
              <a:rPr sz="1800" dirty="0">
                <a:latin typeface="Calibri"/>
                <a:cs typeface="Calibri"/>
              </a:rPr>
              <a:t>ф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н</a:t>
            </a:r>
            <a:endParaRPr sz="2000">
              <a:latin typeface="Calibri"/>
              <a:cs typeface="Calibri"/>
            </a:endParaRPr>
          </a:p>
          <a:p>
            <a:pPr marL="184785" marR="5080" indent="-172720">
              <a:lnSpc>
                <a:spcPts val="2340"/>
              </a:lnSpc>
              <a:spcBef>
                <a:spcPts val="101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spc="10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интенсивного</a:t>
            </a:r>
            <a:r>
              <a:rPr sz="2100" b="1" spc="60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использования</a:t>
            </a:r>
            <a:r>
              <a:rPr sz="2100" b="1" spc="25" dirty="0">
                <a:latin typeface="Calibri"/>
                <a:cs typeface="Calibri"/>
              </a:rPr>
              <a:t> </a:t>
            </a:r>
            <a:r>
              <a:rPr sz="2100" b="1" spc="5" dirty="0">
                <a:latin typeface="Calibri"/>
                <a:cs typeface="Calibri"/>
              </a:rPr>
              <a:t>К</a:t>
            </a:r>
            <a:r>
              <a:rPr sz="2400" b="1" spc="5" dirty="0">
                <a:latin typeface="Calibri"/>
                <a:cs typeface="Calibri"/>
              </a:rPr>
              <a:t>инт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фактическая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производительность</a:t>
            </a:r>
            <a:r>
              <a:rPr sz="2100" dirty="0">
                <a:latin typeface="Calibri"/>
                <a:cs typeface="Calibri"/>
              </a:rPr>
              <a:t> / плановая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производительность</a:t>
            </a:r>
            <a:r>
              <a:rPr sz="2100" dirty="0">
                <a:latin typeface="Calibri"/>
                <a:cs typeface="Calibri"/>
              </a:rPr>
              <a:t> 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</a:t>
            </a:r>
            <a:r>
              <a:rPr sz="2000" dirty="0">
                <a:latin typeface="Calibri"/>
                <a:cs typeface="Calibri"/>
              </a:rPr>
              <a:t>ф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220"/>
              </a:lnSpc>
            </a:pPr>
            <a:r>
              <a:rPr sz="2100" spc="-5" dirty="0">
                <a:latin typeface="Calibri"/>
                <a:cs typeface="Calibri"/>
              </a:rPr>
              <a:t>ПР</a:t>
            </a:r>
            <a:r>
              <a:rPr sz="2000" spc="-5" dirty="0">
                <a:latin typeface="Calibri"/>
                <a:cs typeface="Calibri"/>
              </a:rPr>
              <a:t>пл</a:t>
            </a:r>
            <a:endParaRPr sz="2000">
              <a:latin typeface="Calibri"/>
              <a:cs typeface="Calibri"/>
            </a:endParaRPr>
          </a:p>
          <a:p>
            <a:pPr marL="184785" marR="274320" indent="-172720">
              <a:lnSpc>
                <a:spcPct val="92000"/>
              </a:lnSpc>
              <a:spcBef>
                <a:spcPts val="7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b="1" spc="-10" dirty="0">
                <a:latin typeface="Calibri"/>
                <a:cs typeface="Calibri"/>
              </a:rPr>
              <a:t>Коэффициент</a:t>
            </a:r>
            <a:r>
              <a:rPr sz="2100" b="1" spc="20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интегрального</a:t>
            </a:r>
            <a:r>
              <a:rPr sz="2100" b="1" spc="50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использования</a:t>
            </a:r>
            <a:r>
              <a:rPr sz="2100" b="1" spc="3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К</a:t>
            </a:r>
            <a:r>
              <a:rPr sz="2000" b="1" dirty="0">
                <a:latin typeface="Calibri"/>
                <a:cs typeface="Calibri"/>
              </a:rPr>
              <a:t>интегр</a:t>
            </a:r>
            <a:r>
              <a:rPr sz="2100" dirty="0">
                <a:latin typeface="Calibri"/>
                <a:cs typeface="Calibri"/>
              </a:rPr>
              <a:t>.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</a:t>
            </a:r>
            <a:r>
              <a:rPr sz="2000" spc="-5" dirty="0">
                <a:latin typeface="Calibri"/>
                <a:cs typeface="Calibri"/>
              </a:rPr>
              <a:t>инт</a:t>
            </a:r>
            <a:r>
              <a:rPr sz="2800" spc="-5" dirty="0">
                <a:latin typeface="Calibri"/>
                <a:cs typeface="Calibri"/>
              </a:rPr>
              <a:t>*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</a:t>
            </a:r>
            <a:r>
              <a:rPr sz="2000" spc="-10" dirty="0">
                <a:latin typeface="Calibri"/>
                <a:cs typeface="Calibri"/>
              </a:rPr>
              <a:t>экст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7661" y="711453"/>
            <a:ext cx="286956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Пример</a:t>
            </a:r>
            <a:r>
              <a:rPr spc="-100" dirty="0"/>
              <a:t> </a:t>
            </a:r>
            <a:r>
              <a:rPr dirty="0"/>
              <a:t>расчета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6715759" cy="439102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Продолжительность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смены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Проведение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ремонтно</a:t>
            </a:r>
            <a:r>
              <a:rPr sz="2100" dirty="0">
                <a:latin typeface="Calibri"/>
                <a:cs typeface="Calibri"/>
              </a:rPr>
              <a:t> – </a:t>
            </a:r>
            <a:r>
              <a:rPr sz="2100" spc="-5" dirty="0">
                <a:latin typeface="Calibri"/>
                <a:cs typeface="Calibri"/>
              </a:rPr>
              <a:t>профилактических </a:t>
            </a:r>
            <a:r>
              <a:rPr sz="2100" spc="-10" dirty="0">
                <a:latin typeface="Calibri"/>
                <a:cs typeface="Calibri"/>
              </a:rPr>
              <a:t>работ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0,5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Фактическое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время</a:t>
            </a:r>
            <a:r>
              <a:rPr sz="2100" spc="-10" dirty="0">
                <a:latin typeface="Calibri"/>
                <a:cs typeface="Calibri"/>
              </a:rPr>
              <a:t> работы станка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К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экст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(8-0,5)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0,67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</a:t>
            </a:r>
            <a:r>
              <a:rPr sz="2000" spc="-5" dirty="0">
                <a:latin typeface="Calibri"/>
                <a:cs typeface="Calibri"/>
              </a:rPr>
              <a:t>ф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130</a:t>
            </a:r>
            <a:r>
              <a:rPr sz="2100" spc="-25" dirty="0">
                <a:latin typeface="Calibri"/>
                <a:cs typeface="Calibri"/>
              </a:rPr>
              <a:t> шт.;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</a:t>
            </a:r>
            <a:r>
              <a:rPr sz="2000" dirty="0">
                <a:latin typeface="Calibri"/>
                <a:cs typeface="Calibri"/>
              </a:rPr>
              <a:t>пл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190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К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инт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130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190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0,68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К</a:t>
            </a:r>
            <a:r>
              <a:rPr sz="2000" spc="-5" dirty="0">
                <a:latin typeface="Calibri"/>
                <a:cs typeface="Calibri"/>
              </a:rPr>
              <a:t>интегр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0,67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0,68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0,45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Microsoft Sans Serif"/>
              <a:buChar char="•"/>
            </a:pPr>
            <a:endParaRPr sz="2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К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экст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0,98</a:t>
            </a:r>
            <a:endParaRPr sz="2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К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инт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1,02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К</a:t>
            </a:r>
            <a:r>
              <a:rPr sz="2400" spc="-10" dirty="0">
                <a:latin typeface="Calibri"/>
                <a:cs typeface="Calibri"/>
              </a:rPr>
              <a:t>интегр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0,9996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1853" y="441452"/>
            <a:ext cx="13436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Зад</a:t>
            </a:r>
            <a:r>
              <a:rPr spc="-10" dirty="0"/>
              <a:t>а</a:t>
            </a:r>
            <a:r>
              <a:rPr dirty="0"/>
              <a:t>ча: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968884"/>
            <a:ext cx="7742555" cy="4862228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ОПФ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начало </a:t>
            </a:r>
            <a:r>
              <a:rPr sz="2100" spc="-25" dirty="0">
                <a:latin typeface="Calibri"/>
                <a:cs typeface="Calibri"/>
              </a:rPr>
              <a:t>года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40"/>
              </a:spcBef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марте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фирма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купила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станок за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руб.,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 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июне списало</a:t>
            </a:r>
          </a:p>
          <a:p>
            <a:pPr marL="12700" marR="1061085">
              <a:lnSpc>
                <a:spcPts val="2270"/>
              </a:lnSpc>
              <a:spcBef>
                <a:spcPts val="160"/>
              </a:spcBef>
            </a:pPr>
            <a:r>
              <a:rPr sz="2100" spc="-15" dirty="0">
                <a:latin typeface="Calibri"/>
                <a:cs typeface="Calibri"/>
              </a:rPr>
              <a:t>оборудование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Выручка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30" dirty="0">
                <a:latin typeface="Calibri"/>
                <a:cs typeface="Calibri"/>
              </a:rPr>
              <a:t>год</a:t>
            </a:r>
            <a:r>
              <a:rPr sz="2100" dirty="0">
                <a:latin typeface="Calibri"/>
                <a:cs typeface="Calibri"/>
              </a:rPr>
              <a:t> –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26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Численность персонала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240</a:t>
            </a:r>
            <a:r>
              <a:rPr sz="2100" spc="-15" dirty="0">
                <a:latin typeface="Calibri"/>
                <a:cs typeface="Calibri"/>
              </a:rPr>
              <a:t> чел.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515"/>
              </a:spcBef>
            </a:pPr>
            <a:r>
              <a:rPr sz="2100" spc="-5" dirty="0">
                <a:latin typeface="Calibri"/>
                <a:cs typeface="Calibri"/>
              </a:rPr>
              <a:t>Найти </a:t>
            </a:r>
            <a:r>
              <a:rPr sz="2100" spc="-15" dirty="0">
                <a:latin typeface="Calibri"/>
                <a:cs typeface="Calibri"/>
              </a:rPr>
              <a:t>среднегодовую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0" dirty="0">
                <a:latin typeface="Calibri"/>
                <a:cs typeface="Calibri"/>
              </a:rPr>
              <a:t>ОПФ,</a:t>
            </a:r>
            <a:r>
              <a:rPr sz="2100" dirty="0">
                <a:latin typeface="Calibri"/>
                <a:cs typeface="Calibri"/>
              </a:rPr>
              <a:t> все</a:t>
            </a:r>
            <a:r>
              <a:rPr sz="2100" spc="-15" dirty="0">
                <a:latin typeface="Calibri"/>
                <a:cs typeface="Calibri"/>
              </a:rPr>
              <a:t> показатели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5" dirty="0" err="1">
                <a:latin typeface="Calibri"/>
                <a:cs typeface="Calibri"/>
              </a:rPr>
              <a:t>эффективности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chemeClr val="bg1"/>
                </a:solidFill>
                <a:latin typeface="Calibri"/>
                <a:cs typeface="Calibri"/>
              </a:rPr>
              <a:t>показатели</a:t>
            </a:r>
            <a:r>
              <a:rPr sz="2100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chemeClr val="bg1"/>
                </a:solidFill>
                <a:latin typeface="Calibri"/>
                <a:cs typeface="Calibri"/>
              </a:rPr>
              <a:t>состояния</a:t>
            </a:r>
            <a:r>
              <a:rPr sz="2100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spc="-40" dirty="0">
                <a:solidFill>
                  <a:schemeClr val="bg1"/>
                </a:solidFill>
                <a:latin typeface="Calibri"/>
                <a:cs typeface="Calibri"/>
              </a:rPr>
              <a:t>ОПФ.</a:t>
            </a:r>
            <a:endParaRPr sz="2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3474085">
              <a:lnSpc>
                <a:spcPct val="100000"/>
              </a:lnSpc>
              <a:spcBef>
                <a:spcPts val="555"/>
              </a:spcBef>
            </a:pPr>
            <a:r>
              <a:rPr sz="2100" spc="-5" dirty="0">
                <a:latin typeface="Calibri"/>
                <a:cs typeface="Calibri"/>
              </a:rPr>
              <a:t>Решение</a:t>
            </a:r>
            <a:endParaRPr sz="2100" dirty="0">
              <a:latin typeface="Calibri"/>
              <a:cs typeface="Calibri"/>
            </a:endParaRPr>
          </a:p>
          <a:p>
            <a:pPr marL="12700" marR="397510">
              <a:lnSpc>
                <a:spcPts val="3070"/>
              </a:lnSpc>
              <a:spcBef>
                <a:spcPts val="185"/>
              </a:spcBef>
            </a:pPr>
            <a:r>
              <a:rPr sz="2100" spc="-15" dirty="0">
                <a:latin typeface="Calibri"/>
                <a:cs typeface="Calibri"/>
              </a:rPr>
              <a:t>Среднегодовая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стоимость: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×9/12 -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×6/12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32,5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млн.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Фондоотдача: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26/32,5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0,8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100" spc="-10" dirty="0">
                <a:latin typeface="Calibri"/>
                <a:cs typeface="Calibri"/>
              </a:rPr>
              <a:t>Фондоемкость: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32,5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26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1,25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/руб.</a:t>
            </a:r>
            <a:endParaRPr sz="2100" dirty="0">
              <a:latin typeface="Calibri"/>
              <a:cs typeface="Calibri"/>
            </a:endParaRPr>
          </a:p>
          <a:p>
            <a:pPr marL="12700" marR="5080">
              <a:lnSpc>
                <a:spcPts val="3070"/>
              </a:lnSpc>
              <a:spcBef>
                <a:spcPts val="185"/>
              </a:spcBef>
            </a:pPr>
            <a:r>
              <a:rPr sz="2100" spc="-10" dirty="0">
                <a:latin typeface="Calibri"/>
                <a:cs typeface="Calibri"/>
              </a:rPr>
              <a:t>Фондовооруженность: </a:t>
            </a:r>
            <a:r>
              <a:rPr sz="2100" dirty="0">
                <a:latin typeface="Calibri"/>
                <a:cs typeface="Calibri"/>
              </a:rPr>
              <a:t>32500 </a:t>
            </a:r>
            <a:r>
              <a:rPr sz="2100" spc="-5" dirty="0">
                <a:latin typeface="Calibri"/>
                <a:cs typeface="Calibri"/>
              </a:rPr>
              <a:t>тыс.руб. </a:t>
            </a:r>
            <a:r>
              <a:rPr sz="2100" dirty="0">
                <a:latin typeface="Calibri"/>
                <a:cs typeface="Calibri"/>
              </a:rPr>
              <a:t>/ 240 = 135,417 тыс.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dirty="0">
                <a:latin typeface="Calibri"/>
                <a:cs typeface="Calibri"/>
              </a:rPr>
              <a:t>/ </a:t>
            </a:r>
            <a:r>
              <a:rPr sz="2100" spc="-15" dirty="0">
                <a:latin typeface="Calibri"/>
                <a:cs typeface="Calibri"/>
              </a:rPr>
              <a:t>чел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chemeClr val="bg1"/>
                </a:solidFill>
                <a:latin typeface="Calibri"/>
                <a:cs typeface="Calibri"/>
              </a:rPr>
              <a:t>Коэффициент 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выбытия:</a:t>
            </a:r>
            <a:r>
              <a:rPr sz="2100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4/30</a:t>
            </a:r>
            <a:r>
              <a:rPr sz="2100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=</a:t>
            </a:r>
            <a:r>
              <a:rPr sz="2100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0,13</a:t>
            </a:r>
            <a:r>
              <a:rPr sz="2100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chemeClr val="bg1"/>
                </a:solidFill>
                <a:latin typeface="Calibri"/>
                <a:cs typeface="Calibri"/>
              </a:rPr>
              <a:t>(13%)</a:t>
            </a:r>
            <a:endParaRPr sz="2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100" spc="-5" dirty="0">
                <a:solidFill>
                  <a:schemeClr val="bg1"/>
                </a:solidFill>
                <a:latin typeface="Calibri"/>
                <a:cs typeface="Calibri"/>
              </a:rPr>
              <a:t>Коэффициент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chemeClr val="bg1"/>
                </a:solidFill>
                <a:latin typeface="Calibri"/>
                <a:cs typeface="Calibri"/>
              </a:rPr>
              <a:t>обновления:</a:t>
            </a:r>
            <a:r>
              <a:rPr sz="2100" spc="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6/32</a:t>
            </a:r>
            <a:r>
              <a:rPr sz="2100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chemeClr val="bg1"/>
                </a:solidFill>
                <a:latin typeface="Calibri"/>
                <a:cs typeface="Calibri"/>
              </a:rPr>
              <a:t>(30+6-4)</a:t>
            </a:r>
            <a:r>
              <a:rPr sz="2100" spc="-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=</a:t>
            </a:r>
            <a:r>
              <a:rPr sz="2100" spc="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0,1875</a:t>
            </a:r>
            <a:r>
              <a:rPr sz="2100" spc="-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chemeClr val="bg1"/>
                </a:solidFill>
                <a:latin typeface="Calibri"/>
                <a:cs typeface="Calibri"/>
              </a:rPr>
              <a:t>(18,75%)</a:t>
            </a:r>
            <a:endParaRPr sz="2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1566" y="711453"/>
            <a:ext cx="13436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Зад</a:t>
            </a:r>
            <a:r>
              <a:rPr spc="-10" dirty="0"/>
              <a:t>а</a:t>
            </a:r>
            <a:r>
              <a:rPr dirty="0"/>
              <a:t>ча: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7201534" cy="236220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100" spc="-5" dirty="0">
                <a:latin typeface="Calibri"/>
                <a:cs typeface="Calibri"/>
              </a:rPr>
              <a:t>Найти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коэффициенты </a:t>
            </a:r>
            <a:r>
              <a:rPr sz="2100" spc="-15" dirty="0">
                <a:latin typeface="Calibri"/>
                <a:cs typeface="Calibri"/>
              </a:rPr>
              <a:t>годности </a:t>
            </a:r>
            <a:r>
              <a:rPr sz="2100" dirty="0">
                <a:latin typeface="Calibri"/>
                <a:cs typeface="Calibri"/>
              </a:rPr>
              <a:t>и </a:t>
            </a:r>
            <a:r>
              <a:rPr sz="2100" spc="-5" dirty="0">
                <a:latin typeface="Calibri"/>
                <a:cs typeface="Calibri"/>
              </a:rPr>
              <a:t>износа: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100" dirty="0">
                <a:latin typeface="Calibri"/>
                <a:cs typeface="Calibri"/>
              </a:rPr>
              <a:t>Первоначальная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ОПФ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348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-10" dirty="0">
                <a:latin typeface="Calibri"/>
                <a:cs typeface="Calibri"/>
              </a:rPr>
              <a:t> руб.</a:t>
            </a:r>
            <a:endParaRPr sz="2100">
              <a:latin typeface="Calibri"/>
              <a:cs typeface="Calibri"/>
            </a:endParaRPr>
          </a:p>
          <a:p>
            <a:pPr marL="12700" marR="2747010">
              <a:lnSpc>
                <a:spcPct val="121900"/>
              </a:lnSpc>
              <a:spcBef>
                <a:spcPts val="5"/>
              </a:spcBef>
            </a:pPr>
            <a:r>
              <a:rPr sz="2100" spc="-5" dirty="0">
                <a:latin typeface="Calibri"/>
                <a:cs typeface="Calibri"/>
              </a:rPr>
              <a:t>Накопленная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амортизация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48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Решение: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100" spc="-5" dirty="0">
                <a:latin typeface="Calibri"/>
                <a:cs typeface="Calibri"/>
              </a:rPr>
              <a:t>Коэффициент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износа: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48/348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0,138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(13,8%)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100" spc="-5" dirty="0">
                <a:latin typeface="Calibri"/>
                <a:cs typeface="Calibri"/>
              </a:rPr>
              <a:t>Коэффициент </a:t>
            </a:r>
            <a:r>
              <a:rPr sz="2100" spc="-15" dirty="0">
                <a:latin typeface="Calibri"/>
                <a:cs typeface="Calibri"/>
              </a:rPr>
              <a:t>годности: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(348-48)/348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0,138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0,862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(86,2%)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6430" y="711453"/>
            <a:ext cx="12338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Зад</a:t>
            </a:r>
            <a:r>
              <a:rPr spc="-10" dirty="0"/>
              <a:t>а</a:t>
            </a:r>
            <a:r>
              <a:rPr dirty="0"/>
              <a:t>ча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326007"/>
            <a:ext cx="8026400" cy="4388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sz="2100" spc="-10" dirty="0">
                <a:latin typeface="Calibri"/>
                <a:cs typeface="Calibri"/>
              </a:rPr>
              <a:t>Объем </a:t>
            </a:r>
            <a:r>
              <a:rPr sz="2100" spc="-5" dirty="0">
                <a:latin typeface="Calibri"/>
                <a:cs typeface="Calibri"/>
              </a:rPr>
              <a:t>реализованной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продукции</a:t>
            </a:r>
            <a:r>
              <a:rPr sz="2100" dirty="0">
                <a:latin typeface="Calibri"/>
                <a:cs typeface="Calibri"/>
              </a:rPr>
              <a:t> за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2016</a:t>
            </a:r>
            <a:r>
              <a:rPr sz="2100" spc="-30" dirty="0">
                <a:latin typeface="Calibri"/>
                <a:cs typeface="Calibri"/>
              </a:rPr>
              <a:t> год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составил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2115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тыс.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руб.,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15" dirty="0">
                <a:latin typeface="Calibri"/>
                <a:cs typeface="Calibri"/>
              </a:rPr>
              <a:t>среднегодовая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ОПФ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485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тыс.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 dirty="0">
              <a:latin typeface="Calibri"/>
              <a:cs typeface="Calibri"/>
            </a:endParaRPr>
          </a:p>
          <a:p>
            <a:pPr marL="12700" marR="274320">
              <a:lnSpc>
                <a:spcPts val="2270"/>
              </a:lnSpc>
              <a:spcBef>
                <a:spcPts val="825"/>
              </a:spcBef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2017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году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объем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реализации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увеличился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19%, а</a:t>
            </a:r>
            <a:r>
              <a:rPr sz="2100" spc="-15" dirty="0">
                <a:latin typeface="Calibri"/>
                <a:cs typeface="Calibri"/>
              </a:rPr>
              <a:t> среднегодовая </a:t>
            </a:r>
            <a:r>
              <a:rPr sz="2100" spc="-45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стоимость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на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8%.</a:t>
            </a: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2100" spc="-15" dirty="0">
                <a:latin typeface="Calibri"/>
                <a:cs typeface="Calibri"/>
              </a:rPr>
              <a:t>Определить,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как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изменилась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фондоотдача.</a:t>
            </a:r>
            <a:endParaRPr sz="2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 dirty="0">
              <a:latin typeface="Calibri"/>
              <a:cs typeface="Calibri"/>
            </a:endParaRPr>
          </a:p>
          <a:p>
            <a:pPr marL="3545840">
              <a:lnSpc>
                <a:spcPct val="100000"/>
              </a:lnSpc>
            </a:pPr>
            <a:r>
              <a:rPr sz="2100" spc="-5" dirty="0">
                <a:latin typeface="Calibri"/>
                <a:cs typeface="Calibri"/>
              </a:rPr>
              <a:t>Решение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Фо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2016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2115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485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4,3608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0" dirty="0">
                <a:latin typeface="Calibri"/>
                <a:cs typeface="Calibri"/>
              </a:rPr>
              <a:t> руб.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Фо</a:t>
            </a:r>
            <a:r>
              <a:rPr sz="2100" dirty="0">
                <a:latin typeface="Calibri"/>
                <a:cs typeface="Calibri"/>
              </a:rPr>
              <a:t> 2017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2516,85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(2115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19%)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523,8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(485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8%)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4,8049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руб. </a:t>
            </a:r>
            <a:r>
              <a:rPr sz="2100" dirty="0">
                <a:latin typeface="Calibri"/>
                <a:cs typeface="Calibri"/>
              </a:rPr>
              <a:t>/ </a:t>
            </a:r>
            <a:r>
              <a:rPr sz="2100" spc="-10" dirty="0">
                <a:latin typeface="Calibri"/>
                <a:cs typeface="Calibri"/>
              </a:rPr>
              <a:t>руб.</a:t>
            </a:r>
            <a:endParaRPr sz="21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ΔФо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(4,8049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4,3608)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4,3608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100%=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10,18%</a:t>
            </a:r>
          </a:p>
          <a:p>
            <a:pPr marL="78740" algn="ctr">
              <a:lnSpc>
                <a:spcPct val="100000"/>
              </a:lnSpc>
              <a:spcBef>
                <a:spcPts val="610"/>
              </a:spcBef>
            </a:pPr>
            <a:r>
              <a:rPr sz="1800" dirty="0">
                <a:latin typeface="Calibri"/>
                <a:cs typeface="Calibri"/>
              </a:rPr>
              <a:t>или</a:t>
            </a:r>
          </a:p>
          <a:p>
            <a:pPr marL="184785" indent="-172720">
              <a:lnSpc>
                <a:spcPct val="100000"/>
              </a:lnSpc>
              <a:spcBef>
                <a:spcPts val="53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ΔФо</a:t>
            </a:r>
            <a:r>
              <a:rPr sz="2100" dirty="0">
                <a:latin typeface="Calibri"/>
                <a:cs typeface="Calibri"/>
              </a:rPr>
              <a:t> 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прирост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19%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прирост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8%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1,19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1,08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1,10</a:t>
            </a:r>
            <a:r>
              <a:rPr sz="2100" dirty="0">
                <a:solidFill>
                  <a:schemeClr val="bg1"/>
                </a:solidFill>
                <a:latin typeface="Calibri"/>
                <a:cs typeface="Calibri"/>
              </a:rPr>
              <a:t>18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2177" y="320166"/>
            <a:ext cx="52787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Задача</a:t>
            </a:r>
            <a:r>
              <a:rPr spc="-35" dirty="0"/>
              <a:t> </a:t>
            </a:r>
            <a:r>
              <a:rPr dirty="0"/>
              <a:t>с</a:t>
            </a:r>
            <a:r>
              <a:rPr spc="-30" dirty="0"/>
              <a:t> </a:t>
            </a:r>
            <a:r>
              <a:rPr spc="-5" dirty="0"/>
              <a:t>элементами</a:t>
            </a:r>
            <a:r>
              <a:rPr spc="-30" dirty="0"/>
              <a:t> </a:t>
            </a:r>
            <a:r>
              <a:rPr spc="-5" dirty="0"/>
              <a:t>анализа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037082"/>
            <a:ext cx="6991984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395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Определить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влияние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уровня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использования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ОПФ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5" dirty="0">
                <a:latin typeface="Calibri"/>
                <a:cs typeface="Calibri"/>
              </a:rPr>
              <a:t>выпуск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продукции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542" y="3970190"/>
            <a:ext cx="8055458" cy="260968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000" dirty="0">
                <a:latin typeface="Calibri"/>
                <a:cs typeface="Calibri"/>
              </a:rPr>
              <a:t>Выпуск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Среднегодовая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стоимость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ОПФ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×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Фондоотдача</a:t>
            </a:r>
            <a:endParaRPr sz="2000" dirty="0">
              <a:latin typeface="Calibri"/>
              <a:cs typeface="Calibri"/>
            </a:endParaRPr>
          </a:p>
          <a:p>
            <a:pPr marL="184785" marR="252729" indent="-172720">
              <a:lnSpc>
                <a:spcPts val="1939"/>
              </a:lnSpc>
              <a:spcBef>
                <a:spcPts val="8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определения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степени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влияния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качественного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фактора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его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изменение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умножают</a:t>
            </a:r>
            <a:r>
              <a:rPr sz="1800" dirty="0">
                <a:latin typeface="Calibri"/>
                <a:cs typeface="Calibri"/>
              </a:rPr>
              <a:t> на </a:t>
            </a:r>
            <a:r>
              <a:rPr sz="1800" spc="-10" dirty="0">
                <a:latin typeface="Calibri"/>
                <a:cs typeface="Calibri"/>
              </a:rPr>
              <a:t>отчетный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количественный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фактор</a:t>
            </a:r>
            <a:endParaRPr sz="18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ΔВ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(ΔФо)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(-1,15)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254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(-292,1)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млн. </a:t>
            </a:r>
            <a:r>
              <a:rPr sz="1800" spc="-5" dirty="0" err="1">
                <a:latin typeface="Calibri"/>
                <a:cs typeface="Calibri"/>
              </a:rPr>
              <a:t>руб</a:t>
            </a:r>
            <a:r>
              <a:rPr sz="1800" spc="-5" dirty="0">
                <a:latin typeface="Calibri"/>
                <a:cs typeface="Calibri"/>
              </a:rPr>
              <a:t>.</a:t>
            </a:r>
            <a:r>
              <a:rPr lang="en-US" sz="1800" spc="-5" dirty="0">
                <a:latin typeface="Calibri"/>
                <a:cs typeface="Calibri"/>
              </a:rPr>
              <a:t> (</a:t>
            </a:r>
            <a:r>
              <a:rPr lang="ru-RU" sz="1800" spc="-5" dirty="0">
                <a:latin typeface="Calibri"/>
                <a:cs typeface="Calibri"/>
              </a:rPr>
              <a:t>т.е. снижение </a:t>
            </a:r>
            <a:r>
              <a:rPr lang="ru-RU" sz="1800" spc="-5" dirty="0" err="1">
                <a:latin typeface="Calibri"/>
                <a:cs typeface="Calibri"/>
              </a:rPr>
              <a:t>Фо</a:t>
            </a:r>
            <a:r>
              <a:rPr lang="ru-RU" sz="1800" spc="-5" dirty="0">
                <a:latin typeface="Calibri"/>
                <a:cs typeface="Calibri"/>
              </a:rPr>
              <a:t> уменьшало выпуск</a:t>
            </a:r>
            <a:r>
              <a:rPr lang="en-US" sz="1800" spc="-5" dirty="0"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  <a:p>
            <a:pPr marL="184785" indent="-172720">
              <a:lnSpc>
                <a:spcPts val="2050"/>
              </a:lnSpc>
              <a:spcBef>
                <a:spcPts val="5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определения </a:t>
            </a:r>
            <a:r>
              <a:rPr sz="1800" spc="-5" dirty="0">
                <a:latin typeface="Calibri"/>
                <a:cs typeface="Calibri"/>
              </a:rPr>
              <a:t>степени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влияния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количественного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фактора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его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изменение</a:t>
            </a:r>
            <a:endParaRPr sz="1800" dirty="0">
              <a:latin typeface="Calibri"/>
              <a:cs typeface="Calibri"/>
            </a:endParaRPr>
          </a:p>
          <a:p>
            <a:pPr marL="184785">
              <a:lnSpc>
                <a:spcPts val="2050"/>
              </a:lnSpc>
            </a:pPr>
            <a:r>
              <a:rPr sz="1800" spc="-15" dirty="0">
                <a:latin typeface="Calibri"/>
                <a:cs typeface="Calibri"/>
              </a:rPr>
              <a:t>умножают</a:t>
            </a:r>
            <a:r>
              <a:rPr sz="1800" dirty="0">
                <a:latin typeface="Calibri"/>
                <a:cs typeface="Calibri"/>
              </a:rPr>
              <a:t> на</a:t>
            </a:r>
            <a:r>
              <a:rPr sz="1800" spc="-5" dirty="0">
                <a:latin typeface="Calibri"/>
                <a:cs typeface="Calibri"/>
              </a:rPr>
              <a:t> базисный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качественный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фактор</a:t>
            </a:r>
            <a:endParaRPr sz="18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ΔВ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(ΔСр.год.)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115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3,88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446,2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млн.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руб</a:t>
            </a:r>
            <a:r>
              <a:rPr sz="1800" spc="-5" dirty="0">
                <a:latin typeface="Calibri"/>
                <a:cs typeface="Calibri"/>
              </a:rPr>
              <a:t>.</a:t>
            </a:r>
            <a:r>
              <a:rPr lang="ru-RU" sz="1800" spc="-5" dirty="0">
                <a:latin typeface="Calibri"/>
                <a:cs typeface="Calibri"/>
              </a:rPr>
              <a:t> (т.е. рост ОПФ увеличивал выпуск)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611710"/>
              </p:ext>
            </p:extLst>
          </p:nvPr>
        </p:nvGraphicFramePr>
        <p:xfrm>
          <a:off x="893762" y="1693926"/>
          <a:ext cx="7489824" cy="2297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6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2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Показатели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33591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План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Факт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93345" indent="-171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бс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лютное  отклонение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95250" indent="-215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От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носи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ль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  е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отклонение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Выпуск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продукции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год,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млн.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руб.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39624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540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693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13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153</a:t>
                      </a: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37465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28,33%</a:t>
                      </a: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8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Среднегодовая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стоимость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ОПФ,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млн.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руб.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9624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139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413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115</a:t>
                      </a:r>
                      <a:endParaRPr sz="14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1783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82,7%</a:t>
                      </a: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Фондоотдача,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руб./руб.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37528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3,88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2,73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-1,15</a:t>
                      </a:r>
                      <a:endParaRPr sz="14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39179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-29,6%</a:t>
                      </a: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87">
                <a:tc>
                  <a:txBody>
                    <a:bodyPr/>
                    <a:lstStyle/>
                    <a:p>
                      <a:pPr marL="91440" marR="7581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Фондоемкость продукции,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руб./руб.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7528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0,26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0,37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184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0,11</a:t>
                      </a:r>
                      <a:endParaRPr sz="14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1783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42,3%</a:t>
                      </a: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4525" y="179908"/>
            <a:ext cx="528002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Задача</a:t>
            </a:r>
            <a:r>
              <a:rPr spc="-25" dirty="0"/>
              <a:t> </a:t>
            </a:r>
            <a:r>
              <a:rPr dirty="0"/>
              <a:t>с</a:t>
            </a:r>
            <a:r>
              <a:rPr spc="-30" dirty="0"/>
              <a:t> </a:t>
            </a:r>
            <a:r>
              <a:rPr spc="-5" dirty="0"/>
              <a:t>элементами</a:t>
            </a:r>
            <a:r>
              <a:rPr spc="-30" dirty="0"/>
              <a:t> </a:t>
            </a:r>
            <a:r>
              <a:rPr spc="-5" dirty="0"/>
              <a:t>анализа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0168" y="764794"/>
            <a:ext cx="802132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4785" marR="5080" indent="-172720">
              <a:lnSpc>
                <a:spcPts val="1510"/>
              </a:lnSpc>
              <a:spcBef>
                <a:spcPts val="2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400" dirty="0">
                <a:latin typeface="Calibri"/>
                <a:cs typeface="Calibri"/>
              </a:rPr>
              <a:t>С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помощью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метода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цепных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подстановок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количественно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рассчитать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влияние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факторов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фондоотдачу.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Сделать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вывод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3899503"/>
            <a:ext cx="8219440" cy="268986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dirty="0">
                <a:latin typeface="Calibri"/>
                <a:cs typeface="Calibri"/>
              </a:rPr>
              <a:t>ФО</a:t>
            </a:r>
            <a:r>
              <a:rPr sz="1050" dirty="0">
                <a:latin typeface="Calibri"/>
                <a:cs typeface="Calibri"/>
              </a:rPr>
              <a:t>0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ВС</a:t>
            </a:r>
            <a:r>
              <a:rPr sz="1050" spc="-5" dirty="0">
                <a:latin typeface="Calibri"/>
                <a:cs typeface="Calibri"/>
              </a:rPr>
              <a:t>0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НП</a:t>
            </a:r>
            <a:r>
              <a:rPr sz="1050" spc="-5" dirty="0">
                <a:latin typeface="Calibri"/>
                <a:cs typeface="Calibri"/>
              </a:rPr>
              <a:t>0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СС</a:t>
            </a:r>
            <a:r>
              <a:rPr sz="1050" spc="-10" dirty="0">
                <a:latin typeface="Calibri"/>
                <a:cs typeface="Calibri"/>
              </a:rPr>
              <a:t>0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27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104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2,7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1040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т/млн.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долл.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dirty="0">
                <a:latin typeface="Calibri"/>
                <a:cs typeface="Calibri"/>
              </a:rPr>
              <a:t>ФО</a:t>
            </a:r>
            <a:r>
              <a:rPr sz="1050" dirty="0">
                <a:latin typeface="Calibri"/>
                <a:cs typeface="Calibri"/>
              </a:rPr>
              <a:t>01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ВС</a:t>
            </a:r>
            <a:r>
              <a:rPr sz="1050" spc="-5" dirty="0">
                <a:latin typeface="Calibri"/>
                <a:cs typeface="Calibri"/>
              </a:rPr>
              <a:t>1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 </a:t>
            </a:r>
            <a:r>
              <a:rPr sz="1200" spc="-5" dirty="0">
                <a:latin typeface="Calibri"/>
                <a:cs typeface="Calibri"/>
              </a:rPr>
              <a:t>НП</a:t>
            </a:r>
            <a:r>
              <a:rPr sz="1050" spc="-5" dirty="0">
                <a:latin typeface="Calibri"/>
                <a:cs typeface="Calibri"/>
              </a:rPr>
              <a:t>0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 </a:t>
            </a:r>
            <a:r>
              <a:rPr sz="1200" spc="-10" dirty="0">
                <a:latin typeface="Calibri"/>
                <a:cs typeface="Calibri"/>
              </a:rPr>
              <a:t>СС</a:t>
            </a:r>
            <a:r>
              <a:rPr sz="1050" spc="-10" dirty="0">
                <a:latin typeface="Calibri"/>
                <a:cs typeface="Calibri"/>
              </a:rPr>
              <a:t>0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33 *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104 /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2,7 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1271,11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т/млн.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долл.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4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dirty="0">
                <a:latin typeface="Calibri"/>
                <a:cs typeface="Calibri"/>
              </a:rPr>
              <a:t>ФО</a:t>
            </a:r>
            <a:r>
              <a:rPr sz="1050" dirty="0">
                <a:latin typeface="Calibri"/>
                <a:cs typeface="Calibri"/>
              </a:rPr>
              <a:t>02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ВС</a:t>
            </a:r>
            <a:r>
              <a:rPr sz="1050" spc="-5" dirty="0">
                <a:latin typeface="Calibri"/>
                <a:cs typeface="Calibri"/>
              </a:rPr>
              <a:t>1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 </a:t>
            </a:r>
            <a:r>
              <a:rPr sz="1200" spc="-5" dirty="0">
                <a:latin typeface="Calibri"/>
                <a:cs typeface="Calibri"/>
              </a:rPr>
              <a:t>НП</a:t>
            </a:r>
            <a:r>
              <a:rPr sz="1050" spc="-5" dirty="0">
                <a:latin typeface="Calibri"/>
                <a:cs typeface="Calibri"/>
              </a:rPr>
              <a:t>1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 </a:t>
            </a:r>
            <a:r>
              <a:rPr sz="1200" spc="-10" dirty="0">
                <a:latin typeface="Calibri"/>
                <a:cs typeface="Calibri"/>
              </a:rPr>
              <a:t>СС</a:t>
            </a:r>
            <a:r>
              <a:rPr sz="1050" spc="-10" dirty="0">
                <a:latin typeface="Calibri"/>
                <a:cs typeface="Calibri"/>
              </a:rPr>
              <a:t>0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33 *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112 /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2,7 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1368,89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т/млн.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долл.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ФО</a:t>
            </a:r>
            <a:r>
              <a:rPr sz="1050" spc="-5" dirty="0">
                <a:latin typeface="Calibri"/>
                <a:cs typeface="Calibri"/>
              </a:rPr>
              <a:t>1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ВС</a:t>
            </a:r>
            <a:r>
              <a:rPr sz="1050" spc="-5" dirty="0">
                <a:latin typeface="Calibri"/>
                <a:cs typeface="Calibri"/>
              </a:rPr>
              <a:t>1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НП</a:t>
            </a:r>
            <a:r>
              <a:rPr sz="1050" spc="-5" dirty="0">
                <a:latin typeface="Calibri"/>
                <a:cs typeface="Calibri"/>
              </a:rPr>
              <a:t>1</a:t>
            </a:r>
            <a:r>
              <a:rPr sz="1200" spc="-5" dirty="0">
                <a:latin typeface="Calibri"/>
                <a:cs typeface="Calibri"/>
              </a:rPr>
              <a:t>/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СС</a:t>
            </a:r>
            <a:r>
              <a:rPr sz="1050" spc="-10" dirty="0">
                <a:latin typeface="Calibri"/>
                <a:cs typeface="Calibri"/>
              </a:rPr>
              <a:t>1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33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112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2,8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1320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т/млн.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долл.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spc="-10" dirty="0">
                <a:latin typeface="Calibri"/>
                <a:cs typeface="Calibri"/>
              </a:rPr>
              <a:t>Определим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влияние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изменения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выпуска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продукции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сутки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промысла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показатель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фондоотдачи: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ΔФО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(ΔВС)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ФО</a:t>
            </a:r>
            <a:r>
              <a:rPr sz="1050" dirty="0">
                <a:latin typeface="Calibri"/>
                <a:cs typeface="Calibri"/>
              </a:rPr>
              <a:t>01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ФО</a:t>
            </a:r>
            <a:r>
              <a:rPr sz="1050" dirty="0">
                <a:latin typeface="Calibri"/>
                <a:cs typeface="Calibri"/>
              </a:rPr>
              <a:t>0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1271,11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 1040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231,11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т/млн.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долл.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spc="-10" dirty="0">
                <a:latin typeface="Calibri"/>
                <a:cs typeface="Calibri"/>
              </a:rPr>
              <a:t>Определим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влияние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изменения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средней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продолжительности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нахождения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судна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промысле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показатель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фондоотдачи: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ΔФО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(ΔНП)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ФО</a:t>
            </a:r>
            <a:r>
              <a:rPr sz="1050" dirty="0">
                <a:latin typeface="Calibri"/>
                <a:cs typeface="Calibri"/>
              </a:rPr>
              <a:t>02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ФО</a:t>
            </a:r>
            <a:r>
              <a:rPr sz="1050" dirty="0">
                <a:latin typeface="Calibri"/>
                <a:cs typeface="Calibri"/>
              </a:rPr>
              <a:t>01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1368,89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1271,11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97,78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т/млн.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долл.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spc="-10" dirty="0">
                <a:latin typeface="Calibri"/>
                <a:cs typeface="Calibri"/>
              </a:rPr>
              <a:t>Определим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влияние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изменения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средней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стоимости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одного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судна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показатель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фондоотдачи: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6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ΔФО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(ΔСС)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ФО</a:t>
            </a:r>
            <a:r>
              <a:rPr sz="1050" spc="-5" dirty="0">
                <a:latin typeface="Calibri"/>
                <a:cs typeface="Calibri"/>
              </a:rPr>
              <a:t>1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ФО</a:t>
            </a:r>
            <a:r>
              <a:rPr sz="1050" dirty="0">
                <a:latin typeface="Calibri"/>
                <a:cs typeface="Calibri"/>
              </a:rPr>
              <a:t>02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 1320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1368,89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-48,89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т./млн.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долл.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49300" y="1190625"/>
          <a:ext cx="7776206" cy="2620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7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Показатели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План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Факт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53670" marR="131445" indent="-139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б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3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лютное 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отклонение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62255" marR="132715" indent="-11938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Относ</a:t>
                      </a:r>
                      <a:r>
                        <a:rPr sz="1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3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3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льное 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отклонение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Выпуск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 продукции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за сутки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промысла,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т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27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33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dirty="0">
                          <a:latin typeface="Calibri"/>
                          <a:cs typeface="Calibri"/>
                        </a:rPr>
                        <a:t>6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22,22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19">
                <a:tc>
                  <a:txBody>
                    <a:bodyPr/>
                    <a:lstStyle/>
                    <a:p>
                      <a:pPr marL="91440" marR="346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10" dirty="0">
                          <a:latin typeface="Calibri"/>
                          <a:cs typeface="Calibri"/>
                        </a:rPr>
                        <a:t>Средняя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продолжительность</a:t>
                      </a:r>
                      <a:r>
                        <a:rPr sz="13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нахождения </a:t>
                      </a:r>
                      <a:r>
                        <a:rPr sz="1300" spc="-2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судна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промысле,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суток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104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112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dirty="0">
                          <a:latin typeface="Calibri"/>
                          <a:cs typeface="Calibri"/>
                        </a:rPr>
                        <a:t>8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7,69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10" dirty="0">
                          <a:latin typeface="Calibri"/>
                          <a:cs typeface="Calibri"/>
                        </a:rPr>
                        <a:t>Средняя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стоимость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одного</a:t>
                      </a:r>
                      <a:r>
                        <a:rPr sz="13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судна,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млн.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20" dirty="0">
                          <a:latin typeface="Calibri"/>
                          <a:cs typeface="Calibri"/>
                        </a:rPr>
                        <a:t>дол.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2,7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2,8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0,1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3,7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91440" marR="4032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Выпуск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продукции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 период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нахождения </a:t>
                      </a:r>
                      <a:r>
                        <a:rPr sz="1300" spc="-2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судна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промысле,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т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2808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3696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888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31,62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15" dirty="0">
                          <a:latin typeface="Calibri"/>
                          <a:cs typeface="Calibri"/>
                        </a:rPr>
                        <a:t>Фондоотдача,</a:t>
                      </a:r>
                      <a:r>
                        <a:rPr sz="13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 млн.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долл.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1040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1320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280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Calibri"/>
                          <a:cs typeface="Calibri"/>
                        </a:rPr>
                        <a:t>26,92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4389" y="711453"/>
            <a:ext cx="493395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Рост</a:t>
            </a:r>
            <a:r>
              <a:rPr spc="-15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spc="-5" dirty="0"/>
              <a:t>прирост</a:t>
            </a:r>
            <a:r>
              <a:rPr spc="-20" dirty="0"/>
              <a:t> </a:t>
            </a:r>
            <a:r>
              <a:rPr spc="-10" dirty="0"/>
              <a:t>показателей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257173"/>
            <a:ext cx="6079490" cy="470281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Прирост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(ОП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БП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)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БП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100%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ОП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10" dirty="0">
                <a:latin typeface="Calibri"/>
                <a:cs typeface="Calibri"/>
              </a:rPr>
              <a:t> отчетный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период,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БП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базисный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период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Например,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БП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200,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360.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65" dirty="0">
                <a:latin typeface="Calibri"/>
                <a:cs typeface="Calibri"/>
              </a:rPr>
              <a:t>Тогда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темп</a:t>
            </a:r>
            <a:r>
              <a:rPr sz="2100" dirty="0">
                <a:latin typeface="Calibri"/>
                <a:cs typeface="Calibri"/>
              </a:rPr>
              <a:t> прироста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(360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200)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</a:t>
            </a:r>
            <a:r>
              <a:rPr sz="2100" spc="-5" dirty="0">
                <a:latin typeface="Calibri"/>
                <a:cs typeface="Calibri"/>
              </a:rPr>
              <a:t> *100%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80%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295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Microsoft Sans Serif"/>
              <a:buChar char="•"/>
              <a:tabLst>
                <a:tab pos="185420" algn="l"/>
              </a:tabLst>
            </a:pPr>
            <a:r>
              <a:rPr sz="2100" spc="-15" dirty="0">
                <a:latin typeface="Calibri"/>
                <a:cs typeface="Calibri"/>
              </a:rPr>
              <a:t>Рост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БП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*100%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65" dirty="0">
                <a:latin typeface="Calibri"/>
                <a:cs typeface="Calibri"/>
              </a:rPr>
              <a:t>Тогда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темп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роста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360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*100%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180%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</a:pPr>
            <a:endParaRPr sz="295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Microsoft Sans Serif"/>
              <a:buChar char="•"/>
              <a:tabLst>
                <a:tab pos="185420" algn="l"/>
              </a:tabLst>
            </a:pPr>
            <a:r>
              <a:rPr sz="2100" spc="-40" dirty="0">
                <a:latin typeface="Calibri"/>
                <a:cs typeface="Calibri"/>
              </a:rPr>
              <a:t>Также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темп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роста</a:t>
            </a:r>
            <a:r>
              <a:rPr sz="2100" spc="-10" dirty="0">
                <a:latin typeface="Calibri"/>
                <a:cs typeface="Calibri"/>
              </a:rPr>
              <a:t> можно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выразить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через </a:t>
            </a:r>
            <a:r>
              <a:rPr sz="2100" spc="-10" dirty="0">
                <a:latin typeface="Calibri"/>
                <a:cs typeface="Calibri"/>
              </a:rPr>
              <a:t>индекс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Индекс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I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БП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(без </a:t>
            </a:r>
            <a:r>
              <a:rPr sz="2100" spc="-10" dirty="0">
                <a:latin typeface="Calibri"/>
                <a:cs typeface="Calibri"/>
              </a:rPr>
              <a:t>умножения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проценты)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dirty="0">
                <a:latin typeface="Times New Roman"/>
                <a:cs typeface="Times New Roman"/>
              </a:rPr>
              <a:t>I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360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1,8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294" y="711453"/>
            <a:ext cx="49453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Если</a:t>
            </a:r>
            <a:r>
              <a:rPr spc="-10" dirty="0"/>
              <a:t> показатели</a:t>
            </a:r>
            <a:r>
              <a:rPr spc="-15" dirty="0"/>
              <a:t> </a:t>
            </a:r>
            <a:r>
              <a:rPr spc="-10" dirty="0"/>
              <a:t>снижаются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2060"/>
            <a:ext cx="6216015" cy="158496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" dirty="0">
                <a:latin typeface="Calibri"/>
                <a:cs typeface="Calibri"/>
              </a:rPr>
              <a:t>Например: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БП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200,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ОП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140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65" dirty="0">
                <a:latin typeface="Calibri"/>
                <a:cs typeface="Calibri"/>
              </a:rPr>
              <a:t>Тогда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темп</a:t>
            </a:r>
            <a:r>
              <a:rPr sz="2100" dirty="0">
                <a:latin typeface="Calibri"/>
                <a:cs typeface="Calibri"/>
              </a:rPr>
              <a:t> прироста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 </a:t>
            </a:r>
            <a:r>
              <a:rPr sz="2100" spc="-5" dirty="0">
                <a:latin typeface="Calibri"/>
                <a:cs typeface="Calibri"/>
              </a:rPr>
              <a:t>(140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200)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*100%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-30%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55" dirty="0">
                <a:latin typeface="Calibri"/>
                <a:cs typeface="Calibri"/>
              </a:rPr>
              <a:t>Темп</a:t>
            </a:r>
            <a:r>
              <a:rPr sz="2100" spc="-5" dirty="0">
                <a:latin typeface="Calibri"/>
                <a:cs typeface="Calibri"/>
              </a:rPr>
              <a:t> роста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140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 200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*100%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70%.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Индекс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I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140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/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=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0,7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2769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slide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400" y="304800"/>
            <a:ext cx="84328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2215991"/>
          </a:xfrm>
        </p:spPr>
        <p:txBody>
          <a:bodyPr/>
          <a:lstStyle/>
          <a:p>
            <a:r>
              <a:rPr lang="ru-RU" sz="2400" dirty="0"/>
              <a:t>На предприятии 500 станков. Работа идет в 2 смены (по 8,2 часа каждая) с выходными и праздничными днями (254 рабочих дня). Время остановки оборудования на плановый ремонт – 41 тыс. </a:t>
            </a:r>
            <a:r>
              <a:rPr lang="ru-RU" sz="2400" dirty="0" err="1"/>
              <a:t>станко-часов</a:t>
            </a:r>
            <a:r>
              <a:rPr lang="ru-RU" sz="2400" dirty="0"/>
              <a:t>. </a:t>
            </a:r>
          </a:p>
          <a:p>
            <a:r>
              <a:rPr lang="ru-RU" sz="2400" dirty="0"/>
              <a:t>Определить календарный, режимный и плановый фонды времени оборудования на год.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0A65B-8D61-481B-92DB-FE9CCBC70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98A5A3-F815-4536-AD0E-83E18C5C1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466088"/>
            <a:ext cx="7796530" cy="830997"/>
          </a:xfrm>
        </p:spPr>
        <p:txBody>
          <a:bodyPr/>
          <a:lstStyle/>
          <a:p>
            <a:r>
              <a:rPr lang="ru-RU" dirty="0"/>
              <a:t>Календарный фонд =  500 * 365*24 = 4380 тыс. </a:t>
            </a:r>
            <a:r>
              <a:rPr lang="ru-RU" dirty="0" err="1"/>
              <a:t>станко</a:t>
            </a:r>
            <a:r>
              <a:rPr lang="ru-RU" dirty="0"/>
              <a:t>-часов</a:t>
            </a:r>
          </a:p>
          <a:p>
            <a:r>
              <a:rPr lang="ru-RU" dirty="0"/>
              <a:t>Режимный фонд = 500 * 2*8,2*254 = 2082 тыс. </a:t>
            </a:r>
            <a:r>
              <a:rPr lang="ru-RU" dirty="0" err="1"/>
              <a:t>станко</a:t>
            </a:r>
            <a:r>
              <a:rPr lang="ru-RU" dirty="0"/>
              <a:t>-часов</a:t>
            </a:r>
          </a:p>
          <a:p>
            <a:r>
              <a:rPr lang="ru-RU" dirty="0"/>
              <a:t>Плановый фонд = 2082 – 41 = 2014 тыс. </a:t>
            </a:r>
            <a:r>
              <a:rPr lang="ru-RU" dirty="0" err="1"/>
              <a:t>станко</a:t>
            </a:r>
            <a:r>
              <a:rPr lang="ru-RU" dirty="0"/>
              <a:t>-часов</a:t>
            </a:r>
          </a:p>
        </p:txBody>
      </p:sp>
    </p:spTree>
    <p:extLst>
      <p:ext uri="{BB962C8B-B14F-4D97-AF65-F5344CB8AC3E}">
        <p14:creationId xmlns:p14="http://schemas.microsoft.com/office/powerpoint/2010/main" val="27313074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2585323"/>
          </a:xfrm>
        </p:spPr>
        <p:txBody>
          <a:bodyPr/>
          <a:lstStyle/>
          <a:p>
            <a:r>
              <a:rPr lang="ru-RU" sz="2400" dirty="0"/>
              <a:t>В цехе установлено 500 единиц оборудования, в том числе годного – 490 единиц, из которого действующего – 485 единиц. В первую смену работает 480 единиц, во вторую – 350. </a:t>
            </a:r>
          </a:p>
          <a:p>
            <a:r>
              <a:rPr lang="ru-RU" sz="2400" dirty="0"/>
              <a:t>Определить коэффициенты использования годного и установленного оборудования, коэффициент сменности и  коэффициент загрузки станков.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34F16-F478-463F-9ABC-11A2E7FE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665EEA-5C1E-496C-A2E7-092094569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371600"/>
            <a:ext cx="7796530" cy="1384995"/>
          </a:xfrm>
        </p:spPr>
        <p:txBody>
          <a:bodyPr/>
          <a:lstStyle/>
          <a:p>
            <a:r>
              <a:rPr lang="ru-RU" dirty="0"/>
              <a:t>К исп. годного об-я = 485 / 490 = 0,99</a:t>
            </a:r>
          </a:p>
          <a:p>
            <a:r>
              <a:rPr lang="ru-RU" dirty="0"/>
              <a:t>К исп. установленного об-я = 485 / 500 = 0,97</a:t>
            </a:r>
          </a:p>
          <a:p>
            <a:r>
              <a:rPr lang="ru-RU" dirty="0"/>
              <a:t>К сменности = (480 + 350) / 500 = 1,66</a:t>
            </a:r>
          </a:p>
          <a:p>
            <a:r>
              <a:rPr lang="ru-RU" dirty="0"/>
              <a:t>К загрузки станков = 1,66 / 2 = 0,83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0184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3323987"/>
          </a:xfrm>
        </p:spPr>
        <p:txBody>
          <a:bodyPr/>
          <a:lstStyle/>
          <a:p>
            <a:r>
              <a:rPr lang="ru-RU" sz="2400" dirty="0"/>
              <a:t>В цехе 3 группы станков: шлифовальные – 5 ед., строгальные – 11 ед., револьверные – 12 ед. Норма времени на единицу изделия в каждой группе станков соответственно 0,5 ч. / шт., 1,1 ч. / шт., 1,</a:t>
            </a:r>
            <a:r>
              <a:rPr lang="en-US" sz="2400" dirty="0"/>
              <a:t>2</a:t>
            </a:r>
            <a:r>
              <a:rPr lang="ru-RU" sz="2400" dirty="0"/>
              <a:t> ч. / шт.</a:t>
            </a:r>
          </a:p>
          <a:p>
            <a:r>
              <a:rPr lang="ru-RU" sz="2400" dirty="0"/>
              <a:t>Определить производственную мощность цеха, если известно, что режим работы двухсменный, продолжительность смены – 8 ч., регламентированные простои составляют 7% от режимного фонда времени, число рабочих дней в году – 255.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B50C8-452F-47FF-B747-C4D9C33AD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39E935-8A12-41C8-9D6D-EADD5C678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542" y="1600200"/>
            <a:ext cx="7796530" cy="4154984"/>
          </a:xfrm>
        </p:spPr>
        <p:txBody>
          <a:bodyPr/>
          <a:lstStyle/>
          <a:p>
            <a:r>
              <a:rPr lang="ru-RU" dirty="0"/>
              <a:t>Найдем эффективный фонд времени для каждой группы станков</a:t>
            </a:r>
          </a:p>
          <a:p>
            <a:r>
              <a:rPr lang="ru-RU" dirty="0"/>
              <a:t>1 группа: </a:t>
            </a:r>
            <a:r>
              <a:rPr lang="en-US" dirty="0"/>
              <a:t>T</a:t>
            </a:r>
            <a:r>
              <a:rPr lang="ru-RU" dirty="0"/>
              <a:t>эф = 2*8*255*5 – 7% =  18972 </a:t>
            </a:r>
            <a:r>
              <a:rPr lang="ru-RU" dirty="0" err="1"/>
              <a:t>станко</a:t>
            </a:r>
            <a:r>
              <a:rPr lang="ru-RU" dirty="0"/>
              <a:t>-часа</a:t>
            </a:r>
          </a:p>
          <a:p>
            <a:r>
              <a:rPr lang="ru-RU" dirty="0"/>
              <a:t>2 группа: </a:t>
            </a:r>
            <a:r>
              <a:rPr lang="en-US" dirty="0"/>
              <a:t>T</a:t>
            </a:r>
            <a:r>
              <a:rPr lang="ru-RU" dirty="0"/>
              <a:t>эф = 2*8*255*11 – 7% =  41738,4 </a:t>
            </a:r>
            <a:r>
              <a:rPr lang="ru-RU" dirty="0" err="1"/>
              <a:t>станко</a:t>
            </a:r>
            <a:r>
              <a:rPr lang="ru-RU" dirty="0"/>
              <a:t>-часа</a:t>
            </a:r>
          </a:p>
          <a:p>
            <a:r>
              <a:rPr lang="ru-RU" dirty="0"/>
              <a:t>1 группа: </a:t>
            </a:r>
            <a:r>
              <a:rPr lang="en-US" dirty="0"/>
              <a:t>T</a:t>
            </a:r>
            <a:r>
              <a:rPr lang="ru-RU" dirty="0"/>
              <a:t>эф = 2*8*255*12 – 7% =  45532,8 </a:t>
            </a:r>
            <a:r>
              <a:rPr lang="ru-RU" dirty="0" err="1"/>
              <a:t>станко</a:t>
            </a:r>
            <a:r>
              <a:rPr lang="ru-RU" dirty="0"/>
              <a:t>-часа</a:t>
            </a:r>
          </a:p>
          <a:p>
            <a:r>
              <a:rPr lang="ru-RU" dirty="0"/>
              <a:t>Найдем выпуск продукции по каждой группе станков с учетом нормы времени на единицу изделия</a:t>
            </a:r>
          </a:p>
          <a:p>
            <a:r>
              <a:rPr lang="ru-RU" dirty="0"/>
              <a:t>1 группа: выпуск = 18972 / 0,5 = 37944 шт.</a:t>
            </a:r>
          </a:p>
          <a:p>
            <a:r>
              <a:rPr lang="ru-RU" dirty="0"/>
              <a:t>2 группа: выпуск = 41738,4 / 1,1 = 37944 шт.</a:t>
            </a:r>
          </a:p>
          <a:p>
            <a:r>
              <a:rPr lang="ru-RU" dirty="0"/>
              <a:t>3 группа: выпуск = 45532,8 / 1,2 = 37944 шт.</a:t>
            </a:r>
          </a:p>
          <a:p>
            <a:endParaRPr lang="ru-RU" dirty="0"/>
          </a:p>
          <a:p>
            <a:r>
              <a:rPr lang="ru-RU" dirty="0"/>
              <a:t>Итого производственная мощность цеха составляет 37944 штуки (мы их не суммируем, так как это одни и те же изделия, передвигающиеся по технологической цепочке)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9678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1846659"/>
          </a:xfrm>
        </p:spPr>
        <p:txBody>
          <a:bodyPr/>
          <a:lstStyle/>
          <a:p>
            <a:r>
              <a:rPr lang="ru-RU" sz="2400" dirty="0"/>
              <a:t>На 1 января производственная мощность цеха составляла 11 тыс. штук. По плану реконструкции с 1 апреля мощность цеха увеличилась на 1 тыс. шт., а с 1 сентября – еще на 300. </a:t>
            </a:r>
          </a:p>
          <a:p>
            <a:r>
              <a:rPr lang="ru-RU" sz="2400" dirty="0"/>
              <a:t>Определить входную, выходную и среднегодовую производственную мощность.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7017A-76E1-49AA-807C-B75FBDE27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0EB00C-AB4A-439D-A93D-108B5A195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1661993"/>
          </a:xfrm>
        </p:spPr>
        <p:txBody>
          <a:bodyPr/>
          <a:lstStyle/>
          <a:p>
            <a:r>
              <a:rPr lang="ru-RU" dirty="0"/>
              <a:t>Входная мощность (на 01.01) нам уже дана = 11 тыс. штук.</a:t>
            </a:r>
          </a:p>
          <a:p>
            <a:r>
              <a:rPr lang="ru-RU" dirty="0"/>
              <a:t>Выходная мощность (на 31.12) = 11 тыс. + 1 тыс. + 0,3 тыс. = 12,3 тыс. штук.</a:t>
            </a:r>
          </a:p>
          <a:p>
            <a:r>
              <a:rPr lang="ru-RU" dirty="0"/>
              <a:t>Среднегодовую мощность считаем как среднегодовую стоимость ОПФ – с учетом месяцев эксплуатации </a:t>
            </a:r>
            <a:r>
              <a:rPr lang="ru-RU" dirty="0" err="1"/>
              <a:t>поступаемого</a:t>
            </a:r>
            <a:r>
              <a:rPr lang="ru-RU" dirty="0"/>
              <a:t> и </a:t>
            </a:r>
            <a:r>
              <a:rPr lang="ru-RU" dirty="0" err="1"/>
              <a:t>выбываемого</a:t>
            </a:r>
            <a:r>
              <a:rPr lang="ru-RU" dirty="0"/>
              <a:t> оборудования</a:t>
            </a:r>
          </a:p>
          <a:p>
            <a:r>
              <a:rPr lang="ru-RU" dirty="0"/>
              <a:t>Среднегодовая мощность = 11 тыс. + 1 тыс.* 9 / 12 – 0,3 тыс. (12 - 8) / 12 = 11,85 тыс. шт.</a:t>
            </a:r>
          </a:p>
        </p:txBody>
      </p:sp>
    </p:spTree>
    <p:extLst>
      <p:ext uri="{BB962C8B-B14F-4D97-AF65-F5344CB8AC3E}">
        <p14:creationId xmlns:p14="http://schemas.microsoft.com/office/powerpoint/2010/main" val="693251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1066800"/>
            <a:ext cx="7567930" cy="4308872"/>
          </a:xfrm>
        </p:spPr>
        <p:txBody>
          <a:bodyPr/>
          <a:lstStyle/>
          <a:p>
            <a:r>
              <a:rPr lang="ru-RU" sz="2800" dirty="0"/>
              <a:t>Фабрика работает в 2 смены, количество станков на начало года – 500. С 1 апреля установлено 60 станков, а 1 августа выбыли 50 станков. Число рабочих дней в году – 260, плановый процент простоев на ремонт станка – 5%, производительность одного станка – 4 шт.в в час, работа в 2 смены,  смена 8 часов, план выпуска – 7500 тыс. шт.</a:t>
            </a:r>
          </a:p>
          <a:p>
            <a:r>
              <a:rPr lang="ru-RU" sz="2800" dirty="0"/>
              <a:t>Рассчитать производственную мощность и коэффициент использования мощности.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C7CB56-FD65-4010-92A8-41935634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6AD99F-BB20-455D-8656-0CE5352F8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8013700" cy="2215991"/>
          </a:xfrm>
        </p:spPr>
        <p:txBody>
          <a:bodyPr/>
          <a:lstStyle/>
          <a:p>
            <a:r>
              <a:rPr lang="ru-RU" dirty="0"/>
              <a:t>Найдем среднегодовое количество станков: 500 + 60 *9 / 12 – 50* (12 - 6) / 12 = 520 станков</a:t>
            </a:r>
          </a:p>
          <a:p>
            <a:r>
              <a:rPr lang="ru-RU" dirty="0"/>
              <a:t>Найдем эффективный фонд времени каждого станка: 260 * 2 * 8 * 0,95 = 3952 ч.</a:t>
            </a:r>
          </a:p>
          <a:p>
            <a:r>
              <a:rPr lang="ru-RU" dirty="0"/>
              <a:t>Найдем производственную мощность цеха исходя из производительности каждого станка: 3952 * 520 * 4 = 8220,16 тыс. шт.</a:t>
            </a:r>
          </a:p>
          <a:p>
            <a:r>
              <a:rPr lang="ru-RU" dirty="0"/>
              <a:t>К исп. мощности = 7500 / 8220,16 = 0,91 (примерно)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42885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3323987"/>
          </a:xfrm>
        </p:spPr>
        <p:txBody>
          <a:bodyPr/>
          <a:lstStyle/>
          <a:p>
            <a:r>
              <a:rPr lang="ru-RU" sz="2400" dirty="0"/>
              <a:t>Определите производственную мощность цеха и коэффициент использования мощности. </a:t>
            </a:r>
          </a:p>
          <a:p>
            <a:r>
              <a:rPr lang="ru-RU" sz="2400" dirty="0"/>
              <a:t>Количество однотипных станков в цехе – 100 ед., с 1 ноября установлено еще 30 ед., с 1 мая выбыло 6 единиц, число рабочих дней в году – 258. </a:t>
            </a:r>
          </a:p>
          <a:p>
            <a:r>
              <a:rPr lang="ru-RU" sz="2400" dirty="0"/>
              <a:t>Режим работы – двухсменный, смена 8 часов, регламентированный процент простоев на ремонт оборудования – 6%, производительность станка – 5 шт. в час, план выпуска за год – 1700 тыс. шт.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3C88D-CADE-42D4-9654-72D494E84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11C74C-64A0-4551-8837-1DC4949BD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2215991"/>
          </a:xfrm>
        </p:spPr>
        <p:txBody>
          <a:bodyPr/>
          <a:lstStyle/>
          <a:p>
            <a:r>
              <a:rPr lang="ru-RU" dirty="0"/>
              <a:t>Найдем среднегодовое количество станков: 100 + 30 *2 / 12 – 6* (12 - 4) / 12 = 101 станок</a:t>
            </a:r>
          </a:p>
          <a:p>
            <a:r>
              <a:rPr lang="ru-RU" dirty="0"/>
              <a:t>Найдем эффективный фонд времени каждого станка: 258 * 2 * 8 * 0,94 = 3880,32 ч.</a:t>
            </a:r>
          </a:p>
          <a:p>
            <a:r>
              <a:rPr lang="ru-RU" dirty="0"/>
              <a:t>Найдем производственную мощность цеха исходя из производительности каждого станка: 3880,32 * 101 * 5 = 1959,562 тыс. шт.</a:t>
            </a:r>
          </a:p>
          <a:p>
            <a:r>
              <a:rPr lang="ru-RU" dirty="0"/>
              <a:t>К исп. мощности = 1700 / 1959,562 = 0,867 (примерно)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0348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1661993"/>
          </a:xfrm>
        </p:spPr>
        <p:txBody>
          <a:bodyPr/>
          <a:lstStyle/>
          <a:p>
            <a:r>
              <a:rPr lang="ru-RU" dirty="0"/>
              <a:t>В отчетном году предприятию за счет организационно – техническим мероприятий удалось сократить потери рабочего времени.</a:t>
            </a:r>
          </a:p>
          <a:p>
            <a:r>
              <a:rPr lang="ru-RU" dirty="0"/>
              <a:t>Определить показатели экстенсивной, интенсивной и интегральной загрузки оборудования в базисном и отчетном годах.</a:t>
            </a:r>
          </a:p>
          <a:p>
            <a:r>
              <a:rPr lang="ru-RU" dirty="0"/>
              <a:t>Режим работы – двухсменный, смена 8 часов.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0" y="2667000"/>
          <a:ext cx="7772400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90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Ед. </a:t>
                      </a:r>
                      <a:r>
                        <a:rPr lang="ru-RU" dirty="0" err="1"/>
                        <a:t>изм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Базисный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Отчетный 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ru-RU" sz="1600" dirty="0"/>
                        <a:t>Объем товарной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20 250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21 830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ru-RU" sz="1600" dirty="0"/>
                        <a:t>Среднегодова</a:t>
                      </a:r>
                      <a:r>
                        <a:rPr lang="ru-RU" sz="1600" baseline="0" dirty="0"/>
                        <a:t>я производительная мощность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24 528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ru-RU" sz="1600" dirty="0"/>
                        <a:t>Фактически отработанное время за год (в среднем на 1цу оборудования)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ru-RU" sz="1600" dirty="0"/>
                        <a:t>Потери рабочего времени на плановый ремонт </a:t>
                      </a:r>
                      <a:r>
                        <a:rPr lang="ru-RU" sz="1600" dirty="0" err="1"/>
                        <a:t>об-ния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% от режимного</a:t>
                      </a:r>
                      <a:r>
                        <a:rPr lang="ru-RU" sz="1400" baseline="0" dirty="0"/>
                        <a:t> фонда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ru-RU" sz="1600" dirty="0"/>
                        <a:t>Число выходных и праздничных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F9496-010D-44E0-ABCC-DAA90BFBF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506380-9BC8-4DD8-A0D3-BC9EBB4C2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2492990"/>
          </a:xfrm>
        </p:spPr>
        <p:txBody>
          <a:bodyPr/>
          <a:lstStyle/>
          <a:p>
            <a:r>
              <a:rPr lang="ru-RU" dirty="0"/>
              <a:t>Сначала выполним решение по базисному году.</a:t>
            </a:r>
          </a:p>
          <a:p>
            <a:r>
              <a:rPr lang="ru-RU" dirty="0"/>
              <a:t>Найдем эффективный фонд времени на единицу оборудования</a:t>
            </a:r>
          </a:p>
          <a:p>
            <a:r>
              <a:rPr lang="ru-RU" dirty="0"/>
              <a:t>(365 - 108) * 2 * 8 * 0,88 = 3618,56 ч.</a:t>
            </a:r>
          </a:p>
          <a:p>
            <a:r>
              <a:rPr lang="ru-RU" dirty="0"/>
              <a:t>Тогда К </a:t>
            </a:r>
            <a:r>
              <a:rPr lang="ru-RU" dirty="0" err="1"/>
              <a:t>экст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3190 / 3618,56 = 0,881</a:t>
            </a:r>
          </a:p>
          <a:p>
            <a:r>
              <a:rPr lang="ru-RU" dirty="0"/>
              <a:t>К </a:t>
            </a:r>
            <a:r>
              <a:rPr lang="ru-RU" dirty="0" err="1"/>
              <a:t>экст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рассчитаем по объему товарной продукции и мощности:</a:t>
            </a:r>
          </a:p>
          <a:p>
            <a:r>
              <a:rPr lang="ru-RU" dirty="0"/>
              <a:t>20250 / 24723 = 0,819</a:t>
            </a:r>
          </a:p>
          <a:p>
            <a:r>
              <a:rPr lang="ru-RU" dirty="0"/>
              <a:t>К </a:t>
            </a:r>
            <a:r>
              <a:rPr lang="ru-RU" dirty="0" err="1"/>
              <a:t>интегр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0,881 * 0,819 = 0,721</a:t>
            </a:r>
          </a:p>
          <a:p>
            <a:endParaRPr lang="ru-RU" dirty="0"/>
          </a:p>
          <a:p>
            <a:r>
              <a:rPr lang="ru-RU" dirty="0"/>
              <a:t>Решение по отчетному году выполняется аналогично</a:t>
            </a:r>
          </a:p>
        </p:txBody>
      </p:sp>
    </p:spTree>
    <p:extLst>
      <p:ext uri="{BB962C8B-B14F-4D97-AF65-F5344CB8AC3E}">
        <p14:creationId xmlns:p14="http://schemas.microsoft.com/office/powerpoint/2010/main" val="21439537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8166100" cy="3323987"/>
          </a:xfrm>
        </p:spPr>
        <p:txBody>
          <a:bodyPr/>
          <a:lstStyle/>
          <a:p>
            <a:r>
              <a:rPr lang="ru-RU" sz="2400" dirty="0"/>
              <a:t>Определите интенсивную, экстенсивную и интегральную загрузку станка в течение месяца.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Станок работал в 2 смены, смена 8 ч.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Количество рабочих дней в месяце – 26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Простои по причине ремонта составляют 2,8 % от режимного фонда времени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Простои по различным организационным причинам – 39 ч.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Плановая трудоемкость одной детали – 1,5 ч.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Фактически изготовлено в течение месяца 220 деталей</a:t>
            </a:r>
            <a:endParaRPr lang="ru-RU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78607-3757-4AC2-8019-7876757FB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F833D7-AA8E-4B64-A0C5-9353C002B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3046988"/>
          </a:xfrm>
        </p:spPr>
        <p:txBody>
          <a:bodyPr/>
          <a:lstStyle/>
          <a:p>
            <a:r>
              <a:rPr lang="ru-RU" dirty="0"/>
              <a:t>Найдем эффективный фонд времени работы оборудования:</a:t>
            </a:r>
          </a:p>
          <a:p>
            <a:r>
              <a:rPr lang="ru-RU" dirty="0"/>
              <a:t>26 * 2 * 8 – 2,8% = 404,352 ч.</a:t>
            </a:r>
          </a:p>
          <a:p>
            <a:r>
              <a:rPr lang="ru-RU" dirty="0"/>
              <a:t>Фактическое время составит: 404,352 – 39 = 365,352 ч.</a:t>
            </a:r>
          </a:p>
          <a:p>
            <a:r>
              <a:rPr lang="ru-RU" dirty="0"/>
              <a:t>Тогда К </a:t>
            </a:r>
            <a:r>
              <a:rPr lang="ru-RU" dirty="0" err="1"/>
              <a:t>экст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365,352 / 404,352 = 0,903</a:t>
            </a:r>
          </a:p>
          <a:p>
            <a:r>
              <a:rPr lang="ru-RU" dirty="0"/>
              <a:t>Плановая производительность за месяц исходя из плановой трудоемкости детали:</a:t>
            </a:r>
          </a:p>
          <a:p>
            <a:r>
              <a:rPr lang="ru-RU" dirty="0"/>
              <a:t>404,352 / 1,5 = 269,6 дет.</a:t>
            </a:r>
          </a:p>
          <a:p>
            <a:r>
              <a:rPr lang="ru-RU" dirty="0"/>
              <a:t>Тогда К </a:t>
            </a:r>
            <a:r>
              <a:rPr lang="ru-RU" dirty="0" err="1"/>
              <a:t>экст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220 / 269,6 = 0,816</a:t>
            </a:r>
          </a:p>
          <a:p>
            <a:r>
              <a:rPr lang="ru-RU" dirty="0"/>
              <a:t>К </a:t>
            </a:r>
            <a:r>
              <a:rPr lang="ru-RU" dirty="0" err="1"/>
              <a:t>интегр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0,903 * 0,816 = 0,737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263518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3693319"/>
          </a:xfrm>
        </p:spPr>
        <p:txBody>
          <a:bodyPr/>
          <a:lstStyle/>
          <a:p>
            <a:r>
              <a:rPr lang="ru-RU" sz="2000" dirty="0"/>
              <a:t>На участке цеха установлено 10 станков. Режим работы – в 2 смены по 8 часов. Затраты на переналадку и ремонт станков – 10% от режимного фонда времени. В году 250 рабочих дней.</a:t>
            </a:r>
          </a:p>
          <a:p>
            <a:r>
              <a:rPr lang="ru-RU" sz="2000" dirty="0"/>
              <a:t>Норма времени на изготовление одной детали – 2 ч. Средний процент выполнения норм по факту 115.</a:t>
            </a:r>
          </a:p>
          <a:p>
            <a:r>
              <a:rPr lang="ru-RU" sz="2000" dirty="0"/>
              <a:t>Фактически один станок отработал в течение года в среднем 3039 ч.</a:t>
            </a:r>
          </a:p>
          <a:p>
            <a:r>
              <a:rPr lang="ru-RU" sz="2000" dirty="0"/>
              <a:t>Определить: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/>
              <a:t> Режимный и полезный фонды времени работы оборудования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/>
              <a:t> Годовой выпуск деталей этой группы станков (производственную мощность)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/>
              <a:t> Коэффициенты интенсивного, экстенсивного и интегрального использования станков.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76BA6-A553-4452-A5B5-ACAB90C52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07CAF3-AD33-482D-8194-EE3399463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3046988"/>
          </a:xfrm>
        </p:spPr>
        <p:txBody>
          <a:bodyPr/>
          <a:lstStyle/>
          <a:p>
            <a:r>
              <a:rPr lang="ru-RU" dirty="0"/>
              <a:t>Режимный фонд времени  = 10 *2 *8 * 250 = 40 тыс. </a:t>
            </a:r>
            <a:r>
              <a:rPr lang="ru-RU" dirty="0" err="1"/>
              <a:t>станко</a:t>
            </a:r>
            <a:r>
              <a:rPr lang="ru-RU" dirty="0"/>
              <a:t>-часов</a:t>
            </a:r>
          </a:p>
          <a:p>
            <a:r>
              <a:rPr lang="ru-RU" dirty="0"/>
              <a:t>Полезный фонд времени = 40 </a:t>
            </a:r>
            <a:r>
              <a:rPr lang="ru-RU" dirty="0" err="1"/>
              <a:t>тыс</a:t>
            </a:r>
            <a:r>
              <a:rPr lang="ru-RU" dirty="0"/>
              <a:t> – 10% = 36 тыс. </a:t>
            </a:r>
            <a:r>
              <a:rPr lang="ru-RU" dirty="0" err="1"/>
              <a:t>станко</a:t>
            </a:r>
            <a:r>
              <a:rPr lang="ru-RU" dirty="0"/>
              <a:t>-часов</a:t>
            </a:r>
          </a:p>
          <a:p>
            <a:r>
              <a:rPr lang="ru-RU" dirty="0"/>
              <a:t>Производственная мощность = 36 </a:t>
            </a:r>
            <a:r>
              <a:rPr lang="ru-RU" dirty="0" err="1"/>
              <a:t>тыс</a:t>
            </a:r>
            <a:r>
              <a:rPr lang="ru-RU" dirty="0"/>
              <a:t> / 2 = 18 тыс. шт.</a:t>
            </a:r>
          </a:p>
          <a:p>
            <a:r>
              <a:rPr lang="ru-RU" dirty="0"/>
              <a:t>К </a:t>
            </a:r>
            <a:r>
              <a:rPr lang="ru-RU" dirty="0" err="1"/>
              <a:t>экст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3039*10 / 36000 = 0,844</a:t>
            </a:r>
          </a:p>
          <a:p>
            <a:r>
              <a:rPr lang="ru-RU" dirty="0"/>
              <a:t>Найдем фактический выпуск на один станок исходя из фактически отработанного времени с учетом фактического перевыполнения норм на 15% (то есть одну деталь делают быстрее, чем за 2 часа. За 2 часа делают 1 деталь плюс 15% от следующей детали. Значит, одну деталь делают за 1,739 часа).</a:t>
            </a:r>
          </a:p>
          <a:p>
            <a:r>
              <a:rPr lang="ru-RU" dirty="0"/>
              <a:t>3039 *1,15 / 2 = 1747,42 дет. на 1 станок</a:t>
            </a:r>
          </a:p>
          <a:p>
            <a:r>
              <a:rPr lang="ru-RU" dirty="0"/>
              <a:t>К </a:t>
            </a:r>
            <a:r>
              <a:rPr lang="ru-RU" dirty="0" err="1"/>
              <a:t>инт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1747,42*10 / 18000 = 0,97</a:t>
            </a:r>
          </a:p>
          <a:p>
            <a:r>
              <a:rPr lang="ru-RU" dirty="0"/>
              <a:t>К </a:t>
            </a:r>
            <a:r>
              <a:rPr lang="ru-RU" dirty="0" err="1"/>
              <a:t>интегр</a:t>
            </a:r>
            <a:r>
              <a:rPr lang="ru-RU" dirty="0"/>
              <a:t> </a:t>
            </a:r>
            <a:r>
              <a:rPr lang="ru-RU" dirty="0" err="1"/>
              <a:t>исп</a:t>
            </a:r>
            <a:r>
              <a:rPr lang="ru-RU" dirty="0"/>
              <a:t> = 0,844 * 0,97 = 0,819</a:t>
            </a:r>
          </a:p>
        </p:txBody>
      </p:sp>
    </p:spTree>
    <p:extLst>
      <p:ext uri="{BB962C8B-B14F-4D97-AF65-F5344CB8AC3E}">
        <p14:creationId xmlns:p14="http://schemas.microsoft.com/office/powerpoint/2010/main" val="42488580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4431983"/>
          </a:xfrm>
        </p:spPr>
        <p:txBody>
          <a:bodyPr/>
          <a:lstStyle/>
          <a:p>
            <a:r>
              <a:rPr lang="ru-RU" sz="2400" dirty="0"/>
              <a:t>В результате модернизации, затраты на которую составили 950 тыс. руб., годовой выпуск продукции увеличился с 30 до 38 тыс. штук, а себестоимость единицы продукции снизилась со 140 до 130 руб. Годовая сумма прибыли до модернизации составляла 1,9 млн. руб.</a:t>
            </a:r>
          </a:p>
          <a:p>
            <a:r>
              <a:rPr lang="ru-RU" sz="2400" dirty="0"/>
              <a:t>Определите: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Сумму годовой экономии от снижения себестоимости единицы продукции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Срок окупаемости  затрат на модернизацию за счет этой экономии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Рост годовой суммы прибыли только за счет снижения себестоимости продукции (в %)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10D7F-5848-4DE3-B235-7AD113E39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6F71B0-6892-4793-9778-13657CA06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3877985"/>
          </a:xfrm>
        </p:spPr>
        <p:txBody>
          <a:bodyPr/>
          <a:lstStyle/>
          <a:p>
            <a:r>
              <a:rPr lang="ru-RU" dirty="0"/>
              <a:t>Годовая экономия от снижения себестоимости = 38 тыс. </a:t>
            </a:r>
            <a:r>
              <a:rPr lang="ru-RU" dirty="0" err="1"/>
              <a:t>шт</a:t>
            </a:r>
            <a:r>
              <a:rPr lang="ru-RU" dirty="0"/>
              <a:t> * 10 </a:t>
            </a:r>
            <a:r>
              <a:rPr lang="ru-RU" dirty="0" err="1"/>
              <a:t>руб</a:t>
            </a:r>
            <a:r>
              <a:rPr lang="ru-RU" dirty="0"/>
              <a:t> экономии с каждой штуки = 380 тыс. руб. / год</a:t>
            </a:r>
          </a:p>
          <a:p>
            <a:endParaRPr lang="ru-RU" dirty="0"/>
          </a:p>
          <a:p>
            <a:r>
              <a:rPr lang="ru-RU" dirty="0"/>
              <a:t>Срок окупаемости затрат за счет экономии = 950 тыс. руб./ 380 тыс. руб. / год = 2,5 года</a:t>
            </a:r>
          </a:p>
          <a:p>
            <a:endParaRPr lang="ru-RU" dirty="0"/>
          </a:p>
          <a:p>
            <a:r>
              <a:rPr lang="ru-RU" dirty="0"/>
              <a:t>Рост годовой суммы прибыли только за счет снижения себестоимости найдем через пропорцию:</a:t>
            </a:r>
          </a:p>
          <a:p>
            <a:r>
              <a:rPr lang="ru-RU" dirty="0"/>
              <a:t>1,9 млн </a:t>
            </a:r>
            <a:r>
              <a:rPr lang="ru-RU" dirty="0" err="1"/>
              <a:t>руб</a:t>
            </a:r>
            <a:r>
              <a:rPr lang="ru-RU" dirty="0"/>
              <a:t> прибыли – 100%</a:t>
            </a:r>
          </a:p>
          <a:p>
            <a:r>
              <a:rPr lang="ru-RU" dirty="0"/>
              <a:t>380 тыс. </a:t>
            </a:r>
            <a:r>
              <a:rPr lang="ru-RU" dirty="0" err="1"/>
              <a:t>руб</a:t>
            </a:r>
            <a:r>
              <a:rPr lang="ru-RU" dirty="0"/>
              <a:t> экономии – Х%</a:t>
            </a:r>
          </a:p>
          <a:p>
            <a:r>
              <a:rPr lang="ru-RU" dirty="0"/>
              <a:t>Х = 20%</a:t>
            </a:r>
          </a:p>
          <a:p>
            <a:r>
              <a:rPr lang="ru-RU" dirty="0"/>
              <a:t>Мы не знаем какой будет прибыль после модернизации, но в любом случае прирост (мы его знаем, прирост именно за счет экономии) считаем от исходной прибыли</a:t>
            </a:r>
          </a:p>
        </p:txBody>
      </p:sp>
    </p:spTree>
    <p:extLst>
      <p:ext uri="{BB962C8B-B14F-4D97-AF65-F5344CB8AC3E}">
        <p14:creationId xmlns:p14="http://schemas.microsoft.com/office/powerpoint/2010/main" val="361307733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4431983"/>
          </a:xfrm>
        </p:spPr>
        <p:txBody>
          <a:bodyPr/>
          <a:lstStyle/>
          <a:p>
            <a:r>
              <a:rPr lang="ru-RU" dirty="0"/>
              <a:t>В таблице приведены данные об экстенсивной и интенсивной нагрузке прокатного стана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Определить изменение объема производства за счет: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изменения фонда времени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изменения производительности.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084586"/>
              </p:ext>
            </p:extLst>
          </p:nvPr>
        </p:nvGraphicFramePr>
        <p:xfrm>
          <a:off x="762000" y="1828800"/>
          <a:ext cx="76962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Изменение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ru-RU" dirty="0"/>
                        <a:t>Прокат, 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429 200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426 000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-3200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ru-RU" dirty="0"/>
                        <a:t>Полезное время, 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ru-RU" dirty="0"/>
                        <a:t>Часовая производительность,</a:t>
                      </a:r>
                      <a:r>
                        <a:rPr lang="ru-RU" baseline="0" dirty="0"/>
                        <a:t> т /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6B1A4-F0F2-483B-B89D-A177038DF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53BA45-6C0D-4870-B184-F5703FBC6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1190625"/>
            <a:ext cx="7796530" cy="5681042"/>
          </a:xfrm>
        </p:spPr>
        <p:txBody>
          <a:bodyPr/>
          <a:lstStyle/>
          <a:p>
            <a:r>
              <a:rPr lang="ru-RU" dirty="0"/>
              <a:t>Применим методику анализа через количественный и качественный факторы:</a:t>
            </a:r>
          </a:p>
          <a:p>
            <a:r>
              <a:rPr lang="ru-RU" dirty="0"/>
              <a:t>Формула для расчета: Прокат = Полезное время * Часовую производительность</a:t>
            </a:r>
          </a:p>
          <a:p>
            <a:r>
              <a:rPr lang="ru-RU" dirty="0"/>
              <a:t>Время – это количественный фактор</a:t>
            </a:r>
          </a:p>
          <a:p>
            <a:r>
              <a:rPr lang="ru-RU" dirty="0"/>
              <a:t>Производительность – качественный фактор</a:t>
            </a:r>
          </a:p>
          <a:p>
            <a:pPr marL="184785" indent="-172720">
              <a:lnSpc>
                <a:spcPts val="2050"/>
              </a:lnSpc>
              <a:spcBef>
                <a:spcPts val="5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1800" dirty="0">
                <a:latin typeface="Calibri"/>
                <a:cs typeface="Calibri"/>
              </a:rPr>
              <a:t>Для</a:t>
            </a:r>
            <a:r>
              <a:rPr lang="ru-RU" sz="1800" spc="-15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определения </a:t>
            </a:r>
            <a:r>
              <a:rPr lang="ru-RU" sz="1800" spc="-5" dirty="0">
                <a:latin typeface="Calibri"/>
                <a:cs typeface="Calibri"/>
              </a:rPr>
              <a:t>степени</a:t>
            </a:r>
            <a:r>
              <a:rPr lang="ru-RU" sz="1800" spc="1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влияния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количественного</a:t>
            </a:r>
            <a:r>
              <a:rPr lang="ru-RU" sz="1800" spc="2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фактора</a:t>
            </a:r>
            <a:r>
              <a:rPr lang="ru-RU" sz="1800" spc="15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его</a:t>
            </a:r>
            <a:r>
              <a:rPr lang="ru-RU" sz="1800" spc="10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изменение</a:t>
            </a:r>
            <a:endParaRPr lang="ru-RU" sz="1800" dirty="0">
              <a:latin typeface="Calibri"/>
              <a:cs typeface="Calibri"/>
            </a:endParaRPr>
          </a:p>
          <a:p>
            <a:pPr marL="184785">
              <a:lnSpc>
                <a:spcPts val="2050"/>
              </a:lnSpc>
            </a:pPr>
            <a:r>
              <a:rPr lang="ru-RU" sz="1800" spc="-15" dirty="0">
                <a:latin typeface="Calibri"/>
                <a:cs typeface="Calibri"/>
              </a:rPr>
              <a:t>умножают</a:t>
            </a:r>
            <a:r>
              <a:rPr lang="ru-RU" sz="1800" dirty="0">
                <a:latin typeface="Calibri"/>
                <a:cs typeface="Calibri"/>
              </a:rPr>
              <a:t> на</a:t>
            </a:r>
            <a:r>
              <a:rPr lang="ru-RU" sz="1800" spc="-5" dirty="0">
                <a:latin typeface="Calibri"/>
                <a:cs typeface="Calibri"/>
              </a:rPr>
              <a:t> базисный</a:t>
            </a:r>
            <a:r>
              <a:rPr lang="ru-RU" sz="1800" spc="10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качественный</a:t>
            </a:r>
            <a:r>
              <a:rPr lang="ru-RU" sz="1800" spc="1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фактор</a:t>
            </a:r>
            <a:endParaRPr lang="ru-RU" sz="18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9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1800" dirty="0">
                <a:latin typeface="Calibri"/>
                <a:cs typeface="Calibri"/>
              </a:rPr>
              <a:t>ΔП</a:t>
            </a:r>
            <a:r>
              <a:rPr lang="ru-RU" sz="1800" spc="-20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(</a:t>
            </a:r>
            <a:r>
              <a:rPr lang="ru-RU" sz="1800" spc="-10" dirty="0" err="1">
                <a:latin typeface="Calibri"/>
                <a:cs typeface="Calibri"/>
              </a:rPr>
              <a:t>Δвремени</a:t>
            </a:r>
            <a:r>
              <a:rPr lang="ru-RU" sz="1800" spc="-10" dirty="0">
                <a:latin typeface="Calibri"/>
                <a:cs typeface="Calibri"/>
              </a:rPr>
              <a:t>)</a:t>
            </a:r>
            <a:r>
              <a:rPr lang="ru-RU" sz="1800" spc="-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=</a:t>
            </a:r>
            <a:r>
              <a:rPr lang="ru-RU" sz="1800" spc="-10" dirty="0">
                <a:latin typeface="Calibri"/>
                <a:cs typeface="Calibri"/>
              </a:rPr>
              <a:t> </a:t>
            </a:r>
            <a:r>
              <a:rPr lang="ru-RU" spc="-10" dirty="0">
                <a:latin typeface="Calibri"/>
                <a:cs typeface="Calibri"/>
              </a:rPr>
              <a:t>(-300)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*</a:t>
            </a:r>
            <a:r>
              <a:rPr lang="ru-RU" sz="1800" spc="-10" dirty="0">
                <a:latin typeface="Calibri"/>
                <a:cs typeface="Calibri"/>
              </a:rPr>
              <a:t> </a:t>
            </a:r>
            <a:r>
              <a:rPr lang="ru-RU" spc="-10" dirty="0">
                <a:latin typeface="Calibri"/>
                <a:cs typeface="Calibri"/>
              </a:rPr>
              <a:t>58</a:t>
            </a:r>
            <a:r>
              <a:rPr lang="ru-RU" sz="1800" spc="-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=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pc="-5" dirty="0">
                <a:latin typeface="Calibri"/>
                <a:cs typeface="Calibri"/>
              </a:rPr>
              <a:t>-17400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pc="-5" dirty="0">
                <a:latin typeface="Calibri"/>
                <a:cs typeface="Calibri"/>
              </a:rPr>
              <a:t>т</a:t>
            </a:r>
            <a:r>
              <a:rPr lang="ru-RU" sz="1800" spc="-5" dirty="0">
                <a:latin typeface="Calibri"/>
                <a:cs typeface="Calibri"/>
              </a:rPr>
              <a:t> (т.е. </a:t>
            </a:r>
            <a:r>
              <a:rPr lang="ru-RU" spc="-5" dirty="0">
                <a:latin typeface="Calibri"/>
                <a:cs typeface="Calibri"/>
              </a:rPr>
              <a:t>сокращение времени</a:t>
            </a:r>
            <a:r>
              <a:rPr lang="ru-RU" sz="1800" spc="-5" dirty="0">
                <a:latin typeface="Calibri"/>
                <a:cs typeface="Calibri"/>
              </a:rPr>
              <a:t> снижает выпуск)</a:t>
            </a:r>
            <a:endParaRPr lang="ru-RU" sz="1800" dirty="0">
              <a:latin typeface="Calibri"/>
              <a:cs typeface="Calibri"/>
            </a:endParaRPr>
          </a:p>
          <a:p>
            <a:pPr marL="184785" marR="252729" indent="-172720">
              <a:lnSpc>
                <a:spcPts val="1939"/>
              </a:lnSpc>
              <a:spcBef>
                <a:spcPts val="8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1800" dirty="0">
                <a:latin typeface="Calibri"/>
                <a:cs typeface="Calibri"/>
              </a:rPr>
              <a:t>Для</a:t>
            </a:r>
            <a:r>
              <a:rPr lang="ru-RU" sz="1800" spc="-20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определения</a:t>
            </a:r>
            <a:r>
              <a:rPr lang="ru-RU" sz="1800" spc="-1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степени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влияния</a:t>
            </a:r>
            <a:r>
              <a:rPr lang="ru-RU" sz="1800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качественного</a:t>
            </a:r>
            <a:r>
              <a:rPr lang="ru-RU" sz="1800" spc="1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фактора</a:t>
            </a:r>
            <a:r>
              <a:rPr lang="ru-RU" sz="1800" spc="10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его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изменение </a:t>
            </a:r>
            <a:r>
              <a:rPr lang="ru-RU" sz="1800" spc="-395" dirty="0">
                <a:latin typeface="Calibri"/>
                <a:cs typeface="Calibri"/>
              </a:rPr>
              <a:t> </a:t>
            </a:r>
            <a:r>
              <a:rPr lang="ru-RU" sz="1800" spc="-15" dirty="0">
                <a:latin typeface="Calibri"/>
                <a:cs typeface="Calibri"/>
              </a:rPr>
              <a:t>умножают</a:t>
            </a:r>
            <a:r>
              <a:rPr lang="ru-RU" sz="1800" dirty="0">
                <a:latin typeface="Calibri"/>
                <a:cs typeface="Calibri"/>
              </a:rPr>
              <a:t> на </a:t>
            </a:r>
            <a:r>
              <a:rPr lang="ru-RU" sz="1800" spc="-10" dirty="0">
                <a:latin typeface="Calibri"/>
                <a:cs typeface="Calibri"/>
              </a:rPr>
              <a:t>отчетный</a:t>
            </a:r>
            <a:r>
              <a:rPr lang="ru-RU" sz="1800" spc="2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количественный</a:t>
            </a:r>
            <a:r>
              <a:rPr lang="ru-RU" sz="1800" spc="20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фактор</a:t>
            </a:r>
            <a:endParaRPr lang="ru-RU" sz="18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z="1800" dirty="0">
                <a:latin typeface="Calibri"/>
                <a:cs typeface="Calibri"/>
              </a:rPr>
              <a:t>ΔП</a:t>
            </a:r>
            <a:r>
              <a:rPr lang="ru-RU" sz="1800" spc="-15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(</a:t>
            </a:r>
            <a:r>
              <a:rPr lang="ru-RU" sz="1800" spc="-5" dirty="0" err="1">
                <a:latin typeface="Calibri"/>
                <a:cs typeface="Calibri"/>
              </a:rPr>
              <a:t>Δпроизводительности</a:t>
            </a:r>
            <a:r>
              <a:rPr lang="ru-RU" sz="1800" spc="-5" dirty="0">
                <a:latin typeface="Calibri"/>
                <a:cs typeface="Calibri"/>
              </a:rPr>
              <a:t>)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=</a:t>
            </a:r>
            <a:r>
              <a:rPr lang="ru-RU" sz="1800" spc="-10" dirty="0">
                <a:latin typeface="Calibri"/>
                <a:cs typeface="Calibri"/>
              </a:rPr>
              <a:t> </a:t>
            </a:r>
            <a:r>
              <a:rPr lang="ru-RU" spc="-5" dirty="0">
                <a:latin typeface="Calibri"/>
                <a:cs typeface="Calibri"/>
              </a:rPr>
              <a:t>2</a:t>
            </a:r>
            <a:r>
              <a:rPr lang="ru-RU" sz="1800" spc="2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*</a:t>
            </a:r>
            <a:r>
              <a:rPr lang="ru-RU" sz="1800" spc="-5" dirty="0">
                <a:latin typeface="Calibri"/>
                <a:cs typeface="Calibri"/>
              </a:rPr>
              <a:t> </a:t>
            </a:r>
            <a:r>
              <a:rPr lang="ru-RU" spc="-5" dirty="0">
                <a:latin typeface="Calibri"/>
                <a:cs typeface="Calibri"/>
              </a:rPr>
              <a:t>7100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=</a:t>
            </a:r>
            <a:r>
              <a:rPr lang="ru-RU" sz="1800" spc="-5" dirty="0">
                <a:latin typeface="Calibri"/>
                <a:cs typeface="Calibri"/>
              </a:rPr>
              <a:t> 14200</a:t>
            </a:r>
            <a:r>
              <a:rPr lang="ru-RU" sz="1800" spc="10" dirty="0">
                <a:latin typeface="Calibri"/>
                <a:cs typeface="Calibri"/>
              </a:rPr>
              <a:t> </a:t>
            </a:r>
            <a:r>
              <a:rPr lang="ru-RU" sz="1800" spc="-5" dirty="0">
                <a:latin typeface="Calibri"/>
                <a:cs typeface="Calibri"/>
              </a:rPr>
              <a:t>млн. руб. (т.е. рост производительности увеличивает выпуск)</a:t>
            </a: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lang="ru-RU" spc="-5" dirty="0">
                <a:latin typeface="Calibri"/>
                <a:cs typeface="Calibri"/>
              </a:rPr>
              <a:t>Сложим оба фактора с учетом знака: -17400 + 14200 = -3200 т (это совпадает с изменением величины проката в таблице).</a:t>
            </a:r>
          </a:p>
          <a:p>
            <a:pPr marL="12065">
              <a:lnSpc>
                <a:spcPct val="100000"/>
              </a:lnSpc>
              <a:spcBef>
                <a:spcPts val="550"/>
              </a:spcBef>
              <a:tabLst>
                <a:tab pos="185420" algn="l"/>
              </a:tabLst>
            </a:pPr>
            <a:endParaRPr lang="ru-RU" sz="1800" dirty="0">
              <a:latin typeface="Calibri"/>
              <a:cs typeface="Calibri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370746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F6DEE-3604-4F73-ADEC-5B4AD8D16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42" y="485013"/>
            <a:ext cx="7728915" cy="507831"/>
          </a:xfrm>
        </p:spPr>
        <p:txBody>
          <a:bodyPr/>
          <a:lstStyle/>
          <a:p>
            <a:r>
              <a:rPr lang="ru-RU" dirty="0"/>
              <a:t>Задача «Анализ динамики и структуры ОС»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4D2BB0-4B71-4A62-88B6-C61D29E21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D20E42B-5312-409B-AC5B-9A397C904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352535"/>
              </p:ext>
            </p:extLst>
          </p:nvPr>
        </p:nvGraphicFramePr>
        <p:xfrm>
          <a:off x="457200" y="1295400"/>
          <a:ext cx="8458199" cy="4393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749">
                  <a:extLst>
                    <a:ext uri="{9D8B030D-6E8A-4147-A177-3AD203B41FA5}">
                      <a16:colId xmlns:a16="http://schemas.microsoft.com/office/drawing/2014/main" val="2857399148"/>
                    </a:ext>
                  </a:extLst>
                </a:gridCol>
                <a:gridCol w="939799">
                  <a:extLst>
                    <a:ext uri="{9D8B030D-6E8A-4147-A177-3AD203B41FA5}">
                      <a16:colId xmlns:a16="http://schemas.microsoft.com/office/drawing/2014/main" val="2513583206"/>
                    </a:ext>
                  </a:extLst>
                </a:gridCol>
                <a:gridCol w="861482">
                  <a:extLst>
                    <a:ext uri="{9D8B030D-6E8A-4147-A177-3AD203B41FA5}">
                      <a16:colId xmlns:a16="http://schemas.microsoft.com/office/drawing/2014/main" val="551911546"/>
                    </a:ext>
                  </a:extLst>
                </a:gridCol>
                <a:gridCol w="861482">
                  <a:extLst>
                    <a:ext uri="{9D8B030D-6E8A-4147-A177-3AD203B41FA5}">
                      <a16:colId xmlns:a16="http://schemas.microsoft.com/office/drawing/2014/main" val="353919608"/>
                    </a:ext>
                  </a:extLst>
                </a:gridCol>
                <a:gridCol w="783166">
                  <a:extLst>
                    <a:ext uri="{9D8B030D-6E8A-4147-A177-3AD203B41FA5}">
                      <a16:colId xmlns:a16="http://schemas.microsoft.com/office/drawing/2014/main" val="1312128021"/>
                    </a:ext>
                  </a:extLst>
                </a:gridCol>
                <a:gridCol w="939799">
                  <a:extLst>
                    <a:ext uri="{9D8B030D-6E8A-4147-A177-3AD203B41FA5}">
                      <a16:colId xmlns:a16="http://schemas.microsoft.com/office/drawing/2014/main" val="3503789719"/>
                    </a:ext>
                  </a:extLst>
                </a:gridCol>
                <a:gridCol w="764123">
                  <a:extLst>
                    <a:ext uri="{9D8B030D-6E8A-4147-A177-3AD203B41FA5}">
                      <a16:colId xmlns:a16="http://schemas.microsoft.com/office/drawing/2014/main" val="164646669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78939333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3223321211"/>
                    </a:ext>
                  </a:extLst>
                </a:gridCol>
              </a:tblGrid>
              <a:tr h="566057">
                <a:tc>
                  <a:txBody>
                    <a:bodyPr/>
                    <a:lstStyle/>
                    <a:p>
                      <a:r>
                        <a:rPr lang="ru-RU" sz="1600" b="0" dirty="0"/>
                        <a:t>Вид 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БП,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Доля в БП,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ОП,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Доля в ОП,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err="1"/>
                        <a:t>Абс</a:t>
                      </a:r>
                      <a:r>
                        <a:rPr lang="ru-RU" sz="1600" b="0" dirty="0"/>
                        <a:t>. изм.,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err="1"/>
                        <a:t>Отн</a:t>
                      </a:r>
                      <a:r>
                        <a:rPr lang="ru-RU" sz="1600" b="0" dirty="0"/>
                        <a:t>. изм.,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Изм. доли, </a:t>
                      </a:r>
                      <a:r>
                        <a:rPr lang="ru-RU" sz="1600" b="0" dirty="0" err="1"/>
                        <a:t>п.п</a:t>
                      </a:r>
                      <a:r>
                        <a:rPr lang="ru-RU" sz="1600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% </a:t>
                      </a:r>
                      <a:r>
                        <a:rPr lang="ru-RU" sz="1600" b="0" dirty="0"/>
                        <a:t>в общем приросте ОС в БП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958269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ru-RU" sz="1600" dirty="0"/>
                        <a:t>Здания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36,5%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5%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-3,5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40*5%=2%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89360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ru-RU" sz="1600" dirty="0"/>
                        <a:t>Сооружения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20,87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0,87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20*20%=4%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83677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ru-RU" sz="1600" dirty="0"/>
                        <a:t>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8%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8,35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0,35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8*20%=1,6%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01258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ru-RU" sz="1600" dirty="0"/>
                        <a:t>Инвентарь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22%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17,4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-9,1%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-4,6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22*(-9,1%) =1,98%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90498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ru-RU" sz="1600" dirty="0"/>
                        <a:t>Прочее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16,87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188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94%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6,87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10*94% = 9,4%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988748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ru-RU" sz="1600" dirty="0"/>
                        <a:t>ИТОГО 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Итого 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897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2900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6566</Words>
  <Application>Microsoft Office PowerPoint</Application>
  <PresentationFormat>Экран (4:3)</PresentationFormat>
  <Paragraphs>811</Paragraphs>
  <Slides>100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09" baseType="lpstr">
      <vt:lpstr>Arial</vt:lpstr>
      <vt:lpstr>Calibri</vt:lpstr>
      <vt:lpstr>Calibri Light</vt:lpstr>
      <vt:lpstr>Microsoft Sans Serif</vt:lpstr>
      <vt:lpstr>Segoe UI Symbol</vt:lpstr>
      <vt:lpstr>Symbol</vt:lpstr>
      <vt:lpstr>Times New Roman</vt:lpstr>
      <vt:lpstr>Trebuchet MS</vt:lpstr>
      <vt:lpstr>Office Theme</vt:lpstr>
      <vt:lpstr>Основные фонды предприятия</vt:lpstr>
      <vt:lpstr>Основные средства - это</vt:lpstr>
      <vt:lpstr>Единицей учета ОС признается инвентарный объект</vt:lpstr>
      <vt:lpstr>Комплекс конструктивно сочлененных предметов</vt:lpstr>
      <vt:lpstr>Затраты на ремонт ОС капитализируются:</vt:lpstr>
      <vt:lpstr>Затраты на ремонт ОС НЕ капитализируются:</vt:lpstr>
      <vt:lpstr>Типовая классификация основных средств</vt:lpstr>
      <vt:lpstr>Презентация PowerPoint</vt:lpstr>
      <vt:lpstr>Оценка основных средств осуществляется:</vt:lpstr>
      <vt:lpstr>Презентация PowerPoint</vt:lpstr>
      <vt:lpstr>Несущественные активы</vt:lpstr>
      <vt:lpstr>Срок полезного использования объекта ОС определяется исходя из:</vt:lpstr>
      <vt:lpstr>Виды стоимости основных средств</vt:lpstr>
      <vt:lpstr>Первоначальная стоимость</vt:lpstr>
      <vt:lpstr>Включаются в первоначальную стоимость:</vt:lpstr>
      <vt:lpstr>НЕ включаются в первоначальную стоимость:</vt:lpstr>
      <vt:lpstr>Балансовая стоимость</vt:lpstr>
      <vt:lpstr>Остаточная стоимость</vt:lpstr>
      <vt:lpstr>Ликвидационная стоимость</vt:lpstr>
      <vt:lpstr>Презентация PowerPoint</vt:lpstr>
      <vt:lpstr>Когда ликвидационная стоимость равна нулю</vt:lpstr>
      <vt:lpstr>Амортизируемая стоимость</vt:lpstr>
      <vt:lpstr>Справедливая стоимость</vt:lpstr>
      <vt:lpstr>Возмещаемая стоимость</vt:lpstr>
      <vt:lpstr>Восстановительная стоимость</vt:lpstr>
      <vt:lpstr>Порядок переоценки ОС</vt:lpstr>
      <vt:lpstr>Методы переоценки ОС</vt:lpstr>
      <vt:lpstr>Метод сравнения</vt:lpstr>
      <vt:lpstr>Метод расчленения</vt:lpstr>
      <vt:lpstr>Количественный анализ</vt:lpstr>
      <vt:lpstr>Пример расчета переоценки ОС</vt:lpstr>
      <vt:lpstr>Определим восстановительную стоимость  сравнительным методом</vt:lpstr>
      <vt:lpstr>Найдем восстановительную стоимость  методом расчленения</vt:lpstr>
      <vt:lpstr>Среднегодовая стоимость</vt:lpstr>
      <vt:lpstr>Определение среднегодовой стоимости  основных фондов</vt:lpstr>
      <vt:lpstr>Определение среднегодовой стоимости  основных фондов</vt:lpstr>
      <vt:lpstr>Расчет среднегодовой стоимости основных  фондов</vt:lpstr>
      <vt:lpstr>Решение</vt:lpstr>
      <vt:lpstr>Физический износ основных средств</vt:lpstr>
      <vt:lpstr>Моральный износ</vt:lpstr>
      <vt:lpstr>Моральный износ</vt:lpstr>
      <vt:lpstr>Задача:</vt:lpstr>
      <vt:lpstr>Амортизация</vt:lpstr>
      <vt:lpstr>Когда и как часто начисляют амортизацию?</vt:lpstr>
      <vt:lpstr>Элементы амортизации</vt:lpstr>
      <vt:lpstr>Срок полезного использования объекта основных средств определяется исходя из:</vt:lpstr>
      <vt:lpstr>Методы начисления амортизации</vt:lpstr>
      <vt:lpstr>Линейная амортизация</vt:lpstr>
      <vt:lpstr>Расчет линейной амортизации в бухучете</vt:lpstr>
      <vt:lpstr>Метод уменьшаемого остатка</vt:lpstr>
      <vt:lpstr>Способ списания стоимости по сумме  числа лет полезного использования</vt:lpstr>
      <vt:lpstr>Ускоренная амортизация</vt:lpstr>
      <vt:lpstr>Способ списания стоимости  пропорционально объему продукции, работ, услуг</vt:lpstr>
      <vt:lpstr>Способ списания стоимости  пропорционально объему продукции (объему работ в натуральном выражении) (п. 36 ФСБУ 6/2020)</vt:lpstr>
      <vt:lpstr>Задача</vt:lpstr>
      <vt:lpstr>Не подлежат амортизации:</vt:lpstr>
      <vt:lpstr>Источники финансирования и поступления  ОФ</vt:lpstr>
      <vt:lpstr>Этапы анализа эффективности использования ОС</vt:lpstr>
      <vt:lpstr>Факторы, влияющие на эффективность использования ОС</vt:lpstr>
      <vt:lpstr>Проблемы эффективности использования ОС</vt:lpstr>
      <vt:lpstr>Презентация PowerPoint</vt:lpstr>
      <vt:lpstr>Виды работ по восстановлению объектов ОС</vt:lpstr>
      <vt:lpstr>Анализ эффективности использования основных средств позволяет принять следующие решения:</vt:lpstr>
      <vt:lpstr>Показатели эффективности  использования основных средств</vt:lpstr>
      <vt:lpstr>Показатели состояния основных фондов</vt:lpstr>
      <vt:lpstr>Показатели уровня использования ОФ</vt:lpstr>
      <vt:lpstr>Пример расчета Ксм и Кзагр</vt:lpstr>
      <vt:lpstr>Показатели уровня использования ОФ</vt:lpstr>
      <vt:lpstr>Пример расчета</vt:lpstr>
      <vt:lpstr>Задача:</vt:lpstr>
      <vt:lpstr>Задача:</vt:lpstr>
      <vt:lpstr>Задача</vt:lpstr>
      <vt:lpstr>Задача с элементами анализа</vt:lpstr>
      <vt:lpstr>Задача с элементами анализа</vt:lpstr>
      <vt:lpstr>Рост и прирост показателей</vt:lpstr>
      <vt:lpstr>Если показатели снижаются</vt:lpstr>
      <vt:lpstr>Презентация PowerPoint</vt:lpstr>
      <vt:lpstr>Задача</vt:lpstr>
      <vt:lpstr>Решение</vt:lpstr>
      <vt:lpstr>Задача </vt:lpstr>
      <vt:lpstr>Решение</vt:lpstr>
      <vt:lpstr>Задача</vt:lpstr>
      <vt:lpstr>Решение</vt:lpstr>
      <vt:lpstr>Задача </vt:lpstr>
      <vt:lpstr>Решение</vt:lpstr>
      <vt:lpstr>Задача</vt:lpstr>
      <vt:lpstr>Решение</vt:lpstr>
      <vt:lpstr>Задача</vt:lpstr>
      <vt:lpstr>Решение</vt:lpstr>
      <vt:lpstr>Задача</vt:lpstr>
      <vt:lpstr>Решение</vt:lpstr>
      <vt:lpstr>Задача </vt:lpstr>
      <vt:lpstr>Решение</vt:lpstr>
      <vt:lpstr>Задача </vt:lpstr>
      <vt:lpstr>Решение</vt:lpstr>
      <vt:lpstr>Задача</vt:lpstr>
      <vt:lpstr>Решение</vt:lpstr>
      <vt:lpstr>Задача </vt:lpstr>
      <vt:lpstr>Решение</vt:lpstr>
      <vt:lpstr>Задача «Анализ динамики и структуры ОС»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 Фирма – основа национальной экономики</dc:title>
  <dc:creator>Shadow</dc:creator>
  <cp:lastModifiedBy>Ольга Селевич</cp:lastModifiedBy>
  <cp:revision>52</cp:revision>
  <dcterms:created xsi:type="dcterms:W3CDTF">2024-10-31T04:45:03Z</dcterms:created>
  <dcterms:modified xsi:type="dcterms:W3CDTF">2024-11-22T03:13:56Z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2024-10-31T00:00:00Z</vt:filetime>
  </property>
</Properties>
</file>