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sldIdLst>
    <p:sldId id="256" r:id="rId2"/>
    <p:sldId id="301" r:id="rId3"/>
    <p:sldId id="257" r:id="rId4"/>
    <p:sldId id="302" r:id="rId5"/>
    <p:sldId id="292" r:id="rId6"/>
    <p:sldId id="293" r:id="rId7"/>
    <p:sldId id="259" r:id="rId8"/>
    <p:sldId id="291" r:id="rId9"/>
    <p:sldId id="282" r:id="rId10"/>
    <p:sldId id="283" r:id="rId11"/>
    <p:sldId id="284" r:id="rId12"/>
    <p:sldId id="310" r:id="rId13"/>
    <p:sldId id="311" r:id="rId14"/>
    <p:sldId id="285" r:id="rId15"/>
    <p:sldId id="260" r:id="rId16"/>
    <p:sldId id="312" r:id="rId17"/>
    <p:sldId id="261" r:id="rId18"/>
    <p:sldId id="30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30" r:id="rId27"/>
    <p:sldId id="329" r:id="rId28"/>
    <p:sldId id="320" r:id="rId29"/>
    <p:sldId id="321" r:id="rId30"/>
    <p:sldId id="322" r:id="rId31"/>
    <p:sldId id="323" r:id="rId32"/>
    <p:sldId id="324" r:id="rId33"/>
    <p:sldId id="303" r:id="rId34"/>
    <p:sldId id="304" r:id="rId35"/>
    <p:sldId id="305" r:id="rId36"/>
    <p:sldId id="306" r:id="rId37"/>
    <p:sldId id="326" r:id="rId38"/>
    <p:sldId id="325" r:id="rId39"/>
    <p:sldId id="331" r:id="rId40"/>
    <p:sldId id="327" r:id="rId41"/>
    <p:sldId id="332" r:id="rId42"/>
    <p:sldId id="262" r:id="rId43"/>
    <p:sldId id="263" r:id="rId44"/>
    <p:sldId id="294" r:id="rId45"/>
    <p:sldId id="308" r:id="rId46"/>
    <p:sldId id="295" r:id="rId47"/>
    <p:sldId id="264" r:id="rId48"/>
    <p:sldId id="309" r:id="rId49"/>
    <p:sldId id="286" r:id="rId50"/>
    <p:sldId id="287" r:id="rId51"/>
    <p:sldId id="288" r:id="rId52"/>
    <p:sldId id="298" r:id="rId53"/>
    <p:sldId id="299" r:id="rId54"/>
    <p:sldId id="300" r:id="rId55"/>
    <p:sldId id="333" r:id="rId56"/>
    <p:sldId id="328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38B5A-E9AE-45D3-ADD9-B8333AFE7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3B86FC-78C6-4B51-A911-FD47A7440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5B06A3-65F8-4018-AA5E-97CA4ACF6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F82D8F-A41D-44FC-A2E7-4E19B9298999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6E2432-9106-4F58-AE05-5AD1B5F99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7826EB-6E65-4799-AC20-B5411C7D2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A8CB8-50C1-4DFF-A9AE-AE7FCDCC58F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834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7617E-07B2-47D2-A4C7-DD0939AA6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1E1069-4D80-4DE0-8AD3-7577EC3C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B6A7FC-4D9C-4CF4-8B83-8D41EEF0A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A03828-9865-40FA-9475-23D9D7BC8089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6F03CE-15ED-44C6-917F-9A6B3474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15ED2F-A84F-443F-B215-72843821D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85EF8-6B47-4B3D-BFB9-D7942FA322F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0622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BFED64-277B-4545-819D-31869E62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2945F5-8D68-4347-9A6D-AE31AD471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E35F7C-8FB5-4C74-8866-D535F00BD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5F4F94-A8B5-492D-8474-D261F4F0EC5D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1BF2E9-C818-4B52-B58D-91283F91A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7B9ED9-C5FF-4CAD-8571-D9ACB7667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8FE60-12A9-40B5-B213-4DE1F6838D3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1163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B5015-6E03-444E-A160-21876EEBF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BC306D-A8B6-4FBD-B717-7C8B40A5D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B4E539-9565-43DB-8F68-A0818FC27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990D98-BF18-4F8E-92B8-2AE6521B0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E3B83A-29A3-4F4C-B35E-ED4690DC13C1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01DBD3-0BCE-4D00-A1C4-BCC8BFFB8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0BC646-84CA-467C-B280-A1BB4A320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97F5F8-9FC4-49BB-ABE0-BC4BF9B2073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3588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6FCEA-B9E3-46EA-A19C-9D3873930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04D6F9-2D79-4955-93E0-D2BE9852D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3AFBB3-B548-4C33-B983-CDF86ACD3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801D7C-F829-478A-975F-AB3986FE6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BA0462-224F-4D7D-9C47-E069BFF97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72F32E7-E470-45D7-93B0-C8D969EB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1A4166-40F8-440D-83B0-C5DCD4DD07FC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141BF5-395F-4688-AE91-34E8A195C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D2449BD-39C0-4861-92F3-77C98D125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0F36A3-BFFA-4E7E-805D-A428A5D3EE5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989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CE392-9C19-4A3E-BE3E-3A1B72920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14C5BD-E289-4A0B-B500-2F430459A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D77ED2-1A5F-4ABC-B4D3-6D0B8826858E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0EBAA17-0951-469D-B1F3-789995B0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783EBE-DE5F-44B0-8EB0-8E4941E0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8E41-A001-4BE6-BADA-E5549AF158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804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CF2E38-515B-40D1-B413-A31E40351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582D41-4E2A-4ABB-9464-22E6442ABA01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ED40BC-E92D-4BB9-BF84-E4882A849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4216C2-0E18-4AFA-8866-7FF3AAC9B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675085-7545-42DC-A294-723DBEA597E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6752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D73FD-8FF5-45AE-880B-2196428A0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A798CF-AFF7-430F-9752-2F156A59F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5D373D-CE01-44AD-ADEA-E902EBB52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0C86DC-B8A2-4CB5-89CD-1FA056A9F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EDB85-87BC-4D52-A1D8-B7B8859A0D3B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77884E-2E3E-4D42-821E-E4F2D40AD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ED217D-8895-4F48-A817-BF5C191DC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A4B032-C5FD-45CA-B911-D532A24B1F7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07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203F4E-836C-40C4-AC2A-813246CFA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1D7219-48B5-4409-972C-4683F67118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70703-A347-4113-B46B-174CA9D8D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3291C9-68F0-4909-B0F4-418D74CF1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5C2ADB-ACE9-48A2-9A65-2CF841B412A9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9EE938-7860-49C0-9069-3759C4002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DF610A-834F-4303-ABE0-1126EEA6C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B9696-39D5-4D69-B2CC-945BF11782E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98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C322A-7E12-493F-BABF-341C76579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2DD2C2-BC04-49CC-A748-597E5D070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22D18C-5085-47C6-A62D-E9D6B56C9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95AE9C-0FE8-431C-86D6-7E1705738F4E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64DA9B-850A-41CC-B6F6-2CFEC6709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738FA8-5199-4A32-95AF-79CE5BA5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61869-54AF-440D-B525-43DE2BC52D7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574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FAB05E-C9FA-4A1E-81AE-462BB8903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E3833D-49CA-4B6E-80B8-795A34946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484A8C-E162-455E-81E5-61740A6E5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36928D-181D-42F7-9D66-EECB31C5CDEA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78019B-1E14-4DA3-8DAC-C9C55242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9E4AE0-49B5-4C02-B140-C92B9CD2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4FB9A-AA27-43BE-A14D-F6416830D1F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964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0286AC-949E-4C3F-9125-8BB9D36E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0CA59B-84D2-42F3-BBB7-4DE72B9C8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ED4F9F-AAFB-4403-816E-E080A4373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363235-EB18-45FC-B93B-0A536DDE3398}" type="datetimeFigureOut">
              <a:rPr lang="ru-RU" smtClean="0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E09091-26C6-466D-8D45-872ECCEA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DADC02-7FE5-4E3E-AAF9-F5467F425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79B394-C641-4EBC-B90A-7126D76697B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887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916832"/>
            <a:ext cx="7851648" cy="1828800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Оборотные средства предприятия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913" y="4221163"/>
            <a:ext cx="6400800" cy="1752600"/>
          </a:xfrm>
        </p:spPr>
        <p:txBody>
          <a:bodyPr/>
          <a:lstStyle/>
          <a:p>
            <a:pPr marR="0" eaLnBrk="1" hangingPunct="1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Лектор – доцент БШ, к.э.н. Селевич Ольга Семеновна</a:t>
            </a:r>
          </a:p>
          <a:p>
            <a:pPr marR="0" eaLnBrk="1" hangingPunct="1"/>
            <a:endParaRPr lang="ru-RU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Терминология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69217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Оборотные средства - это  совокупность  денежных средств предприятия, необходимых  для  формирования и обеспечения  кругооборота  производственных оборотных  фондов  и  фондов  обращения. </a:t>
            </a:r>
          </a:p>
          <a:p>
            <a:r>
              <a:rPr lang="ru-RU" dirty="0"/>
              <a:t>Синонимы: оборотные активы, оборотный капитал</a:t>
            </a:r>
          </a:p>
          <a:p>
            <a:r>
              <a:rPr lang="ru-RU" dirty="0"/>
              <a:t>Оборотные активы - оборотные средства предприятий, фирм, компаний, которые показаны в активе их бухгалтерского баланса</a:t>
            </a:r>
          </a:p>
          <a:p>
            <a:r>
              <a:rPr lang="ru-RU" dirty="0"/>
              <a:t>Оборотные активы – понятие более широкое, чем оборотные средства, поскольку общепринятое разделение оборотных средств на оборотные фонды и фонды обращения не учитывает такой составляющей хозяйственных средств предприятия, как </a:t>
            </a:r>
            <a:r>
              <a:rPr lang="ru-RU" b="1" dirty="0"/>
              <a:t>краткосрочные финансовые вложения</a:t>
            </a:r>
            <a:r>
              <a:rPr lang="ru-RU" dirty="0"/>
              <a:t>. </a:t>
            </a:r>
          </a:p>
          <a:p>
            <a:r>
              <a:rPr lang="ru-RU" dirty="0"/>
              <a:t>Оборотный капитал – часть капитала предприятия в стоимостном выражении, обслуживающая сферу производства и обращения, пребывание которой в постоянном движении должно приводить к получению экономических выгод в перспективе.</a:t>
            </a:r>
          </a:p>
        </p:txBody>
      </p:sp>
    </p:spTree>
    <p:extLst>
      <p:ext uri="{BB962C8B-B14F-4D97-AF65-F5344CB8AC3E}">
        <p14:creationId xmlns:p14="http://schemas.microsoft.com/office/powerpoint/2010/main" val="1440698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2125"/>
          </a:xfrm>
        </p:spPr>
        <p:txBody>
          <a:bodyPr/>
          <a:lstStyle/>
          <a:p>
            <a:pPr algn="ctr" eaLnBrk="1" hangingPunct="1"/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Состав оборотных средств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218227"/>
              </p:ext>
            </p:extLst>
          </p:nvPr>
        </p:nvGraphicFramePr>
        <p:xfrm>
          <a:off x="468313" y="1484313"/>
          <a:ext cx="8229600" cy="4022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56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226">
                <a:tc>
                  <a:txBody>
                    <a:bodyPr/>
                    <a:lstStyle/>
                    <a:p>
                      <a:r>
                        <a:rPr lang="ru-RU" sz="1800" dirty="0"/>
                        <a:t>Вид оборотных средств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Наименование</a:t>
                      </a:r>
                      <a:r>
                        <a:rPr lang="ru-RU" sz="1800" baseline="0" dirty="0"/>
                        <a:t> оборотных средств</a:t>
                      </a:r>
                      <a:endParaRPr lang="ru-RU" sz="1800" dirty="0"/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Необходимость нормирования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499">
                <a:tc>
                  <a:txBody>
                    <a:bodyPr/>
                    <a:lstStyle/>
                    <a:p>
                      <a:r>
                        <a:rPr lang="ru-RU" sz="1800" dirty="0"/>
                        <a:t>Оборотные производственные</a:t>
                      </a:r>
                      <a:r>
                        <a:rPr lang="ru-RU" sz="1800" baseline="0" dirty="0"/>
                        <a:t> фонды</a:t>
                      </a:r>
                      <a:endParaRPr lang="ru-RU" sz="1800" dirty="0"/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1. Производственные запасы:</a:t>
                      </a:r>
                    </a:p>
                    <a:p>
                      <a:r>
                        <a:rPr lang="ru-RU" sz="1800" dirty="0"/>
                        <a:t>   1.1. Сырье, основные материалы и покупные полуфабрикаты</a:t>
                      </a:r>
                    </a:p>
                    <a:p>
                      <a:r>
                        <a:rPr lang="ru-RU" sz="1800" baseline="0" dirty="0"/>
                        <a:t>   1.2. Вспомогательные материалы</a:t>
                      </a:r>
                    </a:p>
                    <a:p>
                      <a:r>
                        <a:rPr lang="ru-RU" sz="1800" baseline="0" dirty="0"/>
                        <a:t>   1.3. Топливо</a:t>
                      </a:r>
                    </a:p>
                    <a:p>
                      <a:r>
                        <a:rPr lang="ru-RU" sz="1800" baseline="0" dirty="0"/>
                        <a:t>   1.4. Тара</a:t>
                      </a:r>
                    </a:p>
                    <a:p>
                      <a:r>
                        <a:rPr lang="ru-RU" sz="1800" baseline="0" dirty="0"/>
                        <a:t>   1.5. Средства труда</a:t>
                      </a:r>
                    </a:p>
                    <a:p>
                      <a:r>
                        <a:rPr lang="ru-RU" sz="1800" baseline="0" dirty="0"/>
                        <a:t>2. Незавершенное производство и полуфабрикаты собственного изготовления</a:t>
                      </a:r>
                    </a:p>
                    <a:p>
                      <a:r>
                        <a:rPr lang="ru-RU" sz="1800" baseline="0" dirty="0"/>
                        <a:t>3. Расходы будущих периодов </a:t>
                      </a:r>
                      <a:r>
                        <a:rPr lang="ru-RU" sz="1800" dirty="0"/>
                        <a:t> 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             да</a:t>
                      </a:r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r>
                        <a:rPr lang="ru-RU" sz="1800" dirty="0"/>
                        <a:t>             да</a:t>
                      </a:r>
                    </a:p>
                    <a:p>
                      <a:endParaRPr lang="ru-RU" sz="1800" dirty="0"/>
                    </a:p>
                    <a:p>
                      <a:r>
                        <a:rPr lang="ru-RU" sz="1800" dirty="0"/>
                        <a:t>             да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198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Расходы будущих периодов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7"/>
            <a:ext cx="8435280" cy="5271864"/>
          </a:xfrm>
        </p:spPr>
        <p:txBody>
          <a:bodyPr/>
          <a:lstStyle/>
          <a:p>
            <a:r>
              <a:rPr lang="ru-RU" sz="1800" dirty="0"/>
              <a:t>стоимость материалов, отпущенных на производство, но относящихся к будущим отчетным периодам, в случаях подготовительных работ   в сезонных производствах;</a:t>
            </a:r>
          </a:p>
          <a:p>
            <a:r>
              <a:rPr lang="ru-RU" sz="1800" dirty="0"/>
              <a:t>фиксированные разовые платежи за право использования результата интеллектуальной деятельности (лицензионное программное обеспечение);</a:t>
            </a:r>
          </a:p>
          <a:p>
            <a:r>
              <a:rPr lang="ru-RU" sz="1800" dirty="0"/>
              <a:t>и другие.</a:t>
            </a:r>
          </a:p>
          <a:p>
            <a:endParaRPr lang="ru-RU" sz="1800" dirty="0"/>
          </a:p>
          <a:p>
            <a:r>
              <a:rPr lang="ru-RU" sz="1800" dirty="0"/>
              <a:t>Не относятся к расходам будущих периодов:</a:t>
            </a:r>
          </a:p>
          <a:p>
            <a:r>
              <a:rPr lang="ru-RU" sz="1800" dirty="0"/>
              <a:t>оплата подписки на журналы или газеты , связь (это выданные авансы). Оплатив за подписку, расхода пока нет. Списание будет равномерно, в момент получения экземпляров издания;</a:t>
            </a:r>
          </a:p>
          <a:p>
            <a:r>
              <a:rPr lang="ru-RU" sz="1800" dirty="0"/>
              <a:t>оплата единовременной суммы аренды за несколько месяцев вперед (это выданные авансы). Оплатив, для вас это не расход, а предоплата, так как услуга не оказана. Списание будет равномерно, после актов выполненных работ;</a:t>
            </a:r>
          </a:p>
          <a:p>
            <a:r>
              <a:rPr lang="ru-RU" sz="1800" dirty="0"/>
              <a:t>расходы на лицензии, сертификаты и взносы в СРО (это текущие расходы). Расходы за лицензию или членство СРО нельзя превратить в деньги.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77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400">
                <a:latin typeface="Times New Roman" pitchFamily="18" charset="0"/>
                <a:cs typeface="Times New Roman" pitchFamily="18" charset="0"/>
              </a:rPr>
              <a:t>Состав оборотных средств</a:t>
            </a:r>
            <a:endParaRPr lang="ru-RU" altLang="ru-RU" sz="440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227038"/>
              </p:ext>
            </p:extLst>
          </p:nvPr>
        </p:nvGraphicFramePr>
        <p:xfrm>
          <a:off x="628650" y="1825625"/>
          <a:ext cx="78867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3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Вид оборотных средств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Наименование оборотных средств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Необходимость нормирования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Фонды обращения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4. Готовая продукция на складе и отгруженная, находящаяся в оформлении</a:t>
                      </a:r>
                    </a:p>
                    <a:p>
                      <a:r>
                        <a:rPr lang="ru-RU" sz="1600" dirty="0"/>
                        <a:t>5. Товары отгруженные, но не оплаченные покупателями</a:t>
                      </a:r>
                    </a:p>
                    <a:p>
                      <a:r>
                        <a:rPr lang="ru-RU" sz="1600" dirty="0"/>
                        <a:t>6. Денежные</a:t>
                      </a:r>
                      <a:r>
                        <a:rPr lang="ru-RU" sz="1600" baseline="0" dirty="0"/>
                        <a:t> средства в кассе и на счетах в банке</a:t>
                      </a:r>
                    </a:p>
                    <a:p>
                      <a:r>
                        <a:rPr lang="ru-RU" sz="1600" baseline="0" dirty="0"/>
                        <a:t>7. Дебиторская задолженность</a:t>
                      </a:r>
                    </a:p>
                    <a:p>
                      <a:r>
                        <a:rPr lang="ru-RU" sz="1600" baseline="0" dirty="0"/>
                        <a:t>8. Средства в прочих расчетах</a:t>
                      </a:r>
                      <a:endParaRPr lang="ru-RU" sz="1600" dirty="0"/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</a:p>
                    <a:p>
                      <a:pPr algn="ctr"/>
                      <a:endParaRPr lang="ru-RU" sz="1600" dirty="0"/>
                    </a:p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  <a:p>
                      <a:pPr algn="ctr"/>
                      <a:endParaRPr lang="ru-RU" sz="1600" dirty="0"/>
                    </a:p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Кругооборот оборотных средств</a:t>
            </a: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ru-RU" altLang="ru-RU" dirty="0"/>
              <a:t>Денежные средства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Готовая продукция			                           Предметы труда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 algn="ctr">
              <a:buFont typeface="Wingdings 2" pitchFamily="18" charset="2"/>
              <a:buNone/>
            </a:pPr>
            <a:r>
              <a:rPr lang="ru-RU" altLang="ru-RU" dirty="0"/>
              <a:t>Незавершенное производство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</p:txBody>
      </p:sp>
      <p:sp>
        <p:nvSpPr>
          <p:cNvPr id="15" name="Стрелка углом 14"/>
          <p:cNvSpPr/>
          <p:nvPr/>
        </p:nvSpPr>
        <p:spPr>
          <a:xfrm>
            <a:off x="1187624" y="4196227"/>
            <a:ext cx="1368152" cy="792088"/>
          </a:xfrm>
          <a:prstGeom prst="bent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углом 15"/>
          <p:cNvSpPr/>
          <p:nvPr/>
        </p:nvSpPr>
        <p:spPr>
          <a:xfrm>
            <a:off x="6660232" y="2168785"/>
            <a:ext cx="1656184" cy="936104"/>
          </a:xfrm>
          <a:prstGeom prst="bentArrow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углом 16"/>
          <p:cNvSpPr/>
          <p:nvPr/>
        </p:nvSpPr>
        <p:spPr>
          <a:xfrm>
            <a:off x="6948264" y="4017715"/>
            <a:ext cx="864096" cy="1246422"/>
          </a:xfrm>
          <a:prstGeom prst="bentArrow">
            <a:avLst/>
          </a:prstGeom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 углом 17"/>
          <p:cNvSpPr/>
          <p:nvPr/>
        </p:nvSpPr>
        <p:spPr>
          <a:xfrm>
            <a:off x="1547664" y="1844675"/>
            <a:ext cx="863600" cy="158432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Источники формирования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3797300"/>
          </a:xfrm>
        </p:spPr>
        <p:txBody>
          <a:bodyPr/>
          <a:lstStyle/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ru-RU" dirty="0"/>
              <a:t>Собственные и приравненные к ним средства: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	1.1. Уставный фонд в части оборотных средств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	1.2. Прибыль, направляемая на финансирование оборотных средств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	1.3. Устойчивые пассивы (неснижаемый постоянный остаток кредиторской задолженности, состоящий из задолженности по зарплате, перед бюджетом и т.д.)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Источники формирования оборотных средств</a:t>
            </a: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altLang="ru-RU"/>
              <a:t>2. Заемные средства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/>
              <a:t>	2.1. Кредиты банков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/>
              <a:t>	2.2. Кредиторская задолженность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/>
              <a:t>	2.3. Прочие источники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Расчет среднего</a:t>
            </a:r>
            <a:r>
              <a:rPr lang="en-US" dirty="0"/>
              <a:t> </a:t>
            </a:r>
            <a:r>
              <a:rPr lang="ru-RU" dirty="0"/>
              <a:t>остатка оборотных средств</a:t>
            </a:r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endParaRPr lang="ru-RU" altLang="ru-RU" dirty="0"/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dirty="0"/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dirty="0"/>
          </a:p>
          <a:p>
            <a:pPr marL="0" indent="0" algn="ctr">
              <a:buNone/>
            </a:pPr>
            <a:r>
              <a:rPr lang="ru-RU" altLang="ru-RU" sz="3600" dirty="0"/>
              <a:t>О = (½*О</a:t>
            </a:r>
            <a:r>
              <a:rPr lang="ru-RU" altLang="ru-RU" sz="2800" dirty="0"/>
              <a:t>1</a:t>
            </a:r>
            <a:r>
              <a:rPr lang="ru-RU" altLang="ru-RU" sz="3600" dirty="0"/>
              <a:t> + О</a:t>
            </a:r>
            <a:r>
              <a:rPr lang="ru-RU" altLang="ru-RU" sz="2800" dirty="0"/>
              <a:t>2 </a:t>
            </a:r>
            <a:r>
              <a:rPr lang="ru-RU" altLang="ru-RU" sz="3600" dirty="0"/>
              <a:t>+ … + О</a:t>
            </a:r>
            <a:r>
              <a:rPr lang="ru-RU" altLang="ru-RU" sz="2800" dirty="0"/>
              <a:t>12</a:t>
            </a:r>
            <a:r>
              <a:rPr lang="ru-RU" altLang="ru-RU" sz="3600" dirty="0"/>
              <a:t> + ½*О</a:t>
            </a:r>
            <a:r>
              <a:rPr lang="ru-RU" altLang="ru-RU" sz="2800" dirty="0"/>
              <a:t>13</a:t>
            </a:r>
            <a:r>
              <a:rPr lang="ru-RU" altLang="ru-RU" sz="3600" dirty="0"/>
              <a:t>)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600"/>
              <a:t>Стоимостная оценка учета и списания материальных запасов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ru-RU"/>
          </a:p>
          <a:p>
            <a:pPr eaLnBrk="1" hangingPunct="1"/>
            <a:endParaRPr lang="en-US" altLang="ru-RU"/>
          </a:p>
          <a:p>
            <a:pPr eaLnBrk="1" hangingPunct="1"/>
            <a:r>
              <a:rPr lang="ru-RU" altLang="ru-RU"/>
              <a:t>Специфическая идентификация (по себестоимости каждой единицы)</a:t>
            </a:r>
          </a:p>
          <a:p>
            <a:pPr eaLnBrk="1" hangingPunct="1"/>
            <a:r>
              <a:rPr lang="ru-RU" altLang="ru-RU"/>
              <a:t>По средневзвешенной стоимости</a:t>
            </a:r>
          </a:p>
          <a:p>
            <a:pPr eaLnBrk="1" hangingPunct="1"/>
            <a:r>
              <a:rPr lang="ru-RU" altLang="ru-RU"/>
              <a:t>Метод ФИФО (</a:t>
            </a:r>
            <a:r>
              <a:rPr lang="en-US" altLang="ru-RU"/>
              <a:t>first income, first outcome</a:t>
            </a:r>
            <a:r>
              <a:rPr lang="ru-RU" altLang="ru-RU"/>
              <a:t>)</a:t>
            </a:r>
            <a:endParaRPr lang="en-US" altLang="ru-RU"/>
          </a:p>
          <a:p>
            <a:pPr eaLnBrk="1" hangingPunct="1"/>
            <a:r>
              <a:rPr lang="ru-RU" altLang="ru-RU"/>
              <a:t>Метод ЛИФО (</a:t>
            </a:r>
            <a:r>
              <a:rPr lang="en-US" altLang="ru-RU"/>
              <a:t>last income, first outcome</a:t>
            </a:r>
            <a:r>
              <a:rPr lang="ru-RU" altLang="ru-RU"/>
              <a:t>)</a:t>
            </a: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4000" dirty="0"/>
              <a:t>Определение потребности в оборотных средствах</a:t>
            </a: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Нормирование</a:t>
            </a:r>
            <a:r>
              <a:rPr lang="ru-RU" dirty="0"/>
              <a:t> оборотных средств – это установление экономически и технически обоснованной потребности в оборотных средствах</a:t>
            </a:r>
          </a:p>
          <a:p>
            <a:pPr marL="0" indent="0" algn="just">
              <a:buNone/>
            </a:pPr>
            <a:r>
              <a:rPr lang="ru-RU" b="1" dirty="0"/>
              <a:t>Цель нормирования </a:t>
            </a:r>
            <a:r>
              <a:rPr lang="ru-RU" dirty="0"/>
              <a:t>– определение минимальной и достаточной потребности в оборотных средствах предприятия на образование запасов производства, на обеспечение финансовыми ресурсами производственного процесса и сбыта готовой продукции</a:t>
            </a:r>
          </a:p>
          <a:p>
            <a:pPr marL="0" indent="0" algn="just">
              <a:buNone/>
            </a:pPr>
            <a:endParaRPr lang="ru-RU" altLang="ru-RU" dirty="0"/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260D9-03CA-4EE7-9DA6-57BC4305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 чего зависит величина оборотных средств?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FD1432-645B-48F7-BBE6-F6C25068E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объемы выпускаемой продукции </a:t>
            </a:r>
          </a:p>
          <a:p>
            <a:r>
              <a:rPr lang="ru-RU" dirty="0"/>
              <a:t>ассортимент продукции </a:t>
            </a:r>
          </a:p>
          <a:p>
            <a:r>
              <a:rPr lang="ru-RU" dirty="0"/>
              <a:t>условия сбыта и снабжения производства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8578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FCFE0-6049-43D7-8188-F454DADA7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норматива </a:t>
            </a:r>
            <a:r>
              <a:rPr lang="ru-RU" dirty="0" err="1"/>
              <a:t>ОбС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B755EE-251C-4D72-893A-483A04E8A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altLang="ru-RU" dirty="0"/>
          </a:p>
          <a:p>
            <a:pPr marL="0" indent="0" algn="ctr">
              <a:buNone/>
            </a:pPr>
            <a:r>
              <a:rPr lang="ru-RU" altLang="ru-RU" dirty="0"/>
              <a:t>Норматив оборотных средств</a:t>
            </a:r>
            <a:r>
              <a:rPr lang="en-US" altLang="ru-RU" dirty="0"/>
              <a:t> </a:t>
            </a:r>
            <a:r>
              <a:rPr lang="ru-RU" altLang="ru-RU" dirty="0"/>
              <a:t>(руб.) = </a:t>
            </a:r>
          </a:p>
          <a:p>
            <a:pPr marL="0" indent="0" algn="ctr">
              <a:buNone/>
            </a:pPr>
            <a:r>
              <a:rPr lang="ru-RU" altLang="ru-RU" dirty="0"/>
              <a:t>Норма оборотных средств (в днях или %) ×</a:t>
            </a:r>
          </a:p>
          <a:p>
            <a:pPr marL="0" indent="0" algn="ctr">
              <a:buNone/>
            </a:pPr>
            <a:r>
              <a:rPr lang="ru-RU" altLang="ru-RU" dirty="0"/>
              <a:t> однодневный расход материальных ресурсов (руб.)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814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0683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600"/>
              <a:t>Метод прямого счета норматива оборотных средств</a:t>
            </a:r>
          </a:p>
        </p:txBody>
      </p:sp>
      <p:sp>
        <p:nvSpPr>
          <p:cNvPr id="14339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 typeface="Wingdings 2" pitchFamily="18" charset="2"/>
              <a:buNone/>
            </a:pPr>
            <a:r>
              <a:rPr lang="ru-RU" dirty="0"/>
              <a:t>Расчет ведется по каждому элементу оборотных средств и внутри каждого элемента по однородной группе материалов.</a:t>
            </a:r>
            <a:br>
              <a:rPr lang="ru-RU" dirty="0"/>
            </a:b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Совокупный норматив элемента оборотных средств = </a:t>
            </a:r>
          </a:p>
          <a:p>
            <a:pPr marL="0" indent="0">
              <a:buFont typeface="Wingdings 2" pitchFamily="18" charset="2"/>
              <a:buNone/>
            </a:pPr>
            <a:r>
              <a:rPr lang="el-GR" altLang="ru-RU" dirty="0"/>
              <a:t>Σ</a:t>
            </a:r>
            <a:r>
              <a:rPr lang="ru-RU" altLang="ru-RU" dirty="0"/>
              <a:t> нормативов элементов оборотных средств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r>
              <a:rPr lang="ru-RU" b="1" dirty="0"/>
              <a:t>1 этап</a:t>
            </a:r>
            <a:r>
              <a:rPr lang="ru-RU" dirty="0"/>
              <a:t>: на 1-ом этапе все многообразие потребляемых ресурсов классифицируется по группам, видам и типоразмерам.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dirty="0"/>
              <a:t>2 этап</a:t>
            </a:r>
            <a:r>
              <a:rPr lang="ru-RU" dirty="0"/>
              <a:t>: по каждой позиции 1-го этапа рассчитывается потребность данного вида материального ресурса в натуральных единицах измерения (на год, квартал).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dirty="0"/>
              <a:t>3 этап</a:t>
            </a:r>
            <a:r>
              <a:rPr lang="ru-RU" dirty="0"/>
              <a:t>: определяется среднесуточная потребность или среднесуточный расход данного вида материальных ресурсов тоже в натуральных единицах измерения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dirty="0"/>
              <a:t>4 этап</a:t>
            </a:r>
            <a:r>
              <a:rPr lang="ru-RU" dirty="0"/>
              <a:t>: по каждой позиции устанавливается норма запаса товарно-материальных ценностей в (днях обеспеченности)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/>
              <a:t>Аналитический метод нормирования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Используют тогда, когда нет существенных изменений в условиях работы предприятия по сравнению с базовым периодом. </a:t>
            </a:r>
          </a:p>
          <a:p>
            <a:pPr marL="0" indent="0" algn="just">
              <a:buNone/>
            </a:pPr>
            <a:r>
              <a:rPr lang="ru-RU" dirty="0"/>
              <a:t>В качестве базы берутся отчетные данные прошлого периода работы. </a:t>
            </a:r>
          </a:p>
          <a:p>
            <a:pPr marL="0" indent="0" algn="just">
              <a:buNone/>
            </a:pPr>
            <a:r>
              <a:rPr lang="ru-RU" dirty="0"/>
              <a:t>Расчет норматива оборотных средств  ведется укрупнено с учетом темпов изменения объема производства.</a:t>
            </a: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Совокупный норматив оборотных средств =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 Индекс изменения объема производства </a:t>
            </a:r>
            <a:r>
              <a:rPr lang="ru-RU" altLang="ru-RU" sz="2800" dirty="0"/>
              <a:t>×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 Базисный уровень норматива</a:t>
            </a: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DBC75-DA47-41FF-B7D8-53B39795F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Коэффициентный метод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0B401F-3179-48CC-85A9-CCEE3BEE2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Предполагает установление нового норматива на базе норматива предыдущего периода с учетом изменения в условиях производства, снабжении, условиях реализации. </a:t>
            </a:r>
          </a:p>
          <a:p>
            <a:endParaRPr lang="ru-RU" dirty="0"/>
          </a:p>
          <a:p>
            <a:r>
              <a:rPr lang="ru-RU" dirty="0"/>
              <a:t>Второй и третий методы используют на предприятиях, которые проработали более года. При этом они сформировали свой ассортимент и уже организовали производственный процесс.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23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93821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600"/>
              <a:t>Направления нормирования оборотных средств</a:t>
            </a:r>
            <a:endParaRPr lang="ru-RU" altLang="ru-RU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4048125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400" dirty="0"/>
              <a:t>Нормирование в производственных запасах</a:t>
            </a:r>
          </a:p>
          <a:p>
            <a:pPr algn="just" eaLnBrk="1" hangingPunct="1">
              <a:defRPr/>
            </a:pPr>
            <a:r>
              <a:rPr lang="ru-RU" sz="2400" dirty="0"/>
              <a:t>Нормирование в незавершенном производстве</a:t>
            </a:r>
          </a:p>
          <a:p>
            <a:pPr algn="just" eaLnBrk="1" hangingPunct="1">
              <a:defRPr/>
            </a:pPr>
            <a:r>
              <a:rPr lang="ru-RU" sz="2400" dirty="0"/>
              <a:t>Нормирование в расходах будущих периодов</a:t>
            </a:r>
          </a:p>
          <a:p>
            <a:pPr algn="just" eaLnBrk="1" hangingPunct="1">
              <a:defRPr/>
            </a:pPr>
            <a:r>
              <a:rPr lang="ru-RU" sz="2400" dirty="0"/>
              <a:t>Нормирование в готовых изделиях на складе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01905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079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Нормирование оборотных средств в производственных запасах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11824"/>
          </a:xfrm>
        </p:spPr>
        <p:txBody>
          <a:bodyPr/>
          <a:lstStyle/>
          <a:p>
            <a:r>
              <a:rPr lang="ru-RU" b="1" dirty="0"/>
              <a:t>Норма подготовительного запаса</a:t>
            </a:r>
            <a:r>
              <a:rPr lang="ru-RU" dirty="0"/>
              <a:t> - </a:t>
            </a:r>
            <a:r>
              <a:rPr lang="ru-RU" sz="2200" dirty="0"/>
              <a:t>это время на приёмку, разгрузку, сортировку, складирование и лабораторный анализ (устанавливается путем хронометража)</a:t>
            </a:r>
          </a:p>
          <a:p>
            <a:r>
              <a:rPr lang="ru-RU" b="1" dirty="0"/>
              <a:t>Норма текущего (складского) запаса</a:t>
            </a:r>
            <a:r>
              <a:rPr lang="ru-RU" dirty="0"/>
              <a:t> </a:t>
            </a:r>
            <a:r>
              <a:rPr lang="ru-RU" sz="2200" dirty="0"/>
              <a:t>– половина среднего интервала поставок ТМЦ</a:t>
            </a:r>
          </a:p>
          <a:p>
            <a:r>
              <a:rPr lang="ru-RU" b="1" dirty="0"/>
              <a:t>Норма страхового (гарантийного) запаса </a:t>
            </a:r>
            <a:r>
              <a:rPr lang="ru-RU" sz="2200" dirty="0"/>
              <a:t>– </a:t>
            </a:r>
            <a:r>
              <a:rPr lang="ru-RU" sz="2200" dirty="0" err="1"/>
              <a:t>к.п</a:t>
            </a:r>
            <a:r>
              <a:rPr lang="ru-RU" sz="2200" dirty="0"/>
              <a:t>., до 50%  текущего запаса</a:t>
            </a:r>
          </a:p>
          <a:p>
            <a:r>
              <a:rPr lang="ru-RU" b="1" dirty="0"/>
              <a:t>Норма транспортного запаса </a:t>
            </a:r>
            <a:r>
              <a:rPr lang="ru-RU" dirty="0"/>
              <a:t>– </a:t>
            </a:r>
            <a:r>
              <a:rPr lang="ru-RU" sz="2200" dirty="0"/>
              <a:t>рассчитывается в случае, если время нахождения ценностей в пути больше времени движения расчетных документов</a:t>
            </a:r>
          </a:p>
          <a:p>
            <a:r>
              <a:rPr lang="ru-RU" b="1" dirty="0"/>
              <a:t>Технологический запас</a:t>
            </a:r>
            <a:r>
              <a:rPr lang="ru-RU" dirty="0"/>
              <a:t>  </a:t>
            </a:r>
            <a:r>
              <a:rPr lang="ru-RU" sz="2200" dirty="0"/>
              <a:t>учитывается, если он не является частью производственного процесса. Это время, необходимое для подготовки материалов к производству</a:t>
            </a:r>
          </a:p>
        </p:txBody>
      </p:sp>
    </p:spTree>
    <p:extLst>
      <p:ext uri="{BB962C8B-B14F-4D97-AF65-F5344CB8AC3E}">
        <p14:creationId xmlns:p14="http://schemas.microsoft.com/office/powerpoint/2010/main" val="326806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ED05AC-7563-4226-88A3-6BB5A2396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5E1199-7ADB-4A35-9627-C48BA00D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525658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Текущий запас (основной) </a:t>
            </a:r>
            <a:r>
              <a:rPr lang="ru-RU" dirty="0"/>
              <a:t>создается для обеспечения бесперебойной работы предприятия в период между двумя смежными поставками</a:t>
            </a:r>
          </a:p>
          <a:p>
            <a:endParaRPr lang="ru-RU" dirty="0"/>
          </a:p>
          <a:p>
            <a:r>
              <a:rPr lang="ru-RU" dirty="0" err="1"/>
              <a:t>Зтек</a:t>
            </a:r>
            <a:r>
              <a:rPr lang="ru-RU" dirty="0"/>
              <a:t> = </a:t>
            </a:r>
            <a:r>
              <a:rPr lang="ru-RU" dirty="0" err="1"/>
              <a:t>Мс</a:t>
            </a:r>
            <a:r>
              <a:rPr lang="ru-RU" dirty="0"/>
              <a:t> * </a:t>
            </a:r>
            <a:r>
              <a:rPr lang="ru-RU" dirty="0" err="1"/>
              <a:t>Ип</a:t>
            </a:r>
            <a:r>
              <a:rPr lang="ru-RU" dirty="0"/>
              <a:t> * </a:t>
            </a:r>
            <a:r>
              <a:rPr lang="ru-RU" dirty="0" err="1"/>
              <a:t>Кз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r>
              <a:rPr lang="ru-RU" dirty="0" err="1"/>
              <a:t>Мс</a:t>
            </a:r>
            <a:r>
              <a:rPr lang="ru-RU" dirty="0"/>
              <a:t>  - суточная потребность в материалах</a:t>
            </a:r>
          </a:p>
          <a:p>
            <a:r>
              <a:rPr lang="ru-RU" dirty="0" err="1"/>
              <a:t>Ип</a:t>
            </a:r>
            <a:r>
              <a:rPr lang="ru-RU" dirty="0"/>
              <a:t> - интервал поставок</a:t>
            </a:r>
          </a:p>
          <a:p>
            <a:r>
              <a:rPr lang="ru-RU" dirty="0" err="1"/>
              <a:t>Кз</a:t>
            </a:r>
            <a:r>
              <a:rPr lang="ru-RU" dirty="0"/>
              <a:t> - коэффициент задержек материалов в запасе - это показатель, который отражает, насколько эффективно используются запасы материалов на предприятии. Он позволяет оценить, какая часть запасов остаётся невостребованной и задерживается на складе.</a:t>
            </a:r>
          </a:p>
          <a:p>
            <a:r>
              <a:rPr lang="ru-RU" dirty="0" err="1"/>
              <a:t>Кз</a:t>
            </a:r>
            <a:r>
              <a:rPr lang="ru-RU" dirty="0"/>
              <a:t> = </a:t>
            </a:r>
            <a:r>
              <a:rPr lang="ru-RU" dirty="0" err="1"/>
              <a:t>Знорм</a:t>
            </a:r>
            <a:r>
              <a:rPr lang="ru-RU" dirty="0"/>
              <a:t> / </a:t>
            </a:r>
            <a:r>
              <a:rPr lang="ru-RU" dirty="0" err="1"/>
              <a:t>Зср.факт</a:t>
            </a:r>
            <a:r>
              <a:rPr lang="ru-RU" dirty="0"/>
              <a:t> – отношение нормативного запаса к средней фактической величине запаса</a:t>
            </a:r>
          </a:p>
          <a:p>
            <a:r>
              <a:rPr lang="ru-RU" dirty="0"/>
              <a:t>Если коэффициент равен 1, то весь запас используется эффективно и без задержек. </a:t>
            </a:r>
          </a:p>
          <a:p>
            <a:r>
              <a:rPr lang="ru-RU" dirty="0"/>
              <a:t>Если коэффициент больше 1, то часть запаса задерживается на складе и не используется вовремя. Это может привести к дополнительным затратам на хранение и потере прибыли из-за простоя материалов.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079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7D218-3F89-4245-9BCA-F2F8F4089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Страховой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632040-4393-434A-AF0F-F8F4EED29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создается на случай непредвиденных отклонений в снабжении. Это второй по величине вид запасов. Продолжительность пребывания в составе этого запаса, приблизительно, 50% от продолжительности пребывания в составе текущего запаса.</a:t>
            </a:r>
            <a:br>
              <a:rPr lang="ru-RU" dirty="0"/>
            </a:br>
            <a:br>
              <a:rPr lang="ru-RU" dirty="0"/>
            </a:br>
            <a:r>
              <a:rPr lang="ru-RU" dirty="0" err="1"/>
              <a:t>Зстр</a:t>
            </a:r>
            <a:r>
              <a:rPr lang="ru-RU" dirty="0"/>
              <a:t> = 0,5 * </a:t>
            </a:r>
            <a:r>
              <a:rPr lang="ru-RU" dirty="0" err="1"/>
              <a:t>Зтек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485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8569A8-501B-4546-BFF3-C37575258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Транспортный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7AF244-2C28-49CA-9AA7-A5887D20C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рассчитывается в случае, если время нахождения ценностей в пути больше времени движения расчетных документов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Зтр</a:t>
            </a:r>
            <a:r>
              <a:rPr lang="ru-RU" sz="2400" dirty="0"/>
              <a:t> = </a:t>
            </a:r>
            <a:r>
              <a:rPr lang="ru-RU" sz="2400" dirty="0" err="1"/>
              <a:t>Мс</a:t>
            </a:r>
            <a:r>
              <a:rPr lang="ru-RU" sz="2400" dirty="0"/>
              <a:t> * </a:t>
            </a:r>
            <a:r>
              <a:rPr lang="ru-RU" sz="2400" dirty="0" err="1"/>
              <a:t>Здн</a:t>
            </a:r>
            <a:r>
              <a:rPr lang="ru-RU" sz="2400" dirty="0"/>
              <a:t> </a:t>
            </a:r>
          </a:p>
          <a:p>
            <a:r>
              <a:rPr lang="ru-RU" dirty="0" err="1"/>
              <a:t>Мс</a:t>
            </a:r>
            <a:r>
              <a:rPr lang="ru-RU" dirty="0"/>
              <a:t> – суточная потребность в материалах</a:t>
            </a:r>
          </a:p>
          <a:p>
            <a:r>
              <a:rPr lang="ru-RU" dirty="0" err="1"/>
              <a:t>Здн</a:t>
            </a:r>
            <a:r>
              <a:rPr lang="ru-RU" dirty="0"/>
              <a:t> – количество дней разницы между грузооборотом и документооборотом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073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C5ABB-3395-4151-9307-5487C393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Технологический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42DDE0-5191-4B69-AFCA-017994AA9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Технологический запас необходимо учитывать, только в том случае, если данный вид товара нуждается в предварительной обработке. Но при этом обработка не является частью технологического процесса.</a:t>
            </a:r>
          </a:p>
          <a:p>
            <a:r>
              <a:rPr lang="ru-RU" sz="2200" dirty="0"/>
              <a:t>Это время, необходимое для подготовки материалов к производству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518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956CF-5785-4755-BA2C-1655955F5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Подготовительный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97793B-A9EB-4CAA-952D-C8F327E41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Норма подготовительного запаса</a:t>
            </a:r>
            <a:r>
              <a:rPr lang="ru-RU" dirty="0"/>
              <a:t> - </a:t>
            </a:r>
            <a:r>
              <a:rPr lang="ru-RU" sz="2000" dirty="0"/>
              <a:t>это время на приёмку, разгрузку, сортировку, складирование и лабораторный анализ (устанавливается путем хронометража)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390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486B20-9D12-482F-8940-5ADA66449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Сезонный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FF709E-6FA3-4B2B-9635-E6B32EAE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Устанавливается на предприятиях перерабатывающей промышленности (например, сельского хозяйства)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625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69D07-2393-4FDE-8783-CC6FAAD53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Формула для определения размера одной партии заказа</a:t>
            </a:r>
            <a:r>
              <a:rPr lang="en-US" dirty="0"/>
              <a:t> (</a:t>
            </a:r>
            <a:r>
              <a:rPr lang="ru-RU" dirty="0"/>
              <a:t>формула Вильсона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E7BD58-25AC-4DB9-AD2F-D89E0DF59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NT – общая потребность в материалах за период T </a:t>
            </a:r>
          </a:p>
          <a:p>
            <a:r>
              <a:rPr lang="ru-RU" dirty="0"/>
              <a:t>Z – стоимость выполнения одной партии заказов (транспортные издержки и т.п.) </a:t>
            </a:r>
          </a:p>
          <a:p>
            <a:r>
              <a:rPr lang="ru-RU" dirty="0"/>
              <a:t>З</a:t>
            </a:r>
            <a:r>
              <a:rPr lang="ru-RU" sz="1800" dirty="0"/>
              <a:t>Х</a:t>
            </a:r>
            <a:r>
              <a:rPr lang="ru-RU" dirty="0"/>
              <a:t> – затраты на хранение единицы материалов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ED412C-AB30-4028-81AA-FE783435A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1690689"/>
            <a:ext cx="2015478" cy="129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74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628800"/>
            <a:ext cx="7886700" cy="4548163"/>
          </a:xfrm>
        </p:spPr>
        <p:txBody>
          <a:bodyPr/>
          <a:lstStyle/>
          <a:p>
            <a:r>
              <a:rPr lang="ru-RU" dirty="0"/>
              <a:t>Годовой спрос на вентили стоимостью $4 за штуку равен 1000 единиц. Затраты хранения оцениваются в 10% от стоимости каждого изделия. Средняя стоимость заказа составляет $ 10 за заказ. В году 270 рабочих дней. </a:t>
            </a:r>
          </a:p>
          <a:p>
            <a:r>
              <a:rPr lang="ru-RU" dirty="0"/>
              <a:t>Определите размер заказа. </a:t>
            </a:r>
          </a:p>
          <a:p>
            <a:r>
              <a:rPr lang="ru-RU" dirty="0"/>
              <a:t>Определите оптимальное число дней между заказами.</a:t>
            </a:r>
          </a:p>
        </p:txBody>
      </p:sp>
    </p:spTree>
    <p:extLst>
      <p:ext uri="{BB962C8B-B14F-4D97-AF65-F5344CB8AC3E}">
        <p14:creationId xmlns:p14="http://schemas.microsoft.com/office/powerpoint/2010/main" val="2619613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20688"/>
            <a:ext cx="7886700" cy="555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1. Расчет оптимального размера заказа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Оптимальный размер заказа рассчитывается по формуле Вильсона:</a:t>
            </a:r>
          </a:p>
          <a:p>
            <a:pPr marL="0" indent="0">
              <a:buNone/>
            </a:pPr>
            <a:r>
              <a:rPr lang="en-US" dirty="0"/>
              <a:t>q = √2*1000</a:t>
            </a:r>
            <a:r>
              <a:rPr lang="ru-RU" dirty="0"/>
              <a:t>*10</a:t>
            </a:r>
            <a:r>
              <a:rPr lang="en-US" dirty="0"/>
              <a:t> </a:t>
            </a:r>
            <a:r>
              <a:rPr lang="ru-RU" dirty="0"/>
              <a:t>/ 0,4 = 223,6 шт.</a:t>
            </a:r>
          </a:p>
          <a:p>
            <a:pPr marL="0" indent="0">
              <a:buNone/>
            </a:pPr>
            <a:r>
              <a:rPr lang="ru-RU" dirty="0"/>
              <a:t>Оптимальная периодичность пополнения запаса:</a:t>
            </a:r>
          </a:p>
          <a:p>
            <a:pPr marL="0" indent="0">
              <a:buNone/>
            </a:pPr>
            <a:r>
              <a:rPr lang="ru-RU" dirty="0" err="1"/>
              <a:t>Топт</a:t>
            </a:r>
            <a:r>
              <a:rPr lang="ru-RU" dirty="0"/>
              <a:t> = </a:t>
            </a:r>
            <a:r>
              <a:rPr lang="en-US" dirty="0"/>
              <a:t>q </a:t>
            </a:r>
            <a:r>
              <a:rPr lang="ru-RU" dirty="0"/>
              <a:t>/ </a:t>
            </a:r>
            <a:r>
              <a:rPr lang="en-US" dirty="0"/>
              <a:t>N</a:t>
            </a:r>
            <a:r>
              <a:rPr lang="en-US" sz="1400" dirty="0"/>
              <a:t>T</a:t>
            </a:r>
            <a:r>
              <a:rPr lang="en-US" dirty="0"/>
              <a:t> = 223</a:t>
            </a:r>
            <a:r>
              <a:rPr lang="ru-RU" dirty="0"/>
              <a:t>,6 / 1000 = 0,224 года = 81,76 календарных дня.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2. Интервал времени между заказами при условии соблюдения оптимальной партии поставки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t = </a:t>
            </a:r>
            <a:r>
              <a:rPr lang="ru-RU" dirty="0"/>
              <a:t>количество рабочих дней в году / количество партий поставки</a:t>
            </a:r>
            <a:r>
              <a:rPr lang="en-US" dirty="0"/>
              <a:t> n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n</a:t>
            </a:r>
            <a:r>
              <a:rPr lang="ru-RU" dirty="0"/>
              <a:t> = </a:t>
            </a:r>
            <a:r>
              <a:rPr lang="en-US" dirty="0"/>
              <a:t>N</a:t>
            </a:r>
            <a:r>
              <a:rPr lang="en-US" sz="1400" dirty="0"/>
              <a:t>T</a:t>
            </a:r>
            <a:r>
              <a:rPr lang="ru-RU" sz="1400" dirty="0"/>
              <a:t> / </a:t>
            </a:r>
            <a:r>
              <a:rPr lang="en-US" dirty="0"/>
              <a:t>q</a:t>
            </a:r>
            <a:r>
              <a:rPr lang="ru-RU" dirty="0"/>
              <a:t> = 1000 / 223,6 = 4,47 партии</a:t>
            </a:r>
          </a:p>
          <a:p>
            <a:pPr marL="0" indent="0">
              <a:buNone/>
            </a:pPr>
            <a:r>
              <a:rPr lang="en-US" dirty="0"/>
              <a:t>t =</a:t>
            </a:r>
            <a:r>
              <a:rPr lang="ru-RU" dirty="0"/>
              <a:t> 270 / 4,47 = 60,4 рабочих дня (что соответствует 81,76 календарных дня)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42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C0402-7872-4723-AC61-BBBA688D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Нормирование оборотных средств в незавершенном производстве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F1509A-1554-44B9-824B-51C4F0658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/>
              <a:t>Ннзп</a:t>
            </a:r>
            <a:r>
              <a:rPr lang="ru-RU" dirty="0"/>
              <a:t> = </a:t>
            </a:r>
            <a:r>
              <a:rPr lang="ru-RU" dirty="0" err="1"/>
              <a:t>Тпр.ц</a:t>
            </a:r>
            <a:r>
              <a:rPr lang="ru-RU" dirty="0"/>
              <a:t>. * З </a:t>
            </a:r>
            <a:r>
              <a:rPr lang="ru-RU" dirty="0" err="1"/>
              <a:t>ср.сут</a:t>
            </a:r>
            <a:r>
              <a:rPr lang="ru-RU" dirty="0"/>
              <a:t>. * </a:t>
            </a:r>
            <a:r>
              <a:rPr lang="en-US" dirty="0"/>
              <a:t>k</a:t>
            </a:r>
            <a:r>
              <a:rPr lang="ru-RU" dirty="0"/>
              <a:t> н. з.</a:t>
            </a:r>
          </a:p>
          <a:p>
            <a:endParaRPr lang="ru-RU" dirty="0"/>
          </a:p>
          <a:p>
            <a:r>
              <a:rPr lang="ru-RU" dirty="0" err="1"/>
              <a:t>Тпр.ц</a:t>
            </a:r>
            <a:r>
              <a:rPr lang="ru-RU" dirty="0"/>
              <a:t>. – длительность производственного цикла</a:t>
            </a:r>
          </a:p>
          <a:p>
            <a:r>
              <a:rPr lang="ru-RU" dirty="0"/>
              <a:t>З </a:t>
            </a:r>
            <a:r>
              <a:rPr lang="ru-RU" dirty="0" err="1"/>
              <a:t>ср.сут</a:t>
            </a:r>
            <a:r>
              <a:rPr lang="ru-RU" dirty="0"/>
              <a:t>. – среднесуточные затраты</a:t>
            </a:r>
          </a:p>
          <a:p>
            <a:r>
              <a:rPr lang="en-US" dirty="0"/>
              <a:t>K</a:t>
            </a:r>
            <a:r>
              <a:rPr lang="ru-RU" dirty="0"/>
              <a:t> н. з. - коэффициент нарастания затрат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239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FA9B5-3D80-43D3-ACD1-541E077E4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Нарастание затрат в производстве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E4F2A7-7DD3-4075-875A-85BB813D4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Все затраты в процессе про­изводства делятся на  единовременные и нарастающие</a:t>
            </a:r>
          </a:p>
          <a:p>
            <a:r>
              <a:rPr lang="ru-RU" dirty="0"/>
              <a:t>К единовременным относятся затраты, производимые в начале производственного цикла: затраты сырья, материа­лов, полуфабрикатов. </a:t>
            </a:r>
          </a:p>
          <a:p>
            <a:r>
              <a:rPr lang="ru-RU" dirty="0"/>
              <a:t>Остальные затраты считаются нара­стающими: </a:t>
            </a:r>
          </a:p>
          <a:p>
            <a:pPr marL="0" indent="0" algn="ctr">
              <a:buNone/>
            </a:pPr>
            <a:r>
              <a:rPr lang="ru-RU" dirty="0" err="1"/>
              <a:t>Кн.з</a:t>
            </a:r>
            <a:r>
              <a:rPr lang="ru-RU" dirty="0"/>
              <a:t>. = 0,5 * (1 + </a:t>
            </a:r>
            <a:r>
              <a:rPr lang="ru-RU" dirty="0" err="1"/>
              <a:t>Сн</a:t>
            </a:r>
            <a:r>
              <a:rPr lang="ru-RU" dirty="0"/>
              <a:t> / </a:t>
            </a:r>
            <a:r>
              <a:rPr lang="ru-RU" dirty="0" err="1"/>
              <a:t>Ск</a:t>
            </a:r>
            <a:r>
              <a:rPr lang="ru-RU" dirty="0"/>
              <a:t>), </a:t>
            </a:r>
          </a:p>
          <a:p>
            <a:r>
              <a:rPr lang="ru-RU" dirty="0" err="1"/>
              <a:t>Сн</a:t>
            </a:r>
            <a:r>
              <a:rPr lang="ru-RU" dirty="0"/>
              <a:t> – начальные затраты, </a:t>
            </a:r>
          </a:p>
          <a:p>
            <a:r>
              <a:rPr lang="ru-RU" dirty="0" err="1"/>
              <a:t>Ск</a:t>
            </a:r>
            <a:r>
              <a:rPr lang="ru-RU" dirty="0"/>
              <a:t> – конечные (полные) затраты. </a:t>
            </a:r>
          </a:p>
          <a:p>
            <a:endParaRPr lang="ru-RU" dirty="0"/>
          </a:p>
          <a:p>
            <a:r>
              <a:rPr lang="ru-RU" dirty="0"/>
              <a:t>Нарастание затрат может происходить неравномерно и равномерно:</a:t>
            </a:r>
          </a:p>
          <a:p>
            <a:pPr marL="0" indent="0" algn="ctr">
              <a:buNone/>
            </a:pPr>
            <a:r>
              <a:rPr lang="ru-RU" dirty="0"/>
              <a:t> Н</a:t>
            </a:r>
            <a:r>
              <a:rPr lang="ru-RU" sz="1400" dirty="0"/>
              <a:t>НЗП</a:t>
            </a:r>
            <a:r>
              <a:rPr lang="ru-RU" dirty="0"/>
              <a:t> = </a:t>
            </a:r>
            <a:r>
              <a:rPr lang="ru-RU" dirty="0" err="1"/>
              <a:t>Вдн</a:t>
            </a:r>
            <a:r>
              <a:rPr lang="ru-RU" dirty="0"/>
              <a:t> *  </a:t>
            </a:r>
            <a:r>
              <a:rPr lang="ru-RU" dirty="0" err="1"/>
              <a:t>t</a:t>
            </a:r>
            <a:r>
              <a:rPr lang="ru-RU" sz="1600" dirty="0" err="1"/>
              <a:t>HЗП</a:t>
            </a:r>
            <a:r>
              <a:rPr lang="ru-RU" dirty="0"/>
              <a:t> *  </a:t>
            </a:r>
            <a:r>
              <a:rPr lang="ru-RU" dirty="0" err="1"/>
              <a:t>Кн.з</a:t>
            </a:r>
            <a:r>
              <a:rPr lang="ru-RU" dirty="0"/>
              <a:t>., </a:t>
            </a:r>
          </a:p>
          <a:p>
            <a:r>
              <a:rPr lang="ru-RU" dirty="0" err="1"/>
              <a:t>Вдн</a:t>
            </a:r>
            <a:r>
              <a:rPr lang="ru-RU" dirty="0"/>
              <a:t> – среднедневной выпуск</a:t>
            </a:r>
          </a:p>
          <a:p>
            <a:r>
              <a:rPr lang="ru-RU" dirty="0" err="1"/>
              <a:t>tнзп</a:t>
            </a:r>
            <a:r>
              <a:rPr lang="ru-RU" dirty="0"/>
              <a:t> — время нахождения ОС в составе незавершенного производства (НЗП).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6319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D215AA-4481-4DD9-9131-A8C3773AB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норматива по готовой продукции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1B44D7-2EBD-4890-864A-D42DF8BF0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Норматив по готовой продукции определяется произведением одноднев­ного выпуска готовой продукции по производственной се­бестоимости и норме запаса в днях: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Норма запаса по готовой продукции зависит: </a:t>
            </a:r>
          </a:p>
          <a:p>
            <a:r>
              <a:rPr lang="ru-RU" dirty="0"/>
              <a:t>от продол­жительности транспортировки изделий со склада до стан­ции отправления и погрузки в транспортные средства; </a:t>
            </a:r>
          </a:p>
          <a:p>
            <a:r>
              <a:rPr lang="ru-RU" dirty="0"/>
              <a:t>от времени на накопление отдельных видов изделий для комп­лектования в партии и оформления платежных документов.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5F0A85-6452-471D-8CF6-82BCE0E54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780928"/>
            <a:ext cx="587929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4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1DF2B-5197-40A0-9867-47C141ED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Нормирование расходов будущих периодов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0011E4-C288-40C7-A7EC-8A5C97B18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Особенность расчета норматива оборотных средств по расходам будущих периодов состоит в том, что по нему не определяется норма оборотных средств: </a:t>
            </a:r>
          </a:p>
          <a:p>
            <a:pPr marL="0" indent="0" algn="ctr">
              <a:buNone/>
            </a:pPr>
            <a:r>
              <a:rPr lang="ru-RU" dirty="0"/>
              <a:t>Н</a:t>
            </a:r>
            <a:r>
              <a:rPr lang="ru-RU" sz="1600" dirty="0"/>
              <a:t>РБП</a:t>
            </a:r>
            <a:r>
              <a:rPr lang="ru-RU" dirty="0"/>
              <a:t> = </a:t>
            </a:r>
            <a:r>
              <a:rPr lang="ru-RU" dirty="0" err="1"/>
              <a:t>РБПн</a:t>
            </a:r>
            <a:r>
              <a:rPr lang="ru-RU" dirty="0"/>
              <a:t> + </a:t>
            </a:r>
            <a:r>
              <a:rPr lang="ru-RU" dirty="0" err="1"/>
              <a:t>РБПпл</a:t>
            </a:r>
            <a:r>
              <a:rPr lang="ru-RU" dirty="0"/>
              <a:t> – </a:t>
            </a:r>
            <a:r>
              <a:rPr lang="ru-RU" dirty="0" err="1"/>
              <a:t>РБПпл.пог</a:t>
            </a:r>
            <a:r>
              <a:rPr lang="ru-RU" dirty="0"/>
              <a:t>., </a:t>
            </a:r>
          </a:p>
          <a:p>
            <a:r>
              <a:rPr lang="ru-RU" dirty="0"/>
              <a:t>Н</a:t>
            </a:r>
            <a:r>
              <a:rPr lang="ru-RU" sz="1600" dirty="0"/>
              <a:t>РБП</a:t>
            </a:r>
            <a:r>
              <a:rPr lang="ru-RU" dirty="0"/>
              <a:t> – норматив расходов будущих периодов; </a:t>
            </a:r>
          </a:p>
          <a:p>
            <a:r>
              <a:rPr lang="ru-RU" dirty="0" err="1"/>
              <a:t>Рн</a:t>
            </a:r>
            <a:r>
              <a:rPr lang="ru-RU" dirty="0"/>
              <a:t> – сумма средств в расходах будущих периодов на нача­ло планируемого периода; </a:t>
            </a:r>
          </a:p>
          <a:p>
            <a:r>
              <a:rPr lang="ru-RU" dirty="0" err="1"/>
              <a:t>Pпл</a:t>
            </a:r>
            <a:r>
              <a:rPr lang="ru-RU" dirty="0"/>
              <a:t> – затраты планируемого периода на эти цели; </a:t>
            </a:r>
          </a:p>
          <a:p>
            <a:r>
              <a:rPr lang="ru-RU" dirty="0" err="1"/>
              <a:t>Рпл.пог</a:t>
            </a:r>
            <a:r>
              <a:rPr lang="ru-RU" dirty="0"/>
              <a:t>. – затраты в планируемом периоде, подлежащие списанию на себестоимость продукции.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4113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6A4901-8BEA-4533-8043-AAE1FECA3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Общий норматив оборотных средств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B9156A-E796-413D-9942-58C45B095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Это сумма частных нормативов: </a:t>
            </a:r>
          </a:p>
          <a:p>
            <a:endParaRPr lang="ru-RU" dirty="0"/>
          </a:p>
          <a:p>
            <a:pPr marL="0" indent="0" algn="ctr">
              <a:buNone/>
            </a:pPr>
            <a:r>
              <a:rPr lang="ru-RU" sz="2800" dirty="0" err="1"/>
              <a:t>Нобщ</a:t>
            </a:r>
            <a:r>
              <a:rPr lang="ru-RU" sz="2800" dirty="0"/>
              <a:t> = Н</a:t>
            </a:r>
            <a:r>
              <a:rPr lang="ru-RU" sz="2000" dirty="0"/>
              <a:t>ПЗ</a:t>
            </a:r>
            <a:r>
              <a:rPr lang="ru-RU" sz="2800" dirty="0"/>
              <a:t> + Н</a:t>
            </a:r>
            <a:r>
              <a:rPr lang="ru-RU" sz="2000" dirty="0"/>
              <a:t>НЗП</a:t>
            </a:r>
            <a:r>
              <a:rPr lang="ru-RU" sz="2800" dirty="0"/>
              <a:t> + Н</a:t>
            </a:r>
            <a:r>
              <a:rPr lang="ru-RU" sz="2000" dirty="0"/>
              <a:t>РБП</a:t>
            </a:r>
            <a:r>
              <a:rPr lang="ru-RU" sz="2800" dirty="0"/>
              <a:t> + Н</a:t>
            </a:r>
            <a:r>
              <a:rPr lang="ru-RU" sz="2000" dirty="0"/>
              <a:t>ГП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2271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600"/>
              <a:t>Оптимизация величины оборотных средств на этапе запасов:</a:t>
            </a:r>
          </a:p>
        </p:txBody>
      </p:sp>
      <p:sp>
        <p:nvSpPr>
          <p:cNvPr id="28675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Ликвидация транспортного запаса</a:t>
            </a:r>
          </a:p>
          <a:p>
            <a:r>
              <a:rPr lang="ru-RU" altLang="ru-RU" dirty="0"/>
              <a:t>Автоматизация складских операций</a:t>
            </a:r>
          </a:p>
          <a:p>
            <a:r>
              <a:rPr lang="ru-RU" altLang="ru-RU" dirty="0"/>
              <a:t>Компьютеризация складского учета.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3016"/>
            <a:ext cx="52387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707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575395"/>
          </a:xfrm>
        </p:spPr>
        <p:txBody>
          <a:bodyPr/>
          <a:lstStyle/>
          <a:p>
            <a:pPr algn="ctr" eaLnBrk="1" hangingPunct="1"/>
            <a:r>
              <a:rPr lang="ru-RU" altLang="ru-RU" sz="3600" dirty="0"/>
              <a:t>Оптимизация величины оборотных средств на этапе незавершенного производства:</a:t>
            </a:r>
          </a:p>
        </p:txBody>
      </p:sp>
      <p:sp>
        <p:nvSpPr>
          <p:cNvPr id="29699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/>
          <a:lstStyle/>
          <a:p>
            <a:pPr eaLnBrk="1" hangingPunct="1"/>
            <a:r>
              <a:rPr lang="ru-RU" altLang="ru-RU" dirty="0"/>
              <a:t>Автоматизация производственных процессов (например, АСУ ТП)</a:t>
            </a:r>
          </a:p>
          <a:p>
            <a:pPr eaLnBrk="1" hangingPunct="1"/>
            <a:r>
              <a:rPr lang="ru-RU" altLang="ru-RU" dirty="0"/>
              <a:t>Сокращение времени выполнения вспомогательных операций</a:t>
            </a:r>
          </a:p>
          <a:p>
            <a:pPr eaLnBrk="1" hangingPunct="1"/>
            <a:r>
              <a:rPr lang="ru-RU" altLang="ru-RU" dirty="0"/>
              <a:t>Сокращение внутрисменных и междусменных перерывов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776" y="4077072"/>
            <a:ext cx="5826224" cy="2672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270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600"/>
              <a:t>Оптимизация величины оборотных средств на этапе готовой продукции:</a:t>
            </a:r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Улучшение планирования сбыта</a:t>
            </a:r>
          </a:p>
          <a:p>
            <a:r>
              <a:rPr lang="ru-RU" altLang="ru-RU" dirty="0"/>
              <a:t>Отпуск продукции на условиях предоплаты</a:t>
            </a:r>
          </a:p>
          <a:p>
            <a:r>
              <a:rPr lang="ru-RU" altLang="ru-RU" dirty="0"/>
              <a:t>Уменьшение дебиторской задолженности (факторинг)</a:t>
            </a:r>
          </a:p>
          <a:p>
            <a:r>
              <a:rPr lang="ru-RU" altLang="ru-RU" dirty="0"/>
              <a:t>Ускорение расчетов с помощью онлайн - банкинга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06878"/>
            <a:ext cx="5354960" cy="236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790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Факторинг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ru-RU" sz="2000" dirty="0"/>
              <a:t>это комплекс финансовых услуг по работе с Дебиторской Задолженностью, включающих:</a:t>
            </a:r>
          </a:p>
          <a:p>
            <a:pPr>
              <a:defRPr/>
            </a:pPr>
            <a:r>
              <a:rPr lang="ru-RU" sz="2000" dirty="0"/>
              <a:t>финансирование под уступку дебиторской задолженности;</a:t>
            </a:r>
          </a:p>
          <a:p>
            <a:pPr>
              <a:defRPr/>
            </a:pPr>
            <a:r>
              <a:rPr lang="ru-RU" sz="2000" dirty="0"/>
              <a:t>страхование рисков просрочки платежа дебиторами;</a:t>
            </a:r>
          </a:p>
          <a:p>
            <a:pPr>
              <a:defRPr/>
            </a:pPr>
            <a:r>
              <a:rPr lang="ru-RU" sz="2000" dirty="0"/>
              <a:t>информационное обслуживание (проверка платежной дисциплины и надежности дебиторов в федеральном масштабе, онлайн -аналитика по дебиторской задолженности);</a:t>
            </a:r>
          </a:p>
          <a:p>
            <a:pPr>
              <a:defRPr/>
            </a:pPr>
            <a:r>
              <a:rPr lang="ru-RU" sz="2000" dirty="0"/>
              <a:t>АУДЗ (административное управление дебиторской задолженностью).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945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B5C45-2D73-4DF4-840E-399E0B25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на нормирование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F3C6F-12BB-44FE-99D4-67EE317EF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Определить норматив оборотных средств на готовую продукцию в расчете на квартал, если выпуск товарной продукции по плану на квартал – 54 млн. руб., норма оборота – 7,7 дня.</a:t>
            </a:r>
          </a:p>
          <a:p>
            <a:endParaRPr lang="ru-RU" sz="2400" dirty="0"/>
          </a:p>
          <a:p>
            <a:r>
              <a:rPr lang="ru-RU" sz="2400" dirty="0"/>
              <a:t>54 / 90 = 0,6 млн. в день – однодневный выпуск</a:t>
            </a:r>
          </a:p>
          <a:p>
            <a:r>
              <a:rPr lang="ru-RU" sz="2400" dirty="0"/>
              <a:t>Н </a:t>
            </a:r>
            <a:r>
              <a:rPr lang="ru-RU" sz="2400" dirty="0" err="1"/>
              <a:t>гп</a:t>
            </a:r>
            <a:r>
              <a:rPr lang="ru-RU" sz="2400" dirty="0"/>
              <a:t> = 0,6*7,7 = 4,62 млн. </a:t>
            </a:r>
            <a:r>
              <a:rPr lang="ru-RU" sz="2400"/>
              <a:t>руб.</a:t>
            </a:r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960820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F4695-83FF-40B8-9D6B-D76734D62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на нормирование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21BB3D-2168-4851-9C0D-DB4D735A5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764187"/>
          </a:xfrm>
        </p:spPr>
        <p:txBody>
          <a:bodyPr/>
          <a:lstStyle/>
          <a:p>
            <a:r>
              <a:rPr lang="ru-RU" dirty="0"/>
              <a:t>Определить норматив оборотных средств по материалам в расчете на квартал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CC081B9-8E47-45FA-8E8D-9B698CE05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929680"/>
              </p:ext>
            </p:extLst>
          </p:nvPr>
        </p:nvGraphicFramePr>
        <p:xfrm>
          <a:off x="629775" y="2204864"/>
          <a:ext cx="8067480" cy="267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849">
                  <a:extLst>
                    <a:ext uri="{9D8B030D-6E8A-4147-A177-3AD203B41FA5}">
                      <a16:colId xmlns:a16="http://schemas.microsoft.com/office/drawing/2014/main" val="1024570389"/>
                    </a:ext>
                  </a:extLst>
                </a:gridCol>
                <a:gridCol w="1100917">
                  <a:extLst>
                    <a:ext uri="{9D8B030D-6E8A-4147-A177-3AD203B41FA5}">
                      <a16:colId xmlns:a16="http://schemas.microsoft.com/office/drawing/2014/main" val="3381276684"/>
                    </a:ext>
                  </a:extLst>
                </a:gridCol>
                <a:gridCol w="915307">
                  <a:extLst>
                    <a:ext uri="{9D8B030D-6E8A-4147-A177-3AD203B41FA5}">
                      <a16:colId xmlns:a16="http://schemas.microsoft.com/office/drawing/2014/main" val="185958985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799376334"/>
                    </a:ext>
                  </a:extLst>
                </a:gridCol>
                <a:gridCol w="1099950">
                  <a:extLst>
                    <a:ext uri="{9D8B030D-6E8A-4147-A177-3AD203B41FA5}">
                      <a16:colId xmlns:a16="http://schemas.microsoft.com/office/drawing/2014/main" val="3699794888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2272551118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3721263123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4269630891"/>
                    </a:ext>
                  </a:extLst>
                </a:gridCol>
              </a:tblGrid>
              <a:tr h="782736">
                <a:tc>
                  <a:txBody>
                    <a:bodyPr/>
                    <a:lstStyle/>
                    <a:p>
                      <a:r>
                        <a:rPr lang="ru-RU" dirty="0"/>
                        <a:t>Материал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Суточный расход материала, тыс. руб. / день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Транспортный запас,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Приемка, погрузка, сортировка, складирование,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Подготовка к производству,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Текущий запас,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Гарантийный запас,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Норма оборотных средств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423398"/>
                  </a:ext>
                </a:extLst>
              </a:tr>
              <a:tr h="37687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447494"/>
                  </a:ext>
                </a:extLst>
              </a:tr>
              <a:tr h="35255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40478"/>
                  </a:ext>
                </a:extLst>
              </a:tr>
              <a:tr h="36731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271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072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8191822" cy="460851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Найдем норму оборота средств, суммируя длительности всех видов запаса, по каждому виду материала:</a:t>
            </a:r>
          </a:p>
          <a:p>
            <a:r>
              <a:rPr lang="ru-RU" dirty="0"/>
              <a:t>А: 3,2 + 1 + 3 + 20 + 10 = 37,2 дня.</a:t>
            </a:r>
          </a:p>
          <a:p>
            <a:r>
              <a:rPr lang="ru-RU" dirty="0"/>
              <a:t>Б: 1 + 1 +  7 + 3,5 = 12,5 дня.</a:t>
            </a:r>
          </a:p>
          <a:p>
            <a:r>
              <a:rPr lang="ru-RU" dirty="0"/>
              <a:t>В: 4 + 2 + 2 + 30 + 15 = 53 дня.</a:t>
            </a:r>
          </a:p>
          <a:p>
            <a:r>
              <a:rPr lang="ru-RU" dirty="0"/>
              <a:t>Найдем норматив оборотных средств по каждому виду материала:</a:t>
            </a:r>
          </a:p>
          <a:p>
            <a:r>
              <a:rPr lang="ru-RU" dirty="0"/>
              <a:t>А: 37,2 * 10 = 372 тыс. руб.</a:t>
            </a:r>
          </a:p>
          <a:p>
            <a:r>
              <a:rPr lang="ru-RU" dirty="0"/>
              <a:t>Б: 12,5 * 2 = 25 тыс. руб.</a:t>
            </a:r>
          </a:p>
          <a:p>
            <a:r>
              <a:rPr lang="ru-RU" dirty="0"/>
              <a:t>А: 53 * 6 = 318 тыс. руб.</a:t>
            </a:r>
          </a:p>
          <a:p>
            <a:r>
              <a:rPr lang="ru-RU" dirty="0"/>
              <a:t>Найдем общий норматив оборотных средств по всем материалам:</a:t>
            </a:r>
          </a:p>
          <a:p>
            <a:r>
              <a:rPr lang="ru-RU" dirty="0"/>
              <a:t>372 + 25 + 318 = 661 тыс. руб.</a:t>
            </a:r>
          </a:p>
          <a:p>
            <a:r>
              <a:rPr lang="ru-RU" dirty="0"/>
              <a:t>Ответ: общий норматив оборотных средств по всем материалам равен 661 тыс. руб.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1498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1739E-4ADF-4F64-A67F-296FE943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на нормирование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78289C-5655-4E40-A84D-187EAF2C7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Определить норматив оборотных средств на незавершенное производство в расчете на год. Единовременные затраты по плану на год: 46 млн. руб., последующие затраты по плану на год: 22 млн. руб.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5492096-7A76-407D-AB8A-7EE84D558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257760"/>
              </p:ext>
            </p:extLst>
          </p:nvPr>
        </p:nvGraphicFramePr>
        <p:xfrm>
          <a:off x="899592" y="3140968"/>
          <a:ext cx="7344816" cy="2080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404801281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1894113807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44534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Период изготовления,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Удельный вес изделий в общем объеме продукции по плановой себестоимости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78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86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46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192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46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54006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Найдем коэффициент нарастания затрат:</a:t>
            </a:r>
          </a:p>
          <a:p>
            <a:r>
              <a:rPr lang="en-US" dirty="0"/>
              <a:t>K</a:t>
            </a:r>
            <a:r>
              <a:rPr lang="ru-RU" sz="2000" dirty="0" err="1"/>
              <a:t>нз</a:t>
            </a:r>
            <a:r>
              <a:rPr lang="ru-RU" dirty="0"/>
              <a:t> = 0,5 * (1 + 46 / (46 + 22)) = 0,838</a:t>
            </a:r>
          </a:p>
          <a:p>
            <a:r>
              <a:rPr lang="ru-RU" dirty="0"/>
              <a:t>Найдем среднесуточные затраты по каждому изделию, исходя из доля каждого изделия в общем объеме продукции по плановой себестоимости и из общей суммы единовременных и последующих затрат по плану на год (46 + 22 млн.)</a:t>
            </a:r>
          </a:p>
          <a:p>
            <a:r>
              <a:rPr lang="ru-RU" dirty="0"/>
              <a:t>Изделие А: 68 000 * 0,4 / 365 = 74,52 тыс. руб.</a:t>
            </a:r>
          </a:p>
          <a:p>
            <a:r>
              <a:rPr lang="ru-RU" dirty="0"/>
              <a:t>Изделие Б: 68 000 * 0,45 / 365 = 83,835 тыс. руб.</a:t>
            </a:r>
          </a:p>
          <a:p>
            <a:r>
              <a:rPr lang="ru-RU" dirty="0"/>
              <a:t>Изделие В: 68 000 * 0,15 / 365 = 27,945 тыс. руб.</a:t>
            </a:r>
          </a:p>
          <a:p>
            <a:r>
              <a:rPr lang="ru-RU" dirty="0"/>
              <a:t>Найдем норматив на незавершенное производство по каждому изделию:</a:t>
            </a:r>
          </a:p>
          <a:p>
            <a:r>
              <a:rPr lang="ru-RU" dirty="0"/>
              <a:t>Изделие А: 30 * 74,52 * 0,838 = 1873,4 тыс. руб.</a:t>
            </a:r>
          </a:p>
          <a:p>
            <a:r>
              <a:rPr lang="ru-RU" dirty="0"/>
              <a:t>Изделие Б: 6 * 83,835 * 0,838 = 421,52 тыс. руб.</a:t>
            </a:r>
          </a:p>
          <a:p>
            <a:r>
              <a:rPr lang="ru-RU" dirty="0"/>
              <a:t>Изделие В: 14 * 27,945 * 0,838 = 327,85 тыс. руб.</a:t>
            </a:r>
          </a:p>
          <a:p>
            <a:r>
              <a:rPr lang="ru-RU" dirty="0"/>
              <a:t>Найдем общий норматив </a:t>
            </a:r>
            <a:r>
              <a:rPr lang="ru-RU" dirty="0" err="1"/>
              <a:t>ОбС</a:t>
            </a:r>
            <a:r>
              <a:rPr lang="ru-RU" dirty="0"/>
              <a:t> на незавершенное производство по всем изделиям:</a:t>
            </a:r>
          </a:p>
          <a:p>
            <a:r>
              <a:rPr lang="ru-RU" b="1" dirty="0" err="1"/>
              <a:t>Ннз</a:t>
            </a:r>
            <a:r>
              <a:rPr lang="ru-RU" dirty="0"/>
              <a:t> = 1873,4 + 421,52 + 327,85 = </a:t>
            </a:r>
            <a:r>
              <a:rPr lang="ru-RU" b="1" dirty="0"/>
              <a:t>2622,77 тыс. руб.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87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200">
                <a:latin typeface="Times New Roman" pitchFamily="18" charset="0"/>
                <a:cs typeface="Times New Roman" pitchFamily="18" charset="0"/>
              </a:rPr>
              <a:t>Показатели эффективности использования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Коэффициент оборачиваемости оборотных средств = 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Выручка / Средний остаток оборотных средств (руб./руб.)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Коэффициент загрузки средств в обороте = 1/Ко = 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Средний остаток оборотных средств / Выручка (руб./руб. или коп./руб.)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Показатели эффективности использования оборотных средств</a:t>
            </a:r>
            <a:endParaRPr lang="ru-RU" sz="4000" dirty="0"/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400" dirty="0"/>
              <a:t>Длительность одного оборота  =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/>
              <a:t>Средний остаток × Кол-во дней в периоде / Выручка (дни)</a:t>
            </a:r>
            <a:r>
              <a:rPr lang="en-US" altLang="ru-RU" sz="2400" dirty="0"/>
              <a:t> = </a:t>
            </a:r>
            <a:r>
              <a:rPr lang="ru-RU" altLang="ru-RU" sz="2400" dirty="0"/>
              <a:t>Кол-во дней в периоде/ </a:t>
            </a:r>
            <a:r>
              <a:rPr lang="ru-RU" altLang="ru-RU" sz="2400" dirty="0" err="1"/>
              <a:t>к-т</a:t>
            </a:r>
            <a:r>
              <a:rPr lang="ru-RU" altLang="ru-RU" sz="2400" dirty="0"/>
              <a:t> оборачиваемости</a:t>
            </a:r>
            <a:endParaRPr lang="en-US" altLang="ru-RU" sz="2400" dirty="0"/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sz="2400" dirty="0"/>
          </a:p>
          <a:p>
            <a:pPr marL="0" indent="0" algn="ctr" eaLnBrk="1" hangingPunct="1">
              <a:buNone/>
            </a:pPr>
            <a:r>
              <a:rPr lang="ru-RU" altLang="ru-RU" sz="2400" dirty="0"/>
              <a:t>Коэффициент оборачиваемости = </a:t>
            </a:r>
          </a:p>
          <a:p>
            <a:pPr marL="0" indent="0" algn="ctr" eaLnBrk="1" hangingPunct="1">
              <a:buNone/>
            </a:pPr>
            <a:r>
              <a:rPr lang="ru-RU" altLang="ru-RU" sz="2400" dirty="0"/>
              <a:t>Кол-во дней в периоде / Длительность одного оборота (обороты) = </a:t>
            </a:r>
          </a:p>
          <a:p>
            <a:pPr marL="0" indent="0" algn="ctr" eaLnBrk="1" hangingPunct="1">
              <a:buNone/>
            </a:pPr>
            <a:r>
              <a:rPr lang="ru-RU" dirty="0"/>
              <a:t>Выручка / </a:t>
            </a:r>
            <a:r>
              <a:rPr lang="ru-RU" sz="2400" dirty="0"/>
              <a:t>Средний остаток оборотных средств (руб./руб.)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Задача: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Определить дополнительный объем продукции в плановом году при тех же оборотных средствах, если число оборотов увеличивается на один. 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Выпуск продукции в базисном году – 30 тыс. руб., средний остаток оборотных средств в базисном году – 10 тыс. руб.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5415880"/>
          </a:xfrm>
        </p:spPr>
        <p:txBody>
          <a:bodyPr/>
          <a:lstStyle/>
          <a:p>
            <a:r>
              <a:rPr lang="ru-RU" dirty="0"/>
              <a:t>БП</a:t>
            </a:r>
          </a:p>
          <a:p>
            <a:r>
              <a:rPr lang="ru-RU" dirty="0" err="1"/>
              <a:t>Вбп</a:t>
            </a:r>
            <a:r>
              <a:rPr lang="ru-RU" dirty="0"/>
              <a:t> = 30 тыс. руб.</a:t>
            </a:r>
          </a:p>
          <a:p>
            <a:r>
              <a:rPr lang="ru-RU" dirty="0" err="1"/>
              <a:t>ОбСбп</a:t>
            </a:r>
            <a:r>
              <a:rPr lang="ru-RU" dirty="0"/>
              <a:t> = 10 тыс. руб.</a:t>
            </a:r>
          </a:p>
          <a:p>
            <a:r>
              <a:rPr lang="ru-RU" dirty="0"/>
              <a:t>Период 1 год</a:t>
            </a:r>
          </a:p>
          <a:p>
            <a:endParaRPr lang="ru-RU" dirty="0"/>
          </a:p>
          <a:p>
            <a:r>
              <a:rPr lang="ru-RU" dirty="0"/>
              <a:t>ПП</a:t>
            </a:r>
          </a:p>
          <a:p>
            <a:r>
              <a:rPr lang="ru-RU" dirty="0"/>
              <a:t>Период 1 год</a:t>
            </a:r>
          </a:p>
          <a:p>
            <a:r>
              <a:rPr lang="ru-RU" dirty="0" err="1"/>
              <a:t>ОбСпп</a:t>
            </a:r>
            <a:r>
              <a:rPr lang="ru-RU" dirty="0"/>
              <a:t> = 10 тыс. руб.</a:t>
            </a:r>
          </a:p>
          <a:p>
            <a:r>
              <a:rPr lang="ru-RU" dirty="0" err="1"/>
              <a:t>Копп</a:t>
            </a:r>
            <a:r>
              <a:rPr lang="ru-RU" dirty="0"/>
              <a:t> = </a:t>
            </a:r>
            <a:r>
              <a:rPr lang="ru-RU" dirty="0" err="1"/>
              <a:t>Кобп</a:t>
            </a:r>
            <a:r>
              <a:rPr lang="ru-RU" dirty="0"/>
              <a:t> +1</a:t>
            </a:r>
          </a:p>
          <a:p>
            <a:endParaRPr lang="ru-RU" dirty="0"/>
          </a:p>
          <a:p>
            <a:r>
              <a:rPr lang="ru-RU" dirty="0" err="1"/>
              <a:t>Впп</a:t>
            </a:r>
            <a:r>
              <a:rPr lang="ru-RU" dirty="0"/>
              <a:t>-? Изменение В - 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Решение: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К-т оборачиваемости базисного года = 30/10 = 3 руб./руб. или 3 оборота.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В плановом году к-т оборачиваемости станет 4 (3+1)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Выручка планового года = 10</a:t>
            </a:r>
            <a:r>
              <a:rPr lang="ru-RU" altLang="ru-RU" sz="2400" dirty="0"/>
              <a:t> ×4 = 40 тыс. руб.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 sz="2000" dirty="0"/>
              <a:t>Прирост выручки = 40-30 = 10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Задача</a:t>
            </a:r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4264025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В отчетном году сумма оборотных средств составила 100 тыс. руб. Длительность одного оборота оборотных средств – 35 дней. В будущем году объем реализуемой продукции увеличится на 5%. На сколько дней сократится время одного оборота при той же величине оборотных средств?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b="1">
                <a:latin typeface="Times New Roman" pitchFamily="18" charset="0"/>
                <a:cs typeface="Times New Roman" pitchFamily="18" charset="0"/>
              </a:rPr>
              <a:t>	 </a:t>
            </a:r>
            <a:endParaRPr lang="ru-RU" alt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1"/>
            <a:ext cx="8229600" cy="5127849"/>
          </a:xfrm>
        </p:spPr>
        <p:txBody>
          <a:bodyPr/>
          <a:lstStyle/>
          <a:p>
            <a:r>
              <a:rPr lang="ru-RU" dirty="0"/>
              <a:t>Отчетный период</a:t>
            </a:r>
          </a:p>
          <a:p>
            <a:r>
              <a:rPr lang="ru-RU" dirty="0" err="1"/>
              <a:t>ОбС</a:t>
            </a:r>
            <a:r>
              <a:rPr lang="ru-RU" dirty="0"/>
              <a:t> = 100 тыс.</a:t>
            </a:r>
          </a:p>
          <a:p>
            <a:r>
              <a:rPr lang="ru-RU" dirty="0" err="1"/>
              <a:t>Длит-ть</a:t>
            </a:r>
            <a:r>
              <a:rPr lang="ru-RU" dirty="0"/>
              <a:t> 1 об. = 35 дней.</a:t>
            </a:r>
          </a:p>
          <a:p>
            <a:r>
              <a:rPr lang="ru-RU" dirty="0"/>
              <a:t>Период 1 год (360 </a:t>
            </a:r>
            <a:r>
              <a:rPr lang="ru-RU" dirty="0" err="1"/>
              <a:t>дн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Плановый период</a:t>
            </a:r>
          </a:p>
          <a:p>
            <a:r>
              <a:rPr lang="ru-RU" dirty="0" err="1"/>
              <a:t>ОбС</a:t>
            </a:r>
            <a:r>
              <a:rPr lang="ru-RU" dirty="0"/>
              <a:t> = 100 тыс.</a:t>
            </a:r>
          </a:p>
          <a:p>
            <a:r>
              <a:rPr lang="ru-RU" dirty="0" err="1"/>
              <a:t>Впп</a:t>
            </a:r>
            <a:r>
              <a:rPr lang="ru-RU" dirty="0"/>
              <a:t> = </a:t>
            </a:r>
            <a:r>
              <a:rPr lang="ru-RU" dirty="0" err="1"/>
              <a:t>Воп</a:t>
            </a:r>
            <a:r>
              <a:rPr lang="ru-RU" dirty="0"/>
              <a:t> +5%</a:t>
            </a:r>
            <a:r>
              <a:rPr lang="en-US" dirty="0"/>
              <a:t> = 1080</a:t>
            </a:r>
            <a:endParaRPr lang="ru-RU" dirty="0"/>
          </a:p>
          <a:p>
            <a:r>
              <a:rPr lang="ru-RU" dirty="0"/>
              <a:t>Период 1 год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 eaLnBrk="1" hangingPunct="1"/>
            <a:r>
              <a:rPr lang="ru-RU" altLang="ru-RU" sz="3600"/>
              <a:t>Решение:</a:t>
            </a:r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Коэффициент оборачиваемости отчетного года = 365 дней / 35 дней = 10,43 оборота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 err="1"/>
              <a:t>Длит-ть</a:t>
            </a:r>
            <a:r>
              <a:rPr lang="ru-RU" altLang="ru-RU" dirty="0"/>
              <a:t> 1 об. = Кол-во дней в периоде / </a:t>
            </a:r>
            <a:r>
              <a:rPr lang="ru-RU" altLang="ru-RU" dirty="0" err="1"/>
              <a:t>к-т</a:t>
            </a:r>
            <a:r>
              <a:rPr lang="ru-RU" altLang="ru-RU" dirty="0"/>
              <a:t> </a:t>
            </a:r>
            <a:r>
              <a:rPr lang="ru-RU" altLang="ru-RU" dirty="0" err="1"/>
              <a:t>об-ти</a:t>
            </a:r>
            <a:endParaRPr lang="ru-RU" altLang="ru-RU" dirty="0"/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Выручка отчетного года = 100 тыс. </a:t>
            </a:r>
            <a:r>
              <a:rPr lang="ru-RU" altLang="ru-RU" sz="2400" dirty="0"/>
              <a:t>× 10,43 = 1043 тыс. руб.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/>
              <a:t>Выручка будущего года = 1043 +5% = 1095,15 тыс. руб.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/>
              <a:t>Длительность оборота в будущем периоде = 365 ×100 / 1095,15 = 33,3 дня.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/>
              <a:t>Время сокращения одного оборота оборотных средств = 33,3 – 35 = -1,7 дня.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/>
          <a:lstStyle/>
          <a:p>
            <a:pPr algn="ctr" eaLnBrk="1" hangingPunct="1"/>
            <a:r>
              <a:rPr lang="ru-RU" altLang="ru-RU"/>
              <a:t>Задача: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395288" y="1484313"/>
            <a:ext cx="8578850" cy="5040312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Выручка первого квартала – 250 тыс. руб., средний остаток оборотных средств – 25 тыс. руб. Во втором квартале объем реализации продукции увеличится на 10%, а время одного оборота оборотных средств будет сокращено на один день.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Найти: коэффициент оборачиваемости и время одного оборота в первом квартале, коэффициент оборачиваемости и абсолютную величину оборотных средств во втором квартале, а также относительную экономию оборотных средств (высвобождение оборотных средств) во втором квартале по сравнению с первым.</a:t>
            </a:r>
            <a:endParaRPr lang="en-US" altLang="ru-RU" dirty="0"/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altLang="ru-RU" dirty="0"/>
              <a:t>1 </a:t>
            </a:r>
            <a:r>
              <a:rPr lang="ru-RU" altLang="ru-RU" dirty="0"/>
              <a:t>кв. 	В1 = 250	ОбС1= 25	Период = 90 дней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2 кв. 	В2 = 275	Обс2 = ?	Период = 90 дней.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/>
          <a:lstStyle/>
          <a:p>
            <a:pPr algn="ctr" eaLnBrk="1" hangingPunct="1"/>
            <a:r>
              <a:rPr lang="ru-RU" altLang="ru-RU"/>
              <a:t>Решение:</a:t>
            </a:r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>
          <a:xfrm>
            <a:off x="468313" y="2205038"/>
            <a:ext cx="8229600" cy="316865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Коэффициент оборачиваемости 1 кв. = 250 тыс. / 25 тыс. = 10 руб./руб.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Время одного оборота = 90 / 10 = 9 дней.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Коэффициент оборачиваемости 2 кв. = 90 / (9-1) = 11,25 оборотов.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Выручка 2 кв. = 250 тыс. + 10% = 275 тыс. руб.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Об. средства 2 кв. = 275 тыс. / 11,25 = 24,444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Расчет относительной экономии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Вариант 1: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     Э (экономия </a:t>
            </a:r>
            <a:r>
              <a:rPr lang="ru-RU" dirty="0" err="1"/>
              <a:t>ОбС</a:t>
            </a:r>
            <a:r>
              <a:rPr lang="ru-RU" dirty="0"/>
              <a:t>) = </a:t>
            </a:r>
            <a:r>
              <a:rPr lang="ru-RU" dirty="0" err="1"/>
              <a:t>ОбС</a:t>
            </a:r>
            <a:r>
              <a:rPr lang="ru-RU" dirty="0"/>
              <a:t> 2 кв. – Выручка 2 кв. /    К-т оборачиваемости 1 кв.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(то есть условная величина оборотных средств, которая потребовалась бы, чтобы получить выручку 2-го квартала при скорости оборота 1-го квартала).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24,444 -  275 / </a:t>
            </a:r>
            <a:r>
              <a:rPr lang="ru-RU"/>
              <a:t>10 = 24,444 – 27,5 = -</a:t>
            </a:r>
            <a:r>
              <a:rPr lang="ru-RU" dirty="0"/>
              <a:t>3,056 тыс. руб.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Минус говорит об экономии. Если бы получился плюс, то это означало бы перерасход оборотных средств (или дополнительное вовлечение средств в оборот).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Расчет относительной экономии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163"/>
            <a:ext cx="8507288" cy="4389437"/>
          </a:xfrm>
        </p:spPr>
        <p:txBody>
          <a:bodyPr/>
          <a:lstStyle/>
          <a:p>
            <a:pPr>
              <a:defRPr/>
            </a:pPr>
            <a:r>
              <a:rPr lang="ru-RU" dirty="0"/>
              <a:t>Вариант 2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Изменение коэффициента загрузки × Выручка 2 кв.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 err="1"/>
              <a:t>Кз</a:t>
            </a:r>
            <a:r>
              <a:rPr lang="ru-RU" dirty="0"/>
              <a:t> 1 кв. = 1/Ко = 1/10 = 0,1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 err="1"/>
              <a:t>Кз</a:t>
            </a:r>
            <a:r>
              <a:rPr lang="ru-RU" dirty="0"/>
              <a:t> 2 кв. = 1/ 11,25 = 0,088888888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Δ </a:t>
            </a:r>
            <a:r>
              <a:rPr lang="ru-RU" dirty="0" err="1"/>
              <a:t>Кз</a:t>
            </a:r>
            <a:r>
              <a:rPr lang="ru-RU" dirty="0"/>
              <a:t> = </a:t>
            </a:r>
            <a:r>
              <a:rPr lang="ru-RU" dirty="0" err="1"/>
              <a:t>Кз</a:t>
            </a:r>
            <a:r>
              <a:rPr lang="ru-RU" dirty="0"/>
              <a:t> 2 кв. – </a:t>
            </a:r>
            <a:r>
              <a:rPr lang="ru-RU" dirty="0" err="1"/>
              <a:t>Кз</a:t>
            </a:r>
            <a:r>
              <a:rPr lang="ru-RU" dirty="0"/>
              <a:t> 1 кв. = 0,0888888888-0,1 = -0,0111111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-0,0111111111 × 275 = -3,056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Расчет относительной экономии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Вариант 3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</a:t>
            </a:r>
            <a:r>
              <a:rPr lang="ru-RU" dirty="0" err="1"/>
              <a:t>ОбС</a:t>
            </a:r>
            <a:r>
              <a:rPr lang="ru-RU" dirty="0"/>
              <a:t> 2 кв. – </a:t>
            </a:r>
            <a:r>
              <a:rPr lang="ru-RU" dirty="0" err="1"/>
              <a:t>ОбС</a:t>
            </a:r>
            <a:r>
              <a:rPr lang="ru-RU" dirty="0"/>
              <a:t> 1 кв. × </a:t>
            </a:r>
            <a:r>
              <a:rPr lang="en-US" dirty="0"/>
              <a:t>I</a:t>
            </a:r>
            <a:r>
              <a:rPr lang="en-US" sz="1800" dirty="0"/>
              <a:t>Q</a:t>
            </a:r>
          </a:p>
          <a:p>
            <a:pPr marL="0" indent="0">
              <a:buNone/>
              <a:defRPr/>
            </a:pPr>
            <a:r>
              <a:rPr lang="en-US" dirty="0"/>
              <a:t>I</a:t>
            </a:r>
            <a:r>
              <a:rPr lang="en-US" sz="1800" dirty="0"/>
              <a:t>Q</a:t>
            </a:r>
            <a:r>
              <a:rPr lang="en-US" sz="2800" dirty="0"/>
              <a:t> </a:t>
            </a:r>
            <a:r>
              <a:rPr lang="en-US" dirty="0"/>
              <a:t> (</a:t>
            </a:r>
            <a:r>
              <a:rPr lang="ru-RU" dirty="0"/>
              <a:t>индекс объема производства (можно считать по выручке, если цены не менялись)</a:t>
            </a:r>
            <a:r>
              <a:rPr lang="en-US" dirty="0"/>
              <a:t>)</a:t>
            </a:r>
            <a:r>
              <a:rPr lang="ru-RU" dirty="0"/>
              <a:t> = 275 / 250 = 1,1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24,444 – 25 × 1,1 = -3,056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C7A30-02A1-42D4-8745-A7BB3F58D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5602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CD1F75-D843-4DF9-8D42-442552351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80729"/>
            <a:ext cx="7886700" cy="5196234"/>
          </a:xfrm>
        </p:spPr>
        <p:txBody>
          <a:bodyPr/>
          <a:lstStyle/>
          <a:p>
            <a:r>
              <a:rPr lang="ru-RU" sz="2400" dirty="0"/>
              <a:t>Рассчитать показатели эффективности использования </a:t>
            </a:r>
            <a:r>
              <a:rPr lang="ru-RU" sz="2400" dirty="0" err="1"/>
              <a:t>ОбС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Выполнить факторный анализ выручки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5C6BB9A-3B96-4B9E-9298-860C4C358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045505"/>
              </p:ext>
            </p:extLst>
          </p:nvPr>
        </p:nvGraphicFramePr>
        <p:xfrm>
          <a:off x="628650" y="2283446"/>
          <a:ext cx="78867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2044694867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375800689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3815243259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330947116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3701383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Показатели за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БП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Абс</a:t>
                      </a:r>
                      <a:r>
                        <a:rPr lang="ru-RU" sz="2400" dirty="0"/>
                        <a:t>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Отн</a:t>
                      </a:r>
                      <a:r>
                        <a:rPr lang="ru-RU" sz="2400" dirty="0"/>
                        <a:t>. Изм.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98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62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err="1"/>
                        <a:t>ОбС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85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20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Длительность 1 оборота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3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1746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FD15FE-4195-4155-B2A1-627FD32A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57" y="3933056"/>
            <a:ext cx="7886700" cy="2590800"/>
          </a:xfrm>
        </p:spPr>
        <p:txBody>
          <a:bodyPr>
            <a:normAutofit fontScale="90000"/>
          </a:bodyPr>
          <a:lstStyle/>
          <a:p>
            <a:pPr marL="12065" marR="252729">
              <a:lnSpc>
                <a:spcPts val="1939"/>
              </a:lnSpc>
              <a:spcBef>
                <a:spcPts val="850"/>
              </a:spcBef>
              <a:tabLst>
                <a:tab pos="185420" algn="l"/>
              </a:tabLst>
            </a:pPr>
            <a:r>
              <a:rPr lang="ru-RU" sz="2000" dirty="0"/>
              <a:t>Ко = В / </a:t>
            </a:r>
            <a:r>
              <a:rPr lang="ru-RU" sz="2000" dirty="0" err="1"/>
              <a:t>ОбС</a:t>
            </a:r>
            <a:r>
              <a:rPr lang="ru-RU" sz="2000" dirty="0"/>
              <a:t>, следовательно В = Ко (</a:t>
            </a:r>
            <a:r>
              <a:rPr lang="ru-RU" sz="2000" dirty="0" err="1"/>
              <a:t>руб</a:t>
            </a:r>
            <a:r>
              <a:rPr lang="ru-RU" sz="2000" dirty="0"/>
              <a:t>/</a:t>
            </a:r>
            <a:r>
              <a:rPr lang="ru-RU" sz="2000" dirty="0" err="1"/>
              <a:t>руб</a:t>
            </a:r>
            <a:r>
              <a:rPr lang="ru-RU" sz="2000" dirty="0"/>
              <a:t>)*</a:t>
            </a:r>
            <a:r>
              <a:rPr lang="ru-RU" sz="2000" dirty="0" err="1"/>
              <a:t>ОбС</a:t>
            </a:r>
            <a:r>
              <a:rPr lang="ru-RU" sz="2000" dirty="0"/>
              <a:t> (руб.)</a:t>
            </a:r>
            <a:br>
              <a:rPr lang="ru-RU" sz="2000" dirty="0"/>
            </a:br>
            <a:r>
              <a:rPr lang="ru-RU" sz="2000" dirty="0" err="1"/>
              <a:t>ОбС</a:t>
            </a:r>
            <a:r>
              <a:rPr lang="ru-RU" sz="2000" dirty="0"/>
              <a:t> – это количественный фактор, Ко – качественный фактор</a:t>
            </a:r>
            <a:br>
              <a:rPr lang="ru-RU" sz="2000" dirty="0"/>
            </a:br>
            <a:r>
              <a:rPr lang="ru-RU" sz="2000" dirty="0">
                <a:latin typeface="Calibri"/>
                <a:cs typeface="Calibri"/>
              </a:rPr>
              <a:t>Для</a:t>
            </a: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определения </a:t>
            </a:r>
            <a:r>
              <a:rPr lang="ru-RU" sz="2000" spc="-5" dirty="0">
                <a:latin typeface="Calibri"/>
                <a:cs typeface="Calibri"/>
              </a:rPr>
              <a:t>степени</a:t>
            </a:r>
            <a:r>
              <a:rPr lang="ru-RU" sz="2000" spc="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влияния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количественного</a:t>
            </a:r>
            <a:r>
              <a:rPr lang="ru-RU" sz="2000" spc="2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фактора</a:t>
            </a:r>
            <a:r>
              <a:rPr lang="ru-RU" sz="2000" spc="15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его</a:t>
            </a:r>
            <a:r>
              <a:rPr lang="ru-RU" sz="2000" spc="1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изменение </a:t>
            </a:r>
            <a:r>
              <a:rPr lang="ru-RU" sz="2000" spc="-15" dirty="0">
                <a:latin typeface="Calibri"/>
                <a:cs typeface="Calibri"/>
              </a:rPr>
              <a:t>умножают</a:t>
            </a:r>
            <a:r>
              <a:rPr lang="ru-RU" sz="2000" dirty="0">
                <a:latin typeface="Calibri"/>
                <a:cs typeface="Calibri"/>
              </a:rPr>
              <a:t> на</a:t>
            </a:r>
            <a:r>
              <a:rPr lang="ru-RU" sz="2000" spc="-5" dirty="0">
                <a:latin typeface="Calibri"/>
                <a:cs typeface="Calibri"/>
              </a:rPr>
              <a:t> базисный</a:t>
            </a:r>
            <a:r>
              <a:rPr lang="ru-RU" sz="2000" spc="1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качественный</a:t>
            </a:r>
            <a:r>
              <a:rPr lang="ru-RU" sz="2000" spc="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фактор</a:t>
            </a:r>
            <a:br>
              <a:rPr lang="ru-RU" sz="2000" dirty="0">
                <a:latin typeface="Calibri"/>
                <a:cs typeface="Calibri"/>
              </a:rPr>
            </a:br>
            <a:r>
              <a:rPr lang="ru-RU" sz="2000" dirty="0">
                <a:latin typeface="Calibri"/>
                <a:cs typeface="Calibri"/>
              </a:rPr>
              <a:t>ΔВ</a:t>
            </a:r>
            <a:r>
              <a:rPr lang="ru-RU" sz="2000" spc="-20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(</a:t>
            </a:r>
            <a:r>
              <a:rPr lang="ru-RU" sz="2000" spc="-10" dirty="0" err="1">
                <a:latin typeface="Calibri"/>
                <a:cs typeface="Calibri"/>
              </a:rPr>
              <a:t>ΔОбс</a:t>
            </a:r>
            <a:r>
              <a:rPr lang="ru-RU" sz="2000" spc="-10" dirty="0">
                <a:latin typeface="Calibri"/>
                <a:cs typeface="Calibri"/>
              </a:rPr>
              <a:t>)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=</a:t>
            </a:r>
            <a:r>
              <a:rPr lang="ru-RU" sz="2000" spc="-10" dirty="0">
                <a:latin typeface="Calibri"/>
                <a:cs typeface="Calibri"/>
              </a:rPr>
              <a:t> 50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*</a:t>
            </a:r>
            <a:r>
              <a:rPr lang="ru-RU" sz="2000" spc="-10" dirty="0">
                <a:latin typeface="Calibri"/>
                <a:cs typeface="Calibri"/>
              </a:rPr>
              <a:t> 6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=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300</a:t>
            </a:r>
            <a:r>
              <a:rPr lang="ru-RU" sz="2000" spc="-2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руб.</a:t>
            </a:r>
            <a:br>
              <a:rPr lang="ru-RU" sz="2000" dirty="0"/>
            </a:br>
            <a:r>
              <a:rPr lang="ru-RU" sz="2000" dirty="0">
                <a:latin typeface="Calibri"/>
                <a:cs typeface="Calibri"/>
              </a:rPr>
              <a:t>Для</a:t>
            </a:r>
            <a:r>
              <a:rPr lang="ru-RU" sz="2000" spc="-20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определения</a:t>
            </a: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степени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влияния</a:t>
            </a:r>
            <a:r>
              <a:rPr lang="ru-RU" sz="200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качественного</a:t>
            </a:r>
            <a:r>
              <a:rPr lang="ru-RU" sz="2000" spc="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фактора</a:t>
            </a:r>
            <a:r>
              <a:rPr lang="ru-RU" sz="2000" spc="10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его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изменение </a:t>
            </a:r>
            <a:r>
              <a:rPr lang="ru-RU" sz="2000" spc="-395" dirty="0">
                <a:latin typeface="Calibri"/>
                <a:cs typeface="Calibri"/>
              </a:rPr>
              <a:t> </a:t>
            </a:r>
            <a:r>
              <a:rPr lang="ru-RU" sz="2000" spc="-15" dirty="0">
                <a:latin typeface="Calibri"/>
                <a:cs typeface="Calibri"/>
              </a:rPr>
              <a:t>умножают</a:t>
            </a:r>
            <a:r>
              <a:rPr lang="ru-RU" sz="2000" dirty="0">
                <a:latin typeface="Calibri"/>
                <a:cs typeface="Calibri"/>
              </a:rPr>
              <a:t> на </a:t>
            </a:r>
            <a:r>
              <a:rPr lang="ru-RU" sz="2000" spc="-10" dirty="0">
                <a:latin typeface="Calibri"/>
                <a:cs typeface="Calibri"/>
              </a:rPr>
              <a:t>отчетный</a:t>
            </a:r>
            <a:r>
              <a:rPr lang="ru-RU" sz="2000" spc="2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количественный</a:t>
            </a:r>
            <a:r>
              <a:rPr lang="ru-RU" sz="2000" spc="2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фактор</a:t>
            </a:r>
            <a:br>
              <a:rPr lang="ru-RU" sz="2000" dirty="0">
                <a:latin typeface="Calibri"/>
                <a:cs typeface="Calibri"/>
              </a:rPr>
            </a:br>
            <a:r>
              <a:rPr lang="ru-RU" sz="2000" dirty="0">
                <a:latin typeface="Calibri"/>
                <a:cs typeface="Calibri"/>
              </a:rPr>
              <a:t>ΔВ</a:t>
            </a: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(</a:t>
            </a:r>
            <a:r>
              <a:rPr lang="ru-RU" sz="2000" spc="-5" dirty="0" err="1">
                <a:latin typeface="Calibri"/>
                <a:cs typeface="Calibri"/>
              </a:rPr>
              <a:t>ΔКо</a:t>
            </a:r>
            <a:r>
              <a:rPr lang="ru-RU" sz="2000" spc="-5" dirty="0">
                <a:latin typeface="Calibri"/>
                <a:cs typeface="Calibri"/>
              </a:rPr>
              <a:t>)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=</a:t>
            </a:r>
            <a:r>
              <a:rPr lang="ru-RU" sz="2000" spc="-1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(-1,33)</a:t>
            </a:r>
            <a:r>
              <a:rPr lang="ru-RU" sz="2000" spc="2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*</a:t>
            </a:r>
            <a:r>
              <a:rPr lang="ru-RU" sz="2000" spc="-5" dirty="0">
                <a:latin typeface="Calibri"/>
                <a:cs typeface="Calibri"/>
              </a:rPr>
              <a:t> 150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=</a:t>
            </a:r>
            <a:r>
              <a:rPr lang="ru-RU" sz="2000" spc="-5" dirty="0">
                <a:latin typeface="Calibri"/>
                <a:cs typeface="Calibri"/>
              </a:rPr>
              <a:t> (-199,5) руб.</a:t>
            </a:r>
            <a:br>
              <a:rPr lang="ru-RU" sz="2000" spc="-5" dirty="0">
                <a:latin typeface="Calibri"/>
                <a:cs typeface="Calibri"/>
              </a:rPr>
            </a:br>
            <a:r>
              <a:rPr lang="ru-RU" sz="2000" spc="-5" dirty="0">
                <a:latin typeface="Calibri"/>
                <a:cs typeface="Calibri"/>
              </a:rPr>
              <a:t>Общее изменение выручки = 300 + (-199,5) = 100 (примерно, округление)</a:t>
            </a:r>
            <a:br>
              <a:rPr lang="ru-RU" sz="2000" spc="-5" dirty="0">
                <a:latin typeface="Calibri"/>
                <a:cs typeface="Calibri"/>
              </a:rPr>
            </a:br>
            <a:r>
              <a:rPr lang="ru-RU" sz="2000" b="1" spc="-5" dirty="0">
                <a:latin typeface="Calibri"/>
                <a:cs typeface="Calibri"/>
              </a:rPr>
              <a:t>Ответ: </a:t>
            </a:r>
            <a:r>
              <a:rPr lang="ru-RU" sz="2000" spc="-5" dirty="0">
                <a:latin typeface="Calibri"/>
                <a:cs typeface="Calibri"/>
              </a:rPr>
              <a:t>Увеличение </a:t>
            </a:r>
            <a:r>
              <a:rPr lang="ru-RU" sz="2000" spc="-5" dirty="0" err="1">
                <a:latin typeface="Calibri"/>
                <a:cs typeface="Calibri"/>
              </a:rPr>
              <a:t>ОбС</a:t>
            </a:r>
            <a:r>
              <a:rPr lang="ru-RU" sz="2000" spc="-5" dirty="0">
                <a:latin typeface="Calibri"/>
                <a:cs typeface="Calibri"/>
              </a:rPr>
              <a:t> на 50% увеличило выручку на 300 млн. руб., снижение Ко на 22,33% привело к недополучению выручки в размере 200 млн. руб.</a:t>
            </a:r>
            <a:br>
              <a:rPr lang="ru-RU" sz="2000" spc="-5" dirty="0">
                <a:latin typeface="Calibri"/>
                <a:cs typeface="Calibri"/>
              </a:rPr>
            </a:br>
            <a:br>
              <a:rPr lang="ru-RU" sz="2000" dirty="0">
                <a:latin typeface="Calibri"/>
                <a:cs typeface="Calibri"/>
              </a:rPr>
            </a:br>
            <a:endParaRPr lang="ru-RU" sz="20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1A8C6AA-66FA-4C22-B99F-FAF194C0B1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422552"/>
              </p:ext>
            </p:extLst>
          </p:nvPr>
        </p:nvGraphicFramePr>
        <p:xfrm>
          <a:off x="827584" y="908720"/>
          <a:ext cx="78867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2431020191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180808661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3830718334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554864272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027450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Показатели за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БП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Абс</a:t>
                      </a:r>
                      <a:r>
                        <a:rPr lang="ru-RU" sz="2400" dirty="0"/>
                        <a:t>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Отн</a:t>
                      </a:r>
                      <a:r>
                        <a:rPr lang="ru-RU" sz="2400" dirty="0"/>
                        <a:t>. Изм.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66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16,67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275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err="1"/>
                        <a:t>ОбС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8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-1,33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-22,33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733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Длительность 1 оборота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28,67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82497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8871127-8EF2-46D8-8633-1C0769FA41F1}"/>
              </a:ext>
            </a:extLst>
          </p:cNvPr>
          <p:cNvSpPr txBox="1"/>
          <p:nvPr/>
        </p:nvSpPr>
        <p:spPr>
          <a:xfrm>
            <a:off x="827584" y="29126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spc="-5" dirty="0">
                <a:latin typeface="Calibri"/>
                <a:cs typeface="Calibri"/>
              </a:rPr>
              <a:t>Решение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66346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1012</TotalTime>
  <Words>3508</Words>
  <Application>Microsoft Office PowerPoint</Application>
  <PresentationFormat>Экран (4:3)</PresentationFormat>
  <Paragraphs>440</Paragraphs>
  <Slides>56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Times New Roman</vt:lpstr>
      <vt:lpstr>Wingdings 2</vt:lpstr>
      <vt:lpstr>Тема Office</vt:lpstr>
      <vt:lpstr> Оборотные средства предприятия </vt:lpstr>
      <vt:lpstr>Терминология</vt:lpstr>
      <vt:lpstr>Состав оборотных средств</vt:lpstr>
      <vt:lpstr>Расходы будущих периодов</vt:lpstr>
      <vt:lpstr>Состав оборотных средств</vt:lpstr>
      <vt:lpstr>Кругооборот оборотных средств</vt:lpstr>
      <vt:lpstr>Источники формирования оборотных средств</vt:lpstr>
      <vt:lpstr>Источники формирования оборотных средств</vt:lpstr>
      <vt:lpstr>Расчет среднего остатка оборотных средств</vt:lpstr>
      <vt:lpstr>Стоимостная оценка учета и списания материальных запасов</vt:lpstr>
      <vt:lpstr>Определение потребности в оборотных средствах</vt:lpstr>
      <vt:lpstr>От чего зависит величина оборотных средств?</vt:lpstr>
      <vt:lpstr>Определение норматива ОбС</vt:lpstr>
      <vt:lpstr>Метод прямого счета норматива оборотных средств</vt:lpstr>
      <vt:lpstr>Аналитический метод нормирования</vt:lpstr>
      <vt:lpstr>Коэффициентный метод</vt:lpstr>
      <vt:lpstr>Направления нормирования оборотных средств</vt:lpstr>
      <vt:lpstr>Нормирование оборотных средств в производственных запасах</vt:lpstr>
      <vt:lpstr>Текущий запас</vt:lpstr>
      <vt:lpstr>Страховой запас</vt:lpstr>
      <vt:lpstr>Транспортный запас</vt:lpstr>
      <vt:lpstr>Технологический запас</vt:lpstr>
      <vt:lpstr>Подготовительный запас</vt:lpstr>
      <vt:lpstr>Сезонный запас</vt:lpstr>
      <vt:lpstr>Формула для определения размера одной партии заказа (формула Вильсона)</vt:lpstr>
      <vt:lpstr>Задача</vt:lpstr>
      <vt:lpstr>Презентация PowerPoint</vt:lpstr>
      <vt:lpstr>Нормирование оборотных средств в незавершенном производстве</vt:lpstr>
      <vt:lpstr>Нарастание затрат в производстве</vt:lpstr>
      <vt:lpstr>Определение норматива по готовой продукции</vt:lpstr>
      <vt:lpstr>Нормирование расходов будущих периодов</vt:lpstr>
      <vt:lpstr>Общий норматив оборотных средств</vt:lpstr>
      <vt:lpstr>Оптимизация величины оборотных средств на этапе запасов:</vt:lpstr>
      <vt:lpstr>Оптимизация величины оборотных средств на этапе незавершенного производства:</vt:lpstr>
      <vt:lpstr>Оптимизация величины оборотных средств на этапе готовой продукции:</vt:lpstr>
      <vt:lpstr>Факторинг</vt:lpstr>
      <vt:lpstr>Задача на нормирование</vt:lpstr>
      <vt:lpstr>Задача на нормирование</vt:lpstr>
      <vt:lpstr>Решение</vt:lpstr>
      <vt:lpstr>Задача на нормирование</vt:lpstr>
      <vt:lpstr>Решение</vt:lpstr>
      <vt:lpstr>Показатели эффективности использования оборотных средств</vt:lpstr>
      <vt:lpstr>Показатели эффективности использования оборотных средств</vt:lpstr>
      <vt:lpstr>Задача:</vt:lpstr>
      <vt:lpstr>Презентация PowerPoint</vt:lpstr>
      <vt:lpstr>Решение:</vt:lpstr>
      <vt:lpstr>Задача</vt:lpstr>
      <vt:lpstr>Презентация PowerPoint</vt:lpstr>
      <vt:lpstr>Решение:</vt:lpstr>
      <vt:lpstr>Задача:</vt:lpstr>
      <vt:lpstr>Решение:</vt:lpstr>
      <vt:lpstr>Расчет относительной экономии оборотных средств</vt:lpstr>
      <vt:lpstr>Расчет относительной экономии оборотных средств</vt:lpstr>
      <vt:lpstr>Расчет относительной экономии оборотных средств</vt:lpstr>
      <vt:lpstr>Задача</vt:lpstr>
      <vt:lpstr>Ко = В / ОбС, следовательно В = Ко (руб/руб)*ОбС (руб.) ОбС – это количественный фактор, Ко – качественный фактор Для определения степени влияния количественного фактора его изменение умножают на базисный качественный фактор ΔВ (ΔОбс) = 50 * 6 = 300 руб. Для определения степени влияния качественного фактора его изменение  умножают на отчетный количественный фактор ΔВ (ΔКо) = (-1,33) * 150 = (-199,5) руб. Общее изменение выручки = 300 + (-199,5) = 100 (примерно, округление) Ответ: Увеличение ОбС на 50% увеличило выручку на 300 млн. руб., снижение Ко на 22,33% привело к недополучению выручки в размере 200 млн. руб.  </vt:lpstr>
    </vt:vector>
  </TitlesOfParts>
  <Company>ShadowNet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 Фирма – основа национальной экономики</dc:title>
  <dc:creator>Shadow</dc:creator>
  <cp:lastModifiedBy>Селевич Ольга Семеновна</cp:lastModifiedBy>
  <cp:revision>72</cp:revision>
  <dcterms:created xsi:type="dcterms:W3CDTF">2011-10-28T08:11:06Z</dcterms:created>
  <dcterms:modified xsi:type="dcterms:W3CDTF">2024-11-21T13:19:45Z</dcterms:modified>
</cp:coreProperties>
</file>