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F996-0735-47D1-BA25-433281BD7E1F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AD8-7068-4836-837F-73894050B6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829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F996-0735-47D1-BA25-433281BD7E1F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AD8-7068-4836-837F-73894050B6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515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F996-0735-47D1-BA25-433281BD7E1F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AD8-7068-4836-837F-73894050B6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968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F996-0735-47D1-BA25-433281BD7E1F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AD8-7068-4836-837F-73894050B6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56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F996-0735-47D1-BA25-433281BD7E1F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AD8-7068-4836-837F-73894050B6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499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F996-0735-47D1-BA25-433281BD7E1F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AD8-7068-4836-837F-73894050B6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090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F996-0735-47D1-BA25-433281BD7E1F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AD8-7068-4836-837F-73894050B6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858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F996-0735-47D1-BA25-433281BD7E1F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AD8-7068-4836-837F-73894050B6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347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F996-0735-47D1-BA25-433281BD7E1F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AD8-7068-4836-837F-73894050B6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096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F996-0735-47D1-BA25-433281BD7E1F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AD8-7068-4836-837F-73894050B6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107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F996-0735-47D1-BA25-433281BD7E1F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AD8-7068-4836-837F-73894050B6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486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7F996-0735-47D1-BA25-433281BD7E1F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33AD8-7068-4836-837F-73894050B6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507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Облигации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44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Облигация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ценная бумага, </a:t>
            </a:r>
            <a:r>
              <a:rPr lang="ru-RU" dirty="0"/>
              <a:t>удостоверяющая отношения займа между кредитором - владельцем облигации и должником - эмитентом облигации</a:t>
            </a:r>
          </a:p>
        </p:txBody>
      </p:sp>
    </p:spTree>
    <p:extLst>
      <p:ext uri="{BB962C8B-B14F-4D97-AF65-F5344CB8AC3E}">
        <p14:creationId xmlns:p14="http://schemas.microsoft.com/office/powerpoint/2010/main" val="104094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параметры облигации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Номинальная цена</a:t>
            </a:r>
          </a:p>
          <a:p>
            <a:r>
              <a:rPr lang="ru-RU" dirty="0" smtClean="0"/>
              <a:t>Выкупная цена, если она отличается от номинальной</a:t>
            </a:r>
          </a:p>
          <a:p>
            <a:r>
              <a:rPr lang="ru-RU" dirty="0" smtClean="0"/>
              <a:t>Сроки погашения</a:t>
            </a:r>
          </a:p>
          <a:p>
            <a:r>
              <a:rPr lang="ru-RU" dirty="0" smtClean="0"/>
              <a:t>Норма доходности</a:t>
            </a:r>
          </a:p>
          <a:p>
            <a:r>
              <a:rPr lang="ru-RU" dirty="0" smtClean="0"/>
              <a:t>Сроки выплаты купонного дохода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128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Способы выплаты дохода по облигации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установление фиксированного процентного платежа;</a:t>
            </a:r>
          </a:p>
          <a:p>
            <a:r>
              <a:rPr lang="ru-RU" dirty="0" smtClean="0"/>
              <a:t>применение </a:t>
            </a:r>
            <a:r>
              <a:rPr lang="ru-RU" dirty="0"/>
              <a:t>ступенчатой процентной ставки;</a:t>
            </a:r>
          </a:p>
          <a:p>
            <a:r>
              <a:rPr lang="ru-RU" dirty="0" smtClean="0"/>
              <a:t>использование </a:t>
            </a:r>
            <a:r>
              <a:rPr lang="ru-RU" dirty="0"/>
              <a:t>плавающей ставки процентного дохода;</a:t>
            </a:r>
          </a:p>
          <a:p>
            <a:r>
              <a:rPr lang="ru-RU" dirty="0" smtClean="0"/>
              <a:t>индексирование </a:t>
            </a:r>
            <a:r>
              <a:rPr lang="ru-RU" dirty="0"/>
              <a:t>номинальной стоимости облигации;</a:t>
            </a:r>
          </a:p>
          <a:p>
            <a:r>
              <a:rPr lang="ru-RU" dirty="0" smtClean="0"/>
              <a:t>реализация </a:t>
            </a:r>
            <a:r>
              <a:rPr lang="ru-RU" dirty="0"/>
              <a:t>облигаций со скидкой (дисконтом) против их нарицательной цены;</a:t>
            </a:r>
          </a:p>
          <a:p>
            <a:r>
              <a:rPr lang="ru-RU" dirty="0" smtClean="0"/>
              <a:t>проведение </a:t>
            </a:r>
            <a:r>
              <a:rPr lang="ru-RU" dirty="0"/>
              <a:t>выигрышных займов.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19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Курс облигации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покупная цена </a:t>
            </a:r>
            <a:r>
              <a:rPr lang="ru-RU" dirty="0"/>
              <a:t>одной облигации в расчете на 100 денежных единиц номинала. </a:t>
            </a:r>
            <a:endParaRPr lang="ru-RU" dirty="0" smtClean="0"/>
          </a:p>
          <a:p>
            <a:r>
              <a:rPr lang="ru-RU" dirty="0" smtClean="0"/>
              <a:t>Курс </a:t>
            </a:r>
            <a:r>
              <a:rPr lang="ru-RU" dirty="0"/>
              <a:t>облигации зависит от средней величины ссудного рыночного процента, существующего в данный момент, срока погашения, степени надежности эмитента и ряда других факторов.</a:t>
            </a:r>
          </a:p>
        </p:txBody>
      </p:sp>
    </p:spTree>
    <p:extLst>
      <p:ext uri="{BB962C8B-B14F-4D97-AF65-F5344CB8AC3E}">
        <p14:creationId xmlns:p14="http://schemas.microsoft.com/office/powerpoint/2010/main" val="68487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курса облигации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err="1" smtClean="0"/>
              <a:t>P</a:t>
            </a:r>
            <a:r>
              <a:rPr lang="en-US" sz="2800" dirty="0" err="1" smtClean="0"/>
              <a:t>k</a:t>
            </a:r>
            <a:r>
              <a:rPr lang="en-US" sz="4400" dirty="0" smtClean="0"/>
              <a:t> = P/N  *100</a:t>
            </a:r>
          </a:p>
          <a:p>
            <a:r>
              <a:rPr lang="ru-RU" dirty="0" smtClean="0"/>
              <a:t>где</a:t>
            </a:r>
          </a:p>
          <a:p>
            <a:r>
              <a:rPr lang="en-US" dirty="0" err="1" smtClean="0"/>
              <a:t>P</a:t>
            </a:r>
            <a:r>
              <a:rPr lang="en-US" sz="1800" dirty="0" err="1" smtClean="0"/>
              <a:t>k</a:t>
            </a:r>
            <a:r>
              <a:rPr lang="ru-RU" sz="1800" dirty="0" smtClean="0"/>
              <a:t> </a:t>
            </a:r>
            <a:r>
              <a:rPr lang="ru-RU" dirty="0" smtClean="0"/>
              <a:t>– курс облигации</a:t>
            </a:r>
          </a:p>
          <a:p>
            <a:r>
              <a:rPr lang="ru-RU" dirty="0" smtClean="0"/>
              <a:t>Р -  рыночная цена</a:t>
            </a:r>
          </a:p>
          <a:p>
            <a:r>
              <a:rPr lang="en-US" dirty="0" smtClean="0"/>
              <a:t>N</a:t>
            </a:r>
            <a:r>
              <a:rPr lang="ru-RU" dirty="0" smtClean="0"/>
              <a:t> – номинальная цена облигации</a:t>
            </a:r>
            <a:endParaRPr lang="en-US" dirty="0"/>
          </a:p>
          <a:p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8244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Доходность облигации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Купонная доходность</a:t>
            </a:r>
          </a:p>
          <a:p>
            <a:r>
              <a:rPr lang="ru-RU" dirty="0" smtClean="0"/>
              <a:t>Текущая доходность</a:t>
            </a:r>
          </a:p>
          <a:p>
            <a:r>
              <a:rPr lang="ru-RU" dirty="0" smtClean="0"/>
              <a:t>Доходность к погашению</a:t>
            </a:r>
          </a:p>
          <a:p>
            <a:r>
              <a:rPr lang="ru-RU" dirty="0" smtClean="0"/>
              <a:t>Полная доходность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167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Купонная доходность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норма процента, которую эмитент обязуется уплатить по каждому купону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68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Текущая доходность</a:t>
            </a:r>
            <a:br>
              <a:rPr lang="ru-RU" dirty="0" smtClean="0"/>
            </a:br>
            <a:r>
              <a:rPr lang="ru-RU" dirty="0" smtClean="0"/>
              <a:t> (</a:t>
            </a:r>
            <a:r>
              <a:rPr lang="en-US" dirty="0" smtClean="0"/>
              <a:t>CY</a:t>
            </a:r>
            <a:r>
              <a:rPr lang="ru-RU" dirty="0" smtClean="0"/>
              <a:t>, </a:t>
            </a:r>
            <a:r>
              <a:rPr lang="en-US" dirty="0"/>
              <a:t>Current Yield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Текущая доходность считается для облигации с фиксированной ставкой купона</a:t>
            </a:r>
          </a:p>
          <a:p>
            <a:r>
              <a:rPr lang="ru-RU" dirty="0" smtClean="0"/>
              <a:t>Это отношение периодического платежа к цене приобретения</a:t>
            </a:r>
          </a:p>
          <a:p>
            <a:r>
              <a:rPr lang="ru-RU" dirty="0" smtClean="0"/>
              <a:t>Характеризует выплачиваемый годовой процент на вложенный капитал</a:t>
            </a:r>
          </a:p>
          <a:p>
            <a:r>
              <a:rPr lang="ru-RU" dirty="0" smtClean="0"/>
              <a:t>Не учитывает изменения цены облигации за время ее хранения,  то есть другого источника дохода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776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текущей доходности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CY = N*k / P = k / </a:t>
            </a:r>
            <a:r>
              <a:rPr lang="en-US" sz="4400" dirty="0" err="1" smtClean="0"/>
              <a:t>P</a:t>
            </a:r>
            <a:r>
              <a:rPr lang="en-US" dirty="0" err="1" smtClean="0"/>
              <a:t>k</a:t>
            </a:r>
            <a:r>
              <a:rPr lang="en-US" sz="4400" dirty="0" smtClean="0"/>
              <a:t>  * 100</a:t>
            </a:r>
          </a:p>
          <a:p>
            <a:r>
              <a:rPr lang="ru-RU" dirty="0" smtClean="0"/>
              <a:t>Где</a:t>
            </a:r>
          </a:p>
          <a:p>
            <a:r>
              <a:rPr lang="en-US" dirty="0" smtClean="0"/>
              <a:t>k – </a:t>
            </a:r>
            <a:r>
              <a:rPr lang="ru-RU" dirty="0" smtClean="0"/>
              <a:t>норма доходности по купонам (годовая ставка купона)</a:t>
            </a:r>
          </a:p>
          <a:p>
            <a:r>
              <a:rPr lang="en-US" dirty="0" smtClean="0"/>
              <a:t>N</a:t>
            </a:r>
            <a:r>
              <a:rPr lang="ru-RU" dirty="0" smtClean="0"/>
              <a:t> – номинальная цена облигации</a:t>
            </a:r>
          </a:p>
          <a:p>
            <a:r>
              <a:rPr lang="ru-RU" dirty="0" smtClean="0"/>
              <a:t>Р – рыночная цена (цена приобретения)</a:t>
            </a:r>
          </a:p>
          <a:p>
            <a:r>
              <a:rPr lang="en-US" dirty="0" err="1" smtClean="0"/>
              <a:t>Pk</a:t>
            </a:r>
            <a:r>
              <a:rPr lang="ru-RU" dirty="0" smtClean="0"/>
              <a:t> – курс в момент приобретения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470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Доходность к погашению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 err="1"/>
              <a:t>Yield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 smtClean="0"/>
              <a:t>maturity</a:t>
            </a:r>
            <a:r>
              <a:rPr lang="ru-RU" dirty="0" smtClean="0"/>
              <a:t>, </a:t>
            </a:r>
            <a:r>
              <a:rPr lang="ru-RU" dirty="0"/>
              <a:t> YTM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процентная ставка в коэффициенте дисконтирования, которая устанавливает равенство между текущей стоимостью потока платежей по облигации и ее рыночной ценой</a:t>
            </a:r>
          </a:p>
          <a:p>
            <a:r>
              <a:rPr lang="ru-RU" dirty="0" smtClean="0"/>
              <a:t>Аналог </a:t>
            </a:r>
            <a:r>
              <a:rPr lang="en-US" dirty="0" smtClean="0"/>
              <a:t>IRR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029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Необходимые условия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облигация хранится до срока погашения</a:t>
            </a:r>
          </a:p>
          <a:p>
            <a:r>
              <a:rPr lang="ru-RU" dirty="0" smtClean="0"/>
              <a:t>Полученный купонный доход немедленно реинвестируется по ставке </a:t>
            </a:r>
            <a:r>
              <a:rPr lang="en-US" dirty="0" smtClean="0"/>
              <a:t>r = YTM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647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доходности к погашению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ru-RU" sz="4000" dirty="0" smtClean="0"/>
                  <a:t>Р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ru-RU" sz="40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4000" b="0" i="1" smtClean="0">
                            <a:latin typeface="Cambria Math"/>
                          </a:rPr>
                          <m:t>𝑡</m:t>
                        </m:r>
                        <m:r>
                          <a:rPr lang="en-US" sz="4000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4000" b="0" i="1" smtClean="0">
                            <a:latin typeface="Cambria Math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lang="ru-RU" sz="40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𝐶𝐹</m:t>
                            </m:r>
                          </m:num>
                          <m:den>
                            <m:d>
                              <m:dPr>
                                <m:ctrlPr>
                                  <a:rPr lang="en-US" sz="4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4000" b="0" i="1" smtClean="0">
                                    <a:latin typeface="Cambria Math"/>
                                  </a:rPr>
                                  <m:t>1+</m:t>
                                </m:r>
                                <m:r>
                                  <a:rPr lang="en-US" sz="4000" b="0" i="1" smtClean="0">
                                    <a:latin typeface="Cambria Math"/>
                                  </a:rPr>
                                  <m:t>𝑌𝑇𝑀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en-US" sz="4000" b="0" i="1" smtClean="0">
                                    <a:latin typeface="Cambria Math"/>
                                  </a:rPr>
                                </m:ctrlPr>
                              </m:sSupPr>
                              <m:e/>
                              <m:sup>
                                <m:r>
                                  <a:rPr lang="en-US" sz="4000" b="0" i="1" smtClean="0">
                                    <a:latin typeface="Cambria Math"/>
                                  </a:rPr>
                                  <m:t>𝑡</m:t>
                                </m:r>
                              </m:sup>
                            </m:sSup>
                          </m:den>
                        </m:f>
                        <m:r>
                          <a:rPr lang="en-US" sz="4000" b="0" i="1" smtClean="0">
                            <a:latin typeface="Cambria Math"/>
                          </a:rPr>
                          <m:t>+ </m:t>
                        </m:r>
                        <m:f>
                          <m:fPr>
                            <m:ctrlPr>
                              <a:rPr lang="en-US" sz="4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𝑁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4000" b="0" i="1" smtClean="0">
                                    <a:latin typeface="Cambria Math"/>
                                  </a:rPr>
                                  <m:t>(1+</m:t>
                                </m:r>
                                <m:r>
                                  <a:rPr lang="en-US" sz="4000" b="0" i="1" smtClean="0">
                                    <a:latin typeface="Cambria Math"/>
                                  </a:rPr>
                                  <m:t>𝑌𝑇𝑀</m:t>
                                </m:r>
                                <m:r>
                                  <a:rPr lang="en-US" sz="4000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sz="4000" b="0" i="1" smtClean="0">
                                    <a:latin typeface="Cambria Math"/>
                                  </a:rPr>
                                  <m:t>𝑛</m:t>
                                </m:r>
                              </m:sup>
                            </m:sSup>
                          </m:den>
                        </m:f>
                      </m:e>
                    </m:nary>
                  </m:oMath>
                </a14:m>
                <a:endParaRPr lang="en-US" sz="4000" dirty="0" smtClean="0"/>
              </a:p>
              <a:p>
                <a:r>
                  <a:rPr lang="ru-RU" dirty="0" smtClean="0"/>
                  <a:t>Где</a:t>
                </a:r>
              </a:p>
              <a:p>
                <a:r>
                  <a:rPr lang="en-US" dirty="0" smtClean="0"/>
                  <a:t>N</a:t>
                </a:r>
                <a:r>
                  <a:rPr lang="ru-RU" dirty="0" smtClean="0"/>
                  <a:t> – номинальная цена облигации</a:t>
                </a:r>
              </a:p>
              <a:p>
                <a:r>
                  <a:rPr lang="ru-RU" dirty="0" smtClean="0"/>
                  <a:t>Р – рыночная цена (цена приобретения)</a:t>
                </a:r>
                <a:endParaRPr lang="en-US" dirty="0" smtClean="0"/>
              </a:p>
              <a:p>
                <a:r>
                  <a:rPr lang="en-US" dirty="0" smtClean="0"/>
                  <a:t>YTM</a:t>
                </a:r>
                <a:r>
                  <a:rPr lang="ru-RU" dirty="0" smtClean="0"/>
                  <a:t> – доходность к погашению</a:t>
                </a:r>
              </a:p>
              <a:p>
                <a:r>
                  <a:rPr lang="en-US" dirty="0" smtClean="0"/>
                  <a:t>n</a:t>
                </a:r>
                <a:r>
                  <a:rPr lang="ru-RU" dirty="0" smtClean="0"/>
                  <a:t> – количество периодов выплаты купонного дохода</a:t>
                </a:r>
              </a:p>
              <a:p>
                <a:endParaRPr lang="ru-RU" sz="40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630" b="-28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132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Зависимость доходности к погашению от ставки реинвестирования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2244747"/>
              </p:ext>
            </p:extLst>
          </p:nvPr>
        </p:nvGraphicFramePr>
        <p:xfrm>
          <a:off x="457200" y="1600200"/>
          <a:ext cx="8229600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584"/>
                <a:gridCol w="1944216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Ставка реинвестирования,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Купонный доход за 20 лет, руб.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Общий доход по облигации за 20 лет, руб.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Доходность к погашению, 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1600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1600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4,84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6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1600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3016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7,07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1600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3801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8,00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1600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4832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9,01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452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Полная доходность </a:t>
            </a:r>
            <a:br>
              <a:rPr lang="ru-RU" dirty="0" smtClean="0"/>
            </a:br>
            <a:r>
              <a:rPr lang="ru-RU" dirty="0" smtClean="0"/>
              <a:t>(ставка помещения)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Учитывает все источники дохода:</a:t>
            </a:r>
          </a:p>
          <a:p>
            <a:r>
              <a:rPr lang="ru-RU" dirty="0" smtClean="0"/>
              <a:t>от купонных выплат и погашения облигации в конце срока обращения</a:t>
            </a:r>
          </a:p>
          <a:p>
            <a:r>
              <a:rPr lang="ru-RU" dirty="0" smtClean="0"/>
              <a:t>от реинвестирования полученных купонных выплат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423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Расчет полной стоимости облигации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US" sz="4000" dirty="0" smtClean="0"/>
                  <a:t>P = N * g * a </a:t>
                </a:r>
                <a:r>
                  <a:rPr lang="en-US" sz="2800" dirty="0" err="1" smtClean="0"/>
                  <a:t>n,i</a:t>
                </a:r>
                <a:r>
                  <a:rPr lang="en-US" sz="4000" dirty="0" smtClean="0"/>
                  <a:t> + N *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/>
                          </a:rPr>
                          <m:t>(1+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𝑖</m:t>
                        </m:r>
                        <m:r>
                          <a:rPr lang="en-US" sz="40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40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4000" dirty="0" smtClean="0"/>
                  <a:t> </a:t>
                </a:r>
              </a:p>
              <a:p>
                <a:r>
                  <a:rPr lang="ru-RU" sz="4000" dirty="0" smtClean="0"/>
                  <a:t>где</a:t>
                </a:r>
              </a:p>
              <a:p>
                <a:r>
                  <a:rPr lang="en-US" dirty="0" smtClean="0"/>
                  <a:t>a </a:t>
                </a:r>
                <a:r>
                  <a:rPr lang="en-US" sz="2000" dirty="0" err="1" smtClean="0"/>
                  <a:t>n,i</a:t>
                </a:r>
                <a:r>
                  <a:rPr lang="ru-RU" dirty="0" smtClean="0"/>
                  <a:t> – ставка полной доходности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2296" t="-2426"/>
                </a:stretch>
              </a:blipFill>
            </p:spPr>
            <p:txBody>
              <a:bodyPr/>
              <a:lstStyle/>
              <a:p>
                <a:r>
                  <a:rPr lang="ru-RU" dirty="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39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Полная доходность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56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457</Words>
  <Application>Microsoft Office PowerPoint</Application>
  <PresentationFormat>Экран (4:3)</PresentationFormat>
  <Paragraphs>87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Облигации</vt:lpstr>
      <vt:lpstr>Облигация </vt:lpstr>
      <vt:lpstr>Основные параметры облигации</vt:lpstr>
      <vt:lpstr>Способы выплаты дохода по облигации</vt:lpstr>
      <vt:lpstr>Курс облигации</vt:lpstr>
      <vt:lpstr>Расчет курса облигации</vt:lpstr>
      <vt:lpstr>Доходность облигации</vt:lpstr>
      <vt:lpstr>Купонная доходность</vt:lpstr>
      <vt:lpstr>Текущая доходность  (CY, Current Yield)</vt:lpstr>
      <vt:lpstr>Расчет текущей доходности</vt:lpstr>
      <vt:lpstr>Доходность к погашению  (Yield to maturity,  YTM)</vt:lpstr>
      <vt:lpstr>Необходимые условия</vt:lpstr>
      <vt:lpstr>Расчет доходности к погашению</vt:lpstr>
      <vt:lpstr>Зависимость доходности к погашению от ставки реинвестирования</vt:lpstr>
      <vt:lpstr>Полная доходность  (ставка помещения)</vt:lpstr>
      <vt:lpstr>Расчет полной стоимости облигации</vt:lpstr>
      <vt:lpstr>Полная доходность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Облигации</dc:title>
  <dc:creator>Shadow</dc:creator>
  <cp:lastModifiedBy>Arseniy</cp:lastModifiedBy>
  <cp:revision>7</cp:revision>
  <dcterms:created xsi:type="dcterms:W3CDTF">2017-05-03T13:06:20Z</dcterms:created>
  <dcterms:modified xsi:type="dcterms:W3CDTF">2017-06-22T08:53:51Z</dcterms:modified>
</cp:coreProperties>
</file>