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58" r:id="rId12"/>
    <p:sldId id="259" r:id="rId13"/>
    <p:sldId id="26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59A1-22BD-4424-BC12-82B42E516508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E68C-B343-4589-83D7-BB9C091D02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683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59A1-22BD-4424-BC12-82B42E516508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E68C-B343-4589-83D7-BB9C091D02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751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59A1-22BD-4424-BC12-82B42E516508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E68C-B343-4589-83D7-BB9C091D02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365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59A1-22BD-4424-BC12-82B42E516508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E68C-B343-4589-83D7-BB9C091D02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644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59A1-22BD-4424-BC12-82B42E516508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E68C-B343-4589-83D7-BB9C091D02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006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59A1-22BD-4424-BC12-82B42E516508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E68C-B343-4589-83D7-BB9C091D02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70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59A1-22BD-4424-BC12-82B42E516508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E68C-B343-4589-83D7-BB9C091D02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864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59A1-22BD-4424-BC12-82B42E516508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E68C-B343-4589-83D7-BB9C091D02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337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59A1-22BD-4424-BC12-82B42E516508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E68C-B343-4589-83D7-BB9C091D02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18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59A1-22BD-4424-BC12-82B42E516508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E68C-B343-4589-83D7-BB9C091D02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844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59A1-22BD-4424-BC12-82B42E516508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E68C-B343-4589-83D7-BB9C091D02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673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559A1-22BD-4424-BC12-82B42E516508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EE68C-B343-4589-83D7-BB9C091D02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26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tud.lms.tpu.ru/mod/glossary/showentry.php?courseid=697&amp;eid=67741&amp;displayformat=dictionary" TargetMode="External"/><Relationship Id="rId2" Type="http://schemas.openxmlformats.org/officeDocument/2006/relationships/hyperlink" Target="http://stud.lms.tpu.ru/mod/glossary/showentry.php?courseid=697&amp;eid=67742&amp;displayformat=dictionar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tud.lms.tpu.ru/mod/glossary/showentry.php?courseid=697&amp;eid=67738&amp;displayformat=dictionary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moex.com/ru/issue.aspx?code=MOEX&amp;shares=MOEX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Финансовый рынок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488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628800"/>
            <a:ext cx="5256584" cy="4070058"/>
          </a:xfrm>
        </p:spPr>
      </p:pic>
    </p:spTree>
    <p:extLst>
      <p:ext uri="{BB962C8B-B14F-4D97-AF65-F5344CB8AC3E}">
        <p14:creationId xmlns:p14="http://schemas.microsoft.com/office/powerpoint/2010/main" val="252708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Институциональный инвестор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Это организации</a:t>
            </a:r>
            <a:r>
              <a:rPr lang="ru-RU" dirty="0"/>
              <a:t>, располагающие значительными свободными денежными средствами, которые могут инвестироваться в ценные бумаги. </a:t>
            </a:r>
            <a:endParaRPr lang="ru-RU" dirty="0" smtClean="0"/>
          </a:p>
          <a:p>
            <a:r>
              <a:rPr lang="ru-RU" dirty="0" smtClean="0"/>
              <a:t>Страховые компании</a:t>
            </a:r>
          </a:p>
          <a:p>
            <a:r>
              <a:rPr lang="ru-RU" dirty="0" smtClean="0"/>
              <a:t>Пенсионные фонды</a:t>
            </a:r>
          </a:p>
          <a:p>
            <a:r>
              <a:rPr lang="ru-RU" dirty="0" smtClean="0"/>
              <a:t>Различные кредитные организации</a:t>
            </a:r>
          </a:p>
          <a:p>
            <a:r>
              <a:rPr lang="ru-RU" dirty="0" smtClean="0"/>
              <a:t>Коммерческие банки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7984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Профессиональные участники рынка ценных бумаг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>
                <a:hlinkClick r:id="rId2" tooltip="Глоссарий по модулю 4: Брокерская деятельность"/>
              </a:rPr>
              <a:t>Брокерская деятельность</a:t>
            </a:r>
            <a:r>
              <a:rPr lang="ru-RU" dirty="0"/>
              <a:t> – это деятельность по совершению гражданско-правовых сделок с ценными бумагами в качестве поверенного или комиссионера, действующего на основании договора поручения или комиссии, а также доверенности на совершение таких сделок при отсутствии указаний на полномочия поверенного или комиссионера в </a:t>
            </a:r>
            <a:r>
              <a:rPr lang="ru-RU" dirty="0" smtClean="0"/>
              <a:t>договоре (Финансовая группа БКС). </a:t>
            </a:r>
            <a:endParaRPr lang="ru-RU" dirty="0"/>
          </a:p>
          <a:p>
            <a:r>
              <a:rPr lang="ru-RU" dirty="0" smtClean="0">
                <a:hlinkClick r:id="rId3" tooltip="Глоссарий по модулю 4: Дилерская деятельность"/>
              </a:rPr>
              <a:t>Дилерская </a:t>
            </a:r>
            <a:r>
              <a:rPr lang="ru-RU" dirty="0">
                <a:hlinkClick r:id="rId3" tooltip="Глоссарий по модулю 4: Дилерская деятельность"/>
              </a:rPr>
              <a:t>деятельность</a:t>
            </a:r>
            <a:r>
              <a:rPr lang="ru-RU" dirty="0"/>
              <a:t> – это деятельность по совершению сделок купли-продажи ценных бумаг </a:t>
            </a:r>
            <a:r>
              <a:rPr lang="ru-RU" b="1" dirty="0"/>
              <a:t>от своего имени и за свой счет</a:t>
            </a:r>
            <a:r>
              <a:rPr lang="ru-RU" dirty="0"/>
              <a:t> путем осуществления котировки ценных бумаг (объявление цен покупки и продажи на определенные ценные бумаги), по которым лицо, занимающееся указанной деятельностью и именуемое дилером, обязуется покупать и продавать эти ценные </a:t>
            </a:r>
            <a:r>
              <a:rPr lang="ru-RU" dirty="0" smtClean="0"/>
              <a:t>бумаги (Например, А</a:t>
            </a:r>
            <a:r>
              <a:rPr lang="en-US" dirty="0" err="1" smtClean="0"/>
              <a:t>lpari</a:t>
            </a:r>
            <a:r>
              <a:rPr lang="ru-RU" dirty="0" smtClean="0"/>
              <a:t>). </a:t>
            </a:r>
            <a:endParaRPr lang="ru-RU" dirty="0"/>
          </a:p>
          <a:p>
            <a:r>
              <a:rPr lang="ru-RU" dirty="0">
                <a:hlinkClick r:id="rId4" tooltip="Глоссарий по модулю 4: Депозитарная деятельность"/>
              </a:rPr>
              <a:t>Депозитарная деятельность</a:t>
            </a:r>
            <a:r>
              <a:rPr lang="ru-RU" dirty="0"/>
              <a:t> – оказание услуг по хранению сертификатов ценных бумаг и связанному с этим учету и переходу прав на ценные </a:t>
            </a:r>
            <a:r>
              <a:rPr lang="ru-RU" dirty="0" smtClean="0"/>
              <a:t>бумаги (например, центральный депозитарий Московской биржи </a:t>
            </a:r>
            <a:r>
              <a:rPr lang="ru-RU" dirty="0"/>
              <a:t>НКО ЗАО "Национальный расчетный депозитарий"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0515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Группа "Московская Биржа"</a:t>
            </a:r>
            <a:r>
              <a:rPr lang="ru-RU" dirty="0"/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единственная </a:t>
            </a:r>
            <a:r>
              <a:rPr lang="ru-RU" dirty="0"/>
              <a:t>в России </a:t>
            </a:r>
            <a:r>
              <a:rPr lang="ru-RU" dirty="0" smtClean="0"/>
              <a:t>многофункциональная биржевая площадка </a:t>
            </a:r>
          </a:p>
          <a:p>
            <a:r>
              <a:rPr lang="ru-RU" dirty="0" smtClean="0"/>
              <a:t>акции</a:t>
            </a:r>
          </a:p>
          <a:p>
            <a:r>
              <a:rPr lang="ru-RU" dirty="0" smtClean="0"/>
              <a:t>облигации</a:t>
            </a:r>
          </a:p>
          <a:p>
            <a:r>
              <a:rPr lang="ru-RU" dirty="0" smtClean="0"/>
              <a:t>производные инструменты (</a:t>
            </a:r>
            <a:r>
              <a:rPr lang="ru-RU" dirty="0" err="1" smtClean="0"/>
              <a:t>деривативы</a:t>
            </a:r>
            <a:r>
              <a:rPr lang="ru-RU" dirty="0" smtClean="0"/>
              <a:t> – фьючерсы, форварды, опционы, свопы)</a:t>
            </a:r>
          </a:p>
          <a:p>
            <a:r>
              <a:rPr lang="ru-RU" dirty="0" smtClean="0"/>
              <a:t>валюта</a:t>
            </a:r>
          </a:p>
          <a:p>
            <a:r>
              <a:rPr lang="ru-RU" dirty="0" smtClean="0"/>
              <a:t>инструменты </a:t>
            </a:r>
            <a:r>
              <a:rPr lang="ru-RU" dirty="0"/>
              <a:t>денежного </a:t>
            </a:r>
            <a:r>
              <a:rPr lang="ru-RU" dirty="0" smtClean="0"/>
              <a:t>рынка (варранты, депозитарные расписки)</a:t>
            </a:r>
          </a:p>
          <a:p>
            <a:r>
              <a:rPr lang="ru-RU" dirty="0" smtClean="0"/>
              <a:t>товары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3643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Образование Московской биржи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была </a:t>
            </a:r>
            <a:r>
              <a:rPr lang="ru-RU" dirty="0"/>
              <a:t>образована в декабре 2011 года в результате слияния двух основных российских биржевых групп — Группы ММВБ (год основания 1992) и Группы РТС (год основания 1995). </a:t>
            </a:r>
            <a:endParaRPr lang="ru-RU" dirty="0" smtClean="0"/>
          </a:p>
          <a:p>
            <a:r>
              <a:rPr lang="ru-RU" dirty="0" smtClean="0"/>
              <a:t>первичное </a:t>
            </a:r>
            <a:r>
              <a:rPr lang="ru-RU" dirty="0"/>
              <a:t>публичное размещение </a:t>
            </a:r>
            <a:r>
              <a:rPr lang="ru-RU" dirty="0" smtClean="0"/>
              <a:t>акций Московской биржи прошло </a:t>
            </a:r>
            <a:r>
              <a:rPr lang="ru-RU" dirty="0"/>
              <a:t>15 февраля 2013 года на собственной торговой площадке (торговый код </a:t>
            </a:r>
            <a:r>
              <a:rPr lang="ru-RU" b="1" dirty="0">
                <a:hlinkClick r:id="rId2"/>
              </a:rPr>
              <a:t>MOEX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803147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Фондовый рынок</a:t>
            </a:r>
            <a:r>
              <a:rPr lang="ru-RU" dirty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Московской </a:t>
            </a:r>
            <a:r>
              <a:rPr lang="ru-RU" dirty="0"/>
              <a:t>биржи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Акции</a:t>
            </a:r>
          </a:p>
          <a:p>
            <a:r>
              <a:rPr lang="ru-RU" dirty="0" smtClean="0"/>
              <a:t>облигации </a:t>
            </a:r>
            <a:r>
              <a:rPr lang="ru-RU" dirty="0"/>
              <a:t>федерального займа (ОФЗ</a:t>
            </a:r>
            <a:r>
              <a:rPr lang="ru-RU" dirty="0" smtClean="0"/>
              <a:t>)</a:t>
            </a:r>
          </a:p>
          <a:p>
            <a:r>
              <a:rPr lang="ru-RU" dirty="0" smtClean="0"/>
              <a:t>региональные </a:t>
            </a:r>
            <a:r>
              <a:rPr lang="ru-RU" dirty="0"/>
              <a:t>и </a:t>
            </a:r>
            <a:r>
              <a:rPr lang="ru-RU" dirty="0" smtClean="0"/>
              <a:t>корпоративные облигации</a:t>
            </a:r>
          </a:p>
          <a:p>
            <a:r>
              <a:rPr lang="ru-RU" dirty="0" smtClean="0"/>
              <a:t>суверенные </a:t>
            </a:r>
            <a:r>
              <a:rPr lang="ru-RU" dirty="0"/>
              <a:t>и </a:t>
            </a:r>
            <a:r>
              <a:rPr lang="ru-RU" dirty="0" smtClean="0"/>
              <a:t>корпоративные еврооблигации </a:t>
            </a:r>
          </a:p>
          <a:p>
            <a:r>
              <a:rPr lang="ru-RU" dirty="0" smtClean="0"/>
              <a:t>депозитарные расписки</a:t>
            </a:r>
          </a:p>
          <a:p>
            <a:r>
              <a:rPr lang="ru-RU" dirty="0" smtClean="0"/>
              <a:t>инвестиционные паи</a:t>
            </a:r>
          </a:p>
          <a:p>
            <a:r>
              <a:rPr lang="ru-RU" dirty="0" smtClean="0"/>
              <a:t>ипотечные сертификаты участия</a:t>
            </a:r>
          </a:p>
          <a:p>
            <a:r>
              <a:rPr lang="ru-RU" dirty="0" smtClean="0"/>
              <a:t>биржевые инвестиционные фонды </a:t>
            </a:r>
            <a:r>
              <a:rPr lang="ru-RU" dirty="0"/>
              <a:t>(</a:t>
            </a:r>
            <a:r>
              <a:rPr lang="ru-RU" dirty="0" err="1"/>
              <a:t>Exchange</a:t>
            </a:r>
            <a:r>
              <a:rPr lang="ru-RU" dirty="0"/>
              <a:t> </a:t>
            </a:r>
            <a:r>
              <a:rPr lang="ru-RU" dirty="0" err="1"/>
              <a:t>Traded</a:t>
            </a:r>
            <a:r>
              <a:rPr lang="ru-RU" dirty="0"/>
              <a:t> </a:t>
            </a:r>
            <a:r>
              <a:rPr lang="ru-RU" dirty="0" err="1"/>
              <a:t>Funds</a:t>
            </a:r>
            <a:r>
              <a:rPr lang="ru-RU" dirty="0"/>
              <a:t> — ETF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2112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Срочный рынок</a:t>
            </a:r>
            <a:r>
              <a:rPr lang="ru-RU" dirty="0"/>
              <a:t> Московской биржи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92500"/>
          </a:bodyPr>
          <a:lstStyle/>
          <a:p>
            <a:r>
              <a:rPr lang="ru-RU" dirty="0"/>
              <a:t>фьючерсные контракты на индексы (индекс ММВБ, индекс РТС, индекс волатильности RVI</a:t>
            </a:r>
            <a:r>
              <a:rPr lang="ru-RU" dirty="0" smtClean="0"/>
              <a:t>) </a:t>
            </a:r>
          </a:p>
          <a:p>
            <a:r>
              <a:rPr lang="ru-RU" dirty="0" smtClean="0"/>
              <a:t>фьючерсы </a:t>
            </a:r>
            <a:r>
              <a:rPr lang="ru-RU" dirty="0"/>
              <a:t>на российские и иностранные акции, ОФЗ и еврооблигации Россия-30, валютные пары, процентные </a:t>
            </a:r>
            <a:r>
              <a:rPr lang="ru-RU" dirty="0" smtClean="0"/>
              <a:t>ставки </a:t>
            </a:r>
          </a:p>
          <a:p>
            <a:r>
              <a:rPr lang="ru-RU" dirty="0" smtClean="0"/>
              <a:t>контракты </a:t>
            </a:r>
            <a:r>
              <a:rPr lang="ru-RU" dirty="0"/>
              <a:t>на драгоценные металлы (золото, серебро, платина, палладий, медь</a:t>
            </a:r>
            <a:r>
              <a:rPr lang="ru-RU" dirty="0" smtClean="0"/>
              <a:t>) </a:t>
            </a:r>
          </a:p>
          <a:p>
            <a:r>
              <a:rPr lang="ru-RU" dirty="0" smtClean="0"/>
              <a:t>фьючерсы </a:t>
            </a:r>
            <a:r>
              <a:rPr lang="ru-RU" dirty="0"/>
              <a:t>на нефть и </a:t>
            </a:r>
            <a:r>
              <a:rPr lang="ru-RU" dirty="0" smtClean="0"/>
              <a:t>сахар </a:t>
            </a:r>
          </a:p>
          <a:p>
            <a:r>
              <a:rPr lang="ru-RU" dirty="0" smtClean="0"/>
              <a:t>опционные </a:t>
            </a:r>
            <a:r>
              <a:rPr lang="ru-RU" dirty="0"/>
              <a:t>контракты на некоторые из этих фьючерсов.</a:t>
            </a:r>
          </a:p>
        </p:txBody>
      </p:sp>
    </p:spTree>
    <p:extLst>
      <p:ext uri="{BB962C8B-B14F-4D97-AF65-F5344CB8AC3E}">
        <p14:creationId xmlns:p14="http://schemas.microsoft.com/office/powerpoint/2010/main" val="423417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Валютный рынок</a:t>
            </a:r>
            <a:r>
              <a:rPr lang="ru-RU" dirty="0"/>
              <a:t> Московской биржи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доллар </a:t>
            </a:r>
            <a:r>
              <a:rPr lang="ru-RU" dirty="0"/>
              <a:t>США (USD</a:t>
            </a:r>
            <a:r>
              <a:rPr lang="ru-RU" dirty="0" smtClean="0"/>
              <a:t>) </a:t>
            </a:r>
          </a:p>
          <a:p>
            <a:r>
              <a:rPr lang="ru-RU" dirty="0" smtClean="0"/>
              <a:t>евро </a:t>
            </a:r>
            <a:r>
              <a:rPr lang="ru-RU" dirty="0"/>
              <a:t>(EUR</a:t>
            </a:r>
            <a:r>
              <a:rPr lang="ru-RU" dirty="0" smtClean="0"/>
              <a:t>) </a:t>
            </a:r>
          </a:p>
          <a:p>
            <a:r>
              <a:rPr lang="ru-RU" dirty="0" smtClean="0"/>
              <a:t>китайский юань </a:t>
            </a:r>
            <a:r>
              <a:rPr lang="ru-RU" dirty="0"/>
              <a:t>(CNY</a:t>
            </a:r>
            <a:r>
              <a:rPr lang="ru-RU" dirty="0" smtClean="0"/>
              <a:t>)</a:t>
            </a:r>
          </a:p>
          <a:p>
            <a:r>
              <a:rPr lang="ru-RU" dirty="0" smtClean="0"/>
              <a:t>британский фунт </a:t>
            </a:r>
            <a:r>
              <a:rPr lang="ru-RU" dirty="0"/>
              <a:t>(GBP</a:t>
            </a:r>
            <a:r>
              <a:rPr lang="ru-RU" dirty="0" smtClean="0"/>
              <a:t>)</a:t>
            </a:r>
          </a:p>
          <a:p>
            <a:r>
              <a:rPr lang="ru-RU" dirty="0" smtClean="0"/>
              <a:t>гонконгский доллар </a:t>
            </a:r>
            <a:r>
              <a:rPr lang="ru-RU" dirty="0"/>
              <a:t>(HKD</a:t>
            </a:r>
            <a:r>
              <a:rPr lang="ru-RU" dirty="0" smtClean="0"/>
              <a:t>)</a:t>
            </a:r>
          </a:p>
          <a:p>
            <a:r>
              <a:rPr lang="ru-RU" dirty="0" smtClean="0"/>
              <a:t>украинская гривна </a:t>
            </a:r>
            <a:r>
              <a:rPr lang="ru-RU" dirty="0"/>
              <a:t>(UAH</a:t>
            </a:r>
            <a:r>
              <a:rPr lang="ru-RU" dirty="0" smtClean="0"/>
              <a:t>)</a:t>
            </a:r>
          </a:p>
          <a:p>
            <a:r>
              <a:rPr lang="ru-RU" dirty="0" smtClean="0"/>
              <a:t>казахский </a:t>
            </a:r>
            <a:r>
              <a:rPr lang="ru-RU" dirty="0"/>
              <a:t>тенге (KZT</a:t>
            </a:r>
            <a:r>
              <a:rPr lang="ru-RU" dirty="0" smtClean="0"/>
              <a:t>)</a:t>
            </a:r>
          </a:p>
          <a:p>
            <a:r>
              <a:rPr lang="ru-RU" dirty="0" smtClean="0"/>
              <a:t>белорусский рубль </a:t>
            </a:r>
            <a:r>
              <a:rPr lang="ru-RU" dirty="0"/>
              <a:t>(BYR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4951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Денежный рынок</a:t>
            </a:r>
            <a:r>
              <a:rPr lang="ru-RU" dirty="0"/>
              <a:t> </a:t>
            </a:r>
            <a:r>
              <a:rPr lang="ru-RU" dirty="0" smtClean="0"/>
              <a:t>Московской биржи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/>
              <a:t>репо</a:t>
            </a:r>
            <a:r>
              <a:rPr lang="ru-RU" dirty="0"/>
              <a:t> с </a:t>
            </a:r>
            <a:r>
              <a:rPr lang="ru-RU" dirty="0" smtClean="0"/>
              <a:t>ЦК (центральный контрагент)</a:t>
            </a:r>
          </a:p>
          <a:p>
            <a:r>
              <a:rPr lang="ru-RU" dirty="0" err="1" smtClean="0"/>
              <a:t>междилерское</a:t>
            </a:r>
            <a:r>
              <a:rPr lang="ru-RU" dirty="0" smtClean="0"/>
              <a:t> </a:t>
            </a:r>
            <a:r>
              <a:rPr lang="ru-RU" dirty="0" err="1" smtClean="0"/>
              <a:t>репо</a:t>
            </a:r>
            <a:endParaRPr lang="ru-RU" dirty="0" smtClean="0"/>
          </a:p>
          <a:p>
            <a:r>
              <a:rPr lang="ru-RU" dirty="0" smtClean="0"/>
              <a:t>прямое </a:t>
            </a:r>
            <a:r>
              <a:rPr lang="ru-RU" dirty="0" err="1"/>
              <a:t>репо</a:t>
            </a:r>
            <a:r>
              <a:rPr lang="ru-RU" dirty="0"/>
              <a:t> с Банком </a:t>
            </a:r>
            <a:r>
              <a:rPr lang="ru-RU" dirty="0" smtClean="0"/>
              <a:t>России</a:t>
            </a:r>
          </a:p>
          <a:p>
            <a:r>
              <a:rPr lang="ru-RU" dirty="0" err="1" smtClean="0"/>
              <a:t>репо</a:t>
            </a:r>
            <a:r>
              <a:rPr lang="ru-RU" dirty="0" smtClean="0"/>
              <a:t> </a:t>
            </a:r>
            <a:r>
              <a:rPr lang="ru-RU" dirty="0"/>
              <a:t>с системой управления </a:t>
            </a:r>
            <a:r>
              <a:rPr lang="ru-RU" dirty="0" smtClean="0"/>
              <a:t>обеспечением</a:t>
            </a:r>
          </a:p>
          <a:p>
            <a:r>
              <a:rPr lang="ru-RU" dirty="0" smtClean="0"/>
              <a:t>депозитно-кредитные </a:t>
            </a:r>
            <a:r>
              <a:rPr lang="ru-RU" dirty="0"/>
              <a:t>операции, организаторами которых выступают Банк России, Пенсионный фонд России, Федеральное казначейство России, Внешэкономбанк и др.</a:t>
            </a:r>
          </a:p>
        </p:txBody>
      </p:sp>
    </p:spTree>
    <p:extLst>
      <p:ext uri="{BB962C8B-B14F-4D97-AF65-F5344CB8AC3E}">
        <p14:creationId xmlns:p14="http://schemas.microsoft.com/office/powerpoint/2010/main" val="2172655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Характеристики финансового рынка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Под </a:t>
            </a:r>
            <a:r>
              <a:rPr lang="ru-RU" sz="2000" b="1" dirty="0"/>
              <a:t>емкостью</a:t>
            </a:r>
            <a:r>
              <a:rPr lang="ru-RU" sz="2000" dirty="0"/>
              <a:t> финансового рынка понимается возможный годовой (месячный) объем продажи определенного вида ценных бумаг при сложившемся соотношении спроса и предложения на него. </a:t>
            </a:r>
            <a:r>
              <a:rPr lang="ru-RU" sz="2000" dirty="0" smtClean="0"/>
              <a:t> Это важная характеристика финансового рынка.</a:t>
            </a:r>
          </a:p>
          <a:p>
            <a:r>
              <a:rPr lang="ru-RU" sz="2000" dirty="0" smtClean="0"/>
              <a:t>Также характеристикой рынка является его </a:t>
            </a:r>
            <a:r>
              <a:rPr lang="ru-RU" sz="2000" b="1" dirty="0" smtClean="0"/>
              <a:t>конъюнктура</a:t>
            </a:r>
            <a:r>
              <a:rPr lang="ru-RU" sz="2000" dirty="0" smtClean="0"/>
              <a:t> - </a:t>
            </a:r>
            <a:r>
              <a:rPr lang="ru-RU" sz="2000" dirty="0"/>
              <a:t>совокупность условий, при которых в данный </a:t>
            </a:r>
            <a:r>
              <a:rPr lang="ru-RU" sz="2000" dirty="0" smtClean="0"/>
              <a:t>момент протекает </a:t>
            </a:r>
            <a:r>
              <a:rPr lang="ru-RU" sz="2000" dirty="0"/>
              <a:t>деятельность на </a:t>
            </a:r>
            <a:r>
              <a:rPr lang="ru-RU" sz="2000" dirty="0" smtClean="0"/>
              <a:t>финансовом рынке</a:t>
            </a:r>
            <a:endParaRPr lang="ru-RU" sz="2000" dirty="0"/>
          </a:p>
          <a:p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246221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Характеристики ценных бумаг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/>
              <a:t>Рыночная капитализация </a:t>
            </a:r>
            <a:r>
              <a:rPr lang="ru-RU" dirty="0"/>
              <a:t>- оцениваемая рынком суммарная стоимость всех акций предприятия </a:t>
            </a:r>
          </a:p>
          <a:p>
            <a:r>
              <a:rPr lang="ru-RU" b="1" dirty="0"/>
              <a:t>Волатильность </a:t>
            </a:r>
            <a:r>
              <a:rPr lang="ru-RU" dirty="0"/>
              <a:t>– показатель, характеризующий степень изменчивости цены ценной бумаги относительно ее среднего значения за определенный период времени. Данный показатель играет важную роль в задачах оценки потенциального риска и доходности инвестиций.</a:t>
            </a:r>
          </a:p>
          <a:p>
            <a:r>
              <a:rPr lang="ru-RU" b="1" dirty="0"/>
              <a:t>Ликвидность акций</a:t>
            </a:r>
            <a:r>
              <a:rPr lang="ru-RU" dirty="0"/>
              <a:t> характеризует возможность быстро и без существенных колебаний цен совершать куплю-продажу бумаг на фондовом рынке. Редкие и небольшие по объёмам сделки с неликвидными акциями, как правило, серьёзно двигают цены на такие активы.  Ликвидность определяется средним количеством сделок, разностью между доходностью ценной бумаги и доходностью </a:t>
            </a:r>
            <a:r>
              <a:rPr lang="ru-RU" dirty="0" err="1"/>
              <a:t>безрисковой</a:t>
            </a:r>
            <a:r>
              <a:rPr lang="ru-RU" dirty="0"/>
              <a:t> ценной бумаги, а также показателем </a:t>
            </a:r>
            <a:r>
              <a:rPr lang="ru-RU" dirty="0" err="1"/>
              <a:t>free-float</a:t>
            </a:r>
            <a:r>
              <a:rPr lang="ru-RU" dirty="0"/>
              <a:t>. </a:t>
            </a:r>
            <a:endParaRPr lang="ru-RU" dirty="0" smtClean="0"/>
          </a:p>
          <a:p>
            <a:r>
              <a:rPr lang="ru-RU" dirty="0" smtClean="0"/>
              <a:t>Ликвидность является основной характеристикой ценной бумаги, влияющей на ее цену.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853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Биржевые индексы и индикаторы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Фондовый индикатор – средняя величина курсов акций представительной группы копаний в данный момент.</a:t>
            </a:r>
          </a:p>
          <a:p>
            <a:r>
              <a:rPr lang="ru-RU" sz="2400" dirty="0" smtClean="0"/>
              <a:t>Например, широко известный индекс «Доу-Джонс» формально является индикатором</a:t>
            </a:r>
          </a:p>
          <a:p>
            <a:r>
              <a:rPr lang="ru-RU" sz="2400" dirty="0" smtClean="0"/>
              <a:t>Фондовый индекс – средняя величина курсов акций на конкретную дату по репрезентативной группе предприятий по отношению к их базовой величине, рассчитанной на более раннюю дату.</a:t>
            </a:r>
          </a:p>
          <a:p>
            <a:r>
              <a:rPr lang="ru-RU" sz="2400" dirty="0" smtClean="0"/>
              <a:t>Например, индекс РТС, ММВБ, </a:t>
            </a:r>
            <a:r>
              <a:rPr lang="en-US" sz="2400" dirty="0" smtClean="0"/>
              <a:t>NASDAQ</a:t>
            </a:r>
            <a:r>
              <a:rPr lang="ru-RU" sz="2400" dirty="0" smtClean="0"/>
              <a:t>, </a:t>
            </a:r>
            <a:r>
              <a:rPr lang="en-US" sz="2400" dirty="0" smtClean="0"/>
              <a:t>NIKKEY, DAX</a:t>
            </a:r>
            <a:r>
              <a:rPr lang="ru-RU" sz="2400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217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495</Words>
  <Application>Microsoft Office PowerPoint</Application>
  <PresentationFormat>Экран (4:3)</PresentationFormat>
  <Paragraphs>65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Финансовый рынок </vt:lpstr>
      <vt:lpstr>Презентация PowerPoint</vt:lpstr>
      <vt:lpstr>Институциональный инвестор</vt:lpstr>
      <vt:lpstr>Профессиональные участники рынка ценных бумаг</vt:lpstr>
      <vt:lpstr>Группа "Московская Биржа" </vt:lpstr>
      <vt:lpstr>Образование Московской биржи</vt:lpstr>
      <vt:lpstr>Фондовый рынок  Московской биржи</vt:lpstr>
      <vt:lpstr>Срочный рынок Московской биржи</vt:lpstr>
      <vt:lpstr>Валютный рынок Московской биржи</vt:lpstr>
      <vt:lpstr>Денежный рынок Московской биржи</vt:lpstr>
      <vt:lpstr>Характеристики финансового рынка</vt:lpstr>
      <vt:lpstr>Характеристики ценных бумаг</vt:lpstr>
      <vt:lpstr>Биржевые индексы и индикаторы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Финансовый рынок</dc:title>
  <dc:creator>Shadow</dc:creator>
  <cp:lastModifiedBy>Arseniy</cp:lastModifiedBy>
  <cp:revision>5</cp:revision>
  <dcterms:created xsi:type="dcterms:W3CDTF">2015-12-06T10:21:56Z</dcterms:created>
  <dcterms:modified xsi:type="dcterms:W3CDTF">2017-06-22T08:53:27Z</dcterms:modified>
</cp:coreProperties>
</file>