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39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78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132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607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132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345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1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353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46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16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99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1C9B8-15C5-4B56-86FE-99349BC61C2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D091E-3BA1-4597-ABF3-733F3FD3D9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60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Средневзвешенная стоимость капитала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2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en-US" dirty="0"/>
              <a:t>Weighted Average Cost of Capital (WACC)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С </a:t>
            </a:r>
            <a:r>
              <a:rPr lang="ru-RU" dirty="0"/>
              <a:t>учетом оценки стоимости отдельных составных элементов собственного капитала и удельного веса каждого из этих элементов в общей его сумме может быть рассчитан показатель </a:t>
            </a:r>
            <a:r>
              <a:rPr lang="ru-RU" b="1" dirty="0"/>
              <a:t>средневзвешенной стоимости капитала компании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92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WACC характеризует </a:t>
            </a:r>
            <a:r>
              <a:rPr lang="ru-RU" b="1" dirty="0"/>
              <a:t>уровень рентабельности активов </a:t>
            </a:r>
            <a:r>
              <a:rPr lang="ru-RU" dirty="0"/>
              <a:t>(совокупных вложений капитала), которую должно обеспечивать предприятие, чтобы не уменьшить свою рыночную стоимость </a:t>
            </a:r>
          </a:p>
        </p:txBody>
      </p:sp>
    </p:spTree>
    <p:extLst>
      <p:ext uri="{BB962C8B-B14F-4D97-AF65-F5344CB8AC3E}">
        <p14:creationId xmlns:p14="http://schemas.microsoft.com/office/powerpoint/2010/main" val="230394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Показатель </a:t>
            </a:r>
            <a:r>
              <a:rPr lang="en-US" dirty="0" smtClean="0"/>
              <a:t>WACC</a:t>
            </a:r>
            <a:r>
              <a:rPr lang="ru-RU" dirty="0" smtClean="0"/>
              <a:t> </a:t>
            </a:r>
            <a:r>
              <a:rPr lang="ru-RU" dirty="0"/>
              <a:t>используется для </a:t>
            </a:r>
            <a:r>
              <a:rPr lang="ru-RU" dirty="0" smtClean="0"/>
              <a:t>оценки: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/>
              <a:t>максимального </a:t>
            </a:r>
            <a:r>
              <a:rPr lang="ru-RU" sz="2800" dirty="0"/>
              <a:t>уровня цены заемных средств, связанных с дополнительным привлечением капитала при выборе оптимальных схем </a:t>
            </a:r>
            <a:r>
              <a:rPr lang="ru-RU" sz="2800" dirty="0" smtClean="0"/>
              <a:t>финансирования;</a:t>
            </a:r>
          </a:p>
          <a:p>
            <a:r>
              <a:rPr lang="ru-RU" sz="2800" dirty="0" smtClean="0"/>
              <a:t>минимального </a:t>
            </a:r>
            <a:r>
              <a:rPr lang="ru-RU" sz="2800" dirty="0"/>
              <a:t>уровня рентабельности обычной (текущей) </a:t>
            </a:r>
            <a:r>
              <a:rPr lang="ru-RU" sz="2800" dirty="0" smtClean="0"/>
              <a:t>деятельности;</a:t>
            </a:r>
          </a:p>
          <a:p>
            <a:r>
              <a:rPr lang="ru-RU" sz="2800" dirty="0" smtClean="0"/>
              <a:t>эффективности </a:t>
            </a:r>
            <a:r>
              <a:rPr lang="ru-RU" sz="2800" dirty="0"/>
              <a:t>инвестиционных решений при сравнении со ставкой дисконтирования и внутренней нормой рентабельности </a:t>
            </a:r>
            <a:r>
              <a:rPr lang="ru-RU" sz="2800" dirty="0" smtClean="0"/>
              <a:t>проекта;</a:t>
            </a:r>
          </a:p>
          <a:p>
            <a:r>
              <a:rPr lang="ru-RU" sz="2800" dirty="0" smtClean="0"/>
              <a:t>рыночной </a:t>
            </a:r>
            <a:r>
              <a:rPr lang="ru-RU" sz="2800" dirty="0"/>
              <a:t>стоимости </a:t>
            </a:r>
            <a:r>
              <a:rPr lang="ru-RU" sz="2800" dirty="0" smtClean="0"/>
              <a:t>компании.</a:t>
            </a:r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798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Оптимизация </a:t>
            </a:r>
            <a:r>
              <a:rPr lang="ru-RU" b="1" i="1" dirty="0"/>
              <a:t>структуры капитала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это </a:t>
            </a:r>
            <a:r>
              <a:rPr lang="ru-RU" dirty="0"/>
              <a:t>процесс достижения максимально возможного уровня рентабельности компании при соответствующем уровне финансовой устойчивости, достижение которого возможно за счет роста собственных средств и уровня финансового риска, связанного с привлечением заемных средств </a:t>
            </a:r>
          </a:p>
        </p:txBody>
      </p:sp>
    </p:spTree>
    <p:extLst>
      <p:ext uri="{BB962C8B-B14F-4D97-AF65-F5344CB8AC3E}">
        <p14:creationId xmlns:p14="http://schemas.microsoft.com/office/powerpoint/2010/main" val="61801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Критерии </a:t>
            </a:r>
            <a:r>
              <a:rPr lang="ru-RU" dirty="0"/>
              <a:t>формирования рациональной структуры капитала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темпы </a:t>
            </a:r>
            <a:r>
              <a:rPr lang="ru-RU" dirty="0"/>
              <a:t>наращения </a:t>
            </a:r>
            <a:r>
              <a:rPr lang="ru-RU" dirty="0" smtClean="0"/>
              <a:t>оборота;</a:t>
            </a:r>
            <a:endParaRPr lang="ru-RU" dirty="0"/>
          </a:p>
          <a:p>
            <a:r>
              <a:rPr lang="ru-RU" dirty="0"/>
              <a:t>стабильность динамики </a:t>
            </a:r>
            <a:r>
              <a:rPr lang="ru-RU" dirty="0" smtClean="0"/>
              <a:t>оборота;</a:t>
            </a:r>
          </a:p>
          <a:p>
            <a:r>
              <a:rPr lang="ru-RU" dirty="0" smtClean="0"/>
              <a:t>уровень </a:t>
            </a:r>
            <a:r>
              <a:rPr lang="ru-RU" dirty="0"/>
              <a:t>и динамика </a:t>
            </a:r>
            <a:r>
              <a:rPr lang="ru-RU" dirty="0" smtClean="0"/>
              <a:t>рентабельности;</a:t>
            </a:r>
          </a:p>
          <a:p>
            <a:r>
              <a:rPr lang="ru-RU" dirty="0" smtClean="0"/>
              <a:t> </a:t>
            </a:r>
            <a:r>
              <a:rPr lang="ru-RU" dirty="0"/>
              <a:t>структура </a:t>
            </a:r>
            <a:r>
              <a:rPr lang="ru-RU" dirty="0" smtClean="0"/>
              <a:t>активов; </a:t>
            </a:r>
            <a:endParaRPr lang="ru-RU" dirty="0"/>
          </a:p>
          <a:p>
            <a:r>
              <a:rPr lang="ru-RU" dirty="0"/>
              <a:t>отношение </a:t>
            </a:r>
            <a:r>
              <a:rPr lang="ru-RU" dirty="0" smtClean="0"/>
              <a:t>кредиторов; </a:t>
            </a:r>
            <a:endParaRPr lang="ru-RU" dirty="0"/>
          </a:p>
          <a:p>
            <a:r>
              <a:rPr lang="ru-RU" dirty="0"/>
              <a:t>приемлемая степень </a:t>
            </a:r>
            <a:r>
              <a:rPr lang="ru-RU" dirty="0" smtClean="0"/>
              <a:t>риска; </a:t>
            </a:r>
            <a:endParaRPr lang="ru-RU" dirty="0"/>
          </a:p>
          <a:p>
            <a:r>
              <a:rPr lang="ru-RU" dirty="0"/>
              <a:t>стратегические и тактические задачи развития </a:t>
            </a:r>
            <a:r>
              <a:rPr lang="ru-RU" dirty="0" smtClean="0"/>
              <a:t>бизнеса.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081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Критерий </a:t>
            </a:r>
            <a:r>
              <a:rPr lang="ru-RU" dirty="0"/>
              <a:t>оптимальности структуры капитала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соотношение максимизации </a:t>
            </a:r>
            <a:r>
              <a:rPr lang="ru-RU" dirty="0" smtClean="0"/>
              <a:t> рентабельности </a:t>
            </a:r>
            <a:r>
              <a:rPr lang="ru-RU" dirty="0"/>
              <a:t>и минимизации финансового риска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Средневзвешенная цена капитала (WACC)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20889"/>
            <a:ext cx="4104456" cy="1723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671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Заемный </a:t>
            </a:r>
            <a:r>
              <a:rPr lang="ru-RU" dirty="0"/>
              <a:t>капитал оценивается по следующим основным элементам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стоимость </a:t>
            </a:r>
            <a:r>
              <a:rPr lang="ru-RU" dirty="0"/>
              <a:t>финансового кредита (банковского и лизингового</a:t>
            </a:r>
            <a:r>
              <a:rPr lang="ru-RU" dirty="0" smtClean="0"/>
              <a:t>); </a:t>
            </a:r>
            <a:endParaRPr lang="ru-RU" dirty="0"/>
          </a:p>
          <a:p>
            <a:r>
              <a:rPr lang="ru-RU" dirty="0"/>
              <a:t>стоимость капитала, привлекаемого за счет эмиссии </a:t>
            </a:r>
            <a:r>
              <a:rPr lang="ru-RU" dirty="0" smtClean="0"/>
              <a:t>облигаций;</a:t>
            </a:r>
          </a:p>
          <a:p>
            <a:r>
              <a:rPr lang="ru-RU" dirty="0" smtClean="0"/>
              <a:t> </a:t>
            </a:r>
            <a:r>
              <a:rPr lang="ru-RU" dirty="0"/>
              <a:t>стоимость товарного (коммерческого) кредита (в форме краткосрочной или долгосрочной отсрочки платежа</a:t>
            </a:r>
            <a:r>
              <a:rPr lang="ru-RU" dirty="0" smtClean="0"/>
              <a:t>); </a:t>
            </a:r>
            <a:endParaRPr lang="ru-RU" dirty="0"/>
          </a:p>
          <a:p>
            <a:r>
              <a:rPr lang="ru-RU" dirty="0"/>
              <a:t>стоимость текущих обязательств по </a:t>
            </a:r>
            <a:r>
              <a:rPr lang="ru-RU" dirty="0" smtClean="0"/>
              <a:t>расчетам.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091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Стоимость </a:t>
            </a:r>
            <a:r>
              <a:rPr lang="ru-RU" b="1" dirty="0"/>
              <a:t>финансового кредита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оценивается </a:t>
            </a:r>
            <a:r>
              <a:rPr lang="ru-RU" dirty="0"/>
              <a:t>в разрезе двух основных источников его предоставления на современном этапе – банковского кредита и финансового лизинга </a:t>
            </a:r>
          </a:p>
        </p:txBody>
      </p:sp>
    </p:spTree>
    <p:extLst>
      <p:ext uri="{BB962C8B-B14F-4D97-AF65-F5344CB8AC3E}">
        <p14:creationId xmlns:p14="http://schemas.microsoft.com/office/powerpoint/2010/main" val="388478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Стоимость </a:t>
            </a:r>
            <a:r>
              <a:rPr lang="ru-RU" b="1" dirty="0"/>
              <a:t>банковского кредита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определяется </a:t>
            </a:r>
            <a:r>
              <a:rPr lang="ru-RU" dirty="0"/>
              <a:t>на основе </a:t>
            </a:r>
            <a:r>
              <a:rPr lang="ru-RU" b="1" dirty="0"/>
              <a:t>ставки процента </a:t>
            </a:r>
            <a:r>
              <a:rPr lang="ru-RU" dirty="0"/>
              <a:t>за кредит, которая формирует основные затраты по его обслуживанию. </a:t>
            </a:r>
          </a:p>
          <a:p>
            <a:r>
              <a:rPr lang="ru-RU" dirty="0"/>
              <a:t>•Эта ставка в процессе оценки требует внесения </a:t>
            </a:r>
            <a:r>
              <a:rPr lang="ru-RU" b="1" dirty="0"/>
              <a:t>двух уточнений</a:t>
            </a:r>
            <a:r>
              <a:rPr lang="ru-RU" dirty="0"/>
              <a:t>: </a:t>
            </a:r>
          </a:p>
          <a:p>
            <a:r>
              <a:rPr lang="ru-RU" dirty="0" smtClean="0"/>
              <a:t>она </a:t>
            </a:r>
            <a:r>
              <a:rPr lang="ru-RU" dirty="0"/>
              <a:t>должна быть </a:t>
            </a:r>
            <a:r>
              <a:rPr lang="ru-RU" b="1" dirty="0"/>
              <a:t>увеличена </a:t>
            </a:r>
            <a:r>
              <a:rPr lang="ru-RU" dirty="0"/>
              <a:t>на размер других затрат предприятия, обусловленных условиями кредитного соглашения (например, страхования кредита за счет заемщика) </a:t>
            </a:r>
          </a:p>
          <a:p>
            <a:r>
              <a:rPr lang="ru-RU" dirty="0" smtClean="0"/>
              <a:t>и </a:t>
            </a:r>
            <a:r>
              <a:rPr lang="ru-RU" b="1" dirty="0"/>
              <a:t>уменьшена </a:t>
            </a:r>
            <a:r>
              <a:rPr lang="ru-RU" dirty="0"/>
              <a:t>на ставку налога на прибыль с целью отражения реальных затрат предприятия.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17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Управление </a:t>
            </a:r>
            <a:r>
              <a:rPr lang="ru-RU" b="1" dirty="0"/>
              <a:t>стоимостью банковского кредита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сводится </a:t>
            </a:r>
            <a:r>
              <a:rPr lang="ru-RU" dirty="0"/>
              <a:t>к выявлению таких его </a:t>
            </a:r>
            <a:r>
              <a:rPr lang="ru-RU" b="1" dirty="0"/>
              <a:t>предложений </a:t>
            </a:r>
            <a:r>
              <a:rPr lang="ru-RU" dirty="0"/>
              <a:t>на финансовом рынке, которые эту </a:t>
            </a:r>
            <a:r>
              <a:rPr lang="ru-RU" b="1" dirty="0"/>
              <a:t>стоимость минимизируют как по ставке процента </a:t>
            </a:r>
            <a:r>
              <a:rPr lang="ru-RU" dirty="0"/>
              <a:t>за кредит, так и </a:t>
            </a:r>
            <a:r>
              <a:rPr lang="ru-RU" b="1" dirty="0"/>
              <a:t>по другим условиям </a:t>
            </a:r>
            <a:r>
              <a:rPr lang="ru-RU" dirty="0"/>
              <a:t>его привлечения (при неизменности привлекаемой суммы кредита и срока его использования) </a:t>
            </a:r>
          </a:p>
        </p:txBody>
      </p:sp>
    </p:spTree>
    <p:extLst>
      <p:ext uri="{BB962C8B-B14F-4D97-AF65-F5344CB8AC3E}">
        <p14:creationId xmlns:p14="http://schemas.microsoft.com/office/powerpoint/2010/main" val="8442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Стоимость </a:t>
            </a:r>
            <a:r>
              <a:rPr lang="ru-RU" b="1" dirty="0"/>
              <a:t>заемного капитала, привлекаемого за счет эмиссии облигаций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/>
          </a:bodyPr>
          <a:lstStyle/>
          <a:p>
            <a:r>
              <a:rPr lang="ru-RU" dirty="0" smtClean="0"/>
              <a:t>складывается </a:t>
            </a:r>
            <a:r>
              <a:rPr lang="ru-RU" dirty="0"/>
              <a:t>на базе </a:t>
            </a:r>
            <a:r>
              <a:rPr lang="ru-RU" b="1" dirty="0"/>
              <a:t>ставки купонного процента по ней</a:t>
            </a:r>
            <a:r>
              <a:rPr lang="ru-RU" dirty="0"/>
              <a:t>, формирующего сумму периодических купонных выплат. </a:t>
            </a:r>
          </a:p>
          <a:p>
            <a:r>
              <a:rPr lang="ru-RU" dirty="0"/>
              <a:t>Если облигация продается на иных условиях, то базой оценки выступает общая </a:t>
            </a:r>
            <a:r>
              <a:rPr lang="ru-RU" b="1" dirty="0"/>
              <a:t>сумма дисконта </a:t>
            </a:r>
            <a:r>
              <a:rPr lang="ru-RU" dirty="0"/>
              <a:t>по ней, выплачиваемая при погашении. </a:t>
            </a:r>
          </a:p>
        </p:txBody>
      </p:sp>
    </p:spTree>
    <p:extLst>
      <p:ext uri="{BB962C8B-B14F-4D97-AF65-F5344CB8AC3E}">
        <p14:creationId xmlns:p14="http://schemas.microsoft.com/office/powerpoint/2010/main" val="379900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Управление </a:t>
            </a:r>
            <a:r>
              <a:rPr lang="ru-RU" b="1" dirty="0"/>
              <a:t>стоимостью облигационного капитала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сводится </a:t>
            </a:r>
            <a:r>
              <a:rPr lang="ru-RU" dirty="0"/>
              <a:t>к разработке соответствующей эмиссионной политики, обеспечивающей </a:t>
            </a:r>
            <a:r>
              <a:rPr lang="ru-RU" b="1" dirty="0"/>
              <a:t>полную реализацию эмитируемых облигаций </a:t>
            </a:r>
            <a:r>
              <a:rPr lang="ru-RU" dirty="0"/>
              <a:t>на условиях, не выше среднерыночных. </a:t>
            </a:r>
          </a:p>
        </p:txBody>
      </p:sp>
    </p:spTree>
    <p:extLst>
      <p:ext uri="{BB962C8B-B14F-4D97-AF65-F5344CB8AC3E}">
        <p14:creationId xmlns:p14="http://schemas.microsoft.com/office/powerpoint/2010/main" val="283861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Стоимость </a:t>
            </a:r>
            <a:r>
              <a:rPr lang="ru-RU" b="1" dirty="0"/>
              <a:t>товарного (коммерческого) кредита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Оценивается </a:t>
            </a:r>
            <a:r>
              <a:rPr lang="ru-RU" dirty="0"/>
              <a:t>в разрезе двух форм его предоставления: </a:t>
            </a:r>
          </a:p>
          <a:p>
            <a:r>
              <a:rPr lang="ru-RU" dirty="0"/>
              <a:t>• по кредиту в форме краткосрочной отсрочки платежа </a:t>
            </a:r>
          </a:p>
          <a:p>
            <a:r>
              <a:rPr lang="ru-RU" dirty="0"/>
              <a:t>• по кредиту в форме долгосрочной отсрочки платежа, оформленной векселем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593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Основу </a:t>
            </a:r>
            <a:r>
              <a:rPr lang="ru-RU" b="1" dirty="0"/>
              <a:t>управления этой стоимостью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составляет </a:t>
            </a:r>
            <a:r>
              <a:rPr lang="ru-RU" b="1" dirty="0"/>
              <a:t>обязательная оценка ее в годовой ставке по каждому </a:t>
            </a:r>
            <a:r>
              <a:rPr lang="ru-RU" dirty="0"/>
              <a:t>предоставляемому товарному (коммерческому) кредиту и ее сравнение со стоимостью привлечения аналогичного банковского кредита. </a:t>
            </a:r>
          </a:p>
        </p:txBody>
      </p:sp>
    </p:spTree>
    <p:extLst>
      <p:ext uri="{BB962C8B-B14F-4D97-AF65-F5344CB8AC3E}">
        <p14:creationId xmlns:p14="http://schemas.microsoft.com/office/powerpoint/2010/main" val="71862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Стоимость </a:t>
            </a:r>
            <a:r>
              <a:rPr lang="ru-RU" b="1" dirty="0"/>
              <a:t>текущих обязательств предприятия по расчетам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При </a:t>
            </a:r>
            <a:r>
              <a:rPr lang="ru-RU" dirty="0"/>
              <a:t>определении средневзвешенной стоимости капитала учитывается по нулевой ставке, так как представляет собой бесплатное финансирование предприятия за счет этого вида заемного капитала. </a:t>
            </a:r>
          </a:p>
          <a:p>
            <a:r>
              <a:rPr lang="ru-RU" dirty="0"/>
              <a:t>Так как сроки выплат этой начисленной задолженности строго детерминированы, она не относится к управляемому финансированию с позиций оценки стоимости капитала. </a:t>
            </a:r>
          </a:p>
        </p:txBody>
      </p:sp>
    </p:spTree>
    <p:extLst>
      <p:ext uri="{BB962C8B-B14F-4D97-AF65-F5344CB8AC3E}">
        <p14:creationId xmlns:p14="http://schemas.microsoft.com/office/powerpoint/2010/main" val="236919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>ОЦЕНКА </a:t>
            </a:r>
            <a:r>
              <a:rPr lang="ru-RU" sz="3100" b="1" dirty="0"/>
              <a:t>СОБСТВЕННОГО КАПИТАЛА В ПРОЦЕССЕ ФИНАНСОВОГО УПРАВЛЕНИЯ (БУХГАЛТЕРСКИЙ ПОДХОД) 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Стоимость </a:t>
            </a:r>
            <a:r>
              <a:rPr lang="ru-RU" dirty="0"/>
              <a:t>функционирующего собственного капитала имеет наиболее надежный базис расчета в виде отчетных данных предприятия. </a:t>
            </a:r>
          </a:p>
        </p:txBody>
      </p:sp>
    </p:spTree>
    <p:extLst>
      <p:ext uri="{BB962C8B-B14F-4D97-AF65-F5344CB8AC3E}">
        <p14:creationId xmlns:p14="http://schemas.microsoft.com/office/powerpoint/2010/main" val="154258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процессе оценки учитываются: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средняя </a:t>
            </a:r>
            <a:r>
              <a:rPr lang="ru-RU" i="1" dirty="0"/>
              <a:t>сумма используемого собственного капитала в отчетном периоде </a:t>
            </a:r>
            <a:r>
              <a:rPr lang="ru-RU" b="1" i="1" dirty="0"/>
              <a:t>по балансовой стоимости </a:t>
            </a:r>
            <a:endParaRPr lang="ru-RU" dirty="0"/>
          </a:p>
          <a:p>
            <a:r>
              <a:rPr lang="ru-RU" dirty="0"/>
              <a:t>•</a:t>
            </a:r>
            <a:r>
              <a:rPr lang="ru-RU" i="1" dirty="0"/>
              <a:t>средняя сумма используемого собственного капитала </a:t>
            </a:r>
            <a:r>
              <a:rPr lang="ru-RU" b="1" i="1" dirty="0"/>
              <a:t>в текущей рыночной оценке </a:t>
            </a:r>
            <a:endParaRPr lang="ru-RU" dirty="0"/>
          </a:p>
          <a:p>
            <a:r>
              <a:rPr lang="ru-RU" dirty="0"/>
              <a:t>•</a:t>
            </a:r>
            <a:r>
              <a:rPr lang="ru-RU" b="1" i="1" dirty="0"/>
              <a:t>сумма выплат </a:t>
            </a:r>
            <a:r>
              <a:rPr lang="ru-RU" i="1" dirty="0"/>
              <a:t>собственникам капитала </a:t>
            </a:r>
            <a:r>
              <a:rPr lang="ru-RU" b="1" i="1" dirty="0"/>
              <a:t>за счет чистой прибыли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038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 </a:t>
            </a:r>
            <a:r>
              <a:rPr lang="ru-RU" dirty="0"/>
              <a:t>сумма и представляет собой ту </a:t>
            </a:r>
            <a:r>
              <a:rPr lang="ru-RU" b="1" dirty="0"/>
              <a:t>цену, которую компания платит </a:t>
            </a:r>
            <a:r>
              <a:rPr lang="ru-RU" dirty="0"/>
              <a:t>за используемый капитал собственников. </a:t>
            </a:r>
          </a:p>
          <a:p>
            <a:r>
              <a:rPr lang="ru-RU" dirty="0"/>
              <a:t>В большинстве случаев эту цену </a:t>
            </a:r>
            <a:r>
              <a:rPr lang="ru-RU" b="1" dirty="0"/>
              <a:t>определяют сами собственники</a:t>
            </a:r>
            <a:r>
              <a:rPr lang="ru-RU" dirty="0"/>
              <a:t>, </a:t>
            </a:r>
            <a:r>
              <a:rPr lang="ru-RU" dirty="0" smtClean="0"/>
              <a:t> устанавливая </a:t>
            </a:r>
            <a:r>
              <a:rPr lang="ru-RU" b="1" dirty="0"/>
              <a:t>размер процентов </a:t>
            </a:r>
            <a:r>
              <a:rPr lang="ru-RU" dirty="0"/>
              <a:t>на вложенный капитал в процессе распределения чистой прибыли. </a:t>
            </a:r>
          </a:p>
        </p:txBody>
      </p:sp>
    </p:spTree>
    <p:extLst>
      <p:ext uri="{BB962C8B-B14F-4D97-AF65-F5344CB8AC3E}">
        <p14:creationId xmlns:p14="http://schemas.microsoft.com/office/powerpoint/2010/main" val="396869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Процесс </a:t>
            </a:r>
            <a:r>
              <a:rPr lang="ru-RU" sz="3200" b="1" dirty="0"/>
              <a:t>управления стоимостью этого элемента собственного капитала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определяется </a:t>
            </a:r>
            <a:r>
              <a:rPr lang="ru-RU" dirty="0"/>
              <a:t>сферой его использования – операционной деятельностью. </a:t>
            </a:r>
          </a:p>
          <a:p>
            <a:r>
              <a:rPr lang="ru-RU" dirty="0"/>
              <a:t>Он связан с формированием операционной прибыли предприятия и осуществляемой им политикой распределения прибыли. </a:t>
            </a:r>
          </a:p>
        </p:txBody>
      </p:sp>
    </p:spTree>
    <p:extLst>
      <p:ext uri="{BB962C8B-B14F-4D97-AF65-F5344CB8AC3E}">
        <p14:creationId xmlns:p14="http://schemas.microsoft.com/office/powerpoint/2010/main" val="211932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Стоимость </a:t>
            </a:r>
            <a:r>
              <a:rPr lang="ru-RU" sz="3200" b="1" dirty="0"/>
              <a:t>дополнительно привлекаемого акционерного (паевого) капитала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рассчитывается </a:t>
            </a:r>
            <a:r>
              <a:rPr lang="ru-RU" dirty="0"/>
              <a:t>в процессе оценки </a:t>
            </a:r>
            <a:r>
              <a:rPr lang="ru-RU" dirty="0" smtClean="0"/>
              <a:t>дифференцированно: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•по привилегированным </a:t>
            </a:r>
            <a:r>
              <a:rPr lang="ru-RU" dirty="0" smtClean="0"/>
              <a:t>акциям;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•по простым акциям (или дополнительно привлекаемым паям).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833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Стоимость </a:t>
            </a:r>
            <a:r>
              <a:rPr lang="ru-RU" sz="2800" b="1" dirty="0"/>
              <a:t>привлечения дополнительного капитала за счет эмиссии привилегированных акций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определяется </a:t>
            </a:r>
            <a:r>
              <a:rPr lang="ru-RU" dirty="0"/>
              <a:t>с учетом фиксированного размера дивидендов, который по ним заранее предопределен. </a:t>
            </a:r>
          </a:p>
          <a:p>
            <a:r>
              <a:rPr lang="ru-RU" dirty="0" smtClean="0"/>
              <a:t>дивидендные </a:t>
            </a:r>
            <a:r>
              <a:rPr lang="ru-RU" dirty="0"/>
              <a:t>выплаты по привилегированным акциям осуществляются за счет чистой прибыли предприятия, т.е. не имеют «налогового щита».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33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Стоимость </a:t>
            </a:r>
            <a:r>
              <a:rPr lang="ru-RU" sz="2800" b="1" dirty="0"/>
              <a:t>привлечения дополнительного капитала за счет эмиссии простых акций требует учета таких показателей: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суммы </a:t>
            </a:r>
            <a:r>
              <a:rPr lang="ru-RU" dirty="0"/>
              <a:t>дополнительной эмиссии простых акций (или суммы дополнительно привлекаемых паев); </a:t>
            </a:r>
          </a:p>
          <a:p>
            <a:r>
              <a:rPr lang="ru-RU" dirty="0" smtClean="0"/>
              <a:t>суммы </a:t>
            </a:r>
            <a:r>
              <a:rPr lang="ru-RU" dirty="0"/>
              <a:t>дивидендов, выплаченных в отчетном периоде на одну акцию (или суммы прибыли выплаченной собственникам на единицу капитала); </a:t>
            </a:r>
          </a:p>
          <a:p>
            <a:r>
              <a:rPr lang="ru-RU" dirty="0" smtClean="0"/>
              <a:t>планируемого </a:t>
            </a:r>
            <a:r>
              <a:rPr lang="ru-RU" dirty="0"/>
              <a:t>темпа роста выплат прибыли собственникам капитала в форме дивидендов (или процентов); </a:t>
            </a:r>
          </a:p>
          <a:p>
            <a:r>
              <a:rPr lang="ru-RU" dirty="0" smtClean="0"/>
              <a:t>планируемых </a:t>
            </a:r>
            <a:r>
              <a:rPr lang="ru-RU" dirty="0"/>
              <a:t>затрат по эмиссии акций (или привлечению дополнительного паевого капитала).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36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Следует </a:t>
            </a:r>
            <a:r>
              <a:rPr lang="ru-RU" b="1" dirty="0"/>
              <a:t>иметь в виду, что по стоимости этот вид капитала является наиболее дорогим, так как расходы по его обслуживанию не уменьшают базу налогообложения прибыли, а премия за риск – наиболее высокая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312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Предельная </a:t>
            </a:r>
            <a:r>
              <a:rPr lang="ru-RU" b="1" dirty="0"/>
              <a:t>цена и эффективность капитала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Вовлечение </a:t>
            </a:r>
            <a:r>
              <a:rPr lang="ru-RU" dirty="0"/>
              <a:t>в оборот дополнительных финансовых ресурсов должно осуществляться с учетом такого показателя, как </a:t>
            </a:r>
            <a:r>
              <a:rPr lang="ru-RU" b="1" i="1" dirty="0"/>
              <a:t>предельная цена капитала </a:t>
            </a:r>
            <a:r>
              <a:rPr lang="ru-RU" dirty="0"/>
              <a:t>(</a:t>
            </a:r>
            <a:r>
              <a:rPr lang="ru-RU" dirty="0" err="1"/>
              <a:t>Marginal</a:t>
            </a:r>
            <a:r>
              <a:rPr lang="ru-RU" dirty="0"/>
              <a:t> </a:t>
            </a:r>
            <a:r>
              <a:rPr lang="ru-RU" dirty="0" err="1"/>
              <a:t>Cost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Capital</a:t>
            </a:r>
            <a:r>
              <a:rPr lang="ru-RU" dirty="0"/>
              <a:t>, </a:t>
            </a:r>
            <a:r>
              <a:rPr lang="ru-RU" i="1" dirty="0"/>
              <a:t>MCС) </a:t>
            </a:r>
            <a:endParaRPr lang="ru-RU" i="1" dirty="0" smtClean="0"/>
          </a:p>
          <a:p>
            <a:pPr algn="ctr"/>
            <a:r>
              <a:rPr lang="en-US" i="1" dirty="0" smtClean="0"/>
              <a:t>MCC = </a:t>
            </a:r>
            <a:r>
              <a:rPr lang="el-GR" i="1" dirty="0" smtClean="0"/>
              <a:t>Δ</a:t>
            </a:r>
            <a:r>
              <a:rPr lang="en-US" i="1" dirty="0" smtClean="0"/>
              <a:t>WACC / </a:t>
            </a:r>
            <a:r>
              <a:rPr lang="el-GR" i="1" dirty="0" smtClean="0"/>
              <a:t>Δ</a:t>
            </a:r>
            <a:r>
              <a:rPr lang="en-US" i="1" dirty="0" smtClean="0"/>
              <a:t>K</a:t>
            </a:r>
          </a:p>
          <a:p>
            <a:r>
              <a:rPr lang="ru-RU" dirty="0" smtClean="0"/>
              <a:t>где </a:t>
            </a:r>
            <a:r>
              <a:rPr lang="el-GR" i="1" dirty="0" smtClean="0"/>
              <a:t>Δ</a:t>
            </a:r>
            <a:r>
              <a:rPr lang="en-US" i="1" dirty="0" smtClean="0"/>
              <a:t>WACC </a:t>
            </a:r>
            <a:r>
              <a:rPr lang="ru-RU" dirty="0" smtClean="0"/>
              <a:t>— </a:t>
            </a:r>
            <a:r>
              <a:rPr lang="ru-RU" dirty="0"/>
              <a:t>прирост средневзвешенной цены капитала; </a:t>
            </a:r>
          </a:p>
          <a:p>
            <a:r>
              <a:rPr lang="el-GR" i="1" dirty="0" smtClean="0"/>
              <a:t>Δ</a:t>
            </a:r>
            <a:r>
              <a:rPr lang="en-US" i="1" dirty="0" smtClean="0"/>
              <a:t>K</a:t>
            </a:r>
            <a:r>
              <a:rPr lang="ru-RU" dirty="0" smtClean="0"/>
              <a:t>— </a:t>
            </a:r>
            <a:r>
              <a:rPr lang="ru-RU" dirty="0"/>
              <a:t>прирост капитала. </a:t>
            </a:r>
          </a:p>
          <a:p>
            <a:endParaRPr lang="ru-RU" i="1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085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/>
          </a:bodyPr>
          <a:lstStyle/>
          <a:p>
            <a:r>
              <a:rPr lang="ru-RU" dirty="0" smtClean="0"/>
              <a:t>Границы </a:t>
            </a:r>
            <a:r>
              <a:rPr lang="ru-RU" dirty="0"/>
              <a:t>эффективного привлечения </a:t>
            </a:r>
            <a:r>
              <a:rPr lang="ru-RU"/>
              <a:t>дополнительного </a:t>
            </a:r>
            <a:r>
              <a:rPr lang="ru-RU" smtClean="0"/>
              <a:t>капитала </a:t>
            </a:r>
            <a:r>
              <a:rPr lang="ru-RU" dirty="0"/>
              <a:t>определяются с помощью показателя </a:t>
            </a:r>
            <a:r>
              <a:rPr lang="ru-RU" b="1" i="1" dirty="0"/>
              <a:t>предельной эффективности капитала </a:t>
            </a:r>
            <a:r>
              <a:rPr lang="ru-RU" dirty="0"/>
              <a:t>(</a:t>
            </a:r>
            <a:r>
              <a:rPr lang="ru-RU" dirty="0" err="1"/>
              <a:t>Marginal</a:t>
            </a:r>
            <a:r>
              <a:rPr lang="ru-RU" dirty="0"/>
              <a:t> </a:t>
            </a:r>
            <a:r>
              <a:rPr lang="ru-RU" dirty="0" err="1"/>
              <a:t>Efficiency</a:t>
            </a:r>
            <a:r>
              <a:rPr lang="ru-RU" dirty="0"/>
              <a:t> of </a:t>
            </a:r>
            <a:r>
              <a:rPr lang="ru-RU" dirty="0" err="1"/>
              <a:t>Capital</a:t>
            </a:r>
            <a:r>
              <a:rPr lang="ru-RU" dirty="0"/>
              <a:t>, </a:t>
            </a:r>
            <a:r>
              <a:rPr lang="ru-RU" i="1" dirty="0"/>
              <a:t>MEC) </a:t>
            </a:r>
            <a:endParaRPr lang="en-US" i="1" dirty="0" smtClean="0"/>
          </a:p>
          <a:p>
            <a:pPr algn="ctr"/>
            <a:r>
              <a:rPr lang="en-US" i="1" dirty="0" smtClean="0"/>
              <a:t>MEC = </a:t>
            </a:r>
            <a:r>
              <a:rPr lang="el-GR" i="1" dirty="0" smtClean="0"/>
              <a:t>Δ</a:t>
            </a:r>
            <a:r>
              <a:rPr lang="en-US" i="1" dirty="0" err="1" smtClean="0"/>
              <a:t>Pk</a:t>
            </a:r>
            <a:r>
              <a:rPr lang="en-US" i="1" dirty="0" smtClean="0"/>
              <a:t> / </a:t>
            </a:r>
            <a:r>
              <a:rPr lang="el-GR" i="1" dirty="0" smtClean="0"/>
              <a:t>Δ</a:t>
            </a:r>
            <a:r>
              <a:rPr lang="en-US" i="1" dirty="0" smtClean="0"/>
              <a:t>WACC </a:t>
            </a:r>
          </a:p>
          <a:p>
            <a:r>
              <a:rPr lang="ru-RU" dirty="0" smtClean="0"/>
              <a:t>где </a:t>
            </a:r>
            <a:r>
              <a:rPr lang="el-GR" i="1" dirty="0" smtClean="0"/>
              <a:t>Δ</a:t>
            </a:r>
            <a:r>
              <a:rPr lang="en-US" i="1" dirty="0" err="1" smtClean="0"/>
              <a:t>Pk</a:t>
            </a:r>
            <a:r>
              <a:rPr lang="en-US" i="1" dirty="0" smtClean="0"/>
              <a:t> </a:t>
            </a:r>
            <a:r>
              <a:rPr lang="ru-RU" dirty="0" smtClean="0"/>
              <a:t>— </a:t>
            </a:r>
            <a:r>
              <a:rPr lang="ru-RU" dirty="0"/>
              <a:t>прирост рентабельности капитала; </a:t>
            </a:r>
          </a:p>
          <a:p>
            <a:r>
              <a:rPr lang="el-GR" i="1" dirty="0" smtClean="0"/>
              <a:t>Δ</a:t>
            </a:r>
            <a:r>
              <a:rPr lang="en-US" i="1" dirty="0" smtClean="0"/>
              <a:t>WACC </a:t>
            </a:r>
            <a:r>
              <a:rPr lang="ru-RU" dirty="0" smtClean="0"/>
              <a:t>— </a:t>
            </a:r>
            <a:r>
              <a:rPr lang="ru-RU" dirty="0"/>
              <a:t>прирост средневзвешенной цены капитала. </a:t>
            </a:r>
          </a:p>
        </p:txBody>
      </p:sp>
    </p:spTree>
    <p:extLst>
      <p:ext uri="{BB962C8B-B14F-4D97-AF65-F5344CB8AC3E}">
        <p14:creationId xmlns:p14="http://schemas.microsoft.com/office/powerpoint/2010/main" val="47974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245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увеличение </a:t>
            </a:r>
            <a:r>
              <a:rPr lang="ru-RU" dirty="0"/>
              <a:t>собственного капитала за счет капитализации нераспределенной прибыли ограничено ее размерами и дивидендной политикой компании; </a:t>
            </a:r>
          </a:p>
          <a:p>
            <a:r>
              <a:rPr lang="ru-RU" dirty="0" smtClean="0"/>
              <a:t>привлечение </a:t>
            </a:r>
            <a:r>
              <a:rPr lang="ru-RU" dirty="0"/>
              <a:t>дополнительного капитала за счет эмиссии акций и облигаций в условиях достижения точки насыщения фондового рынка возможно только путем повышения привлекательности этих финансовых инструментов; </a:t>
            </a:r>
          </a:p>
          <a:p>
            <a:r>
              <a:rPr lang="ru-RU" dirty="0" smtClean="0"/>
              <a:t>привлечение </a:t>
            </a:r>
            <a:r>
              <a:rPr lang="ru-RU" dirty="0"/>
              <a:t>дополнительного капитала за счет заемных кредитных источников сопровождается снижением финансовой независимости и возрастанием финансового риска кредиторов; </a:t>
            </a:r>
          </a:p>
          <a:p>
            <a:r>
              <a:rPr lang="ru-RU" dirty="0" smtClean="0"/>
              <a:t>привлечение </a:t>
            </a:r>
            <a:r>
              <a:rPr lang="ru-RU" dirty="0"/>
              <a:t>дополнительного капитала за счет роста кредиторской задолженности снижает ликвидность компании, а увеличение отсрочки обязательств минимизирует уровень скидки, предоставляемой поставщиками.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Существуют </a:t>
            </a:r>
            <a:r>
              <a:rPr lang="ru-RU" sz="3200" dirty="0"/>
              <a:t>и объективные ограничения в привлечении дополнительного капитала:</a:t>
            </a:r>
          </a:p>
        </p:txBody>
      </p:sp>
    </p:spTree>
    <p:extLst>
      <p:ext uri="{BB962C8B-B14F-4D97-AF65-F5344CB8AC3E}">
        <p14:creationId xmlns:p14="http://schemas.microsoft.com/office/powerpoint/2010/main" val="202881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1033</Words>
  <Application>Microsoft Office PowerPoint</Application>
  <PresentationFormat>Экран (4:3)</PresentationFormat>
  <Paragraphs>93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Средневзвешенная стоимость капитала</vt:lpstr>
      <vt:lpstr> Weighted Average Cost of Capital (WACC) </vt:lpstr>
      <vt:lpstr>Презентация PowerPoint</vt:lpstr>
      <vt:lpstr>Показатель WACC используется для оценки:</vt:lpstr>
      <vt:lpstr>Оптимизация структуры капитала </vt:lpstr>
      <vt:lpstr>Критерии формирования рациональной структуры капитала </vt:lpstr>
      <vt:lpstr>Критерий оптимальности структуры капитала </vt:lpstr>
      <vt:lpstr>Презентация PowerPoint</vt:lpstr>
      <vt:lpstr>Заемный капитал оценивается по следующим основным элементам </vt:lpstr>
      <vt:lpstr>Стоимость финансового кредита </vt:lpstr>
      <vt:lpstr>Стоимость банковского кредита </vt:lpstr>
      <vt:lpstr>Управление стоимостью банковского кредита </vt:lpstr>
      <vt:lpstr>Стоимость заемного капитала, привлекаемого за счет эмиссии облигаций </vt:lpstr>
      <vt:lpstr>Управление стоимостью облигационного капитала </vt:lpstr>
      <vt:lpstr>Стоимость товарного (коммерческого) кредита </vt:lpstr>
      <vt:lpstr>Основу управления этой стоимостью </vt:lpstr>
      <vt:lpstr>Стоимость текущих обязательств предприятия по расчетам </vt:lpstr>
      <vt:lpstr>ОЦЕНКА СОБСТВЕННОГО КАПИТАЛА В ПРОЦЕССЕ ФИНАНСОВОГО УПРАВЛЕНИЯ (БУХГАЛТЕРСКИЙ ПОДХОД) </vt:lpstr>
      <vt:lpstr>В процессе оценки учитываются: </vt:lpstr>
      <vt:lpstr>Презентация PowerPoint</vt:lpstr>
      <vt:lpstr>Процесс управления стоимостью этого элемента собственного капитала </vt:lpstr>
      <vt:lpstr>Стоимость дополнительно привлекаемого акционерного (паевого) капитала </vt:lpstr>
      <vt:lpstr>Стоимость привлечения дополнительного капитала за счет эмиссии привилегированных акций </vt:lpstr>
      <vt:lpstr>Стоимость привлечения дополнительного капитала за счет эмиссии простых акций требует учета таких показателей: </vt:lpstr>
      <vt:lpstr>Презентация PowerPoint</vt:lpstr>
      <vt:lpstr>Предельная цена и эффективность капитала </vt:lpstr>
      <vt:lpstr>Презентация PowerPoint</vt:lpstr>
      <vt:lpstr>Существуют и объективные ограничения в привлечении дополнительного капитала: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Средневзвешенная стоимость капитала</dc:title>
  <dc:creator>Arseniy</dc:creator>
  <cp:lastModifiedBy>Arseniy</cp:lastModifiedBy>
  <cp:revision>5</cp:revision>
  <dcterms:created xsi:type="dcterms:W3CDTF">2017-03-19T10:10:01Z</dcterms:created>
  <dcterms:modified xsi:type="dcterms:W3CDTF">2017-06-22T08:52:47Z</dcterms:modified>
</cp:coreProperties>
</file>