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2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8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9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80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7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1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95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1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12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1C80C-EFE7-4D64-9B89-82F5956E6322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7F592-5C45-4E5F-A3FC-7581A79B7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3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Дивидендная политика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5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дивидендной политики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Разработка оптимальной пропорции между потреблением прибыли собственниками и реинвестированием ее в активы предприятия по критерию максимизации рыночной </a:t>
            </a:r>
            <a:r>
              <a:rPr lang="ru-RU" smtClean="0"/>
              <a:t>стоимости предприятия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25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</a:t>
            </a:r>
            <a:r>
              <a:rPr lang="ru-RU" b="1" dirty="0"/>
              <a:t>. Консервативный подход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Остаточная </a:t>
            </a:r>
            <a:r>
              <a:rPr lang="ru-RU" dirty="0"/>
              <a:t>политика дивидендных </a:t>
            </a:r>
            <a:r>
              <a:rPr lang="ru-RU" dirty="0" smtClean="0"/>
              <a:t>выплат</a:t>
            </a:r>
          </a:p>
          <a:p>
            <a:r>
              <a:rPr lang="ru-RU" dirty="0" smtClean="0"/>
              <a:t>Политика </a:t>
            </a:r>
            <a:r>
              <a:rPr lang="ru-RU" dirty="0"/>
              <a:t>стабильного размера дивидендных выплат</a:t>
            </a:r>
          </a:p>
        </p:txBody>
      </p:sp>
    </p:spTree>
    <p:extLst>
      <p:ext uri="{BB962C8B-B14F-4D97-AF65-F5344CB8AC3E}">
        <p14:creationId xmlns:p14="http://schemas.microsoft.com/office/powerpoint/2010/main" val="140860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II</a:t>
            </a:r>
            <a:r>
              <a:rPr lang="ru-RU" b="1" dirty="0"/>
              <a:t>. Умеренный (компромиссный) подход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Политика минимального стабильного размера дивидендов с надбавкой в отдельные периоды</a:t>
            </a:r>
          </a:p>
        </p:txBody>
      </p:sp>
    </p:spTree>
    <p:extLst>
      <p:ext uri="{BB962C8B-B14F-4D97-AF65-F5344CB8AC3E}">
        <p14:creationId xmlns:p14="http://schemas.microsoft.com/office/powerpoint/2010/main" val="353992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III</a:t>
            </a:r>
            <a:r>
              <a:rPr lang="ru-RU" b="1" dirty="0"/>
              <a:t>. Агрессивный подход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Политика стабильного уровня </a:t>
            </a:r>
            <a:r>
              <a:rPr lang="ru-RU" dirty="0" smtClean="0"/>
              <a:t>дивидендов</a:t>
            </a:r>
          </a:p>
          <a:p>
            <a:r>
              <a:rPr lang="ru-RU" dirty="0"/>
              <a:t>Политика постоянного возрастания размера дивидендов</a:t>
            </a:r>
          </a:p>
        </p:txBody>
      </p:sp>
    </p:spTree>
    <p:extLst>
      <p:ext uri="{BB962C8B-B14F-4D97-AF65-F5344CB8AC3E}">
        <p14:creationId xmlns:p14="http://schemas.microsoft.com/office/powerpoint/2010/main" val="20777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Динамика размера дивидендов на одну акцию при различных типах дивидендной </a:t>
            </a:r>
            <a:r>
              <a:rPr lang="ru-RU" sz="3100" dirty="0" smtClean="0"/>
              <a:t>политики</a:t>
            </a:r>
            <a:r>
              <a:rPr lang="ru-RU" dirty="0"/>
              <a:t> 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64087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65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Размер дивидендов зависит от: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Суммы полученной прибыли;</a:t>
            </a:r>
          </a:p>
          <a:p>
            <a:pPr lvl="0"/>
            <a:r>
              <a:rPr lang="ru-RU" dirty="0"/>
              <a:t>размера неотложных расходов организации;</a:t>
            </a:r>
          </a:p>
          <a:p>
            <a:pPr lvl="0"/>
            <a:r>
              <a:rPr lang="ru-RU" dirty="0"/>
              <a:t>доли привилегированных акций в общем объёме  акций и уровня объявленных по ним выплат;</a:t>
            </a:r>
          </a:p>
          <a:p>
            <a:pPr lvl="0"/>
            <a:r>
              <a:rPr lang="ru-RU" dirty="0"/>
              <a:t>Размера уставного капитала организации;</a:t>
            </a:r>
          </a:p>
          <a:p>
            <a:pPr lvl="0"/>
            <a:r>
              <a:rPr lang="ru-RU" dirty="0"/>
              <a:t>размера обязательного резервного капитала </a:t>
            </a:r>
            <a:r>
              <a:rPr lang="ru-RU" dirty="0" smtClean="0"/>
              <a:t>организации.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1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Формы выплаты дивидендов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Выплата дивидендов </a:t>
            </a:r>
            <a:r>
              <a:rPr lang="ru-RU" i="1" dirty="0" smtClean="0"/>
              <a:t>деньгами</a:t>
            </a:r>
          </a:p>
          <a:p>
            <a:r>
              <a:rPr lang="ru-RU" i="1" dirty="0"/>
              <a:t>Выплата дивидендов </a:t>
            </a:r>
            <a:r>
              <a:rPr lang="ru-RU" i="1" dirty="0" smtClean="0"/>
              <a:t>акциями</a:t>
            </a:r>
          </a:p>
          <a:p>
            <a:r>
              <a:rPr lang="ru-RU" i="1" dirty="0"/>
              <a:t>Автоматическое </a:t>
            </a:r>
            <a:r>
              <a:rPr lang="ru-RU" i="1" dirty="0" smtClean="0"/>
              <a:t>реинвестирование</a:t>
            </a:r>
            <a:endParaRPr lang="ru-RU" dirty="0"/>
          </a:p>
          <a:p>
            <a:r>
              <a:rPr lang="ru-RU" i="1" dirty="0"/>
              <a:t>Выкуп акций компанией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36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Ограничения на выплату дивидендов: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До полной оплаты всего уставного капитала;</a:t>
            </a:r>
          </a:p>
          <a:p>
            <a:pPr lvl="0"/>
            <a:r>
              <a:rPr lang="ru-RU" dirty="0"/>
              <a:t>До выкупа акций, по которым акционеры имеют право требовать выкуп;</a:t>
            </a:r>
          </a:p>
          <a:p>
            <a:pPr lvl="0"/>
            <a:r>
              <a:rPr lang="ru-RU" dirty="0"/>
              <a:t>На момент выплаты дивидендов общество отвечает признакам банкротства или они появятся, если выплатить дивиденды;</a:t>
            </a:r>
          </a:p>
          <a:p>
            <a:pPr lvl="0"/>
            <a:r>
              <a:rPr lang="ru-RU" dirty="0" smtClean="0"/>
              <a:t>Стоимость </a:t>
            </a:r>
            <a:r>
              <a:rPr lang="ru-RU" dirty="0"/>
              <a:t>чистых активов  предприятия меньше его уставного капитала или резервного фонда;</a:t>
            </a:r>
          </a:p>
          <a:p>
            <a:pPr lvl="0"/>
            <a:r>
              <a:rPr lang="ru-RU" dirty="0" smtClean="0"/>
              <a:t>Не </a:t>
            </a:r>
            <a:r>
              <a:rPr lang="ru-RU" dirty="0"/>
              <a:t>принято решение о выплате в полном размере дивидендов по привилегированным акциям;</a:t>
            </a:r>
          </a:p>
          <a:p>
            <a:r>
              <a:rPr lang="ru-RU" dirty="0" smtClean="0"/>
              <a:t>Если </a:t>
            </a:r>
            <a:r>
              <a:rPr lang="ru-RU" dirty="0"/>
              <a:t>общество эмитировало несколько типов привилегированных акций, то выплата дивидендов по ним проводиться в очерёдности, указанной в </a:t>
            </a:r>
            <a:r>
              <a:rPr lang="ru-RU" dirty="0" smtClean="0"/>
              <a:t>уставе.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96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218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Дивидендная политика</vt:lpstr>
      <vt:lpstr>Цель дивидендной политики</vt:lpstr>
      <vt:lpstr>I. Консервативный подход</vt:lpstr>
      <vt:lpstr>II. Умеренный (компромиссный) подход</vt:lpstr>
      <vt:lpstr>III. Агрессивный подход</vt:lpstr>
      <vt:lpstr>Динамика размера дивидендов на одну акцию при различных типах дивидендной политики </vt:lpstr>
      <vt:lpstr>Размер дивидендов зависит от:</vt:lpstr>
      <vt:lpstr>Формы выплаты дивидендов:</vt:lpstr>
      <vt:lpstr>Ограничения на выплату дивидендов: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Дивидендная политика</dc:title>
  <dc:creator>М.видео</dc:creator>
  <cp:lastModifiedBy>Arseniy</cp:lastModifiedBy>
  <cp:revision>4</cp:revision>
  <dcterms:created xsi:type="dcterms:W3CDTF">2013-12-05T05:10:00Z</dcterms:created>
  <dcterms:modified xsi:type="dcterms:W3CDTF">2017-06-22T08:52:23Z</dcterms:modified>
</cp:coreProperties>
</file>