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F78D9-E3F5-4F9C-B5A9-00722C5B527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B29B0-D41F-413F-9127-3AA61F8A1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351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F78D9-E3F5-4F9C-B5A9-00722C5B527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B29B0-D41F-413F-9127-3AA61F8A1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318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F78D9-E3F5-4F9C-B5A9-00722C5B527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B29B0-D41F-413F-9127-3AA61F8A1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491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F78D9-E3F5-4F9C-B5A9-00722C5B527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B29B0-D41F-413F-9127-3AA61F8A1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195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F78D9-E3F5-4F9C-B5A9-00722C5B527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B29B0-D41F-413F-9127-3AA61F8A1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33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F78D9-E3F5-4F9C-B5A9-00722C5B527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B29B0-D41F-413F-9127-3AA61F8A1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600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F78D9-E3F5-4F9C-B5A9-00722C5B527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B29B0-D41F-413F-9127-3AA61F8A1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145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F78D9-E3F5-4F9C-B5A9-00722C5B527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B29B0-D41F-413F-9127-3AA61F8A1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630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F78D9-E3F5-4F9C-B5A9-00722C5B527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B29B0-D41F-413F-9127-3AA61F8A1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990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F78D9-E3F5-4F9C-B5A9-00722C5B527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B29B0-D41F-413F-9127-3AA61F8A1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951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F78D9-E3F5-4F9C-B5A9-00722C5B527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B29B0-D41F-413F-9127-3AA61F8A1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184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F78D9-E3F5-4F9C-B5A9-00722C5B527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B29B0-D41F-413F-9127-3AA61F8A1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030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udit-it.ru/finanaliz/terms/performance/ebitda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Долговая нагрузка корпорации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843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Коэффициент отношение долга к </a:t>
            </a:r>
            <a:r>
              <a:rPr lang="ru-RU" b="1" dirty="0" smtClean="0">
                <a:hlinkClick r:id="rId2" tooltip="EBITDA (определение, норматив, описание)"/>
              </a:rPr>
              <a:t>EBITDA</a:t>
            </a:r>
            <a:r>
              <a:rPr lang="ru-RU" b="1" dirty="0" smtClean="0"/>
              <a:t> 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Net </a:t>
            </a:r>
            <a:r>
              <a:rPr lang="ru-RU" b="1" dirty="0" err="1" smtClean="0"/>
              <a:t>Debt</a:t>
            </a:r>
            <a:r>
              <a:rPr lang="ru-RU" b="1" dirty="0" smtClean="0"/>
              <a:t>/EBITDA </a:t>
            </a:r>
            <a:r>
              <a:rPr lang="ru-RU" b="1" dirty="0" err="1" smtClean="0"/>
              <a:t>ratio</a:t>
            </a:r>
            <a:endParaRPr lang="en-US" b="1" dirty="0"/>
          </a:p>
          <a:p>
            <a:endParaRPr lang="en-US" b="1" dirty="0" smtClean="0"/>
          </a:p>
          <a:p>
            <a:r>
              <a:rPr lang="ru-RU" b="1" dirty="0"/>
              <a:t>Совокупные обязательства / </a:t>
            </a:r>
            <a:r>
              <a:rPr lang="en-US" b="1" dirty="0"/>
              <a:t>EBITDA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44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EBITDA = Выручка – Себестоимость продаж + Проценты + Амортизация </a:t>
            </a:r>
            <a:endParaRPr lang="ru-RU" dirty="0" smtClean="0"/>
          </a:p>
          <a:p>
            <a:r>
              <a:rPr lang="ru-RU" dirty="0" smtClean="0"/>
              <a:t>EBITDA </a:t>
            </a:r>
            <a:r>
              <a:rPr lang="ru-RU" dirty="0"/>
              <a:t>= Чистая прибыль + Налог на прибыль + Проценты + Амортизация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774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Показатель финансового рычага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 b="1" dirty="0" smtClean="0"/>
              <a:t>коэффициент левериджа</a:t>
            </a:r>
            <a:r>
              <a:rPr lang="vi-VN" dirty="0"/>
              <a:t> </a:t>
            </a:r>
            <a:r>
              <a:rPr lang="vi-VN" dirty="0" smtClean="0"/>
              <a:t>(</a:t>
            </a:r>
            <a:r>
              <a:rPr lang="en-US" i="1" dirty="0" smtClean="0"/>
              <a:t>debt </a:t>
            </a:r>
            <a:r>
              <a:rPr lang="en-US" i="1" dirty="0"/>
              <a:t>ratio</a:t>
            </a:r>
            <a:r>
              <a:rPr lang="en-US" dirty="0"/>
              <a:t>)</a:t>
            </a:r>
            <a:endParaRPr lang="ru-RU" dirty="0" smtClean="0"/>
          </a:p>
          <a:p>
            <a:r>
              <a:rPr lang="ru-RU" dirty="0" smtClean="0"/>
              <a:t>соотношение </a:t>
            </a:r>
            <a:r>
              <a:rPr lang="ru-RU" dirty="0"/>
              <a:t>заемного капитала к собственному капиталу </a:t>
            </a:r>
            <a:endParaRPr lang="ru-RU" dirty="0" smtClean="0"/>
          </a:p>
          <a:p>
            <a:r>
              <a:rPr lang="ru-RU" dirty="0" err="1" smtClean="0"/>
              <a:t>Total</a:t>
            </a:r>
            <a:r>
              <a:rPr lang="ru-RU" dirty="0" smtClean="0"/>
              <a:t> </a:t>
            </a:r>
            <a:r>
              <a:rPr lang="ru-RU" dirty="0" err="1"/>
              <a:t>debt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equity</a:t>
            </a:r>
            <a:r>
              <a:rPr lang="ru-RU" dirty="0"/>
              <a:t>, </a:t>
            </a:r>
            <a:r>
              <a:rPr lang="ru-RU" dirty="0" smtClean="0"/>
              <a:t>TD/EQ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33056"/>
            <a:ext cx="7848872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21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соотношение "Долгосрочные обязательства к </a:t>
            </a:r>
            <a:r>
              <a:rPr lang="ru-RU" dirty="0" err="1" smtClean="0"/>
              <a:t>внеоборотным</a:t>
            </a:r>
            <a:r>
              <a:rPr lang="ru-RU" dirty="0" smtClean="0"/>
              <a:t> активам"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/>
          <a:lstStyle/>
          <a:p>
            <a:r>
              <a:rPr lang="ru-RU" dirty="0" err="1" smtClean="0"/>
              <a:t>Long-term</a:t>
            </a:r>
            <a:r>
              <a:rPr lang="ru-RU" dirty="0" smtClean="0"/>
              <a:t> </a:t>
            </a:r>
            <a:r>
              <a:rPr lang="ru-RU" dirty="0" err="1"/>
              <a:t>debt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fixed</a:t>
            </a:r>
            <a:r>
              <a:rPr lang="ru-RU" dirty="0"/>
              <a:t> </a:t>
            </a:r>
            <a:r>
              <a:rPr lang="ru-RU" dirty="0" err="1"/>
              <a:t>assets</a:t>
            </a:r>
            <a:r>
              <a:rPr lang="ru-RU" dirty="0"/>
              <a:t>, </a:t>
            </a:r>
            <a:r>
              <a:rPr lang="ru-RU" dirty="0" smtClean="0"/>
              <a:t>LTD/FA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157538"/>
            <a:ext cx="6336704" cy="1351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7478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Коэффициент текущей (общей) ликвидности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Current</a:t>
            </a:r>
            <a:r>
              <a:rPr lang="ru-RU" dirty="0" smtClean="0"/>
              <a:t> </a:t>
            </a:r>
            <a:r>
              <a:rPr lang="ru-RU" dirty="0" err="1"/>
              <a:t>Ratio</a:t>
            </a:r>
            <a:r>
              <a:rPr lang="ru-RU" dirty="0"/>
              <a:t>, </a:t>
            </a:r>
            <a:r>
              <a:rPr lang="ru-RU" dirty="0" smtClean="0"/>
              <a:t>CR</a:t>
            </a:r>
          </a:p>
          <a:p>
            <a:r>
              <a:rPr lang="ru-RU" dirty="0" smtClean="0"/>
              <a:t>Характеризует степень покрытия оборотных активов оборотными пассивами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151188"/>
            <a:ext cx="5472607" cy="2150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1035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Чистый оборотный капитал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/>
              <a:t>Net</a:t>
            </a:r>
            <a:r>
              <a:rPr lang="ru-RU" dirty="0" smtClean="0"/>
              <a:t> </a:t>
            </a:r>
            <a:r>
              <a:rPr lang="ru-RU" dirty="0" err="1"/>
              <a:t>Working</a:t>
            </a:r>
            <a:r>
              <a:rPr lang="ru-RU" dirty="0"/>
              <a:t> </a:t>
            </a:r>
            <a:r>
              <a:rPr lang="ru-RU" dirty="0" err="1"/>
              <a:t>Capital</a:t>
            </a:r>
            <a:r>
              <a:rPr lang="ru-RU" dirty="0"/>
              <a:t>, </a:t>
            </a:r>
            <a:r>
              <a:rPr lang="ru-RU" dirty="0" smtClean="0"/>
              <a:t>NWC </a:t>
            </a:r>
          </a:p>
          <a:p>
            <a:r>
              <a:rPr lang="ru-RU" dirty="0" smtClean="0"/>
              <a:t>показывает </a:t>
            </a:r>
            <a:r>
              <a:rPr lang="ru-RU" dirty="0"/>
              <a:t>величину оборотных активов, профинансированных за счет инвестированного капитала - собственных и приравненных к ним средств. </a:t>
            </a:r>
            <a:endParaRPr lang="ru-RU" dirty="0" smtClean="0"/>
          </a:p>
          <a:p>
            <a:r>
              <a:rPr lang="ru-RU" dirty="0" smtClean="0"/>
              <a:t>Это </a:t>
            </a:r>
            <a:r>
              <a:rPr lang="ru-RU" dirty="0"/>
              <a:t>тот же показатель, что и коэффициент текущей ликвидности, но не в относительном, а в абсолютном выражении:</a:t>
            </a:r>
          </a:p>
          <a:p>
            <a:r>
              <a:rPr lang="ru-RU" b="1" dirty="0"/>
              <a:t>NWC = Оборотные активы - Краткосрочные обязательства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699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Коэффициент </a:t>
            </a:r>
            <a:r>
              <a:rPr lang="ru-RU" dirty="0"/>
              <a:t>покрытия </a:t>
            </a:r>
            <a:r>
              <a:rPr lang="ru-RU" dirty="0" smtClean="0"/>
              <a:t>процентов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Interest</a:t>
            </a:r>
            <a:r>
              <a:rPr lang="ru-RU" dirty="0" smtClean="0"/>
              <a:t> </a:t>
            </a:r>
            <a:r>
              <a:rPr lang="ru-RU" dirty="0" err="1" smtClean="0"/>
              <a:t>coverage</a:t>
            </a:r>
            <a:r>
              <a:rPr lang="ru-RU" dirty="0" smtClean="0"/>
              <a:t> </a:t>
            </a:r>
            <a:r>
              <a:rPr lang="ru-RU" dirty="0" err="1" smtClean="0"/>
              <a:t>ratio</a:t>
            </a:r>
            <a:r>
              <a:rPr lang="ru-RU" dirty="0" smtClean="0"/>
              <a:t>, ICR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420888"/>
            <a:ext cx="6336704" cy="2304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592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115</Words>
  <Application>Microsoft Office PowerPoint</Application>
  <PresentationFormat>Экран (4:3)</PresentationFormat>
  <Paragraphs>23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Долговая нагрузка корпорации</vt:lpstr>
      <vt:lpstr>Коэффициент отношение долга к EBITDA </vt:lpstr>
      <vt:lpstr>Презентация PowerPoint</vt:lpstr>
      <vt:lpstr>Показатель финансового рычага</vt:lpstr>
      <vt:lpstr>соотношение "Долгосрочные обязательства к внеоборотным активам"</vt:lpstr>
      <vt:lpstr>Коэффициент текущей (общей) ликвидности</vt:lpstr>
      <vt:lpstr>Чистый оборотный капитал</vt:lpstr>
      <vt:lpstr>Коэффициент покрытия процентов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Долговая нагрузка корпорации</dc:title>
  <dc:creator>Shadow</dc:creator>
  <cp:lastModifiedBy>Arseniy</cp:lastModifiedBy>
  <cp:revision>5</cp:revision>
  <dcterms:created xsi:type="dcterms:W3CDTF">2014-12-09T02:21:33Z</dcterms:created>
  <dcterms:modified xsi:type="dcterms:W3CDTF">2017-06-22T08:51:59Z</dcterms:modified>
</cp:coreProperties>
</file>