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0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4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302" r:id="rId37"/>
    <p:sldId id="295" r:id="rId38"/>
    <p:sldId id="296" r:id="rId39"/>
    <p:sldId id="297" r:id="rId40"/>
    <p:sldId id="298" r:id="rId41"/>
    <p:sldId id="299" r:id="rId42"/>
    <p:sldId id="300" r:id="rId43"/>
    <p:sldId id="301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B038D-E12C-4124-9D4F-BDE07DB240E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847E-E5CE-4B9A-9760-6159E04061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874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B038D-E12C-4124-9D4F-BDE07DB240E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847E-E5CE-4B9A-9760-6159E04061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797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B038D-E12C-4124-9D4F-BDE07DB240E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847E-E5CE-4B9A-9760-6159E04061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836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B038D-E12C-4124-9D4F-BDE07DB240E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847E-E5CE-4B9A-9760-6159E04061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309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B038D-E12C-4124-9D4F-BDE07DB240E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847E-E5CE-4B9A-9760-6159E04061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576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B038D-E12C-4124-9D4F-BDE07DB240E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847E-E5CE-4B9A-9760-6159E04061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276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B038D-E12C-4124-9D4F-BDE07DB240E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847E-E5CE-4B9A-9760-6159E04061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818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B038D-E12C-4124-9D4F-BDE07DB240E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847E-E5CE-4B9A-9760-6159E04061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7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B038D-E12C-4124-9D4F-BDE07DB240E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847E-E5CE-4B9A-9760-6159E04061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202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B038D-E12C-4124-9D4F-BDE07DB240E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847E-E5CE-4B9A-9760-6159E04061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1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B038D-E12C-4124-9D4F-BDE07DB240E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847E-E5CE-4B9A-9760-6159E04061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813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B038D-E12C-4124-9D4F-BDE07DB240E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3847E-E5CE-4B9A-9760-6159E04061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56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Первичные аналитические показатели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15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Балансовая стоимость акционерного капитала (компании)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суммарные активы компании за вычетом НМА и обязательств, как они показаны на балансе компании, то есть по исторической стоимости.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135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Российская практика учетного анализа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4400" dirty="0" smtClean="0"/>
              <a:t>Чистые активы = Активы – Все обязательства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3936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Стоимостной анализ, зарубежная практика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marL="0" indent="0" algn="ctr">
              <a:buNone/>
            </a:pPr>
            <a:r>
              <a:rPr lang="ru-RU" sz="4400" dirty="0" smtClean="0"/>
              <a:t>Чистые активы (</a:t>
            </a:r>
            <a:r>
              <a:rPr lang="en-US" sz="4400" dirty="0" smtClean="0"/>
              <a:t>net assets value, NAV</a:t>
            </a:r>
            <a:r>
              <a:rPr lang="ru-RU" sz="4400" dirty="0" smtClean="0"/>
              <a:t>) = Активы – Текущие обязательства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51370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dirty="0" smtClean="0"/>
              <a:t>Чистые активы = Собственный капитал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7331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4000" dirty="0" smtClean="0"/>
          </a:p>
          <a:p>
            <a:pPr marL="0" indent="0" algn="ctr">
              <a:buNone/>
            </a:pPr>
            <a:r>
              <a:rPr lang="ru-RU" sz="4000" dirty="0" smtClean="0"/>
              <a:t>Чистые активы = Скорректированные активы – Уточненные обязательства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356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4000" dirty="0" smtClean="0"/>
              <a:t>Чистый оборотный капитал </a:t>
            </a:r>
          </a:p>
          <a:p>
            <a:pPr marL="0" indent="0" algn="ctr">
              <a:buNone/>
            </a:pPr>
            <a:r>
              <a:rPr lang="ru-RU" sz="4000" dirty="0" smtClean="0"/>
              <a:t>(</a:t>
            </a:r>
            <a:r>
              <a:rPr lang="en-US" sz="4000" dirty="0" smtClean="0"/>
              <a:t>net working capital, NWC</a:t>
            </a:r>
            <a:r>
              <a:rPr lang="ru-RU" sz="4000" dirty="0" smtClean="0"/>
              <a:t>)</a:t>
            </a:r>
            <a:r>
              <a:rPr lang="en-US" sz="4000" dirty="0" smtClean="0"/>
              <a:t> = </a:t>
            </a:r>
            <a:endParaRPr lang="ru-RU" sz="4000" dirty="0" smtClean="0"/>
          </a:p>
          <a:p>
            <a:pPr marL="0" indent="0" algn="ctr">
              <a:buNone/>
            </a:pPr>
            <a:r>
              <a:rPr lang="ru-RU" sz="4000" dirty="0" smtClean="0"/>
              <a:t>Оборотные активы по балансу – Краткосрочные обязательства по балансу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73362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Долгосрочный (инвестированный) капитал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3600" dirty="0" smtClean="0"/>
              <a:t>Это сумма собственного капитала и долгосрочных обязательств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2218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Используемый капитал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Это сумма </a:t>
            </a:r>
            <a:r>
              <a:rPr lang="ru-RU" dirty="0" err="1" smtClean="0"/>
              <a:t>внеоборотных</a:t>
            </a:r>
            <a:r>
              <a:rPr lang="ru-RU" dirty="0" smtClean="0"/>
              <a:t> активов по балансу и чистого оборотного капитала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145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dirty="0" smtClean="0"/>
              <a:t>Капитал = </a:t>
            </a:r>
          </a:p>
          <a:p>
            <a:pPr marL="0" indent="0" algn="ctr">
              <a:buNone/>
            </a:pPr>
            <a:r>
              <a:rPr lang="ru-RU" sz="4000" dirty="0" smtClean="0"/>
              <a:t>балансовая оценка собственного капитала + </a:t>
            </a:r>
          </a:p>
          <a:p>
            <a:pPr marL="0" indent="0" algn="ctr">
              <a:buNone/>
            </a:pPr>
            <a:r>
              <a:rPr lang="ru-RU" sz="4000" dirty="0" smtClean="0"/>
              <a:t>балансовая оценка долга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635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Аналитические показатели обязательств компании по стандартной финансовой отчетности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8249813"/>
              </p:ext>
            </p:extLst>
          </p:nvPr>
        </p:nvGraphicFramePr>
        <p:xfrm>
          <a:off x="467544" y="2204864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/>
                <a:gridCol w="42691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Финансовая отчетность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Аналитические показатели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Обязательства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Внешние источники финансирования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/>
                        <a:t>1. Долгосрочные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/>
                        <a:t>Долгосрочный долг (</a:t>
                      </a:r>
                      <a:r>
                        <a:rPr lang="en-US" sz="2000" b="1" dirty="0" smtClean="0"/>
                        <a:t>Long Term Debt</a:t>
                      </a:r>
                      <a:r>
                        <a:rPr lang="ru-RU" sz="2000" b="1" dirty="0" smtClean="0"/>
                        <a:t>, </a:t>
                      </a:r>
                      <a:r>
                        <a:rPr lang="en-US" sz="2000" b="1" dirty="0" smtClean="0"/>
                        <a:t>LTD</a:t>
                      </a:r>
                      <a:r>
                        <a:rPr lang="ru-RU" sz="2000" b="1" dirty="0" smtClean="0"/>
                        <a:t>)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/>
                        <a:t>2. Краткосрочные (меньше года),</a:t>
                      </a:r>
                      <a:r>
                        <a:rPr lang="ru-RU" sz="2000" b="1" baseline="0" dirty="0" smtClean="0"/>
                        <a:t> в </a:t>
                      </a:r>
                      <a:r>
                        <a:rPr lang="ru-RU" sz="2000" b="1" baseline="0" dirty="0" err="1" smtClean="0"/>
                        <a:t>т.ч</a:t>
                      </a:r>
                      <a:r>
                        <a:rPr lang="ru-RU" sz="2000" b="1" baseline="0" dirty="0" smtClean="0"/>
                        <a:t>.</a:t>
                      </a:r>
                      <a:endParaRPr lang="ru-RU" sz="20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ru-RU" sz="2000" b="1" dirty="0" smtClean="0"/>
                        <a:t>Краткосрочный</a:t>
                      </a:r>
                      <a:r>
                        <a:rPr lang="ru-RU" sz="2000" b="1" baseline="0" dirty="0" smtClean="0"/>
                        <a:t> долг как краткосрочные кредиты и займы (</a:t>
                      </a:r>
                      <a:r>
                        <a:rPr lang="en-US" sz="2000" b="1" baseline="0" dirty="0" smtClean="0"/>
                        <a:t>Short</a:t>
                      </a:r>
                      <a:r>
                        <a:rPr lang="en-US" sz="2000" b="1" dirty="0" smtClean="0"/>
                        <a:t> Term Debt</a:t>
                      </a:r>
                      <a:r>
                        <a:rPr lang="ru-RU" sz="2000" b="1" dirty="0" smtClean="0"/>
                        <a:t>, </a:t>
                      </a:r>
                      <a:r>
                        <a:rPr lang="en-US" sz="2000" b="1" dirty="0" smtClean="0"/>
                        <a:t>STD</a:t>
                      </a:r>
                      <a:r>
                        <a:rPr lang="ru-RU" sz="2000" b="1" baseline="0" dirty="0" smtClean="0"/>
                        <a:t>)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/>
                        <a:t>- Краткосрочные кредиты и </a:t>
                      </a:r>
                      <a:r>
                        <a:rPr lang="ru-RU" sz="2000" b="1" dirty="0" err="1" smtClean="0"/>
                        <a:t>займ</a:t>
                      </a:r>
                      <a:endParaRPr lang="ru-RU" sz="20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/>
                        <a:t>- Кредиторская задолженность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/>
                        <a:t>Спонтанные</a:t>
                      </a:r>
                      <a:r>
                        <a:rPr lang="ru-RU" sz="2000" b="1" baseline="0" dirty="0" smtClean="0"/>
                        <a:t> источники финансирования (кредиторская задолженность)</a:t>
                      </a:r>
                      <a:endParaRPr lang="ru-RU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800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Что принять в качестве долга компании? (постоянно используемых заемных платных средств)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Долгосрочный долг </a:t>
            </a:r>
            <a:r>
              <a:rPr lang="en-US" dirty="0" smtClean="0"/>
              <a:t>LTD</a:t>
            </a:r>
            <a:endParaRPr lang="ru-RU" dirty="0" smtClean="0"/>
          </a:p>
          <a:p>
            <a:r>
              <a:rPr lang="en-US" dirty="0" smtClean="0"/>
              <a:t>LTD</a:t>
            </a:r>
            <a:r>
              <a:rPr lang="ru-RU" dirty="0" smtClean="0"/>
              <a:t> + </a:t>
            </a:r>
            <a:r>
              <a:rPr lang="en-US" dirty="0" smtClean="0"/>
              <a:t>current liabilities – account payable </a:t>
            </a:r>
            <a:r>
              <a:rPr lang="en-US" sz="2800" dirty="0" smtClean="0"/>
              <a:t>(</a:t>
            </a:r>
            <a:r>
              <a:rPr lang="ru-RU" sz="2800" dirty="0" smtClean="0"/>
              <a:t>Долгосрочный долг + текущие обязательства – кредиторская задолженность</a:t>
            </a:r>
            <a:r>
              <a:rPr lang="en-US" sz="2800" dirty="0" smtClean="0"/>
              <a:t>)</a:t>
            </a:r>
            <a:endParaRPr lang="ru-RU" sz="2800" dirty="0" smtClean="0"/>
          </a:p>
          <a:p>
            <a:r>
              <a:rPr lang="en-US" dirty="0" smtClean="0"/>
              <a:t>LTD</a:t>
            </a:r>
            <a:r>
              <a:rPr lang="ru-RU" dirty="0" smtClean="0"/>
              <a:t> + </a:t>
            </a:r>
            <a:r>
              <a:rPr lang="en-US" dirty="0" smtClean="0"/>
              <a:t>STD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en-US" dirty="0" smtClean="0"/>
              <a:t>LTD</a:t>
            </a:r>
            <a:r>
              <a:rPr lang="ru-RU" dirty="0" smtClean="0"/>
              <a:t> + </a:t>
            </a:r>
            <a:r>
              <a:rPr lang="en-US" dirty="0" smtClean="0"/>
              <a:t>STD</a:t>
            </a:r>
            <a:r>
              <a:rPr lang="ru-RU" dirty="0" smtClean="0"/>
              <a:t> </a:t>
            </a:r>
            <a:r>
              <a:rPr lang="en-US" dirty="0" smtClean="0"/>
              <a:t>+ </a:t>
            </a:r>
            <a:r>
              <a:rPr lang="ru-RU" dirty="0" smtClean="0"/>
              <a:t>неснижаемая часть товарной кредиторской задолженности</a:t>
            </a:r>
            <a:endParaRPr lang="en-US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220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dirty="0" smtClean="0"/>
              <a:t>Долг = </a:t>
            </a:r>
          </a:p>
          <a:p>
            <a:pPr marL="0" indent="0" algn="ctr">
              <a:buNone/>
            </a:pPr>
            <a:r>
              <a:rPr lang="ru-RU" sz="4000" dirty="0" smtClean="0"/>
              <a:t>долгосрочные заемные источники + </a:t>
            </a:r>
          </a:p>
          <a:p>
            <a:pPr marL="0" indent="0" algn="ctr">
              <a:buNone/>
            </a:pPr>
            <a:r>
              <a:rPr lang="ru-RU" sz="4000" dirty="0" smtClean="0"/>
              <a:t>краткосрочные кредиты и займы (</a:t>
            </a:r>
            <a:r>
              <a:rPr lang="en-US" sz="4000" dirty="0" smtClean="0"/>
              <a:t>LTD</a:t>
            </a:r>
            <a:r>
              <a:rPr lang="ru-RU" sz="4000" dirty="0" smtClean="0"/>
              <a:t> + </a:t>
            </a:r>
            <a:r>
              <a:rPr lang="en-US" sz="4000" dirty="0" smtClean="0"/>
              <a:t>STD</a:t>
            </a:r>
            <a:r>
              <a:rPr lang="ru-RU" sz="4000" dirty="0" smtClean="0"/>
              <a:t>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12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Аналитическая величина капитала = Собственный капитал + Долг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Задействованный капитал (</a:t>
            </a:r>
            <a:r>
              <a:rPr lang="en-US" dirty="0" smtClean="0"/>
              <a:t>Capital Employed, CE</a:t>
            </a:r>
            <a:r>
              <a:rPr lang="ru-RU" dirty="0" smtClean="0"/>
              <a:t>)</a:t>
            </a:r>
            <a:endParaRPr lang="en-US" dirty="0" smtClean="0"/>
          </a:p>
          <a:p>
            <a:pPr marL="0" indent="0" algn="ctr">
              <a:buNone/>
            </a:pPr>
            <a:r>
              <a:rPr lang="ru-RU" dirty="0" smtClean="0"/>
              <a:t>Инвестированный капитал (</a:t>
            </a:r>
            <a:r>
              <a:rPr lang="en-US" dirty="0" smtClean="0"/>
              <a:t>Capital Invested, CI</a:t>
            </a:r>
            <a:r>
              <a:rPr lang="ru-RU" dirty="0" smtClean="0"/>
              <a:t>)</a:t>
            </a:r>
            <a:endParaRPr lang="en-US" dirty="0" smtClean="0"/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42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600" b="1" dirty="0" smtClean="0"/>
              <a:t>CE = </a:t>
            </a:r>
          </a:p>
          <a:p>
            <a:pPr marL="0" indent="0" algn="ctr">
              <a:buNone/>
            </a:pPr>
            <a:r>
              <a:rPr lang="en-US" sz="3600" b="1" dirty="0" smtClean="0"/>
              <a:t>Total assets – Current Liabilities =</a:t>
            </a:r>
          </a:p>
          <a:p>
            <a:pPr marL="0" indent="0" algn="ctr">
              <a:buNone/>
            </a:pPr>
            <a:r>
              <a:rPr lang="en-US" sz="3600" b="1" dirty="0" smtClean="0"/>
              <a:t> Book Value of Equity + Long Term Liabilities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00352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Аналитическая информация, </a:t>
            </a:r>
            <a:r>
              <a:rPr lang="ru-RU" dirty="0" err="1" smtClean="0"/>
              <a:t>Вимм</a:t>
            </a:r>
            <a:r>
              <a:rPr lang="ru-RU" dirty="0" smtClean="0"/>
              <a:t> </a:t>
            </a:r>
            <a:r>
              <a:rPr lang="ru-RU" dirty="0" err="1" smtClean="0"/>
              <a:t>Биль</a:t>
            </a:r>
            <a:r>
              <a:rPr lang="ru-RU" dirty="0" smtClean="0"/>
              <a:t> </a:t>
            </a:r>
            <a:r>
              <a:rPr lang="ru-RU" dirty="0" err="1" smtClean="0"/>
              <a:t>Данн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40768"/>
            <a:ext cx="8229600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559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Показатели прибыли для аналитики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Маржинальная прибыль</a:t>
            </a:r>
          </a:p>
          <a:p>
            <a:r>
              <a:rPr lang="ru-RU" dirty="0" smtClean="0"/>
              <a:t>Прибыль «про форма» (</a:t>
            </a:r>
            <a:r>
              <a:rPr lang="en-US" dirty="0" smtClean="0"/>
              <a:t>pro forma earning</a:t>
            </a:r>
            <a:r>
              <a:rPr lang="ru-RU" dirty="0" smtClean="0"/>
              <a:t>) (</a:t>
            </a:r>
            <a:r>
              <a:rPr lang="en-US" dirty="0" smtClean="0"/>
              <a:t>EBBS – earning before bad stuff</a:t>
            </a:r>
            <a:r>
              <a:rPr lang="ru-RU" dirty="0" smtClean="0"/>
              <a:t>)</a:t>
            </a:r>
          </a:p>
          <a:p>
            <a:r>
              <a:rPr lang="ru-RU" dirty="0" smtClean="0"/>
              <a:t>Аналитическая прибыль информационных агентств, финансовых аналитиков и консультантов</a:t>
            </a:r>
          </a:p>
          <a:p>
            <a:r>
              <a:rPr lang="ru-RU" dirty="0" smtClean="0"/>
              <a:t>Прибыль до вычета маркетинговых расходов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49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Показатели прибыли для аналитики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EBIT</a:t>
            </a:r>
            <a:r>
              <a:rPr lang="en-US" dirty="0" smtClean="0"/>
              <a:t> - </a:t>
            </a:r>
            <a:r>
              <a:rPr lang="en-US" dirty="0"/>
              <a:t>Earnings Before Interest and </a:t>
            </a:r>
            <a:r>
              <a:rPr lang="en-US" dirty="0" smtClean="0"/>
              <a:t>Taxes</a:t>
            </a:r>
          </a:p>
          <a:p>
            <a:r>
              <a:rPr lang="en-US" b="1" i="1" dirty="0" smtClean="0"/>
              <a:t>EBITDA - </a:t>
            </a:r>
            <a:r>
              <a:rPr lang="en-US" dirty="0"/>
              <a:t> Earnings before Interest, Taxes, Depreciation and </a:t>
            </a:r>
            <a:r>
              <a:rPr lang="en-US" dirty="0" smtClean="0"/>
              <a:t>Amortization</a:t>
            </a:r>
          </a:p>
          <a:p>
            <a:r>
              <a:rPr lang="en-US" b="1" i="1" dirty="0" smtClean="0"/>
              <a:t>OIBDA- </a:t>
            </a:r>
            <a:r>
              <a:rPr lang="en-US" dirty="0"/>
              <a:t>Operating Income Before Depreciation And </a:t>
            </a:r>
            <a:r>
              <a:rPr lang="en-US" dirty="0" smtClean="0"/>
              <a:t>Amortization </a:t>
            </a:r>
          </a:p>
        </p:txBody>
      </p:sp>
    </p:spTree>
    <p:extLst>
      <p:ext uri="{BB962C8B-B14F-4D97-AF65-F5344CB8AC3E}">
        <p14:creationId xmlns:p14="http://schemas.microsoft.com/office/powerpoint/2010/main" val="149243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EBIT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EBIT</a:t>
            </a:r>
            <a:r>
              <a:rPr lang="en-US" dirty="0" smtClean="0"/>
              <a:t> - Earnings Before Interest and Taxes</a:t>
            </a:r>
            <a:r>
              <a:rPr lang="ru-RU" dirty="0" smtClean="0"/>
              <a:t> – прибыль до уплаты процентов и налогов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956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EBITDA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i="1" dirty="0" smtClean="0"/>
              <a:t>EBITDA - </a:t>
            </a:r>
            <a:r>
              <a:rPr lang="en-US" dirty="0" smtClean="0"/>
              <a:t> </a:t>
            </a:r>
            <a:r>
              <a:rPr lang="en-US" i="1" dirty="0" smtClean="0"/>
              <a:t>Earnings before Interest, Taxes, Depreciation and Amortization</a:t>
            </a:r>
            <a:r>
              <a:rPr lang="ru-RU" i="1" dirty="0" smtClean="0"/>
              <a:t> - </a:t>
            </a:r>
            <a:r>
              <a:rPr lang="ru-RU" dirty="0"/>
              <a:t> </a:t>
            </a:r>
            <a:r>
              <a:rPr lang="ru-RU" dirty="0" smtClean="0"/>
              <a:t>прибыль</a:t>
            </a:r>
            <a:r>
              <a:rPr lang="ru-RU" dirty="0"/>
              <a:t> до вычета расходов по уплате налогов, процентов и начисленной амортизации.</a:t>
            </a:r>
            <a:endParaRPr lang="en-US" i="1" dirty="0" smtClean="0"/>
          </a:p>
          <a:p>
            <a:pPr marL="0" indent="0">
              <a:buNone/>
            </a:pPr>
            <a:r>
              <a:rPr lang="ru-RU" dirty="0" smtClean="0"/>
              <a:t>Чистая прибыль</a:t>
            </a:r>
          </a:p>
          <a:p>
            <a:pPr marL="0" indent="0">
              <a:buNone/>
            </a:pPr>
            <a:r>
              <a:rPr lang="en-US" dirty="0" smtClean="0"/>
              <a:t>+ </a:t>
            </a:r>
            <a:r>
              <a:rPr lang="ru-RU" dirty="0" smtClean="0"/>
              <a:t>Расходы по налогу на прибыль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ru-RU" dirty="0" smtClean="0"/>
              <a:t>Возмещённый налог на прибыль</a:t>
            </a:r>
          </a:p>
          <a:p>
            <a:pPr marL="0" indent="0">
              <a:buNone/>
            </a:pPr>
            <a:r>
              <a:rPr lang="en-US" dirty="0" smtClean="0"/>
              <a:t>(+</a:t>
            </a:r>
            <a:r>
              <a:rPr lang="ru-RU" dirty="0" smtClean="0"/>
              <a:t> Чрезвычайные расходы</a:t>
            </a:r>
            <a:r>
              <a:rPr lang="en-US" dirty="0" smtClean="0"/>
              <a:t>)</a:t>
            </a:r>
            <a:endParaRPr lang="ru-RU" dirty="0" smtClean="0"/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smtClean="0"/>
              <a:t>-</a:t>
            </a:r>
            <a:r>
              <a:rPr lang="ru-RU" dirty="0" smtClean="0"/>
              <a:t> Чрезвычайные доходы</a:t>
            </a:r>
            <a:r>
              <a:rPr lang="en-US" dirty="0" smtClean="0"/>
              <a:t>)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+</a:t>
            </a:r>
            <a:r>
              <a:rPr lang="ru-RU" dirty="0" smtClean="0"/>
              <a:t> Проценты уплаченные</a:t>
            </a:r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ru-RU" dirty="0" smtClean="0"/>
              <a:t> Проценты полученные</a:t>
            </a:r>
          </a:p>
          <a:p>
            <a:pPr marL="0" indent="0">
              <a:buNone/>
            </a:pPr>
            <a:r>
              <a:rPr lang="ru-RU" dirty="0" smtClean="0"/>
              <a:t>= </a:t>
            </a:r>
            <a:r>
              <a:rPr lang="ru-RU" b="1" dirty="0" smtClean="0"/>
              <a:t>EBIT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+ </a:t>
            </a:r>
            <a:r>
              <a:rPr lang="ru-RU" dirty="0" smtClean="0"/>
              <a:t>Амортизационные отчисления по материальным и нематериальным активам</a:t>
            </a:r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ru-RU" smtClean="0"/>
              <a:t> </a:t>
            </a:r>
            <a:r>
              <a:rPr lang="ru-RU" dirty="0" smtClean="0"/>
              <a:t>Переоценка активов</a:t>
            </a:r>
          </a:p>
          <a:p>
            <a:pPr marL="0" indent="0">
              <a:buNone/>
            </a:pPr>
            <a:r>
              <a:rPr lang="ru-RU" dirty="0" smtClean="0"/>
              <a:t>= EBITDA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808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OIBDA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OIBDA- </a:t>
            </a:r>
            <a:r>
              <a:rPr lang="en-US" i="1" dirty="0" smtClean="0"/>
              <a:t>Operating Income Before Depreciation And Amortization </a:t>
            </a:r>
            <a:r>
              <a:rPr lang="ru-RU" i="1" dirty="0" smtClean="0"/>
              <a:t>- </a:t>
            </a:r>
            <a:r>
              <a:rPr lang="ru-RU" dirty="0"/>
              <a:t>операционный доход до вычета износа основных </a:t>
            </a:r>
            <a:r>
              <a:rPr lang="ru-RU" dirty="0" smtClean="0"/>
              <a:t>средств</a:t>
            </a:r>
            <a:r>
              <a:rPr lang="ru-RU" dirty="0"/>
              <a:t> </a:t>
            </a:r>
            <a:r>
              <a:rPr lang="ru-RU" dirty="0" smtClean="0"/>
              <a:t>и</a:t>
            </a:r>
            <a:r>
              <a:rPr lang="ru-RU" dirty="0"/>
              <a:t> амортизации нематериальных активов.</a:t>
            </a:r>
            <a:endParaRPr lang="en-US" i="1" dirty="0" smtClean="0"/>
          </a:p>
          <a:p>
            <a:r>
              <a:rPr lang="ru-RU" b="1" dirty="0" smtClean="0"/>
              <a:t>OIBDA = Операционная прибыль + амортизация нематериальных активов + износ основных средств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620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ТНК - ВР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4785"/>
            <a:ext cx="8229600" cy="4402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930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ОАО «Полюс Золото»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29600" cy="460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614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dirty="0" smtClean="0"/>
              <a:t>NOPAT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Посленалоговая</a:t>
            </a:r>
            <a:r>
              <a:rPr lang="ru-RU" dirty="0" smtClean="0"/>
              <a:t>  операционная прибыль, которая была бы у компании при стопроцентном собственном капитале</a:t>
            </a:r>
          </a:p>
          <a:p>
            <a:r>
              <a:rPr lang="en-US" dirty="0" smtClean="0"/>
              <a:t>NOPAT = NI + (1</a:t>
            </a:r>
            <a:r>
              <a:rPr lang="ru-RU" smtClean="0"/>
              <a:t>-</a:t>
            </a:r>
            <a:r>
              <a:rPr lang="en-US" smtClean="0"/>
              <a:t>t)</a:t>
            </a:r>
            <a:r>
              <a:rPr lang="en-US" dirty="0" err="1" smtClean="0"/>
              <a:t>Int</a:t>
            </a:r>
            <a:endParaRPr lang="en-US" dirty="0" smtClean="0"/>
          </a:p>
          <a:p>
            <a:r>
              <a:rPr lang="en-US" dirty="0" smtClean="0"/>
              <a:t>NI – Net income</a:t>
            </a:r>
            <a:r>
              <a:rPr lang="ru-RU" dirty="0" smtClean="0"/>
              <a:t>, чистая прибыль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– </a:t>
            </a:r>
            <a:r>
              <a:rPr lang="ru-RU" dirty="0" smtClean="0"/>
              <a:t>проценты уплаченные</a:t>
            </a:r>
          </a:p>
          <a:p>
            <a:r>
              <a:rPr lang="en-US" dirty="0" smtClean="0"/>
              <a:t>t – </a:t>
            </a:r>
            <a:r>
              <a:rPr lang="ru-RU" dirty="0" smtClean="0"/>
              <a:t>ставка налога на прибыль</a:t>
            </a:r>
          </a:p>
          <a:p>
            <a:r>
              <a:rPr lang="en-US" dirty="0" smtClean="0"/>
              <a:t>NOPAT = EBIT (1-T)</a:t>
            </a:r>
            <a:endParaRPr lang="ru-RU" dirty="0" smtClean="0"/>
          </a:p>
          <a:p>
            <a:r>
              <a:rPr lang="ru-RU" dirty="0" smtClean="0"/>
              <a:t>Т – эффективная ставка налога на прибыль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Налоговый щит по заемному капиталу (</a:t>
            </a:r>
            <a:r>
              <a:rPr lang="en-US" dirty="0" smtClean="0"/>
              <a:t>tax shield, TS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Процентные платежи по заемному капиталу за период × ставка налога на прибыль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Условия существования налогового щита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Налоговое законодательство должно допускать уменьшение налогооблагаемой базы на величину процентных платежей;</a:t>
            </a:r>
          </a:p>
          <a:p>
            <a:r>
              <a:rPr lang="ru-RU" dirty="0" smtClean="0"/>
              <a:t>Компания должна иметь операционную прибыль;</a:t>
            </a:r>
          </a:p>
          <a:p>
            <a:r>
              <a:rPr lang="ru-RU" dirty="0" smtClean="0"/>
              <a:t>Эффективная налоговая ставка не должна быть нулевой.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Традиционный расчет эффективной ставки налога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Текущий и отложенный  расход по налогу на прибыль / </a:t>
            </a:r>
            <a:r>
              <a:rPr lang="ru-RU" dirty="0" err="1" smtClean="0"/>
              <a:t>прибыль</a:t>
            </a:r>
            <a:r>
              <a:rPr lang="ru-RU" dirty="0" smtClean="0"/>
              <a:t> до налогообложения по МСФО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Правильный расчет эффективной ставки налога на прибыль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(Текущий налог на прибыль + налоговый щит по заемному капиталу) / </a:t>
            </a:r>
            <a:r>
              <a:rPr lang="en-US" dirty="0" smtClean="0"/>
              <a:t>EBIT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Скорректированная чистая прибыль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Чистая прибыль по отчетности за вычетом убытка от курсовой разницы и с корректировкой на соответствующую сумму налоговых отчислений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Основные финансовые показатели ВБД за 2007 и 2008 гг. с фиксацией скорректированной чистой прибыли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2564904"/>
          <a:ext cx="82296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Выручка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2823,6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2438,3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Валовая прибыль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783,4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Операционная прибыль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245,1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Чистая прибыль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101,7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Скорректированная</a:t>
                      </a:r>
                      <a:r>
                        <a:rPr lang="ru-RU" baseline="0" dirty="0" smtClean="0"/>
                        <a:t> чистая прибыль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127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Adjusted consolidated segment operating income (adjusted CSOI</a:t>
            </a:r>
            <a:r>
              <a:rPr lang="ru-RU" dirty="0" smtClean="0"/>
              <a:t>, скорректированная консолидированная сегментированная операционная прибыль</a:t>
            </a:r>
            <a:r>
              <a:rPr lang="en-US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Маржинальная прибыль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Выручка – нетто – переменные издержки операционной деятельности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Специальные относительные отраслевые  операционные показатели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ARPU</a:t>
            </a:r>
            <a:r>
              <a:rPr lang="ru-RU" dirty="0" smtClean="0"/>
              <a:t> – средний доход в расчете на одного абонента</a:t>
            </a:r>
          </a:p>
          <a:p>
            <a:r>
              <a:rPr lang="en-US" dirty="0" smtClean="0"/>
              <a:t>MOU – </a:t>
            </a:r>
            <a:r>
              <a:rPr lang="ru-RU" dirty="0" smtClean="0"/>
              <a:t>среднее количество минут на абонента в месяц</a:t>
            </a:r>
          </a:p>
          <a:p>
            <a:r>
              <a:rPr lang="en-US" dirty="0" smtClean="0"/>
              <a:t>APPM</a:t>
            </a:r>
            <a:r>
              <a:rPr lang="ru-RU" dirty="0" smtClean="0"/>
              <a:t> – средняя стоимость минуты соединения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Основные операционные показатели сотовых операторов за 2010 год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ARPU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APPM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AT&amp;T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49,91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662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0,075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Vodafone, India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0,097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America </a:t>
                      </a:r>
                      <a:r>
                        <a:rPr lang="en-US" dirty="0" err="1" smtClean="0"/>
                        <a:t>Movil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13,10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0,065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China Mobile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10,30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475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0,022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МТС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8,90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0,036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Вымпелком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11,43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0,051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Операционный денежный поток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OCF, Operating Cash Flow</a:t>
            </a:r>
          </a:p>
          <a:p>
            <a:r>
              <a:rPr lang="en-US" dirty="0" smtClean="0"/>
              <a:t>OCF = EBIT (1-T) + D&amp;A – </a:t>
            </a:r>
            <a:r>
              <a:rPr lang="el-GR" dirty="0" smtClean="0"/>
              <a:t>Δ</a:t>
            </a:r>
            <a:r>
              <a:rPr lang="en-US" dirty="0" smtClean="0"/>
              <a:t>Working Capital</a:t>
            </a:r>
          </a:p>
          <a:p>
            <a:r>
              <a:rPr lang="ru-RU" dirty="0" smtClean="0"/>
              <a:t>Общие денежные затраты ОДЗ</a:t>
            </a:r>
          </a:p>
          <a:p>
            <a:r>
              <a:rPr lang="ru-RU" dirty="0" smtClean="0"/>
              <a:t>Общие денежные затраты за тройскую унцию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Относительные показатели текущей эффективности с точки зрения кредитора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00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Доходность активов (отдача по активам)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Return on Assets</a:t>
            </a:r>
          </a:p>
          <a:p>
            <a:r>
              <a:rPr lang="ru-RU" dirty="0" smtClean="0"/>
              <a:t>Отношение чистой прибыли к активам</a:t>
            </a:r>
          </a:p>
          <a:p>
            <a:r>
              <a:rPr lang="en-US" dirty="0" smtClean="0"/>
              <a:t>ROA = NI /</a:t>
            </a:r>
            <a:r>
              <a:rPr lang="ru-RU" dirty="0" smtClean="0"/>
              <a:t> </a:t>
            </a:r>
            <a:r>
              <a:rPr lang="en-US" dirty="0" smtClean="0"/>
              <a:t>Assets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0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Доходность капитала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Return on Capital</a:t>
            </a:r>
          </a:p>
          <a:p>
            <a:r>
              <a:rPr lang="ru-RU" dirty="0" smtClean="0"/>
              <a:t>Отношение </a:t>
            </a:r>
            <a:r>
              <a:rPr lang="ru-RU" dirty="0" err="1" smtClean="0"/>
              <a:t>посленалоговой</a:t>
            </a:r>
            <a:r>
              <a:rPr lang="ru-RU" dirty="0" smtClean="0"/>
              <a:t> операционной прибыли к капиталу</a:t>
            </a:r>
          </a:p>
          <a:p>
            <a:r>
              <a:rPr lang="en-US" dirty="0" smtClean="0"/>
              <a:t>ROC = NOPAT / Capital</a:t>
            </a:r>
          </a:p>
          <a:p>
            <a:r>
              <a:rPr lang="en-US" dirty="0" smtClean="0"/>
              <a:t>Capital = BVE + BVD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828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Отдача по бизнес - единице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Divisional ROC</a:t>
            </a:r>
          </a:p>
          <a:p>
            <a:r>
              <a:rPr lang="en-US" dirty="0" smtClean="0"/>
              <a:t>DIVIS ROC = NOPAT of division / Capital of division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969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Доналоговая</a:t>
            </a:r>
            <a:r>
              <a:rPr lang="ru-RU" dirty="0" smtClean="0"/>
              <a:t> отдача по активам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Операционная отдача по активам</a:t>
            </a:r>
          </a:p>
          <a:p>
            <a:r>
              <a:rPr lang="en-US" dirty="0" smtClean="0"/>
              <a:t>Pretax ROA</a:t>
            </a:r>
          </a:p>
          <a:p>
            <a:r>
              <a:rPr lang="ru-RU" dirty="0" smtClean="0"/>
              <a:t>Отношение аналитической операционной прибыли к активам</a:t>
            </a:r>
          </a:p>
          <a:p>
            <a:r>
              <a:rPr lang="en-US" dirty="0"/>
              <a:t>Pretax </a:t>
            </a:r>
            <a:r>
              <a:rPr lang="en-US" dirty="0" smtClean="0"/>
              <a:t>ROA</a:t>
            </a:r>
            <a:r>
              <a:rPr lang="ru-RU" dirty="0" smtClean="0"/>
              <a:t> = </a:t>
            </a:r>
            <a:r>
              <a:rPr lang="en-US" dirty="0" smtClean="0"/>
              <a:t>EBIT / Total Assets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97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Pre-tax ROC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Доналоговая</a:t>
            </a:r>
            <a:r>
              <a:rPr lang="ru-RU" dirty="0" smtClean="0"/>
              <a:t> отдача по капиталу</a:t>
            </a:r>
          </a:p>
          <a:p>
            <a:r>
              <a:rPr lang="en-US" smtClean="0"/>
              <a:t>Pre-tax ROC </a:t>
            </a:r>
            <a:r>
              <a:rPr lang="en-US" dirty="0" smtClean="0"/>
              <a:t>= EBIT / Capital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848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Отдача по собственному капиталу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Return on Equity (</a:t>
            </a:r>
            <a:r>
              <a:rPr lang="en-US" dirty="0"/>
              <a:t>Return on </a:t>
            </a:r>
            <a:r>
              <a:rPr lang="en-US" dirty="0" smtClean="0"/>
              <a:t>Common Equity )</a:t>
            </a:r>
          </a:p>
          <a:p>
            <a:r>
              <a:rPr lang="ru-RU" dirty="0" smtClean="0"/>
              <a:t>Отношение чистой прибыли к собственному капиталу по отчетности</a:t>
            </a:r>
          </a:p>
          <a:p>
            <a:r>
              <a:rPr lang="en-US" dirty="0" smtClean="0"/>
              <a:t>ROE = NI / Equity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601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Отдача по оборотному капиталу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Return on Current Assets</a:t>
            </a:r>
          </a:p>
          <a:p>
            <a:r>
              <a:rPr lang="ru-RU" dirty="0" smtClean="0"/>
              <a:t>Отношение </a:t>
            </a:r>
            <a:r>
              <a:rPr lang="ru-RU" dirty="0" err="1" smtClean="0"/>
              <a:t>посленалоговой</a:t>
            </a:r>
            <a:r>
              <a:rPr lang="ru-RU" dirty="0" smtClean="0"/>
              <a:t> операционной прибыли к оборотному капиталу</a:t>
            </a:r>
          </a:p>
          <a:p>
            <a:r>
              <a:rPr lang="en-US" dirty="0" smtClean="0"/>
              <a:t>ROCA = NOPAT / Current Assets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186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870</Words>
  <Application>Microsoft Office PowerPoint</Application>
  <PresentationFormat>Экран (4:3)</PresentationFormat>
  <Paragraphs>196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Тема Office</vt:lpstr>
      <vt:lpstr>Первичные аналитические показатели</vt:lpstr>
      <vt:lpstr>Балансовая стоимость акционерного капитала (компании)</vt:lpstr>
      <vt:lpstr>Российская практика учетного анализа</vt:lpstr>
      <vt:lpstr>Стоимостной анализ, зарубежная практика</vt:lpstr>
      <vt:lpstr>Презентация PowerPoint</vt:lpstr>
      <vt:lpstr>Презентация PowerPoint</vt:lpstr>
      <vt:lpstr>Презентация PowerPoint</vt:lpstr>
      <vt:lpstr>Долгосрочный (инвестированный) капитал</vt:lpstr>
      <vt:lpstr>Используемый капитал </vt:lpstr>
      <vt:lpstr>Презентация PowerPoint</vt:lpstr>
      <vt:lpstr>Аналитические показатели обязательств компании по стандартной финансовой отчетности</vt:lpstr>
      <vt:lpstr>Что принять в качестве долга компании? (постоянно используемых заемных платных средств)</vt:lpstr>
      <vt:lpstr>Презентация PowerPoint</vt:lpstr>
      <vt:lpstr>Презентация PowerPoint</vt:lpstr>
      <vt:lpstr>Презентация PowerPoint</vt:lpstr>
      <vt:lpstr>Аналитическая информация, Вимм Биль Данн</vt:lpstr>
      <vt:lpstr>Показатели прибыли для аналитики</vt:lpstr>
      <vt:lpstr>Показатели прибыли для аналитики</vt:lpstr>
      <vt:lpstr>EBIT</vt:lpstr>
      <vt:lpstr>EBITDA</vt:lpstr>
      <vt:lpstr>OIBDA</vt:lpstr>
      <vt:lpstr>ТНК - ВР</vt:lpstr>
      <vt:lpstr>ОАО «Полюс Золото»</vt:lpstr>
      <vt:lpstr>NOPAT</vt:lpstr>
      <vt:lpstr>Налоговый щит по заемному капиталу (tax shield, TS)</vt:lpstr>
      <vt:lpstr>Условия существования налогового щита</vt:lpstr>
      <vt:lpstr>Традиционный расчет эффективной ставки налога</vt:lpstr>
      <vt:lpstr>Правильный расчет эффективной ставки налога на прибыль</vt:lpstr>
      <vt:lpstr>Скорректированная чистая прибыль</vt:lpstr>
      <vt:lpstr>Основные финансовые показатели ВБД за 2007 и 2008 гг. с фиксацией скорректированной чистой прибыли</vt:lpstr>
      <vt:lpstr>Презентация PowerPoint</vt:lpstr>
      <vt:lpstr>Маржинальная прибыль</vt:lpstr>
      <vt:lpstr>Специальные относительные отраслевые  операционные показатели</vt:lpstr>
      <vt:lpstr>Основные операционные показатели сотовых операторов за 2010 год</vt:lpstr>
      <vt:lpstr>Операционный денежный поток</vt:lpstr>
      <vt:lpstr>Относительные показатели текущей эффективности с точки зрения кредитора </vt:lpstr>
      <vt:lpstr>Доходность активов (отдача по активам)</vt:lpstr>
      <vt:lpstr>Доходность капитала</vt:lpstr>
      <vt:lpstr>Отдача по бизнес - единице</vt:lpstr>
      <vt:lpstr>Доналоговая отдача по активам</vt:lpstr>
      <vt:lpstr>Pre-tax ROC</vt:lpstr>
      <vt:lpstr>Отдача по собственному капиталу</vt:lpstr>
      <vt:lpstr>Отдача по оборотному капиталу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Первичные аналитические показатели</dc:title>
  <dc:creator>М.видео</dc:creator>
  <cp:lastModifiedBy>Arseniy</cp:lastModifiedBy>
  <cp:revision>18</cp:revision>
  <dcterms:created xsi:type="dcterms:W3CDTF">2013-10-09T12:21:21Z</dcterms:created>
  <dcterms:modified xsi:type="dcterms:W3CDTF">2017-06-22T08:51:12Z</dcterms:modified>
</cp:coreProperties>
</file>