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6" r:id="rId12"/>
    <p:sldId id="265" r:id="rId13"/>
    <p:sldId id="267" r:id="rId14"/>
    <p:sldId id="269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1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65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37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54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3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7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04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4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98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52645-3B0E-4ED6-BF98-735B6CEE847E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63CF9-F01C-4DAF-AABD-4444A658A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Базовые модели корпорации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Финансовая аналитическая модель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r>
              <a:rPr lang="ru-RU" dirty="0" smtClean="0"/>
              <a:t>Учетная </a:t>
            </a:r>
            <a:r>
              <a:rPr lang="ru-RU" dirty="0"/>
              <a:t>(бухгалтерская) модель </a:t>
            </a:r>
            <a:endParaRPr lang="ru-RU" dirty="0" smtClean="0"/>
          </a:p>
          <a:p>
            <a:r>
              <a:rPr lang="ru-RU" dirty="0" smtClean="0"/>
              <a:t>Традиционно </a:t>
            </a:r>
            <a:r>
              <a:rPr lang="ru-RU" dirty="0"/>
              <a:t>используемая модель начала 20 века </a:t>
            </a:r>
            <a:endParaRPr lang="ru-RU" dirty="0" smtClean="0"/>
          </a:p>
          <a:p>
            <a:r>
              <a:rPr lang="ru-RU" dirty="0" smtClean="0"/>
              <a:t>Информационная </a:t>
            </a:r>
            <a:r>
              <a:rPr lang="ru-RU" dirty="0"/>
              <a:t>база – стандартная финансовая отчетность и принципы, заложенные в ее создание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Стоимостная модель </a:t>
            </a:r>
          </a:p>
          <a:p>
            <a:r>
              <a:rPr lang="ru-RU" dirty="0" smtClean="0"/>
              <a:t>Модель</a:t>
            </a:r>
            <a:r>
              <a:rPr lang="ru-RU" dirty="0"/>
              <a:t>, базирующаяся на широкой финансовой </a:t>
            </a:r>
            <a:r>
              <a:rPr lang="ru-RU" dirty="0" smtClean="0"/>
              <a:t>информации</a:t>
            </a:r>
            <a:r>
              <a:rPr lang="ru-RU" dirty="0"/>
              <a:t>, включая рыночную. </a:t>
            </a:r>
            <a:endParaRPr lang="ru-RU" dirty="0" smtClean="0"/>
          </a:p>
          <a:p>
            <a:r>
              <a:rPr lang="ru-RU" dirty="0" smtClean="0"/>
              <a:t>Особенность </a:t>
            </a:r>
            <a:r>
              <a:rPr lang="ru-RU" dirty="0"/>
              <a:t>– учет инвестиционного риска, отождествление риска и доходности, новая трактовка капитала, учет </a:t>
            </a:r>
            <a:r>
              <a:rPr lang="ru-RU" dirty="0" err="1"/>
              <a:t>сценарности</a:t>
            </a:r>
            <a:r>
              <a:rPr lang="ru-RU" dirty="0"/>
              <a:t> развития компании и управленческой гибкости </a:t>
            </a:r>
          </a:p>
        </p:txBody>
      </p:sp>
    </p:spTree>
    <p:extLst>
      <p:ext uri="{BB962C8B-B14F-4D97-AF65-F5344CB8AC3E}">
        <p14:creationId xmlns:p14="http://schemas.microsoft.com/office/powerpoint/2010/main" val="107889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Главное финансовое уравнение бухгалтерской модели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Активы компании = Пассивы компании = Капитал и резервы + Долгосрочные и краткосрочные обязательства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10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Баланс компании (РСБУ)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r>
              <a:rPr lang="ru-RU" sz="5200" dirty="0" smtClean="0"/>
              <a:t>Активы</a:t>
            </a:r>
          </a:p>
          <a:p>
            <a:r>
              <a:rPr lang="ru-RU" dirty="0" err="1" smtClean="0"/>
              <a:t>Внеоборотные</a:t>
            </a:r>
            <a:r>
              <a:rPr lang="ru-RU" dirty="0" smtClean="0"/>
              <a:t> активы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т.ч</a:t>
            </a:r>
            <a:r>
              <a:rPr lang="ru-RU" dirty="0" smtClean="0"/>
              <a:t>. материальные и нематериальные</a:t>
            </a:r>
          </a:p>
          <a:p>
            <a:r>
              <a:rPr lang="ru-RU" dirty="0" smtClean="0"/>
              <a:t>Оборотные (текущие краткосрочные) активы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т.ч</a:t>
            </a:r>
            <a:r>
              <a:rPr lang="ru-RU" dirty="0" smtClean="0"/>
              <a:t>. Деньги, ДЗ, запасы, краткосрочные вложения</a:t>
            </a:r>
          </a:p>
          <a:p>
            <a:r>
              <a:rPr lang="ru-RU" dirty="0" smtClean="0"/>
              <a:t>Всего активов (валюта баланса)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sz="5200" dirty="0" smtClean="0"/>
              <a:t>Пассивы</a:t>
            </a:r>
          </a:p>
          <a:p>
            <a:r>
              <a:rPr lang="ru-RU" dirty="0" smtClean="0"/>
              <a:t>Капитал и резервы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т.ч</a:t>
            </a:r>
            <a:r>
              <a:rPr lang="ru-RU" dirty="0" smtClean="0"/>
              <a:t>. уставный капитал, добавочный, нераспределенная прибыль</a:t>
            </a:r>
          </a:p>
          <a:p>
            <a:r>
              <a:rPr lang="ru-RU" dirty="0" smtClean="0"/>
              <a:t>Обязательства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т.ч</a:t>
            </a:r>
            <a:r>
              <a:rPr lang="ru-RU" dirty="0" smtClean="0"/>
              <a:t>. долгосрочные и краткосрочные</a:t>
            </a:r>
          </a:p>
          <a:p>
            <a:r>
              <a:rPr lang="ru-RU" dirty="0" smtClean="0"/>
              <a:t>Всего пассивов (валюта баланса)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39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Прибыль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 income</a:t>
            </a:r>
          </a:p>
          <a:p>
            <a:r>
              <a:rPr lang="en-US" dirty="0" smtClean="0"/>
              <a:t>Earnings</a:t>
            </a:r>
          </a:p>
          <a:p>
            <a:r>
              <a:rPr lang="en-US" dirty="0" smtClean="0"/>
              <a:t>Profits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3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Стандартный алгоритм расчета прибыли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Autofit/>
          </a:bodyPr>
          <a:lstStyle/>
          <a:p>
            <a:r>
              <a:rPr lang="ru-RU" sz="1600" dirty="0" smtClean="0"/>
              <a:t>Выручка, доход, оборот (</a:t>
            </a:r>
            <a:r>
              <a:rPr lang="en-US" sz="1600" dirty="0" smtClean="0"/>
              <a:t>Sales = Revenue = Turnover</a:t>
            </a:r>
            <a:r>
              <a:rPr lang="ru-RU" sz="1600" dirty="0" smtClean="0"/>
              <a:t>)</a:t>
            </a:r>
            <a:endParaRPr lang="en-US" sz="1600" dirty="0" smtClean="0"/>
          </a:p>
          <a:p>
            <a:r>
              <a:rPr lang="ru-RU" sz="1600" i="1" dirty="0"/>
              <a:t>Минус </a:t>
            </a:r>
            <a:r>
              <a:rPr lang="en-US" sz="1600" i="1" dirty="0" smtClean="0"/>
              <a:t>  </a:t>
            </a:r>
            <a:r>
              <a:rPr lang="ru-RU" sz="1600" dirty="0" smtClean="0"/>
              <a:t>Себестоимость </a:t>
            </a:r>
            <a:r>
              <a:rPr lang="ru-RU" sz="1600" dirty="0"/>
              <a:t>реализации, включая амортизацию и налоги, относимые на себестоимость (</a:t>
            </a:r>
            <a:r>
              <a:rPr lang="ru-RU" sz="1600" dirty="0" err="1"/>
              <a:t>Сost</a:t>
            </a:r>
            <a:r>
              <a:rPr lang="ru-RU" sz="1600" dirty="0"/>
              <a:t> </a:t>
            </a:r>
            <a:r>
              <a:rPr lang="ru-RU" sz="1600" dirty="0" err="1"/>
              <a:t>of</a:t>
            </a:r>
            <a:r>
              <a:rPr lang="ru-RU" sz="1600" dirty="0"/>
              <a:t> </a:t>
            </a:r>
            <a:r>
              <a:rPr lang="ru-RU" sz="1600" dirty="0" err="1"/>
              <a:t>sales</a:t>
            </a:r>
            <a:r>
              <a:rPr lang="ru-RU" sz="1600" dirty="0"/>
              <a:t>) 	</a:t>
            </a:r>
          </a:p>
          <a:p>
            <a:r>
              <a:rPr lang="ru-RU" sz="1600" i="1" dirty="0"/>
              <a:t>Равно </a:t>
            </a:r>
            <a:r>
              <a:rPr lang="en-US" sz="1600" i="1" dirty="0" smtClean="0"/>
              <a:t>  </a:t>
            </a:r>
            <a:r>
              <a:rPr lang="ru-RU" sz="1600" dirty="0" smtClean="0"/>
              <a:t>Валовая </a:t>
            </a:r>
            <a:r>
              <a:rPr lang="ru-RU" sz="1600" dirty="0"/>
              <a:t>прибыль (маржа) (</a:t>
            </a:r>
            <a:r>
              <a:rPr lang="ru-RU" sz="1600" dirty="0" err="1"/>
              <a:t>Gross</a:t>
            </a:r>
            <a:r>
              <a:rPr lang="ru-RU" sz="1600" dirty="0"/>
              <a:t> </a:t>
            </a:r>
            <a:r>
              <a:rPr lang="ru-RU" sz="1600" dirty="0" err="1"/>
              <a:t>profit</a:t>
            </a:r>
            <a:r>
              <a:rPr lang="ru-RU" sz="1600" dirty="0"/>
              <a:t>, </a:t>
            </a:r>
            <a:r>
              <a:rPr lang="ru-RU" sz="1600" dirty="0" err="1"/>
              <a:t>margin</a:t>
            </a:r>
            <a:r>
              <a:rPr lang="ru-RU" sz="1600" dirty="0"/>
              <a:t>) 	</a:t>
            </a:r>
          </a:p>
          <a:p>
            <a:r>
              <a:rPr lang="ru-RU" sz="1600" i="1" dirty="0" smtClean="0"/>
              <a:t>Минус</a:t>
            </a:r>
            <a:r>
              <a:rPr lang="en-US" sz="1600" i="1" dirty="0" smtClean="0"/>
              <a:t>  </a:t>
            </a:r>
            <a:r>
              <a:rPr lang="ru-RU" sz="1600" i="1" dirty="0" smtClean="0"/>
              <a:t> </a:t>
            </a:r>
            <a:r>
              <a:rPr lang="ru-RU" sz="1600" dirty="0"/>
              <a:t>Коммерческие и общефирменные (управленческие) расходы 	</a:t>
            </a:r>
          </a:p>
          <a:p>
            <a:r>
              <a:rPr lang="ru-RU" sz="1600" b="1" i="1" dirty="0"/>
              <a:t>Равно </a:t>
            </a:r>
            <a:r>
              <a:rPr lang="ru-RU" sz="1600" dirty="0" smtClean="0"/>
              <a:t>Прибыль </a:t>
            </a:r>
            <a:r>
              <a:rPr lang="ru-RU" sz="1600" dirty="0"/>
              <a:t>от реализации (продаж) (</a:t>
            </a:r>
            <a:r>
              <a:rPr lang="ru-RU" sz="1600" dirty="0" err="1"/>
              <a:t>Sales</a:t>
            </a:r>
            <a:r>
              <a:rPr lang="ru-RU" sz="1600" dirty="0"/>
              <a:t> </a:t>
            </a:r>
            <a:r>
              <a:rPr lang="ru-RU" sz="1600" dirty="0" err="1"/>
              <a:t>margin</a:t>
            </a:r>
            <a:r>
              <a:rPr lang="ru-RU" sz="1600" dirty="0"/>
              <a:t>) или прибыль до уплаты налога на прибыль, процентов по займам, или операционная прибыль (маржа), (</a:t>
            </a:r>
            <a:r>
              <a:rPr lang="ru-RU" sz="1600" dirty="0" err="1"/>
              <a:t>Operating</a:t>
            </a:r>
            <a:r>
              <a:rPr lang="ru-RU" sz="1600" dirty="0"/>
              <a:t> </a:t>
            </a:r>
            <a:r>
              <a:rPr lang="ru-RU" sz="1600" dirty="0" err="1"/>
              <a:t>profit</a:t>
            </a:r>
            <a:r>
              <a:rPr lang="ru-RU" sz="1600" dirty="0"/>
              <a:t>) </a:t>
            </a:r>
          </a:p>
          <a:p>
            <a:r>
              <a:rPr lang="ru-RU" sz="1600" i="1" dirty="0" smtClean="0"/>
              <a:t>Минус</a:t>
            </a:r>
            <a:r>
              <a:rPr lang="ru-RU" sz="1600" dirty="0" smtClean="0"/>
              <a:t>/</a:t>
            </a:r>
            <a:r>
              <a:rPr lang="ru-RU" sz="1600" i="1" dirty="0" smtClean="0"/>
              <a:t>плюс</a:t>
            </a:r>
            <a:r>
              <a:rPr lang="en-US" sz="1600" i="1" dirty="0" smtClean="0"/>
              <a:t>  </a:t>
            </a:r>
            <a:r>
              <a:rPr lang="ru-RU" sz="1600" i="1" dirty="0" smtClean="0"/>
              <a:t> </a:t>
            </a:r>
            <a:r>
              <a:rPr lang="ru-RU" sz="1600" dirty="0"/>
              <a:t>Прочие операционные расходы и доходы (курсовые разницы, доходы от продажи активов и т.п.) 	</a:t>
            </a:r>
          </a:p>
          <a:p>
            <a:r>
              <a:rPr lang="ru-RU" sz="1600" i="1" dirty="0" smtClean="0"/>
              <a:t>Плюс</a:t>
            </a:r>
            <a:r>
              <a:rPr lang="en-US" sz="1600" i="1" dirty="0" smtClean="0"/>
              <a:t>  </a:t>
            </a:r>
            <a:r>
              <a:rPr lang="ru-RU" sz="1600" i="1" dirty="0" smtClean="0"/>
              <a:t> </a:t>
            </a:r>
            <a:r>
              <a:rPr lang="ru-RU" sz="1600" dirty="0"/>
              <a:t>Проценты к получению 	</a:t>
            </a:r>
          </a:p>
          <a:p>
            <a:r>
              <a:rPr lang="ru-RU" sz="1600" i="1" dirty="0"/>
              <a:t>Минус </a:t>
            </a:r>
            <a:r>
              <a:rPr lang="en-US" sz="1600" i="1" dirty="0" smtClean="0"/>
              <a:t>  </a:t>
            </a:r>
            <a:r>
              <a:rPr lang="ru-RU" sz="1600" dirty="0" smtClean="0"/>
              <a:t>Проценты </a:t>
            </a:r>
            <a:r>
              <a:rPr lang="ru-RU" sz="1600" dirty="0"/>
              <a:t>по заемным средствам к уплате 	</a:t>
            </a:r>
          </a:p>
          <a:p>
            <a:r>
              <a:rPr lang="ru-RU" sz="1600" b="1" i="1" dirty="0"/>
              <a:t>Равно </a:t>
            </a:r>
            <a:r>
              <a:rPr lang="en-US" sz="1600" b="1" i="1" dirty="0" smtClean="0"/>
              <a:t>  </a:t>
            </a:r>
            <a:r>
              <a:rPr lang="ru-RU" sz="1600" dirty="0" smtClean="0"/>
              <a:t>Прибыль </a:t>
            </a:r>
            <a:r>
              <a:rPr lang="ru-RU" sz="1600" dirty="0"/>
              <a:t>до налогообложения (</a:t>
            </a:r>
            <a:r>
              <a:rPr lang="ru-RU" sz="1600" dirty="0" err="1"/>
              <a:t>Earning</a:t>
            </a:r>
            <a:r>
              <a:rPr lang="ru-RU" sz="1600" dirty="0"/>
              <a:t> </a:t>
            </a:r>
            <a:r>
              <a:rPr lang="ru-RU" sz="1600" dirty="0" err="1"/>
              <a:t>before</a:t>
            </a:r>
            <a:r>
              <a:rPr lang="ru-RU" sz="1600" dirty="0"/>
              <a:t> </a:t>
            </a:r>
            <a:r>
              <a:rPr lang="ru-RU" sz="1600" dirty="0" err="1"/>
              <a:t>tax</a:t>
            </a:r>
            <a:r>
              <a:rPr lang="ru-RU" sz="1600" dirty="0"/>
              <a:t>, </a:t>
            </a:r>
            <a:r>
              <a:rPr lang="ru-RU" sz="1600" i="1" dirty="0"/>
              <a:t>EBT</a:t>
            </a:r>
            <a:r>
              <a:rPr lang="ru-RU" sz="1600" dirty="0"/>
              <a:t>) 	</a:t>
            </a:r>
          </a:p>
          <a:p>
            <a:r>
              <a:rPr lang="ru-RU" sz="1600" i="1" dirty="0" smtClean="0"/>
              <a:t>Минус</a:t>
            </a:r>
            <a:r>
              <a:rPr lang="en-US" sz="1600" i="1" dirty="0" smtClean="0"/>
              <a:t>  </a:t>
            </a:r>
            <a:r>
              <a:rPr lang="ru-RU" sz="1600" i="1" dirty="0" smtClean="0"/>
              <a:t> </a:t>
            </a:r>
            <a:r>
              <a:rPr lang="ru-RU" sz="1600" dirty="0"/>
              <a:t>Начисленный налог на прибыль 	</a:t>
            </a:r>
          </a:p>
          <a:p>
            <a:r>
              <a:rPr lang="ru-RU" sz="1600" b="1" i="1" dirty="0"/>
              <a:t>Равно </a:t>
            </a:r>
            <a:r>
              <a:rPr lang="en-US" sz="1600" b="1" i="1" dirty="0" smtClean="0"/>
              <a:t>  </a:t>
            </a:r>
            <a:r>
              <a:rPr lang="ru-RU" sz="1600" dirty="0" smtClean="0"/>
              <a:t>Прибыль </a:t>
            </a:r>
            <a:r>
              <a:rPr lang="ru-RU" sz="1600" dirty="0"/>
              <a:t>после налогообложения, но до вычета миноритарной доли (</a:t>
            </a:r>
            <a:r>
              <a:rPr lang="ru-RU" sz="1600" dirty="0" err="1"/>
              <a:t>Earning</a:t>
            </a:r>
            <a:r>
              <a:rPr lang="ru-RU" sz="1600" dirty="0"/>
              <a:t> </a:t>
            </a:r>
            <a:r>
              <a:rPr lang="ru-RU" sz="1600" dirty="0" err="1"/>
              <a:t>after</a:t>
            </a:r>
            <a:r>
              <a:rPr lang="ru-RU" sz="1600" dirty="0"/>
              <a:t> </a:t>
            </a:r>
            <a:r>
              <a:rPr lang="ru-RU" sz="1600" dirty="0" err="1"/>
              <a:t>tax</a:t>
            </a:r>
            <a:r>
              <a:rPr lang="ru-RU" sz="1600" dirty="0"/>
              <a:t>, </a:t>
            </a:r>
            <a:r>
              <a:rPr lang="ru-RU" sz="1600" i="1" dirty="0"/>
              <a:t>EAT</a:t>
            </a:r>
            <a:r>
              <a:rPr lang="ru-RU" sz="1600" dirty="0"/>
              <a:t>) 	</a:t>
            </a:r>
          </a:p>
          <a:p>
            <a:r>
              <a:rPr lang="ru-RU" sz="1600" i="1" dirty="0"/>
              <a:t>Минус </a:t>
            </a:r>
            <a:r>
              <a:rPr lang="en-US" sz="1600" i="1" dirty="0" smtClean="0"/>
              <a:t>  </a:t>
            </a:r>
            <a:r>
              <a:rPr lang="ru-RU" sz="1600" dirty="0" smtClean="0"/>
              <a:t>Миноритарная </a:t>
            </a:r>
            <a:r>
              <a:rPr lang="ru-RU" sz="1600" dirty="0"/>
              <a:t>доля (включая дивиденды по привилегированным акциям) </a:t>
            </a:r>
            <a:endParaRPr lang="ru-RU" sz="1600" dirty="0" smtClean="0"/>
          </a:p>
          <a:p>
            <a:r>
              <a:rPr lang="ru-RU" sz="1600" b="1" i="1" dirty="0" smtClean="0"/>
              <a:t>Равно </a:t>
            </a:r>
            <a:r>
              <a:rPr lang="en-US" sz="1600" b="1" i="1" dirty="0" smtClean="0"/>
              <a:t>  </a:t>
            </a:r>
            <a:r>
              <a:rPr lang="ru-RU" sz="1600" dirty="0" smtClean="0"/>
              <a:t>Чистая прибыль или убыток отчетного года (</a:t>
            </a:r>
            <a:r>
              <a:rPr lang="ru-RU" sz="1600" dirty="0" err="1" smtClean="0"/>
              <a:t>Net</a:t>
            </a:r>
            <a:r>
              <a:rPr lang="ru-RU" sz="1600" dirty="0" smtClean="0"/>
              <a:t> </a:t>
            </a:r>
            <a:r>
              <a:rPr lang="ru-RU" sz="1600" dirty="0" err="1" smtClean="0"/>
              <a:t>Income</a:t>
            </a:r>
            <a:r>
              <a:rPr lang="ru-RU" sz="1600" dirty="0" smtClean="0"/>
              <a:t>) 	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758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 и направления использования денежных потоков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ru-RU" dirty="0" smtClean="0"/>
              <a:t>Приход и уход денег по основной деятельности (</a:t>
            </a:r>
            <a:r>
              <a:rPr lang="en-US" dirty="0" smtClean="0"/>
              <a:t>CFO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Приход и уход денег по инвестиционной деятельности (</a:t>
            </a:r>
            <a:r>
              <a:rPr lang="en-US" dirty="0" smtClean="0"/>
              <a:t>CFI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Приход и уход денег по финансовой деятельности (</a:t>
            </a:r>
            <a:r>
              <a:rPr lang="en-US" dirty="0" smtClean="0"/>
              <a:t>CFF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77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Переход к стоимостной модели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Внутренние  потребности  компаний</a:t>
            </a:r>
            <a:r>
              <a:rPr lang="ru-RU" dirty="0"/>
              <a:t>: 1</a:t>
            </a:r>
            <a:r>
              <a:rPr lang="ru-RU" dirty="0" smtClean="0"/>
              <a:t>) «</a:t>
            </a:r>
            <a:r>
              <a:rPr lang="ru-RU" dirty="0"/>
              <a:t>гонка </a:t>
            </a:r>
            <a:r>
              <a:rPr lang="ru-RU" dirty="0" smtClean="0"/>
              <a:t>за  временем</a:t>
            </a:r>
            <a:r>
              <a:rPr lang="ru-RU" dirty="0"/>
              <a:t>» </a:t>
            </a:r>
            <a:r>
              <a:rPr lang="ru-RU" dirty="0" smtClean="0"/>
              <a:t>с  высокой  потребностью в  инвестициях,  2</a:t>
            </a:r>
            <a:r>
              <a:rPr lang="ru-RU" dirty="0"/>
              <a:t>) </a:t>
            </a:r>
            <a:r>
              <a:rPr lang="ru-RU" dirty="0" smtClean="0"/>
              <a:t>необходимость  поиска баланса  интересов между  собственником и  наемным  менеджером.</a:t>
            </a:r>
          </a:p>
          <a:p>
            <a:r>
              <a:rPr lang="ru-RU" dirty="0" smtClean="0"/>
              <a:t>Внешние  факторы:  возможности  привлечения  денег в  компании  через  финансовый  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20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Стоимостная концепция управления</a:t>
            </a:r>
            <a:endParaRPr lang="en-US" dirty="0" smtClean="0"/>
          </a:p>
          <a:p>
            <a:pPr algn="ctr">
              <a:buNone/>
            </a:pPr>
            <a:r>
              <a:rPr lang="ru-RU" dirty="0" smtClean="0"/>
              <a:t>компанией и инвестиционными проектами</a:t>
            </a:r>
            <a:endParaRPr lang="en-US" dirty="0" smtClean="0"/>
          </a:p>
          <a:p>
            <a:pPr algn="ctr">
              <a:buNone/>
            </a:pPr>
            <a:r>
              <a:rPr lang="ru-RU" dirty="0" smtClean="0"/>
              <a:t>(</a:t>
            </a:r>
            <a:r>
              <a:rPr lang="en-US" dirty="0" smtClean="0"/>
              <a:t>VBM – value based management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Научные направления, возникающие из различных подходов к</a:t>
            </a:r>
            <a:br>
              <a:rPr lang="ru-RU" sz="3200" dirty="0"/>
            </a:br>
            <a:r>
              <a:rPr lang="ru-RU" sz="3200" dirty="0"/>
              <a:t>финансовой деятельности компаний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 numCol="2">
            <a:normAutofit fontScale="55000" lnSpcReduction="20000"/>
          </a:bodyPr>
          <a:lstStyle/>
          <a:p>
            <a:r>
              <a:rPr lang="ru-RU" b="1" dirty="0"/>
              <a:t>Финансовый подход </a:t>
            </a:r>
            <a:r>
              <a:rPr lang="ru-RU" b="1" dirty="0" smtClean="0"/>
              <a:t> примыкающий к дисциплинам </a:t>
            </a:r>
            <a:r>
              <a:rPr lang="ru-RU" b="1" dirty="0"/>
              <a:t>анализа рынка </a:t>
            </a:r>
            <a:r>
              <a:rPr lang="ru-RU" b="1" dirty="0" smtClean="0"/>
              <a:t>капитала и </a:t>
            </a:r>
            <a:r>
              <a:rPr lang="ru-RU" b="1" dirty="0"/>
              <a:t>требующий понимания </a:t>
            </a:r>
            <a:r>
              <a:rPr lang="ru-RU" b="1" dirty="0" smtClean="0"/>
              <a:t>фондового рынка</a:t>
            </a:r>
            <a:r>
              <a:rPr lang="ru-RU" b="1" dirty="0"/>
              <a:t>, денежного обращения</a:t>
            </a:r>
            <a:r>
              <a:rPr lang="ru-RU" b="1" dirty="0" smtClean="0"/>
              <a:t>)</a:t>
            </a:r>
          </a:p>
          <a:p>
            <a:r>
              <a:rPr lang="ru-RU" dirty="0"/>
              <a:t>Финансовый анализ, </a:t>
            </a:r>
            <a:r>
              <a:rPr lang="ru-RU" dirty="0" smtClean="0"/>
              <a:t>финансовый </a:t>
            </a:r>
            <a:r>
              <a:rPr lang="ru-RU" dirty="0" err="1" smtClean="0"/>
              <a:t>бенчмаркинг</a:t>
            </a:r>
            <a:endParaRPr lang="ru-RU" dirty="0" smtClean="0"/>
          </a:p>
          <a:p>
            <a:r>
              <a:rPr lang="ru-RU" dirty="0"/>
              <a:t>Финансовый </a:t>
            </a:r>
            <a:r>
              <a:rPr lang="ru-RU" dirty="0" smtClean="0"/>
              <a:t>менеджмент и Стратегический </a:t>
            </a:r>
            <a:r>
              <a:rPr lang="ru-RU" dirty="0"/>
              <a:t>управленческий </a:t>
            </a:r>
            <a:r>
              <a:rPr lang="ru-RU" dirty="0" smtClean="0"/>
              <a:t>учет</a:t>
            </a:r>
          </a:p>
          <a:p>
            <a:r>
              <a:rPr lang="ru-RU" dirty="0"/>
              <a:t>Корпоративные </a:t>
            </a:r>
            <a:r>
              <a:rPr lang="ru-RU" dirty="0" smtClean="0"/>
              <a:t>финансы</a:t>
            </a:r>
          </a:p>
          <a:p>
            <a:r>
              <a:rPr lang="ru-RU" dirty="0"/>
              <a:t>Фундаментальный </a:t>
            </a:r>
            <a:r>
              <a:rPr lang="ru-RU" dirty="0" smtClean="0"/>
              <a:t>анализ</a:t>
            </a:r>
          </a:p>
          <a:p>
            <a:r>
              <a:rPr lang="ru-RU" dirty="0"/>
              <a:t>Оценка бизнеса доходным </a:t>
            </a:r>
            <a:r>
              <a:rPr lang="ru-RU" dirty="0" smtClean="0"/>
              <a:t>методом или </a:t>
            </a:r>
            <a:r>
              <a:rPr lang="ru-RU" dirty="0"/>
              <a:t>на базе </a:t>
            </a:r>
            <a:r>
              <a:rPr lang="ru-RU" dirty="0" smtClean="0"/>
              <a:t>рыночных мультипликаторов</a:t>
            </a:r>
            <a:r>
              <a:rPr lang="ru-RU" dirty="0"/>
              <a:t>, опционные </a:t>
            </a:r>
            <a:r>
              <a:rPr lang="ru-RU" dirty="0" smtClean="0"/>
              <a:t>методы оценки</a:t>
            </a:r>
          </a:p>
          <a:p>
            <a:r>
              <a:rPr lang="ru-RU" dirty="0"/>
              <a:t>Налоговое планирование и </a:t>
            </a:r>
            <a:r>
              <a:rPr lang="ru-RU" dirty="0" smtClean="0"/>
              <a:t>налоговая оптимизация</a:t>
            </a:r>
          </a:p>
          <a:p>
            <a:r>
              <a:rPr lang="ru-RU" dirty="0"/>
              <a:t>Стоимостное управление </a:t>
            </a:r>
            <a:r>
              <a:rPr lang="ru-RU" dirty="0" smtClean="0"/>
              <a:t>компанией по </a:t>
            </a:r>
            <a:r>
              <a:rPr lang="ru-RU" dirty="0"/>
              <a:t>рычагам создания </a:t>
            </a:r>
            <a:r>
              <a:rPr lang="ru-RU" dirty="0" smtClean="0"/>
              <a:t>стоимости</a:t>
            </a:r>
          </a:p>
          <a:p>
            <a:r>
              <a:rPr lang="ru-RU" b="1" dirty="0"/>
              <a:t>Учетный (бухгалтерский) </a:t>
            </a:r>
            <a:r>
              <a:rPr lang="ru-RU" b="1" dirty="0" smtClean="0"/>
              <a:t>подход (</a:t>
            </a:r>
            <a:r>
              <a:rPr lang="ru-RU" b="1" dirty="0"/>
              <a:t>тесно связанный с </a:t>
            </a:r>
            <a:r>
              <a:rPr lang="ru-RU" b="1" dirty="0" smtClean="0"/>
              <a:t>бухгалтерским учетом </a:t>
            </a:r>
            <a:r>
              <a:rPr lang="ru-RU" b="1" dirty="0"/>
              <a:t>и стандартами отчетности</a:t>
            </a:r>
            <a:r>
              <a:rPr lang="ru-RU" b="1" dirty="0" smtClean="0"/>
              <a:t>)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dirty="0"/>
              <a:t>Финансовый </a:t>
            </a:r>
            <a:r>
              <a:rPr lang="ru-RU" dirty="0" smtClean="0"/>
              <a:t>учет</a:t>
            </a:r>
          </a:p>
          <a:p>
            <a:endParaRPr lang="ru-RU" dirty="0" smtClean="0"/>
          </a:p>
          <a:p>
            <a:r>
              <a:rPr lang="ru-RU" dirty="0"/>
              <a:t>Анализ финансовой </a:t>
            </a:r>
            <a:r>
              <a:rPr lang="ru-RU" dirty="0" smtClean="0"/>
              <a:t>отчетности</a:t>
            </a:r>
          </a:p>
          <a:p>
            <a:r>
              <a:rPr lang="ru-RU" dirty="0" smtClean="0"/>
              <a:t>Традиционный </a:t>
            </a:r>
            <a:r>
              <a:rPr lang="ru-RU" dirty="0"/>
              <a:t>управленческий </a:t>
            </a:r>
            <a:r>
              <a:rPr lang="ru-RU" dirty="0" smtClean="0"/>
              <a:t>учет</a:t>
            </a:r>
          </a:p>
          <a:p>
            <a:r>
              <a:rPr lang="ru-RU" dirty="0"/>
              <a:t>Налоговый </a:t>
            </a:r>
            <a:r>
              <a:rPr lang="ru-RU" dirty="0" smtClean="0"/>
              <a:t>учет</a:t>
            </a:r>
          </a:p>
          <a:p>
            <a:r>
              <a:rPr lang="ru-RU" dirty="0"/>
              <a:t>Оценка бизнеса затратным </a:t>
            </a:r>
            <a:r>
              <a:rPr lang="ru-RU" dirty="0" smtClean="0"/>
              <a:t>методом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/>
              <a:t>Анализ хозяйственной </a:t>
            </a:r>
            <a:r>
              <a:rPr lang="ru-RU" dirty="0" smtClean="0"/>
              <a:t>деятельности</a:t>
            </a:r>
          </a:p>
          <a:p>
            <a:r>
              <a:rPr lang="ru-RU" dirty="0" err="1"/>
              <a:t>Скоринг</a:t>
            </a:r>
            <a:r>
              <a:rPr lang="ru-RU" dirty="0"/>
              <a:t> и </a:t>
            </a:r>
            <a:r>
              <a:rPr lang="ru-RU" dirty="0" smtClean="0"/>
              <a:t>прогнозирование банкротства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28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Переход на новую модель управления потребовал: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Пересмотра стандартных отчетных показателей системы «затраты - прибыль»: активов, прибыли, денежного потока;</a:t>
            </a:r>
          </a:p>
          <a:p>
            <a:r>
              <a:rPr lang="ru-RU" dirty="0" smtClean="0"/>
              <a:t>Управленческий учет потребовался не только по продуктам, но и по направлениям деятельности;</a:t>
            </a:r>
          </a:p>
          <a:p>
            <a:r>
              <a:rPr lang="ru-RU" dirty="0" smtClean="0"/>
              <a:t>Повышения значимости прогнозной работы как по компании, так и по внешнему окружению;</a:t>
            </a:r>
          </a:p>
          <a:p>
            <a:r>
              <a:rPr lang="ru-RU" dirty="0" smtClean="0"/>
              <a:t>Разработки методов увязки риска инвестирования с требуемой доходностью и со стоимостью капитала компании, как показателей альтернативной доходности инвесторов.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r>
              <a:rPr lang="ru-RU" sz="3200" dirty="0" smtClean="0"/>
              <a:t>Элементы отчетности, требующие корректировки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u="sng" dirty="0" smtClean="0"/>
              <a:t>Пассивы </a:t>
            </a:r>
            <a:r>
              <a:rPr lang="ru-RU" sz="3200" dirty="0" smtClean="0"/>
              <a:t>как сумма собственного капитала и обязательств (долгосрочных и краткосрочных)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 numCol="2">
            <a:normAutofit fontScale="92500" lnSpcReduction="20000"/>
          </a:bodyPr>
          <a:lstStyle/>
          <a:p>
            <a:pPr>
              <a:buNone/>
            </a:pPr>
            <a:r>
              <a:rPr lang="ru-RU" sz="2000" u="sng" dirty="0" smtClean="0"/>
              <a:t>Учетная (затратная)</a:t>
            </a:r>
          </a:p>
          <a:p>
            <a:pPr>
              <a:buNone/>
            </a:pPr>
            <a:r>
              <a:rPr lang="ru-RU" sz="2000" u="sng" dirty="0" smtClean="0"/>
              <a:t>модель</a:t>
            </a:r>
          </a:p>
          <a:p>
            <a:pPr>
              <a:buNone/>
            </a:pPr>
            <a:r>
              <a:rPr lang="ru-RU" sz="2400" dirty="0" smtClean="0"/>
              <a:t>Долгосрочные источники</a:t>
            </a:r>
          </a:p>
          <a:p>
            <a:pPr>
              <a:buNone/>
            </a:pPr>
            <a:r>
              <a:rPr lang="ru-RU" sz="2400" dirty="0" smtClean="0"/>
              <a:t>финансирования как</a:t>
            </a:r>
          </a:p>
          <a:p>
            <a:pPr>
              <a:buNone/>
            </a:pPr>
            <a:r>
              <a:rPr lang="ru-RU" sz="2400" dirty="0" smtClean="0"/>
              <a:t>сумма собственного</a:t>
            </a:r>
          </a:p>
          <a:p>
            <a:pPr>
              <a:buNone/>
            </a:pPr>
            <a:r>
              <a:rPr lang="ru-RU" sz="2400" dirty="0" smtClean="0"/>
              <a:t>капитала и долгосрочных</a:t>
            </a:r>
          </a:p>
          <a:p>
            <a:pPr>
              <a:buNone/>
            </a:pPr>
            <a:r>
              <a:rPr lang="ru-RU" sz="2400" dirty="0" smtClean="0"/>
              <a:t>обязательств по балансу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000" u="sng" dirty="0" smtClean="0"/>
              <a:t>Стоимостная модель</a:t>
            </a:r>
            <a:endParaRPr lang="ru-RU" sz="2400" u="sng" dirty="0" smtClean="0"/>
          </a:p>
          <a:p>
            <a:pPr>
              <a:buNone/>
            </a:pPr>
            <a:r>
              <a:rPr lang="ru-RU" sz="2200" dirty="0" smtClean="0"/>
              <a:t>Инвестированный капитал как</a:t>
            </a:r>
          </a:p>
          <a:p>
            <a:pPr>
              <a:buNone/>
            </a:pPr>
            <a:r>
              <a:rPr lang="ru-RU" sz="2200" dirty="0" smtClean="0"/>
              <a:t>отражение потребности в</a:t>
            </a:r>
          </a:p>
          <a:p>
            <a:pPr>
              <a:buNone/>
            </a:pPr>
            <a:r>
              <a:rPr lang="ru-RU" sz="2200" dirty="0" smtClean="0"/>
              <a:t>платных деньгах для</a:t>
            </a:r>
          </a:p>
          <a:p>
            <a:pPr>
              <a:buNone/>
            </a:pPr>
            <a:r>
              <a:rPr lang="ru-RU" sz="2200" dirty="0" smtClean="0"/>
              <a:t>продолжения</a:t>
            </a:r>
          </a:p>
          <a:p>
            <a:pPr>
              <a:buNone/>
            </a:pPr>
            <a:r>
              <a:rPr lang="ru-RU" sz="2200" dirty="0" smtClean="0"/>
              <a:t>деятельности (включая</a:t>
            </a:r>
          </a:p>
          <a:p>
            <a:pPr>
              <a:buNone/>
            </a:pPr>
            <a:r>
              <a:rPr lang="ru-RU" sz="2200" dirty="0" smtClean="0"/>
              <a:t>долгосрочные и краткосрочные</a:t>
            </a:r>
          </a:p>
          <a:p>
            <a:pPr>
              <a:buNone/>
            </a:pPr>
            <a:r>
              <a:rPr lang="ru-RU" sz="2200" dirty="0" smtClean="0"/>
              <a:t>займы и в ряде случаев</a:t>
            </a:r>
          </a:p>
          <a:p>
            <a:pPr>
              <a:buNone/>
            </a:pPr>
            <a:r>
              <a:rPr lang="ru-RU" sz="2200" dirty="0" smtClean="0"/>
              <a:t>кредиторскую задолженность)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9329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Элементы отчетности, требующие корректировки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Прибыль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1800" u="sng" dirty="0" smtClean="0"/>
              <a:t>Учетная (затратная)</a:t>
            </a:r>
          </a:p>
          <a:p>
            <a:pPr>
              <a:buNone/>
            </a:pPr>
            <a:r>
              <a:rPr lang="ru-RU" sz="1800" u="sng" dirty="0" smtClean="0"/>
              <a:t>модель</a:t>
            </a:r>
          </a:p>
          <a:p>
            <a:pPr>
              <a:buNone/>
            </a:pPr>
            <a:r>
              <a:rPr lang="ru-RU" sz="2400" dirty="0" smtClean="0"/>
              <a:t>Выделение </a:t>
            </a:r>
          </a:p>
          <a:p>
            <a:pPr>
              <a:buNone/>
            </a:pPr>
            <a:r>
              <a:rPr lang="ru-RU" sz="2400" dirty="0" smtClean="0"/>
              <a:t>«качественной</a:t>
            </a:r>
          </a:p>
          <a:p>
            <a:pPr>
              <a:buNone/>
            </a:pPr>
            <a:r>
              <a:rPr lang="ru-RU" sz="2400" dirty="0" smtClean="0"/>
              <a:t>прибыли»,</a:t>
            </a:r>
          </a:p>
          <a:p>
            <a:pPr>
              <a:buNone/>
            </a:pPr>
            <a:r>
              <a:rPr lang="ru-RU" sz="2400" dirty="0" smtClean="0"/>
              <a:t>корректировка на</a:t>
            </a:r>
          </a:p>
          <a:p>
            <a:pPr>
              <a:buNone/>
            </a:pPr>
            <a:r>
              <a:rPr lang="ru-RU" sz="2400" dirty="0" smtClean="0"/>
              <a:t>величину инфляции</a:t>
            </a:r>
          </a:p>
          <a:p>
            <a:pPr>
              <a:buNone/>
            </a:pPr>
            <a:r>
              <a:rPr lang="ru-RU" sz="2400" u="sng" dirty="0" smtClean="0"/>
              <a:t>Стоимостная модель</a:t>
            </a:r>
          </a:p>
          <a:p>
            <a:pPr>
              <a:buNone/>
            </a:pPr>
            <a:r>
              <a:rPr lang="ru-RU" sz="2400" dirty="0" smtClean="0"/>
              <a:t>Отражение платности не</a:t>
            </a:r>
          </a:p>
          <a:p>
            <a:pPr>
              <a:buNone/>
            </a:pPr>
            <a:r>
              <a:rPr lang="ru-RU" sz="2400" dirty="0" smtClean="0"/>
              <a:t>только по операционной</a:t>
            </a:r>
          </a:p>
          <a:p>
            <a:pPr>
              <a:buNone/>
            </a:pPr>
            <a:r>
              <a:rPr lang="ru-RU" sz="2400" dirty="0" smtClean="0"/>
              <a:t>деятельности, не только по</a:t>
            </a:r>
          </a:p>
          <a:p>
            <a:pPr>
              <a:buNone/>
            </a:pPr>
            <a:r>
              <a:rPr lang="ru-RU" sz="2400" dirty="0" smtClean="0"/>
              <a:t>заемному капиталу, но и по</a:t>
            </a:r>
          </a:p>
          <a:p>
            <a:pPr>
              <a:buNone/>
            </a:pPr>
            <a:r>
              <a:rPr lang="ru-RU" sz="2400" dirty="0" smtClean="0"/>
              <a:t>собственному: показатель</a:t>
            </a:r>
          </a:p>
          <a:p>
            <a:pPr>
              <a:buNone/>
            </a:pPr>
            <a:r>
              <a:rPr lang="ru-RU" sz="2400" dirty="0" smtClean="0"/>
              <a:t>экономической прибыли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Корректировка прибыли в стоимостной модели: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 учетом «живых денег», то есть денег, поступивших фактически и доступных потенциально для потребления, которые без ущерба для бизнеса могут быть выведены из компании. Это фактор оценки ликвидности результатов.</a:t>
            </a:r>
          </a:p>
          <a:p>
            <a:r>
              <a:rPr lang="ru-RU" dirty="0" smtClean="0"/>
              <a:t>С учетом риска получения денежных потоков.</a:t>
            </a:r>
          </a:p>
          <a:p>
            <a:r>
              <a:rPr lang="ru-RU" dirty="0" smtClean="0"/>
              <a:t>С учетом альтернативного использования капитала собственника на финансовом рынке и упускаемой выгоды от вложения в рассматриваемый вариант.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Элементы отчетности, требующие корректировки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Совокупный денежный поток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ru-RU" sz="2000" u="sng" dirty="0" smtClean="0"/>
              <a:t>Учетная (затратная)</a:t>
            </a:r>
          </a:p>
          <a:p>
            <a:pPr>
              <a:buNone/>
            </a:pPr>
            <a:r>
              <a:rPr lang="ru-RU" sz="2000" u="sng" dirty="0" smtClean="0"/>
              <a:t>модель</a:t>
            </a:r>
          </a:p>
          <a:p>
            <a:pPr>
              <a:buNone/>
            </a:pPr>
            <a:r>
              <a:rPr lang="ru-RU" sz="2400" dirty="0" smtClean="0"/>
              <a:t>Акцент на анализ</a:t>
            </a:r>
          </a:p>
          <a:p>
            <a:pPr>
              <a:buNone/>
            </a:pPr>
            <a:r>
              <a:rPr lang="ru-RU" sz="2400" dirty="0" smtClean="0"/>
              <a:t>операционного потока</a:t>
            </a:r>
          </a:p>
          <a:p>
            <a:pPr>
              <a:buNone/>
            </a:pPr>
            <a:r>
              <a:rPr lang="ru-RU" sz="2400" dirty="0" smtClean="0"/>
              <a:t>и потребностей в</a:t>
            </a:r>
          </a:p>
          <a:p>
            <a:pPr>
              <a:buNone/>
            </a:pPr>
            <a:r>
              <a:rPr lang="ru-RU" sz="2400" dirty="0" smtClean="0"/>
              <a:t>инвестициях на поддержание</a:t>
            </a:r>
          </a:p>
          <a:p>
            <a:pPr>
              <a:buNone/>
            </a:pPr>
            <a:r>
              <a:rPr lang="ru-RU" sz="2400" dirty="0" smtClean="0"/>
              <a:t>и развитие бизнеса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u="sng" dirty="0" smtClean="0"/>
              <a:t>Стоимостная модель</a:t>
            </a:r>
          </a:p>
          <a:p>
            <a:pPr>
              <a:buNone/>
            </a:pPr>
            <a:r>
              <a:rPr lang="ru-RU" sz="2200" dirty="0" smtClean="0"/>
              <a:t>Свободный денежный поток</a:t>
            </a:r>
          </a:p>
          <a:p>
            <a:pPr>
              <a:buNone/>
            </a:pPr>
            <a:r>
              <a:rPr lang="ru-RU" sz="2200" dirty="0" smtClean="0"/>
              <a:t>(</a:t>
            </a:r>
            <a:r>
              <a:rPr lang="en-US" sz="2200" dirty="0" smtClean="0"/>
              <a:t>FCF</a:t>
            </a:r>
            <a:r>
              <a:rPr lang="ru-RU" sz="2200" dirty="0" smtClean="0"/>
              <a:t>) как общая сумма денежных</a:t>
            </a:r>
          </a:p>
          <a:p>
            <a:pPr>
              <a:buNone/>
            </a:pPr>
            <a:r>
              <a:rPr lang="ru-RU" sz="2200" dirty="0" smtClean="0"/>
              <a:t>средств, доступная для</a:t>
            </a:r>
          </a:p>
          <a:p>
            <a:pPr>
              <a:buNone/>
            </a:pPr>
            <a:r>
              <a:rPr lang="ru-RU" sz="2200" dirty="0" smtClean="0"/>
              <a:t>распределения между</a:t>
            </a:r>
          </a:p>
          <a:p>
            <a:pPr>
              <a:buNone/>
            </a:pPr>
            <a:r>
              <a:rPr lang="ru-RU" sz="2200" dirty="0" smtClean="0"/>
              <a:t>собственниками и кредиторами</a:t>
            </a:r>
          </a:p>
          <a:p>
            <a:pPr>
              <a:buNone/>
            </a:pPr>
            <a:r>
              <a:rPr lang="ru-RU" sz="2200" dirty="0" smtClean="0"/>
              <a:t>после решения вопросов по</a:t>
            </a:r>
          </a:p>
          <a:p>
            <a:pPr>
              <a:buNone/>
            </a:pPr>
            <a:r>
              <a:rPr lang="ru-RU" sz="2200" dirty="0" smtClean="0"/>
              <a:t>необходимым инвестициям.</a:t>
            </a:r>
          </a:p>
          <a:p>
            <a:pPr>
              <a:buNone/>
            </a:pPr>
            <a:r>
              <a:rPr lang="ru-RU" sz="2200" dirty="0" smtClean="0"/>
              <a:t>Дисконтированный </a:t>
            </a:r>
            <a:r>
              <a:rPr lang="en-US" sz="2200" dirty="0" smtClean="0"/>
              <a:t>FCF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667</Words>
  <Application>Microsoft Office PowerPoint</Application>
  <PresentationFormat>Экран (4:3)</PresentationFormat>
  <Paragraphs>144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Базовые модели корпорации</vt:lpstr>
      <vt:lpstr>Финансовая аналитическая модель компании</vt:lpstr>
      <vt:lpstr>Главное финансовое уравнение бухгалтерской модели </vt:lpstr>
      <vt:lpstr>Баланс компании (РСБУ)</vt:lpstr>
      <vt:lpstr>Прибыль</vt:lpstr>
      <vt:lpstr>Стандартный алгоритм расчета прибыли</vt:lpstr>
      <vt:lpstr>Источники и направления использования денежных потоков компании</vt:lpstr>
      <vt:lpstr>Переход к стоимостной модели компании</vt:lpstr>
      <vt:lpstr>Презентация PowerPoint</vt:lpstr>
      <vt:lpstr>Научные направления, возникающие из различных подходов к финансовой деятельности компаний</vt:lpstr>
      <vt:lpstr>Переход на новую модель управления потребовал:</vt:lpstr>
      <vt:lpstr>Элементы отчетности, требующие корректировки  Пассивы как сумма собственного капитала и обязательств (долгосрочных и краткосрочных)</vt:lpstr>
      <vt:lpstr>Элементы отчетности, требующие корректировки  Прибыль</vt:lpstr>
      <vt:lpstr>Корректировка прибыли в стоимостной модели:</vt:lpstr>
      <vt:lpstr>Элементы отчетности, требующие корректировки  Совокупный денежный поток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Базовые модели корпорации</dc:title>
  <dc:creator>М.видео</dc:creator>
  <cp:lastModifiedBy>Arseniy</cp:lastModifiedBy>
  <cp:revision>13</cp:revision>
  <dcterms:created xsi:type="dcterms:W3CDTF">2013-09-25T15:19:37Z</dcterms:created>
  <dcterms:modified xsi:type="dcterms:W3CDTF">2017-06-22T08:50:48Z</dcterms:modified>
</cp:coreProperties>
</file>