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59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95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54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781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0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214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41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5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77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46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46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66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8DBFF-612F-49AA-B252-F11C8D63133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99417-D71D-482A-B38A-8B789E5CD8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14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nta.ru/articles/2016/02/01/big_kush/" TargetMode="External"/><Relationship Id="rId2" Type="http://schemas.openxmlformats.org/officeDocument/2006/relationships/hyperlink" Target="http://mergers.akm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Слияния и поглощения </a:t>
            </a:r>
            <a:br>
              <a:rPr lang="ru-RU" dirty="0" smtClean="0"/>
            </a:br>
            <a:r>
              <a:rPr lang="en-US" dirty="0" smtClean="0"/>
              <a:t>(M&amp;A</a:t>
            </a:r>
            <a:r>
              <a:rPr lang="ru-RU" dirty="0" smtClean="0"/>
              <a:t>, </a:t>
            </a:r>
            <a:r>
              <a:rPr lang="en-US" dirty="0" smtClean="0"/>
              <a:t>mergers </a:t>
            </a:r>
            <a:r>
              <a:rPr lang="en-US" dirty="0"/>
              <a:t>and </a:t>
            </a:r>
            <a:r>
              <a:rPr lang="en-US" dirty="0" smtClean="0"/>
              <a:t>acquisitions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15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41" y="548680"/>
            <a:ext cx="7817675" cy="552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5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типов </a:t>
            </a:r>
            <a:r>
              <a:rPr lang="en-US" dirty="0" smtClean="0"/>
              <a:t>M&amp;A</a:t>
            </a:r>
            <a:endParaRPr lang="ru-RU" dirty="0"/>
          </a:p>
        </p:txBody>
      </p:sp>
      <p:pic>
        <p:nvPicPr>
          <p:cNvPr id="4" name="Содержимое 3" descr="03-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86917"/>
            <a:ext cx="7776864" cy="496641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Эффект от слияний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Экономия на эффекте масштаба</a:t>
            </a:r>
          </a:p>
          <a:p>
            <a:r>
              <a:rPr lang="ru-RU" dirty="0" smtClean="0"/>
              <a:t>Экономия за счет вертикальной интеграции</a:t>
            </a:r>
          </a:p>
          <a:p>
            <a:r>
              <a:rPr lang="ru-RU" dirty="0" smtClean="0"/>
              <a:t>Улучшение управления</a:t>
            </a:r>
          </a:p>
          <a:p>
            <a:r>
              <a:rPr lang="ru-RU" dirty="0" smtClean="0"/>
              <a:t>Рост собственного размера</a:t>
            </a:r>
            <a:endParaRPr lang="en-US" dirty="0" smtClean="0"/>
          </a:p>
          <a:p>
            <a:r>
              <a:rPr lang="ru-RU" dirty="0" smtClean="0"/>
              <a:t>Налоговые льготы</a:t>
            </a:r>
          </a:p>
          <a:p>
            <a:r>
              <a:rPr lang="ru-RU" dirty="0" smtClean="0"/>
              <a:t>Комбинирование взаимодополняющих ресурсов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96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Основные приемы защиты компании от поглощения до публичного объявления об этой сделке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Внесение изменений в устав корпорации (“</a:t>
            </a:r>
            <a:r>
              <a:rPr lang="ru-RU" dirty="0" err="1" smtClean="0"/>
              <a:t>противоакульи</a:t>
            </a:r>
            <a:r>
              <a:rPr lang="ru-RU" dirty="0" smtClean="0"/>
              <a:t>” поправки к уставу)</a:t>
            </a:r>
          </a:p>
          <a:p>
            <a:r>
              <a:rPr lang="ru-RU" dirty="0" smtClean="0"/>
              <a:t>Изменение места регистрации корпорации</a:t>
            </a:r>
          </a:p>
          <a:p>
            <a:r>
              <a:rPr lang="ru-RU" dirty="0" smtClean="0"/>
              <a:t>“Ядовитая пилюля”</a:t>
            </a:r>
          </a:p>
          <a:p>
            <a:r>
              <a:rPr lang="ru-RU" dirty="0" smtClean="0"/>
              <a:t>Выпуск акций с более высокими правами голос</a:t>
            </a:r>
          </a:p>
          <a:p>
            <a:r>
              <a:rPr lang="ru-RU" dirty="0" smtClean="0"/>
              <a:t>Выкуп с использованием заемных средства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Основные приемы защиты компании от поглощения после публичного объявления об этой сделке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Защита </a:t>
            </a:r>
            <a:r>
              <a:rPr lang="ru-RU" dirty="0" err="1" smtClean="0"/>
              <a:t>Пэкмена</a:t>
            </a:r>
            <a:endParaRPr lang="ru-RU" dirty="0" smtClean="0"/>
          </a:p>
          <a:p>
            <a:r>
              <a:rPr lang="ru-RU" dirty="0" smtClean="0"/>
              <a:t>Тяжба</a:t>
            </a:r>
          </a:p>
          <a:p>
            <a:r>
              <a:rPr lang="ru-RU" dirty="0" smtClean="0"/>
              <a:t>Слияние с “белым рыцарем”</a:t>
            </a:r>
          </a:p>
          <a:p>
            <a:r>
              <a:rPr lang="ru-RU" dirty="0" smtClean="0"/>
              <a:t>“Зеленая броня” - </a:t>
            </a:r>
            <a:r>
              <a:rPr lang="en-US" dirty="0" smtClean="0"/>
              <a:t>greenmail</a:t>
            </a:r>
            <a:endParaRPr lang="ru-RU" dirty="0" smtClean="0"/>
          </a:p>
          <a:p>
            <a:r>
              <a:rPr lang="ru-RU" dirty="0" smtClean="0"/>
              <a:t>Заключение контрактов на управление</a:t>
            </a:r>
          </a:p>
          <a:p>
            <a:r>
              <a:rPr lang="ru-RU" dirty="0" smtClean="0"/>
              <a:t>Реструктуризация активов</a:t>
            </a:r>
          </a:p>
          <a:p>
            <a:r>
              <a:rPr lang="ru-RU" smtClean="0"/>
              <a:t>Реструктуризация обязательств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Расчетный пример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027971"/>
              </p:ext>
            </p:extLst>
          </p:nvPr>
        </p:nvGraphicFramePr>
        <p:xfrm>
          <a:off x="457200" y="1600200"/>
          <a:ext cx="82296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1944216"/>
                <a:gridCol w="1841376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Фирма 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Фирма 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Фирма А (после слияния)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Прибыль на акцию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Цена акции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Цена /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 (40/2)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 (20/2)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 (40/2.67)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акций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Совокупная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Совокупная рыночная стоимость</a:t>
                      </a:r>
                      <a:r>
                        <a:rPr lang="en-US" dirty="0" smtClean="0"/>
                        <a:t> (</a:t>
                      </a:r>
                      <a:r>
                        <a:rPr lang="ru-RU" dirty="0" err="1" smtClean="0"/>
                        <a:t>капит-я</a:t>
                      </a:r>
                      <a:r>
                        <a:rPr lang="en-US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4 000 000 (40 * 100 000)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2 000 000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6 000 000 </a:t>
                      </a:r>
                    </a:p>
                    <a:p>
                      <a:pPr algn="ctr"/>
                      <a:r>
                        <a:rPr lang="ru-RU" dirty="0" smtClean="0"/>
                        <a:t>(40* 150 000)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Текущая прибыль на 1 доллар, вложенный в акцию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0,05 (200 000 </a:t>
                      </a:r>
                      <a:r>
                        <a:rPr lang="en-US" dirty="0" smtClean="0"/>
                        <a:t>/</a:t>
                      </a:r>
                    </a:p>
                    <a:p>
                      <a:pPr algn="ctr"/>
                      <a:r>
                        <a:rPr lang="en-US" baseline="0" dirty="0" smtClean="0"/>
                        <a:t> 4 000 000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 (200 000 /</a:t>
                      </a:r>
                    </a:p>
                    <a:p>
                      <a:pPr algn="ctr"/>
                      <a:r>
                        <a:rPr lang="en-US" dirty="0" smtClean="0"/>
                        <a:t>2 000 000)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0.067(400 000 /</a:t>
                      </a:r>
                    </a:p>
                    <a:p>
                      <a:pPr algn="ctr"/>
                      <a:r>
                        <a:rPr lang="en-US" smtClean="0"/>
                        <a:t>6 000 000)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84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http://mergers.akm.ru/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https://lenta.ru/articles/2016/02/01/big_kush/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96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231</Words>
  <Application>Microsoft Office PowerPoint</Application>
  <PresentationFormat>Экран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Слияния и поглощения  (M&amp;A, mergers and acquisitions)</vt:lpstr>
      <vt:lpstr>Презентация PowerPoint</vt:lpstr>
      <vt:lpstr>Классификация типов M&amp;A</vt:lpstr>
      <vt:lpstr>Эффект от слияний</vt:lpstr>
      <vt:lpstr>Основные приемы защиты компании от поглощения до публичного объявления об этой сделке</vt:lpstr>
      <vt:lpstr>Основные приемы защиты компании от поглощения после публичного объявления об этой сделке</vt:lpstr>
      <vt:lpstr>Расчетный пример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Слияния и поглощения  (M&amp;A, mergers and acquisitions)</dc:title>
  <dc:creator>Arseniy</dc:creator>
  <cp:lastModifiedBy>Arseniy</cp:lastModifiedBy>
  <cp:revision>9</cp:revision>
  <dcterms:created xsi:type="dcterms:W3CDTF">2016-12-20T15:23:55Z</dcterms:created>
  <dcterms:modified xsi:type="dcterms:W3CDTF">2017-06-22T09:02:51Z</dcterms:modified>
</cp:coreProperties>
</file>