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7" r:id="rId4"/>
    <p:sldId id="278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5" r:id="rId22"/>
    <p:sldId id="279" r:id="rId23"/>
    <p:sldId id="274" r:id="rId24"/>
    <p:sldId id="276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0E87B-AB43-42E3-8F1F-FBAEBACDEC7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C44D9-79FB-49C0-9F58-9E4F86A135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6440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0E87B-AB43-42E3-8F1F-FBAEBACDEC7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C44D9-79FB-49C0-9F58-9E4F86A135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0705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0E87B-AB43-42E3-8F1F-FBAEBACDEC7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C44D9-79FB-49C0-9F58-9E4F86A135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8432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0E87B-AB43-42E3-8F1F-FBAEBACDEC7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C44D9-79FB-49C0-9F58-9E4F86A135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821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0E87B-AB43-42E3-8F1F-FBAEBACDEC7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C44D9-79FB-49C0-9F58-9E4F86A135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2647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0E87B-AB43-42E3-8F1F-FBAEBACDEC7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C44D9-79FB-49C0-9F58-9E4F86A135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9281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0E87B-AB43-42E3-8F1F-FBAEBACDEC7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C44D9-79FB-49C0-9F58-9E4F86A135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2805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0E87B-AB43-42E3-8F1F-FBAEBACDEC7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C44D9-79FB-49C0-9F58-9E4F86A135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93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0E87B-AB43-42E3-8F1F-FBAEBACDEC7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C44D9-79FB-49C0-9F58-9E4F86A135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8282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0E87B-AB43-42E3-8F1F-FBAEBACDEC7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C44D9-79FB-49C0-9F58-9E4F86A135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164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0E87B-AB43-42E3-8F1F-FBAEBACDEC7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C44D9-79FB-49C0-9F58-9E4F86A135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168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0E87B-AB43-42E3-8F1F-FBAEBACDEC7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C44D9-79FB-49C0-9F58-9E4F86A135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725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Операционный рычаг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663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основе операционного анализа лежит деление затрат на:</a:t>
            </a:r>
          </a:p>
          <a:p>
            <a:r>
              <a:rPr lang="ru-RU" dirty="0" smtClean="0"/>
              <a:t>Переменные</a:t>
            </a:r>
          </a:p>
          <a:p>
            <a:r>
              <a:rPr lang="ru-RU" dirty="0" smtClean="0"/>
              <a:t>Постоянные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1804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Релевантные уровни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r>
              <a:rPr lang="ru-RU" altLang="ru-RU" sz="2800" dirty="0" smtClean="0"/>
              <a:t>Это уровни, внутри которых многие нелинейные затраты могут быть оценены как линейные. На рис. красным цветом отмечено действительное поведение переменных затрат.</a:t>
            </a:r>
          </a:p>
          <a:p>
            <a:endParaRPr lang="ru-RU" dirty="0"/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1476375" y="5661025"/>
            <a:ext cx="44640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 flipV="1">
            <a:off x="1476375" y="3500438"/>
            <a:ext cx="0" cy="21605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 flipV="1">
            <a:off x="900113" y="4149725"/>
            <a:ext cx="5832475" cy="10795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>
            <a:off x="2339975" y="3573463"/>
            <a:ext cx="0" cy="20875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4859338" y="3500438"/>
            <a:ext cx="0" cy="21605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" name="Freeform 6"/>
          <p:cNvSpPr>
            <a:spLocks/>
          </p:cNvSpPr>
          <p:nvPr/>
        </p:nvSpPr>
        <p:spPr bwMode="auto">
          <a:xfrm>
            <a:off x="1476375" y="3716338"/>
            <a:ext cx="4837113" cy="1944687"/>
          </a:xfrm>
          <a:custGeom>
            <a:avLst/>
            <a:gdLst>
              <a:gd name="T0" fmla="*/ 0 w 3047"/>
              <a:gd name="T1" fmla="*/ 1944687 h 1225"/>
              <a:gd name="T2" fmla="*/ 142875 w 3047"/>
              <a:gd name="T3" fmla="*/ 1728787 h 1225"/>
              <a:gd name="T4" fmla="*/ 647700 w 3047"/>
              <a:gd name="T5" fmla="*/ 1368425 h 1225"/>
              <a:gd name="T6" fmla="*/ 1655763 w 3047"/>
              <a:gd name="T7" fmla="*/ 1081087 h 1225"/>
              <a:gd name="T8" fmla="*/ 3382963 w 3047"/>
              <a:gd name="T9" fmla="*/ 792162 h 1225"/>
              <a:gd name="T10" fmla="*/ 4608513 w 3047"/>
              <a:gd name="T11" fmla="*/ 144462 h 1225"/>
              <a:gd name="T12" fmla="*/ 4751388 w 3047"/>
              <a:gd name="T13" fmla="*/ 0 h 122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047"/>
              <a:gd name="T22" fmla="*/ 0 h 1225"/>
              <a:gd name="T23" fmla="*/ 3047 w 3047"/>
              <a:gd name="T24" fmla="*/ 1225 h 122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047" h="1225">
                <a:moveTo>
                  <a:pt x="0" y="1225"/>
                </a:moveTo>
                <a:cubicBezTo>
                  <a:pt x="11" y="1187"/>
                  <a:pt x="22" y="1149"/>
                  <a:pt x="90" y="1089"/>
                </a:cubicBezTo>
                <a:cubicBezTo>
                  <a:pt x="158" y="1029"/>
                  <a:pt x="249" y="930"/>
                  <a:pt x="408" y="862"/>
                </a:cubicBezTo>
                <a:cubicBezTo>
                  <a:pt x="567" y="794"/>
                  <a:pt x="756" y="741"/>
                  <a:pt x="1043" y="681"/>
                </a:cubicBezTo>
                <a:cubicBezTo>
                  <a:pt x="1330" y="621"/>
                  <a:pt x="1821" y="597"/>
                  <a:pt x="2131" y="499"/>
                </a:cubicBezTo>
                <a:cubicBezTo>
                  <a:pt x="2441" y="401"/>
                  <a:pt x="2759" y="174"/>
                  <a:pt x="2903" y="91"/>
                </a:cubicBezTo>
                <a:cubicBezTo>
                  <a:pt x="3047" y="8"/>
                  <a:pt x="2978" y="15"/>
                  <a:pt x="2993" y="0"/>
                </a:cubicBezTo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611188" y="3068638"/>
            <a:ext cx="2089150" cy="431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 dirty="0"/>
              <a:t>Затраты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2627784" y="5733256"/>
            <a:ext cx="2089150" cy="431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 dirty="0" smtClean="0"/>
              <a:t>Область релевантности</a:t>
            </a:r>
            <a:endParaRPr lang="ru-RU" alt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940152" y="5661248"/>
            <a:ext cx="22537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dirty="0" smtClean="0"/>
              <a:t>Объем производства</a:t>
            </a:r>
            <a:endParaRPr lang="ru-RU" alt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Поведение постоянных затрат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556792"/>
            <a:ext cx="8229600" cy="4421087"/>
          </a:xfrm>
        </p:spPr>
        <p:txBody>
          <a:bodyPr/>
          <a:lstStyle/>
          <a:p>
            <a:endParaRPr lang="ru-RU" altLang="ru-RU" sz="2400" dirty="0" smtClean="0"/>
          </a:p>
          <a:p>
            <a:endParaRPr lang="ru-RU" altLang="ru-RU" sz="2400" dirty="0" smtClean="0"/>
          </a:p>
          <a:p>
            <a:endParaRPr lang="ru-RU" altLang="ru-RU" sz="2400" dirty="0" smtClean="0"/>
          </a:p>
          <a:p>
            <a:endParaRPr lang="ru-RU" altLang="ru-RU" sz="2400" dirty="0" smtClean="0"/>
          </a:p>
          <a:p>
            <a:endParaRPr lang="ru-RU" dirty="0"/>
          </a:p>
        </p:txBody>
      </p:sp>
      <p:sp>
        <p:nvSpPr>
          <p:cNvPr id="4" name="Line 7"/>
          <p:cNvSpPr>
            <a:spLocks noChangeShapeType="1"/>
          </p:cNvSpPr>
          <p:nvPr/>
        </p:nvSpPr>
        <p:spPr bwMode="auto">
          <a:xfrm>
            <a:off x="1476375" y="5661025"/>
            <a:ext cx="44640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" name="Line 6"/>
          <p:cNvSpPr>
            <a:spLocks noChangeShapeType="1"/>
          </p:cNvSpPr>
          <p:nvPr/>
        </p:nvSpPr>
        <p:spPr bwMode="auto">
          <a:xfrm flipV="1">
            <a:off x="1476375" y="3500438"/>
            <a:ext cx="0" cy="21605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3779838" y="3500438"/>
            <a:ext cx="0" cy="2160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" name="Line 10"/>
          <p:cNvSpPr>
            <a:spLocks noChangeShapeType="1"/>
          </p:cNvSpPr>
          <p:nvPr/>
        </p:nvSpPr>
        <p:spPr bwMode="auto">
          <a:xfrm>
            <a:off x="1476375" y="4797425"/>
            <a:ext cx="2303463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" name="Line 11"/>
          <p:cNvSpPr>
            <a:spLocks noChangeShapeType="1"/>
          </p:cNvSpPr>
          <p:nvPr/>
        </p:nvSpPr>
        <p:spPr bwMode="auto">
          <a:xfrm>
            <a:off x="3779838" y="4076700"/>
            <a:ext cx="2160587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" name="Line 15"/>
          <p:cNvSpPr>
            <a:spLocks noChangeShapeType="1"/>
          </p:cNvSpPr>
          <p:nvPr/>
        </p:nvSpPr>
        <p:spPr bwMode="auto">
          <a:xfrm flipH="1" flipV="1">
            <a:off x="4211638" y="4221163"/>
            <a:ext cx="576262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" name="Line 16"/>
          <p:cNvSpPr>
            <a:spLocks noChangeShapeType="1"/>
          </p:cNvSpPr>
          <p:nvPr/>
        </p:nvSpPr>
        <p:spPr bwMode="auto">
          <a:xfrm flipH="1">
            <a:off x="3924300" y="4508500"/>
            <a:ext cx="86360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ctr"/>
            <a:endParaRPr lang="ru-RU" alt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619672" y="4869160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Релевантный уровень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4860032" y="429309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Постоянные затраты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4644008" y="3429000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Новый релевантный уровень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5940152" y="5661248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Объем производства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67544" y="2996952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Затраты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Как разделить общие затраты предприятия на постоянную и переменную составляющие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Метод дифференциации затрат по максимальной и минимальной точкам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2957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Отчетные данные о деятельности торговой фирмы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9957908"/>
              </p:ext>
            </p:extLst>
          </p:nvPr>
        </p:nvGraphicFramePr>
        <p:xfrm>
          <a:off x="457200" y="1600200"/>
          <a:ext cx="8229600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Месяц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Продажи, шт.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Общие затраты, руб.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Январь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3750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Февраль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3500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Март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3700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Апрель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3750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Май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3800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Июнь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3430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Июль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3350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Август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3350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Сентябрь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3420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Октябрь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3700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Ноябрь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3810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Декабрь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3860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5768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5960289"/>
              </p:ext>
            </p:extLst>
          </p:nvPr>
        </p:nvGraphicFramePr>
        <p:xfrm>
          <a:off x="467544" y="2708920"/>
          <a:ext cx="82296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Показатели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max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min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Продажи, шт.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13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7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%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100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53,85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Затраты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3860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3350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8198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Расчет переменных и постоянных затрат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А</a:t>
            </a:r>
            <a:r>
              <a:rPr lang="en-US" dirty="0" smtClean="0"/>
              <a:t>VC</a:t>
            </a:r>
            <a:r>
              <a:rPr lang="ru-RU" dirty="0" smtClean="0"/>
              <a:t> = </a:t>
            </a:r>
            <a:r>
              <a:rPr lang="en-US" dirty="0" smtClean="0"/>
              <a:t>(</a:t>
            </a:r>
            <a:r>
              <a:rPr lang="ru-RU" dirty="0" smtClean="0"/>
              <a:t>ТС</a:t>
            </a:r>
            <a:r>
              <a:rPr lang="en-US" sz="2400" dirty="0" smtClean="0"/>
              <a:t>max </a:t>
            </a:r>
            <a:r>
              <a:rPr lang="en-US" dirty="0" smtClean="0"/>
              <a:t>– </a:t>
            </a:r>
            <a:r>
              <a:rPr lang="ru-RU" dirty="0" smtClean="0"/>
              <a:t>ТС</a:t>
            </a:r>
            <a:r>
              <a:rPr lang="en-US" dirty="0" smtClean="0"/>
              <a:t> </a:t>
            </a:r>
            <a:r>
              <a:rPr lang="en-US" sz="2400" dirty="0" smtClean="0"/>
              <a:t>min</a:t>
            </a:r>
            <a:r>
              <a:rPr lang="en-US" dirty="0" smtClean="0"/>
              <a:t>) </a:t>
            </a:r>
            <a:r>
              <a:rPr lang="ru-RU" dirty="0" smtClean="0"/>
              <a:t>/ (</a:t>
            </a:r>
            <a:r>
              <a:rPr lang="en-US" dirty="0" err="1" smtClean="0"/>
              <a:t>Q</a:t>
            </a:r>
            <a:r>
              <a:rPr lang="en-US" sz="2400" dirty="0" err="1" smtClean="0"/>
              <a:t>max</a:t>
            </a:r>
            <a:r>
              <a:rPr lang="en-US" dirty="0" smtClean="0"/>
              <a:t> - </a:t>
            </a:r>
            <a:r>
              <a:rPr lang="en-US" dirty="0" err="1" smtClean="0"/>
              <a:t>Q</a:t>
            </a:r>
            <a:r>
              <a:rPr lang="en-US" sz="2400" dirty="0" err="1" smtClean="0"/>
              <a:t>min</a:t>
            </a:r>
            <a:r>
              <a:rPr lang="ru-RU" dirty="0" smtClean="0"/>
              <a:t>)</a:t>
            </a:r>
          </a:p>
          <a:p>
            <a:r>
              <a:rPr lang="en-US" dirty="0" smtClean="0"/>
              <a:t>VC </a:t>
            </a:r>
            <a:r>
              <a:rPr lang="en-US" sz="2400" dirty="0" smtClean="0"/>
              <a:t>max </a:t>
            </a:r>
            <a:r>
              <a:rPr lang="en-US" dirty="0" smtClean="0"/>
              <a:t>= AVC × Q </a:t>
            </a:r>
            <a:r>
              <a:rPr lang="en-US" sz="2400" dirty="0" smtClean="0"/>
              <a:t>max</a:t>
            </a:r>
          </a:p>
          <a:p>
            <a:r>
              <a:rPr lang="en-US" dirty="0" smtClean="0"/>
              <a:t>FC </a:t>
            </a:r>
            <a:r>
              <a:rPr lang="en-US" sz="2400" dirty="0" smtClean="0"/>
              <a:t>max</a:t>
            </a:r>
            <a:r>
              <a:rPr lang="en-US" dirty="0" smtClean="0"/>
              <a:t> = TC </a:t>
            </a:r>
            <a:r>
              <a:rPr lang="en-US" sz="2400" dirty="0" smtClean="0"/>
              <a:t>max</a:t>
            </a:r>
            <a:r>
              <a:rPr lang="en-US" dirty="0" smtClean="0"/>
              <a:t> - AVC × Q </a:t>
            </a:r>
            <a:r>
              <a:rPr lang="en-US" sz="1800" dirty="0" smtClean="0"/>
              <a:t>max</a:t>
            </a:r>
          </a:p>
          <a:p>
            <a:r>
              <a:rPr lang="en-US" dirty="0" smtClean="0"/>
              <a:t>FC </a:t>
            </a:r>
            <a:r>
              <a:rPr lang="en-US" sz="2400" dirty="0" smtClean="0"/>
              <a:t>max</a:t>
            </a:r>
            <a:r>
              <a:rPr lang="en-US" dirty="0" smtClean="0"/>
              <a:t> = </a:t>
            </a:r>
            <a:r>
              <a:rPr lang="en-US" dirty="0" err="1" smtClean="0"/>
              <a:t>FC</a:t>
            </a:r>
            <a:r>
              <a:rPr lang="en-US" sz="2400" dirty="0" err="1" smtClean="0"/>
              <a:t>t</a:t>
            </a:r>
            <a:endParaRPr lang="en-US" sz="2400" dirty="0" smtClean="0"/>
          </a:p>
          <a:p>
            <a:r>
              <a:rPr lang="en-US" dirty="0" smtClean="0"/>
              <a:t>VC </a:t>
            </a:r>
            <a:r>
              <a:rPr lang="en-US" sz="2400" dirty="0" smtClean="0"/>
              <a:t>t </a:t>
            </a:r>
            <a:r>
              <a:rPr lang="en-US" dirty="0" smtClean="0"/>
              <a:t>= </a:t>
            </a:r>
            <a:r>
              <a:rPr lang="en-US" dirty="0" err="1" smtClean="0"/>
              <a:t>TC</a:t>
            </a:r>
            <a:r>
              <a:rPr lang="en-US" sz="2400" dirty="0" err="1" smtClean="0"/>
              <a:t>t</a:t>
            </a:r>
            <a:r>
              <a:rPr lang="en-US" sz="2400" dirty="0" smtClean="0"/>
              <a:t> </a:t>
            </a:r>
            <a:r>
              <a:rPr lang="en-US" dirty="0" smtClean="0"/>
              <a:t>– FC</a:t>
            </a:r>
          </a:p>
          <a:p>
            <a:r>
              <a:rPr lang="ru-RU" dirty="0" smtClean="0"/>
              <a:t>Прибыль = Выручка – </a:t>
            </a:r>
            <a:r>
              <a:rPr lang="en-US" dirty="0" smtClean="0"/>
              <a:t>FC - VC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9937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 Leverage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Любые изменения выручки от продаж порождают более сильные изменения текущей прибыли (</a:t>
            </a:r>
            <a:r>
              <a:rPr lang="en-US" dirty="0" smtClean="0"/>
              <a:t>EBT</a:t>
            </a:r>
            <a:r>
              <a:rPr lang="ru-RU" dirty="0" smtClean="0"/>
              <a:t>):</a:t>
            </a:r>
          </a:p>
          <a:p>
            <a:r>
              <a:rPr lang="ru-RU" dirty="0" smtClean="0"/>
              <a:t>Если продажи растут, то прибыль растет более высоким темпом;</a:t>
            </a:r>
          </a:p>
          <a:p>
            <a:r>
              <a:rPr lang="ru-RU" dirty="0" smtClean="0"/>
              <a:t>Если продажи падают, то и прибыль падает более высоким темпом.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1478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Сила операционного рычага (СОР)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СОР – безразмерный коэффициент усиления изменений текущей прибыли по сравнению с изменениями продаж</a:t>
            </a:r>
          </a:p>
          <a:p>
            <a:endParaRPr lang="ru-RU" dirty="0"/>
          </a:p>
          <a:p>
            <a:r>
              <a:rPr lang="ru-RU" dirty="0" smtClean="0"/>
              <a:t>Δ</a:t>
            </a:r>
            <a:r>
              <a:rPr lang="el-GR" dirty="0" smtClean="0"/>
              <a:t>Δ</a:t>
            </a:r>
            <a:r>
              <a:rPr lang="ru-RU" dirty="0" smtClean="0"/>
              <a:t> </a:t>
            </a:r>
            <a:r>
              <a:rPr lang="en-US" dirty="0" smtClean="0"/>
              <a:t>EBT = COP × </a:t>
            </a:r>
            <a:r>
              <a:rPr lang="el-GR" dirty="0" smtClean="0"/>
              <a:t>Δ</a:t>
            </a:r>
            <a:r>
              <a:rPr lang="en-US" dirty="0" smtClean="0"/>
              <a:t> </a:t>
            </a:r>
            <a:r>
              <a:rPr lang="ru-RU" dirty="0" smtClean="0"/>
              <a:t>Выручки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6045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Действие силы операционного рычага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348880"/>
            <a:ext cx="744855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2188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СОР зависит от: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Доли постоянных затрат в общих затратах. </a:t>
            </a:r>
          </a:p>
          <a:p>
            <a:r>
              <a:rPr lang="ru-RU" dirty="0" smtClean="0"/>
              <a:t>Большей силой операционного рычага обладают компании с высоким уровнем </a:t>
            </a:r>
            <a:r>
              <a:rPr lang="ru-RU" dirty="0" err="1" smtClean="0"/>
              <a:t>фондоемкости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Действие операционного рычага порождает особый производственный риск – риск «завязнуть» в постоянных затратах при ухудшении конъюнктуры.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5678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Наращивать </a:t>
            </a:r>
            <a:r>
              <a:rPr lang="ru-RU" dirty="0" err="1" smtClean="0"/>
              <a:t>фондоемкость</a:t>
            </a:r>
            <a:r>
              <a:rPr lang="ru-RU" dirty="0" smtClean="0"/>
              <a:t> производства нужно с большой осторожностью: только тогда, когда есть уверенность, что объемы продаж будут расти (или, по крайней мере, не падать).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729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Расчет СОР прямым счетом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Нужно получить прогноз изменений продаж в следующем финансовом периоде </a:t>
            </a:r>
          </a:p>
          <a:p>
            <a:r>
              <a:rPr lang="ru-RU" dirty="0" smtClean="0"/>
              <a:t>В соответствии с прогнозом изменения продаж рассчитать будущие значения постоянных и переменных затрат</a:t>
            </a:r>
          </a:p>
          <a:p>
            <a:r>
              <a:rPr lang="en-US" dirty="0" smtClean="0"/>
              <a:t>VC</a:t>
            </a:r>
            <a:r>
              <a:rPr lang="ru-RU" dirty="0" smtClean="0"/>
              <a:t> </a:t>
            </a:r>
            <a:r>
              <a:rPr lang="ru-RU" dirty="0" err="1" smtClean="0"/>
              <a:t>буд</a:t>
            </a:r>
            <a:r>
              <a:rPr lang="ru-RU" dirty="0" smtClean="0"/>
              <a:t> = </a:t>
            </a:r>
            <a:r>
              <a:rPr lang="el-GR" dirty="0" smtClean="0"/>
              <a:t>Δ</a:t>
            </a:r>
            <a:r>
              <a:rPr lang="ru-RU" dirty="0" smtClean="0"/>
              <a:t> ПДЖ </a:t>
            </a:r>
            <a:r>
              <a:rPr lang="el-GR" dirty="0" smtClean="0"/>
              <a:t>×</a:t>
            </a:r>
            <a:r>
              <a:rPr lang="ru-RU" dirty="0" smtClean="0"/>
              <a:t> </a:t>
            </a:r>
            <a:r>
              <a:rPr lang="en-US" dirty="0" smtClean="0"/>
              <a:t>VC</a:t>
            </a:r>
            <a:r>
              <a:rPr lang="ru-RU" dirty="0" smtClean="0"/>
              <a:t> </a:t>
            </a:r>
            <a:r>
              <a:rPr lang="ru-RU" dirty="0" err="1" smtClean="0"/>
              <a:t>отч</a:t>
            </a:r>
            <a:endParaRPr lang="ru-RU" dirty="0" smtClean="0"/>
          </a:p>
          <a:p>
            <a:r>
              <a:rPr lang="en-US" dirty="0" smtClean="0"/>
              <a:t>F</a:t>
            </a:r>
            <a:r>
              <a:rPr lang="ru-RU" dirty="0" smtClean="0"/>
              <a:t>С</a:t>
            </a:r>
            <a:r>
              <a:rPr lang="en-US" dirty="0" smtClean="0"/>
              <a:t> </a:t>
            </a:r>
            <a:r>
              <a:rPr lang="ru-RU" dirty="0" err="1" smtClean="0"/>
              <a:t>буд</a:t>
            </a:r>
            <a:r>
              <a:rPr lang="ru-RU" dirty="0" smtClean="0"/>
              <a:t> = </a:t>
            </a:r>
            <a:r>
              <a:rPr lang="en-US" dirty="0" smtClean="0"/>
              <a:t>FC</a:t>
            </a:r>
            <a:r>
              <a:rPr lang="ru-RU" dirty="0" smtClean="0"/>
              <a:t> </a:t>
            </a:r>
            <a:r>
              <a:rPr lang="ru-RU" dirty="0" err="1" smtClean="0"/>
              <a:t>отч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5492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Расчет СОР прямым методом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Определить предстоящее изменение текущей прибыли:</a:t>
            </a:r>
          </a:p>
          <a:p>
            <a:r>
              <a:rPr lang="ru-RU" dirty="0" smtClean="0"/>
              <a:t>Прибыль </a:t>
            </a:r>
            <a:r>
              <a:rPr lang="ru-RU" sz="2400" dirty="0" err="1" smtClean="0"/>
              <a:t>буд</a:t>
            </a:r>
            <a:r>
              <a:rPr lang="ru-RU" dirty="0" smtClean="0"/>
              <a:t> = Выручка </a:t>
            </a:r>
            <a:r>
              <a:rPr lang="ru-RU" sz="2400" dirty="0" err="1" smtClean="0"/>
              <a:t>буд</a:t>
            </a:r>
            <a:r>
              <a:rPr lang="ru-RU" dirty="0" smtClean="0"/>
              <a:t> – </a:t>
            </a:r>
            <a:r>
              <a:rPr lang="en-US" dirty="0" smtClean="0"/>
              <a:t>V</a:t>
            </a:r>
            <a:r>
              <a:rPr lang="ru-RU" dirty="0" err="1" smtClean="0"/>
              <a:t>С</a:t>
            </a:r>
            <a:r>
              <a:rPr lang="ru-RU" sz="2400" dirty="0" err="1" smtClean="0"/>
              <a:t>буд</a:t>
            </a:r>
            <a:r>
              <a:rPr lang="ru-RU" dirty="0" smtClean="0"/>
              <a:t> – </a:t>
            </a:r>
            <a:r>
              <a:rPr lang="en-US" dirty="0" smtClean="0"/>
              <a:t>Fc</a:t>
            </a:r>
            <a:r>
              <a:rPr lang="ru-RU" sz="2400" dirty="0" err="1" smtClean="0"/>
              <a:t>буд</a:t>
            </a:r>
            <a:endParaRPr lang="ru-RU" sz="2400" dirty="0" smtClean="0"/>
          </a:p>
          <a:p>
            <a:r>
              <a:rPr lang="ru-RU" dirty="0" smtClean="0"/>
              <a:t>Δ Прибыли = (Прибыль </a:t>
            </a:r>
            <a:r>
              <a:rPr lang="ru-RU" sz="2400" dirty="0" err="1" smtClean="0"/>
              <a:t>буд</a:t>
            </a:r>
            <a:r>
              <a:rPr lang="ru-RU" sz="2400" dirty="0" smtClean="0"/>
              <a:t> </a:t>
            </a:r>
            <a:r>
              <a:rPr lang="ru-RU" dirty="0" smtClean="0"/>
              <a:t>– прибыль </a:t>
            </a:r>
            <a:r>
              <a:rPr lang="ru-RU" sz="2400" dirty="0" err="1" smtClean="0"/>
              <a:t>отч</a:t>
            </a:r>
            <a:r>
              <a:rPr lang="ru-RU" dirty="0" smtClean="0"/>
              <a:t>) / прибыль </a:t>
            </a:r>
            <a:r>
              <a:rPr lang="ru-RU" sz="2400" dirty="0" err="1" smtClean="0"/>
              <a:t>отч</a:t>
            </a:r>
            <a:endParaRPr lang="ru-RU" sz="2400" dirty="0" smtClean="0"/>
          </a:p>
          <a:p>
            <a:r>
              <a:rPr lang="ru-RU" dirty="0" smtClean="0"/>
              <a:t>Определить СОР как отношение изменения прибыли к изменению выручки</a:t>
            </a:r>
          </a:p>
          <a:p>
            <a:r>
              <a:rPr lang="ru-RU" dirty="0" smtClean="0"/>
              <a:t>СОР = Δ Прибыли / Δ ПДЖ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7876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Расчет СОР формально, через маржу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Валовая маржа ВМ = выручка – </a:t>
            </a:r>
            <a:r>
              <a:rPr lang="en-US" dirty="0" smtClean="0"/>
              <a:t>VC</a:t>
            </a:r>
          </a:p>
          <a:p>
            <a:r>
              <a:rPr lang="ru-RU" dirty="0" smtClean="0"/>
              <a:t>СОР = ВМ / Прибыль     или</a:t>
            </a:r>
          </a:p>
          <a:p>
            <a:r>
              <a:rPr lang="ru-RU" dirty="0" smtClean="0"/>
              <a:t>СОР = (выручка – </a:t>
            </a:r>
            <a:r>
              <a:rPr lang="en-US" dirty="0" smtClean="0"/>
              <a:t>VC</a:t>
            </a:r>
            <a:r>
              <a:rPr lang="ru-RU" dirty="0" smtClean="0"/>
              <a:t>) / (Выручка – </a:t>
            </a:r>
            <a:r>
              <a:rPr lang="en-US" dirty="0" smtClean="0"/>
              <a:t>VC</a:t>
            </a:r>
            <a:r>
              <a:rPr lang="ru-RU" dirty="0" smtClean="0"/>
              <a:t> - </a:t>
            </a:r>
            <a:r>
              <a:rPr lang="en-US" dirty="0" smtClean="0"/>
              <a:t>FC</a:t>
            </a:r>
            <a:r>
              <a:rPr lang="ru-RU" dirty="0" smtClean="0"/>
              <a:t>)</a:t>
            </a:r>
          </a:p>
          <a:p>
            <a:r>
              <a:rPr lang="ru-RU" dirty="0" smtClean="0"/>
              <a:t>Или</a:t>
            </a:r>
          </a:p>
          <a:p>
            <a:r>
              <a:rPr lang="ru-RU" dirty="0" smtClean="0"/>
              <a:t>СОР = 1 / (1 – </a:t>
            </a:r>
            <a:r>
              <a:rPr lang="en-US" dirty="0" smtClean="0"/>
              <a:t>FC</a:t>
            </a:r>
            <a:r>
              <a:rPr lang="ru-RU" dirty="0" smtClean="0"/>
              <a:t> / ВМ)</a:t>
            </a:r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8301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Порог рентабельности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Равен выручке от продаж, при которой предприятие уже не имеет убытков, но еще не имеет и прибыли</a:t>
            </a:r>
          </a:p>
          <a:p>
            <a:r>
              <a:rPr lang="ru-RU" dirty="0" smtClean="0"/>
              <a:t>ВМ = </a:t>
            </a:r>
            <a:r>
              <a:rPr lang="en-US" dirty="0" smtClean="0"/>
              <a:t>FC, </a:t>
            </a:r>
            <a:r>
              <a:rPr lang="ru-RU" dirty="0" smtClean="0"/>
              <a:t>прибыль = 0</a:t>
            </a:r>
          </a:p>
          <a:p>
            <a:r>
              <a:rPr lang="ru-RU" dirty="0" smtClean="0"/>
              <a:t>Порог рентабельности В</a:t>
            </a:r>
            <a:r>
              <a:rPr lang="en-US" sz="2400" dirty="0" smtClean="0"/>
              <a:t>min</a:t>
            </a:r>
            <a:r>
              <a:rPr lang="ru-RU" dirty="0" smtClean="0"/>
              <a:t> = </a:t>
            </a:r>
            <a:r>
              <a:rPr lang="en-US" dirty="0" smtClean="0"/>
              <a:t>FC</a:t>
            </a:r>
            <a:r>
              <a:rPr lang="ru-RU" dirty="0" smtClean="0"/>
              <a:t> / ДВМ</a:t>
            </a:r>
          </a:p>
          <a:p>
            <a:r>
              <a:rPr lang="ru-RU" dirty="0" smtClean="0"/>
              <a:t>ДВМ – доля валовой маржи в выручке</a:t>
            </a:r>
          </a:p>
          <a:p>
            <a:r>
              <a:rPr lang="ru-RU" dirty="0" smtClean="0"/>
              <a:t>ДВМ = ВМ / выручка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8843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44824"/>
            <a:ext cx="8484585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62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Пороговый объем продаж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Это такое количество товара, продажа которого уж покрывает затраты, но еще не дает прибыли:</a:t>
            </a:r>
          </a:p>
          <a:p>
            <a:r>
              <a:rPr lang="ru-RU" dirty="0" smtClean="0"/>
              <a:t>ТБУ </a:t>
            </a:r>
            <a:r>
              <a:rPr lang="ru-RU" dirty="0" err="1" smtClean="0"/>
              <a:t>шт</a:t>
            </a:r>
            <a:r>
              <a:rPr lang="ru-RU" dirty="0" smtClean="0"/>
              <a:t> = ПРЕ / Р</a:t>
            </a:r>
          </a:p>
          <a:p>
            <a:r>
              <a:rPr lang="ru-RU" dirty="0" smtClean="0"/>
              <a:t>Р – цена товара</a:t>
            </a:r>
          </a:p>
          <a:p>
            <a:r>
              <a:rPr lang="ru-RU" dirty="0" smtClean="0"/>
              <a:t>ТБУ </a:t>
            </a:r>
            <a:r>
              <a:rPr lang="ru-RU" dirty="0" err="1" smtClean="0"/>
              <a:t>шт</a:t>
            </a:r>
            <a:r>
              <a:rPr lang="ru-RU" dirty="0" smtClean="0"/>
              <a:t> = </a:t>
            </a:r>
            <a:r>
              <a:rPr lang="en-US" dirty="0" smtClean="0"/>
              <a:t>FC</a:t>
            </a:r>
            <a:r>
              <a:rPr lang="ru-RU" dirty="0" smtClean="0"/>
              <a:t> / (Р - </a:t>
            </a:r>
            <a:r>
              <a:rPr lang="en-US" dirty="0" smtClean="0"/>
              <a:t>AVC</a:t>
            </a:r>
            <a:r>
              <a:rPr lang="ru-RU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8711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Запас финансовой прочности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Это такой объем продаж, уменьшение которого компания может себе позволить без попадания в сектор убытков</a:t>
            </a:r>
          </a:p>
          <a:p>
            <a:r>
              <a:rPr lang="ru-RU" dirty="0" smtClean="0"/>
              <a:t>ЗФП = Выручка - В</a:t>
            </a:r>
            <a:r>
              <a:rPr lang="en-US" dirty="0" smtClean="0"/>
              <a:t>min</a:t>
            </a:r>
            <a:r>
              <a:rPr lang="ru-RU" dirty="0" smtClean="0"/>
              <a:t> </a:t>
            </a:r>
            <a:endParaRPr lang="en-US" dirty="0" smtClean="0"/>
          </a:p>
          <a:p>
            <a:r>
              <a:rPr lang="ru-RU" dirty="0" smtClean="0"/>
              <a:t>ЗФП = </a:t>
            </a:r>
            <a:r>
              <a:rPr lang="en-US" dirty="0" smtClean="0"/>
              <a:t>(</a:t>
            </a:r>
            <a:r>
              <a:rPr lang="ru-RU" dirty="0" smtClean="0"/>
              <a:t>Выручка - В</a:t>
            </a:r>
            <a:r>
              <a:rPr lang="en-US" dirty="0" smtClean="0"/>
              <a:t>min) </a:t>
            </a:r>
            <a:r>
              <a:rPr lang="ru-RU" dirty="0" smtClean="0"/>
              <a:t>/ Выручка *100</a:t>
            </a:r>
          </a:p>
          <a:p>
            <a:r>
              <a:rPr lang="ru-RU" dirty="0" smtClean="0"/>
              <a:t>ЗПФ = 1/ СОР * 100</a:t>
            </a:r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9698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Производственно-финансовый </a:t>
            </a:r>
            <a:r>
              <a:rPr lang="ru-RU" dirty="0" err="1"/>
              <a:t>леверидж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это </a:t>
            </a:r>
            <a:r>
              <a:rPr lang="ru-RU" dirty="0"/>
              <a:t>обобщающая категория, которая описывает взаимосвязь выручки, расходов производственного и финансового характера и чистой прибыли. </a:t>
            </a:r>
            <a:endParaRPr lang="ru-RU" dirty="0" smtClean="0"/>
          </a:p>
          <a:p>
            <a:r>
              <a:rPr lang="ru-RU" dirty="0" smtClean="0"/>
              <a:t>Производственно-финансовый </a:t>
            </a:r>
            <a:r>
              <a:rPr lang="ru-RU" dirty="0"/>
              <a:t>рычаг показывает, на сколько процентов изменяется чистая прибыль предприятия, пользующегося заемным капиталом, при изменении выручки от реализации на 1%.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5945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Финансовый </a:t>
            </a:r>
            <a:r>
              <a:rPr lang="ru-RU" dirty="0" err="1" smtClean="0"/>
              <a:t>леверидж</a:t>
            </a:r>
            <a:r>
              <a:rPr lang="ru-RU" dirty="0" smtClean="0"/>
              <a:t> повышает постоянные издержки в форме выплат высокого процента  за кредит, но, поскольку кредиторы не участвуют в распределении доходов компании, снижаются переменные издержки.</a:t>
            </a:r>
          </a:p>
          <a:p>
            <a:r>
              <a:rPr lang="ru-RU" dirty="0" smtClean="0"/>
              <a:t>Требуется больше операционного дохода для покрытия постоянных финансовых издержек, но когда достигается окупаемость затрат, прибыль начинает расти быстрей с ростом каждой единицы дополнительного операционного дохода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Общий рычаг = ОЛ х ФЛ</a:t>
            </a:r>
          </a:p>
          <a:p>
            <a:r>
              <a:rPr lang="ru-RU" dirty="0" smtClean="0"/>
              <a:t>Общий рычаг позволяет </a:t>
            </a:r>
            <a:r>
              <a:rPr lang="ru-RU" dirty="0"/>
              <a:t>определить, на сколько процентов изменится чистая прибыль при изменении объема продаж на 1</a:t>
            </a:r>
            <a:r>
              <a:rPr lang="ru-RU" dirty="0" smtClean="0"/>
              <a:t>%.</a:t>
            </a:r>
          </a:p>
          <a:p>
            <a:r>
              <a:rPr lang="ru-RU" dirty="0" smtClean="0"/>
              <a:t>Поэтому производственный и финансовый риски мультиплицируются и формируют совокупный </a:t>
            </a:r>
            <a:r>
              <a:rPr lang="ru-RU" smtClean="0"/>
              <a:t>риск предприятия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5943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З</a:t>
            </a:r>
            <a:r>
              <a:rPr lang="ru-RU" dirty="0" smtClean="0"/>
              <a:t>адача </a:t>
            </a:r>
            <a:r>
              <a:rPr lang="ru-RU" dirty="0"/>
              <a:t>снижения совокупного </a:t>
            </a:r>
            <a:r>
              <a:rPr lang="ru-RU" dirty="0" smtClean="0"/>
              <a:t>риска сводится к вариантам: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Высокий уровень эффекта финансового рычага в сочетании со слабой силой воздействия операционного рычага.</a:t>
            </a:r>
          </a:p>
          <a:p>
            <a:r>
              <a:rPr lang="ru-RU" dirty="0"/>
              <a:t>Низкий уровень эффекта финансового рычага в сочетании с сильным операционным рычагом.</a:t>
            </a:r>
          </a:p>
          <a:p>
            <a:r>
              <a:rPr lang="ru-RU"/>
              <a:t>Умеренные уровни эффектов финансового и операционного рычагов.</a:t>
            </a:r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995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783</Words>
  <Application>Microsoft Office PowerPoint</Application>
  <PresentationFormat>Экран (4:3)</PresentationFormat>
  <Paragraphs>138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Операционный рычаг</vt:lpstr>
      <vt:lpstr>Презентация PowerPoint</vt:lpstr>
      <vt:lpstr>Релевантные уровни</vt:lpstr>
      <vt:lpstr>Поведение постоянных затрат</vt:lpstr>
      <vt:lpstr>Как разделить общие затраты предприятия на постоянную и переменную составляющие</vt:lpstr>
      <vt:lpstr>Отчетные данные о деятельности торговой фирмы</vt:lpstr>
      <vt:lpstr>Презентация PowerPoint</vt:lpstr>
      <vt:lpstr>Расчет переменных и постоянных затрат</vt:lpstr>
      <vt:lpstr>Operation Leverage</vt:lpstr>
      <vt:lpstr>Сила операционного рычага (СОР)</vt:lpstr>
      <vt:lpstr>Действие силы операционного рычага</vt:lpstr>
      <vt:lpstr>СОР зависит от:</vt:lpstr>
      <vt:lpstr>Презентация PowerPoint</vt:lpstr>
      <vt:lpstr>Расчет СОР прямым счетом</vt:lpstr>
      <vt:lpstr>Расчет СОР прямым методом</vt:lpstr>
      <vt:lpstr>Расчет СОР формально, через маржу</vt:lpstr>
      <vt:lpstr>Порог рентабельности</vt:lpstr>
      <vt:lpstr>Презентация PowerPoint</vt:lpstr>
      <vt:lpstr>Пороговый объем продаж</vt:lpstr>
      <vt:lpstr>Запас финансовой прочности</vt:lpstr>
      <vt:lpstr>Производственно-финансовый леверидж</vt:lpstr>
      <vt:lpstr>Презентация PowerPoint</vt:lpstr>
      <vt:lpstr>Презентация PowerPoint</vt:lpstr>
      <vt:lpstr>Задача снижения совокупного риска сводится к вариантам: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Операционный рычаг</dc:title>
  <dc:creator>Shadow</dc:creator>
  <cp:lastModifiedBy>Arseniy</cp:lastModifiedBy>
  <cp:revision>14</cp:revision>
  <dcterms:created xsi:type="dcterms:W3CDTF">2017-05-28T09:44:15Z</dcterms:created>
  <dcterms:modified xsi:type="dcterms:W3CDTF">2017-06-22T08:56:05Z</dcterms:modified>
</cp:coreProperties>
</file>