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6424-6AEA-449A-B83E-E338D4126817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C51E6-62D7-4D4D-AC96-EA90233C03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232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6424-6AEA-449A-B83E-E338D4126817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C51E6-62D7-4D4D-AC96-EA90233C03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546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6424-6AEA-449A-B83E-E338D4126817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C51E6-62D7-4D4D-AC96-EA90233C03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139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6424-6AEA-449A-B83E-E338D4126817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C51E6-62D7-4D4D-AC96-EA90233C03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539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6424-6AEA-449A-B83E-E338D4126817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C51E6-62D7-4D4D-AC96-EA90233C03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934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6424-6AEA-449A-B83E-E338D4126817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C51E6-62D7-4D4D-AC96-EA90233C03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471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6424-6AEA-449A-B83E-E338D4126817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C51E6-62D7-4D4D-AC96-EA90233C03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741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6424-6AEA-449A-B83E-E338D4126817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C51E6-62D7-4D4D-AC96-EA90233C03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889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6424-6AEA-449A-B83E-E338D4126817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C51E6-62D7-4D4D-AC96-EA90233C03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234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6424-6AEA-449A-B83E-E338D4126817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C51E6-62D7-4D4D-AC96-EA90233C03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69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6424-6AEA-449A-B83E-E338D4126817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C51E6-62D7-4D4D-AC96-EA90233C03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940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76424-6AEA-449A-B83E-E338D4126817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C51E6-62D7-4D4D-AC96-EA90233C03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606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Американская версия финансового </a:t>
            </a:r>
            <a:r>
              <a:rPr lang="ru-RU" dirty="0" err="1" smtClean="0"/>
              <a:t>левериджа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30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Суть та же самая: повышение прибыльности собственных вложений капитала за счет использования заемных средств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880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Европейский вариант – эффект финансового рычага (ЭФР)</a:t>
            </a:r>
          </a:p>
          <a:p>
            <a:r>
              <a:rPr lang="ru-RU" dirty="0" smtClean="0"/>
              <a:t>Американский вариант – сила финансового рычага (СФР)</a:t>
            </a:r>
          </a:p>
          <a:p>
            <a:r>
              <a:rPr lang="ru-RU" dirty="0" smtClean="0"/>
              <a:t>Благодаря его действию связываются две динамики показателей: изменение значений </a:t>
            </a:r>
            <a:r>
              <a:rPr lang="en-US" dirty="0" smtClean="0"/>
              <a:t>EBIT</a:t>
            </a:r>
            <a:r>
              <a:rPr lang="ru-RU" dirty="0" smtClean="0"/>
              <a:t>., с одной стороны, и изменение значений </a:t>
            </a:r>
            <a:r>
              <a:rPr lang="en-US" dirty="0" smtClean="0"/>
              <a:t>EPS</a:t>
            </a:r>
            <a:r>
              <a:rPr lang="ru-RU" dirty="0" smtClean="0"/>
              <a:t> (прибыль на акцию) – с другой.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4407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4400" dirty="0" smtClean="0"/>
              <a:t>EPS = (1 - C</a:t>
            </a:r>
            <a:r>
              <a:rPr lang="ru-RU" dirty="0" err="1" smtClean="0"/>
              <a:t>нп</a:t>
            </a:r>
            <a:r>
              <a:rPr lang="en-US" sz="4400" dirty="0" smtClean="0"/>
              <a:t>)</a:t>
            </a:r>
            <a:r>
              <a:rPr lang="ru-RU" sz="4400" dirty="0" smtClean="0"/>
              <a:t> × (</a:t>
            </a:r>
            <a:r>
              <a:rPr lang="en-US" sz="4400" dirty="0" smtClean="0"/>
              <a:t>EBIT - %</a:t>
            </a:r>
            <a:r>
              <a:rPr lang="ru-RU" sz="4400" dirty="0" smtClean="0"/>
              <a:t>)</a:t>
            </a:r>
            <a:r>
              <a:rPr lang="en-US" sz="4400" dirty="0" smtClean="0"/>
              <a:t> </a:t>
            </a:r>
            <a:r>
              <a:rPr lang="ru-RU" sz="4400" dirty="0" smtClean="0"/>
              <a:t>/ КА,</a:t>
            </a:r>
          </a:p>
          <a:p>
            <a:endParaRPr lang="ru-RU" dirty="0"/>
          </a:p>
          <a:p>
            <a:r>
              <a:rPr lang="ru-RU" dirty="0" smtClean="0"/>
              <a:t>Где КА – количество обыкновенных акций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967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r>
              <a:rPr lang="ru-RU" dirty="0" smtClean="0"/>
              <a:t>Финансовый </a:t>
            </a:r>
            <a:r>
              <a:rPr lang="ru-RU" smtClean="0"/>
              <a:t>рычаг работает </a:t>
            </a:r>
            <a:r>
              <a:rPr lang="ru-RU" dirty="0" smtClean="0"/>
              <a:t>так, что любые изменения </a:t>
            </a:r>
            <a:r>
              <a:rPr lang="en-US" dirty="0" smtClean="0"/>
              <a:t>EBIT</a:t>
            </a:r>
            <a:r>
              <a:rPr lang="ru-RU" dirty="0" smtClean="0"/>
              <a:t> (</a:t>
            </a:r>
            <a:r>
              <a:rPr lang="el-GR" dirty="0" smtClean="0"/>
              <a:t>Δ</a:t>
            </a:r>
            <a:r>
              <a:rPr lang="ru-RU" dirty="0" smtClean="0"/>
              <a:t>НРЭИ)</a:t>
            </a:r>
            <a:r>
              <a:rPr lang="en-US" dirty="0" smtClean="0"/>
              <a:t> </a:t>
            </a:r>
            <a:r>
              <a:rPr lang="ru-RU" dirty="0" smtClean="0"/>
              <a:t>порождают более сильные изменения </a:t>
            </a:r>
            <a:r>
              <a:rPr lang="en-US" dirty="0" smtClean="0"/>
              <a:t>EPS</a:t>
            </a:r>
            <a:r>
              <a:rPr lang="ru-RU" dirty="0" smtClean="0"/>
              <a:t> (</a:t>
            </a:r>
            <a:r>
              <a:rPr lang="el-GR" dirty="0" smtClean="0"/>
              <a:t>Δ Δ</a:t>
            </a:r>
            <a:r>
              <a:rPr lang="ru-RU" dirty="0" smtClean="0"/>
              <a:t> ПНА). И СФР – это безразмерный коэффициент усиления данного процесса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933056"/>
            <a:ext cx="7272808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24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5400" dirty="0" smtClean="0"/>
              <a:t>Δ Δ</a:t>
            </a:r>
            <a:r>
              <a:rPr lang="ru-RU" sz="5400" dirty="0" smtClean="0"/>
              <a:t> </a:t>
            </a:r>
            <a:r>
              <a:rPr lang="en-US" sz="5400" dirty="0" smtClean="0"/>
              <a:t>EPS</a:t>
            </a:r>
            <a:r>
              <a:rPr lang="ru-RU" sz="5400" dirty="0" smtClean="0"/>
              <a:t> = СФР × </a:t>
            </a:r>
            <a:r>
              <a:rPr lang="el-GR" sz="5400" dirty="0" smtClean="0"/>
              <a:t>Δ</a:t>
            </a:r>
            <a:r>
              <a:rPr lang="ru-RU" sz="5400" dirty="0" smtClean="0"/>
              <a:t> </a:t>
            </a:r>
            <a:r>
              <a:rPr lang="en-US" sz="5400" dirty="0" smtClean="0"/>
              <a:t>EBIT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41693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Верно и противоположное действие: если </a:t>
            </a:r>
            <a:r>
              <a:rPr lang="en-US" dirty="0" smtClean="0"/>
              <a:t>EBIT</a:t>
            </a:r>
            <a:r>
              <a:rPr lang="ru-RU" dirty="0" smtClean="0"/>
              <a:t> упадет, то </a:t>
            </a:r>
            <a:r>
              <a:rPr lang="en-US" dirty="0" smtClean="0"/>
              <a:t>EPS</a:t>
            </a:r>
            <a:r>
              <a:rPr lang="ru-RU" dirty="0" smtClean="0"/>
              <a:t> упадет еще большими темпами.</a:t>
            </a:r>
          </a:p>
          <a:p>
            <a:r>
              <a:rPr lang="ru-RU" dirty="0" smtClean="0"/>
              <a:t>Финансовый рычаг в его американской трактовке тоже порождает финансовый риск: при слишком большой силе СФР даже незначительное колебание рыночной конъюнктуры в сторону ухудшения, сопровождающееся уменьшением величины </a:t>
            </a:r>
            <a:r>
              <a:rPr lang="en-US" dirty="0" smtClean="0"/>
              <a:t>EBIT</a:t>
            </a:r>
            <a:r>
              <a:rPr lang="ru-RU" dirty="0" smtClean="0"/>
              <a:t>, может привести компанию к банкротству.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63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Правило: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Наращивать займы с целью увеличения отдачи каждой акции, находящейся на руках акционеров, нужно только в том случае, если рыночная ниша компании стабильна, и ухудшение конъюнктуры не угрожает.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676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5400" dirty="0" smtClean="0"/>
              <a:t>СФР</a:t>
            </a:r>
            <a:r>
              <a:rPr lang="en-US" sz="5400" dirty="0" smtClean="0"/>
              <a:t> = EBIT </a:t>
            </a:r>
            <a:r>
              <a:rPr lang="ru-RU" sz="5400" dirty="0" smtClean="0"/>
              <a:t>/ (</a:t>
            </a:r>
            <a:r>
              <a:rPr lang="en-US" sz="5400" dirty="0" smtClean="0"/>
              <a:t>EBIT - %</a:t>
            </a:r>
            <a:r>
              <a:rPr lang="ru-RU" sz="5400" dirty="0" smtClean="0"/>
              <a:t>)</a:t>
            </a:r>
            <a:endParaRPr lang="en-US" sz="5400" dirty="0" smtClean="0"/>
          </a:p>
          <a:p>
            <a:r>
              <a:rPr lang="ru-RU" dirty="0" smtClean="0"/>
              <a:t>СФР ≥ 1</a:t>
            </a:r>
          </a:p>
          <a:p>
            <a:r>
              <a:rPr lang="ru-RU" dirty="0" smtClean="0"/>
              <a:t>При отсутствии займов % = 0 и СФР = 1</a:t>
            </a:r>
          </a:p>
          <a:p>
            <a:pPr algn="ctr"/>
            <a:r>
              <a:rPr lang="ru-RU" sz="4400" dirty="0" smtClean="0"/>
              <a:t>СФР = (</a:t>
            </a:r>
            <a:r>
              <a:rPr lang="en-US" sz="4400" dirty="0" smtClean="0"/>
              <a:t>EBT</a:t>
            </a:r>
            <a:r>
              <a:rPr lang="ru-RU" sz="4400" dirty="0" smtClean="0"/>
              <a:t> + %) / </a:t>
            </a:r>
            <a:r>
              <a:rPr lang="en-US" sz="4400" dirty="0" smtClean="0"/>
              <a:t>EBT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75475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245</Words>
  <Application>Microsoft Office PowerPoint</Application>
  <PresentationFormat>Экран (4:3)</PresentationFormat>
  <Paragraphs>18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Американская версия финансового левериджа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Правило: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Американская версия финансового левериджа</dc:title>
  <dc:creator>Shadow</dc:creator>
  <cp:lastModifiedBy>Arseniy</cp:lastModifiedBy>
  <cp:revision>4</cp:revision>
  <dcterms:created xsi:type="dcterms:W3CDTF">2017-05-25T14:29:24Z</dcterms:created>
  <dcterms:modified xsi:type="dcterms:W3CDTF">2017-06-22T08:55:37Z</dcterms:modified>
</cp:coreProperties>
</file>