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71" r:id="rId8"/>
    <p:sldId id="261" r:id="rId9"/>
    <p:sldId id="264" r:id="rId10"/>
    <p:sldId id="265" r:id="rId11"/>
    <p:sldId id="266" r:id="rId12"/>
    <p:sldId id="267" r:id="rId13"/>
    <p:sldId id="268" r:id="rId14"/>
    <p:sldId id="262" r:id="rId15"/>
    <p:sldId id="269" r:id="rId16"/>
    <p:sldId id="270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31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6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0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44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9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31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30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29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2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23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0B13A-A49A-4938-A69F-6DD33257F95B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9D20B-E857-4A08-B079-416FB76C2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80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Европейская версия финансового </a:t>
            </a:r>
            <a:r>
              <a:rPr lang="ru-RU" dirty="0" err="1" smtClean="0"/>
              <a:t>левериджа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2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Lever</a:t>
            </a:r>
            <a:r>
              <a:rPr lang="ru-RU" dirty="0" smtClean="0"/>
              <a:t> – рычаг (англ.)</a:t>
            </a:r>
          </a:p>
          <a:p>
            <a:r>
              <a:rPr lang="en-US" dirty="0" smtClean="0"/>
              <a:t>Leverage</a:t>
            </a:r>
            <a:r>
              <a:rPr lang="ru-RU" dirty="0" smtClean="0"/>
              <a:t> – </a:t>
            </a:r>
            <a:r>
              <a:rPr lang="ru-RU" dirty="0" err="1" smtClean="0"/>
              <a:t>левередж</a:t>
            </a:r>
            <a:r>
              <a:rPr lang="ru-RU" dirty="0" smtClean="0"/>
              <a:t> – действие рычага (</a:t>
            </a:r>
            <a:r>
              <a:rPr lang="ru-RU" dirty="0" err="1" smtClean="0"/>
              <a:t>амер</a:t>
            </a:r>
            <a:r>
              <a:rPr lang="ru-RU" dirty="0" smtClean="0"/>
              <a:t>).</a:t>
            </a:r>
          </a:p>
          <a:p>
            <a:r>
              <a:rPr lang="en-US" dirty="0" smtClean="0"/>
              <a:t>Gearing</a:t>
            </a:r>
            <a:r>
              <a:rPr lang="ru-RU" dirty="0" smtClean="0"/>
              <a:t> – действие рычага (брит.)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341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Financial Leverage </a:t>
            </a:r>
            <a:r>
              <a:rPr lang="ru-RU" dirty="0" smtClean="0"/>
              <a:t>в европейской концепции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Это финансовый механизм, позволяющий повышать рентабельность собственного капитала компании </a:t>
            </a:r>
            <a:r>
              <a:rPr lang="en-US" dirty="0" smtClean="0"/>
              <a:t>(RO</a:t>
            </a:r>
            <a:r>
              <a:rPr lang="ru-RU" dirty="0" smtClean="0"/>
              <a:t>Е</a:t>
            </a:r>
            <a:r>
              <a:rPr lang="en-US" dirty="0" smtClean="0"/>
              <a:t>)</a:t>
            </a:r>
            <a:r>
              <a:rPr lang="ru-RU" dirty="0" smtClean="0"/>
              <a:t> за счет использования заемных средств</a:t>
            </a:r>
          </a:p>
          <a:p>
            <a:r>
              <a:rPr lang="ru-RU" dirty="0" smtClean="0"/>
              <a:t>Прибыль нужно зарабатывать, прежде всего, не на своих, а на чужих деньгах</a:t>
            </a:r>
          </a:p>
          <a:p>
            <a:r>
              <a:rPr lang="ru-RU" dirty="0" smtClean="0"/>
              <a:t>ЭФР – эффект финансового рычага – показатель, позволяющий измерить степень действия финансового рычага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275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ЭФР может быть как положительным, так и отрицательным (из-за чрезмерности займов)</a:t>
            </a:r>
          </a:p>
          <a:p>
            <a:r>
              <a:rPr lang="ru-RU" dirty="0" smtClean="0"/>
              <a:t>Финансовый рычаг генерирует особый вид финансового риска: займы могут существенно улучшать финансовой положение фирмы, но только до тех пор, пока показатель ЭФР остается положительной величиной.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ЭФР</a:t>
            </a:r>
            <a:r>
              <a:rPr lang="en-US" sz="4000" dirty="0" smtClean="0"/>
              <a:t> = ROE</a:t>
            </a:r>
            <a:r>
              <a:rPr lang="ru-RU" sz="2400" dirty="0" smtClean="0"/>
              <a:t>с займами</a:t>
            </a:r>
            <a:r>
              <a:rPr lang="en-US" sz="2400" dirty="0" smtClean="0"/>
              <a:t> </a:t>
            </a:r>
            <a:r>
              <a:rPr lang="en-US" sz="4000" dirty="0" smtClean="0"/>
              <a:t>– ROE</a:t>
            </a:r>
            <a:r>
              <a:rPr lang="ru-RU" sz="4000" dirty="0" smtClean="0"/>
              <a:t> </a:t>
            </a:r>
            <a:r>
              <a:rPr lang="ru-RU" sz="2000" dirty="0" smtClean="0"/>
              <a:t>без займов</a:t>
            </a:r>
          </a:p>
          <a:p>
            <a:pPr algn="ctr"/>
            <a:endParaRPr lang="ru-RU" sz="2000" dirty="0" smtClean="0"/>
          </a:p>
          <a:p>
            <a:pPr algn="ctr"/>
            <a:r>
              <a:rPr lang="en-US" sz="4000" dirty="0"/>
              <a:t>ROE</a:t>
            </a:r>
            <a:r>
              <a:rPr lang="ru-RU" sz="4000" dirty="0"/>
              <a:t> = </a:t>
            </a:r>
            <a:r>
              <a:rPr lang="en-US" sz="4000" dirty="0" smtClean="0"/>
              <a:t>ROA</a:t>
            </a:r>
            <a:r>
              <a:rPr lang="ru-RU" sz="4000" dirty="0" smtClean="0"/>
              <a:t> + ЭФР</a:t>
            </a:r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9569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займов у компании нет, тогда ЭФР = 0 и </a:t>
            </a:r>
            <a:r>
              <a:rPr lang="en-US" dirty="0" smtClean="0"/>
              <a:t>ROA = ROE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Если займы есть, то </a:t>
            </a:r>
            <a:r>
              <a:rPr lang="en-US" dirty="0" smtClean="0"/>
              <a:t>ROE</a:t>
            </a:r>
            <a:r>
              <a:rPr lang="ru-RU" dirty="0" smtClean="0"/>
              <a:t> больше, чем </a:t>
            </a:r>
            <a:r>
              <a:rPr lang="en-US" dirty="0" smtClean="0"/>
              <a:t>ROA</a:t>
            </a:r>
            <a:r>
              <a:rPr lang="ru-RU" dirty="0" smtClean="0"/>
              <a:t> на величину ЭФР.</a:t>
            </a:r>
          </a:p>
          <a:p>
            <a:r>
              <a:rPr lang="ru-RU" dirty="0" smtClean="0"/>
              <a:t>Если ЭФР &lt; 0, то </a:t>
            </a:r>
            <a:r>
              <a:rPr lang="en-US" dirty="0" smtClean="0"/>
              <a:t>ROE</a:t>
            </a:r>
            <a:r>
              <a:rPr lang="ru-RU" dirty="0" smtClean="0"/>
              <a:t> меньше, чем </a:t>
            </a:r>
            <a:r>
              <a:rPr lang="en-US" dirty="0" smtClean="0"/>
              <a:t>ROA</a:t>
            </a:r>
            <a:r>
              <a:rPr lang="ru-RU" dirty="0" smtClean="0"/>
              <a:t> на величину ЭФР.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ROE</a:t>
            </a:r>
            <a:r>
              <a:rPr lang="ru-RU" sz="3600" dirty="0" smtClean="0"/>
              <a:t> = (1-Снп) × </a:t>
            </a:r>
            <a:r>
              <a:rPr lang="en-US" sz="3600" dirty="0" smtClean="0"/>
              <a:t>ROA + </a:t>
            </a:r>
            <a:r>
              <a:rPr lang="ru-RU" sz="3600" dirty="0" smtClean="0"/>
              <a:t>ЭФР</a:t>
            </a:r>
          </a:p>
          <a:p>
            <a:pPr algn="ctr"/>
            <a:endParaRPr lang="ru-RU" sz="3600" dirty="0" smtClean="0"/>
          </a:p>
          <a:p>
            <a:pPr algn="ctr"/>
            <a:r>
              <a:rPr lang="ru-RU" sz="3600" dirty="0" smtClean="0"/>
              <a:t>ЭФР = (1-Снп) × (</a:t>
            </a:r>
            <a:r>
              <a:rPr lang="en-US" sz="3600" dirty="0" smtClean="0"/>
              <a:t>ROA </a:t>
            </a:r>
            <a:r>
              <a:rPr lang="ru-RU" sz="3600" dirty="0" smtClean="0"/>
              <a:t>– </a:t>
            </a:r>
            <a:r>
              <a:rPr lang="ru-RU" sz="3600" dirty="0" err="1" smtClean="0"/>
              <a:t>СПср</a:t>
            </a:r>
            <a:r>
              <a:rPr lang="ru-RU" sz="3600" dirty="0" smtClean="0"/>
              <a:t>) × ЗК/СК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Эффект финансового рычага зависит: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 разницы (уменьшенной на величину налога на прибыль) между величиной экономической рентабельности активов (</a:t>
            </a:r>
            <a:r>
              <a:rPr lang="en-US" dirty="0" smtClean="0"/>
              <a:t>ROA</a:t>
            </a:r>
            <a:r>
              <a:rPr lang="ru-RU" dirty="0" smtClean="0"/>
              <a:t>) и средней расчетной ставкой процента (</a:t>
            </a:r>
            <a:r>
              <a:rPr lang="ru-RU" dirty="0" err="1" smtClean="0"/>
              <a:t>СП</a:t>
            </a:r>
            <a:r>
              <a:rPr lang="ru-RU" sz="2400" dirty="0" err="1" smtClean="0"/>
              <a:t>ср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от соотношения заемных и собственных средств.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10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Дифференциал  ДИФ (%) = (</a:t>
            </a:r>
            <a:r>
              <a:rPr lang="en-US" dirty="0" smtClean="0"/>
              <a:t>ROA</a:t>
            </a:r>
            <a:r>
              <a:rPr lang="ru-RU" dirty="0" smtClean="0"/>
              <a:t> - </a:t>
            </a:r>
            <a:r>
              <a:rPr lang="ru-RU" dirty="0" err="1" smtClean="0"/>
              <a:t>СП</a:t>
            </a:r>
            <a:r>
              <a:rPr lang="ru-RU" sz="2400" dirty="0" err="1" smtClean="0"/>
              <a:t>ср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smtClean="0"/>
              <a:t>Плечо ПЛ = ЗК / СК (</a:t>
            </a:r>
            <a:r>
              <a:rPr lang="ru-RU" sz="2800" dirty="0" smtClean="0"/>
              <a:t>безразмерная величина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smtClean="0"/>
              <a:t>ЭФР = (1-Снп) × ДИФ(%) × ПЛ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ЭФР зависит от трех факторов: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Ставки налога на прибыль;</a:t>
            </a:r>
          </a:p>
          <a:p>
            <a:r>
              <a:rPr lang="ru-RU" dirty="0" smtClean="0"/>
              <a:t>Величины дифференциала финансового рычага;</a:t>
            </a:r>
          </a:p>
          <a:p>
            <a:r>
              <a:rPr lang="ru-RU" dirty="0" smtClean="0"/>
              <a:t>Величины плеча финансового рычага.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Противоречие между дифференциалом и плечом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Рост займов (увеличение величины плеча) в большинстве случаев ведет к уменьшению дифференциала.</a:t>
            </a:r>
          </a:p>
          <a:p>
            <a:r>
              <a:rPr lang="ru-RU" dirty="0" smtClean="0"/>
              <a:t>Причина: чем больше у компании задолженность по кредитам, тем под больший процент банки дадут такой компании следующие займы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Эффект финансового рычага генерирует финансовый риск: неумеренный рост заимствований ради увеличения рентабельности собственного капитала </a:t>
            </a:r>
            <a:r>
              <a:rPr lang="en-US" dirty="0" smtClean="0"/>
              <a:t>RO</a:t>
            </a:r>
            <a:r>
              <a:rPr lang="ru-RU" dirty="0" smtClean="0"/>
              <a:t>Е может привести к резкому падению величины </a:t>
            </a:r>
            <a:r>
              <a:rPr lang="en-US" dirty="0" smtClean="0"/>
              <a:t>RO</a:t>
            </a:r>
            <a:r>
              <a:rPr lang="ru-RU" dirty="0" smtClean="0"/>
              <a:t>Е. Если </a:t>
            </a:r>
            <a:r>
              <a:rPr lang="en-US" dirty="0" smtClean="0"/>
              <a:t>RO</a:t>
            </a:r>
            <a:r>
              <a:rPr lang="ru-RU" dirty="0" smtClean="0"/>
              <a:t>Е упадет, кредиты не будут возвращены, и компания будет поставлена на грань банкротства.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Долю займов в пассивах следует регулировать в зависимости от значения дифференциала, не допуская, чтобы он превратился в отрицательную величину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Границы безопасности и эффективности займов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245559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96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/>
          <a:lstStyle/>
          <a:p>
            <a:r>
              <a:rPr lang="ru-RU" dirty="0" smtClean="0"/>
              <a:t>Наращивать плечо можно до тех пор, пока не достигнешь границы, равной величине</a:t>
            </a:r>
          </a:p>
          <a:p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ЭФР / </a:t>
            </a:r>
            <a:r>
              <a:rPr lang="en-US" dirty="0" smtClean="0"/>
              <a:t>ROA</a:t>
            </a:r>
            <a:r>
              <a:rPr lang="ru-RU" dirty="0" smtClean="0"/>
              <a:t> ≤ 1/2</a:t>
            </a:r>
          </a:p>
          <a:p>
            <a:pPr algn="ctr"/>
            <a:endParaRPr lang="ru-RU" dirty="0" smtClean="0"/>
          </a:p>
          <a:p>
            <a:r>
              <a:rPr lang="ru-RU" dirty="0" smtClean="0"/>
              <a:t>Это граница безопасности займов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1/5 ≤ ЭФР / </a:t>
            </a:r>
            <a:r>
              <a:rPr lang="en-US" dirty="0" smtClean="0"/>
              <a:t>ROA</a:t>
            </a:r>
            <a:r>
              <a:rPr lang="ru-RU" dirty="0" smtClean="0"/>
              <a:t> ≤ 1/2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EBIT</a:t>
            </a:r>
            <a:r>
              <a:rPr lang="ru-RU" sz="3600" dirty="0" smtClean="0"/>
              <a:t>к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НРЭИ</a:t>
            </a:r>
            <a:r>
              <a:rPr lang="ru-RU" sz="3600" dirty="0" err="1" smtClean="0"/>
              <a:t>к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EBIT</a:t>
            </a:r>
            <a:r>
              <a:rPr lang="ru-RU" sz="2400" dirty="0" smtClean="0"/>
              <a:t>к</a:t>
            </a:r>
            <a:r>
              <a:rPr lang="ru-RU" dirty="0" smtClean="0"/>
              <a:t> (</a:t>
            </a:r>
            <a:r>
              <a:rPr lang="ru-RU" dirty="0" err="1" smtClean="0"/>
              <a:t>НРЭИ</a:t>
            </a:r>
            <a:r>
              <a:rPr lang="ru-RU" sz="2400" dirty="0" err="1" smtClean="0"/>
              <a:t>к</a:t>
            </a:r>
            <a:r>
              <a:rPr lang="ru-RU" sz="2400" dirty="0" smtClean="0"/>
              <a:t>) – </a:t>
            </a:r>
            <a:r>
              <a:rPr lang="ru-RU" sz="2800" dirty="0" smtClean="0"/>
              <a:t>это такое значение прибыли до уплаты процентов и налога, при котором величина </a:t>
            </a:r>
            <a:r>
              <a:rPr lang="en-US" sz="2800" dirty="0" smtClean="0"/>
              <a:t>ROE</a:t>
            </a:r>
            <a:r>
              <a:rPr lang="ru-RU" sz="2800" dirty="0" smtClean="0"/>
              <a:t>  одинакова как для варианта с привлечением заемного капитала, так и для варианта с использованием только собственного капитала</a:t>
            </a:r>
          </a:p>
          <a:p>
            <a:r>
              <a:rPr lang="ru-RU" dirty="0" err="1" smtClean="0"/>
              <a:t>НРЭИ</a:t>
            </a:r>
            <a:r>
              <a:rPr lang="ru-RU" sz="2400" dirty="0" err="1" smtClean="0"/>
              <a:t>к</a:t>
            </a:r>
            <a:r>
              <a:rPr lang="ru-RU" sz="2400" dirty="0" smtClean="0"/>
              <a:t>   </a:t>
            </a:r>
            <a:r>
              <a:rPr lang="ru-RU" sz="2800" dirty="0" smtClean="0"/>
              <a:t>используют для оптимизации структуры пассивов финансового баланса компании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Смысл показателя </a:t>
            </a:r>
            <a:r>
              <a:rPr lang="ru-RU" dirty="0" err="1" smtClean="0"/>
              <a:t>НРЭИ</a:t>
            </a:r>
            <a:r>
              <a:rPr lang="ru-RU" sz="3600" dirty="0" err="1" smtClean="0"/>
              <a:t>к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7178542" cy="204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19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488</Words>
  <Application>Microsoft Office PowerPoint</Application>
  <PresentationFormat>Экран (4:3)</PresentationFormat>
  <Paragraphs>49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Европейская версия финансового левериджа</vt:lpstr>
      <vt:lpstr>Презентация PowerPoint</vt:lpstr>
      <vt:lpstr>Financial Leverage в европейской концепции</vt:lpstr>
      <vt:lpstr>Презентация PowerPoint</vt:lpstr>
      <vt:lpstr>Презентация PowerPoint</vt:lpstr>
      <vt:lpstr>Презентация PowerPoint</vt:lpstr>
      <vt:lpstr>Презентация PowerPoint</vt:lpstr>
      <vt:lpstr>Эффект финансового рычага зависит:</vt:lpstr>
      <vt:lpstr>Презентация PowerPoint</vt:lpstr>
      <vt:lpstr>ЭФР зависит от трех факторов:</vt:lpstr>
      <vt:lpstr>Противоречие между дифференциалом и плечом</vt:lpstr>
      <vt:lpstr>Вывод:</vt:lpstr>
      <vt:lpstr>Презентация PowerPoint</vt:lpstr>
      <vt:lpstr>Границы безопасности и эффективности займов</vt:lpstr>
      <vt:lpstr>Презентация PowerPoint</vt:lpstr>
      <vt:lpstr>EBITк (НРЭИк)</vt:lpstr>
      <vt:lpstr>Смысл показателя НРЭИк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Европейская версия финансового левериджа</dc:title>
  <dc:creator>Arseniy</dc:creator>
  <cp:lastModifiedBy>Arseniy</cp:lastModifiedBy>
  <cp:revision>11</cp:revision>
  <dcterms:created xsi:type="dcterms:W3CDTF">2017-05-23T07:34:08Z</dcterms:created>
  <dcterms:modified xsi:type="dcterms:W3CDTF">2017-06-22T08:55:19Z</dcterms:modified>
</cp:coreProperties>
</file>